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4" r:id="rId4"/>
    <p:sldId id="261" r:id="rId5"/>
    <p:sldId id="262" r:id="rId6"/>
    <p:sldId id="263" r:id="rId7"/>
    <p:sldId id="258" r:id="rId8"/>
    <p:sldId id="266" r:id="rId9"/>
    <p:sldId id="267" r:id="rId10"/>
    <p:sldId id="270" r:id="rId11"/>
    <p:sldId id="259" r:id="rId12"/>
    <p:sldId id="271" r:id="rId13"/>
    <p:sldId id="260" r:id="rId14"/>
    <p:sldId id="276" r:id="rId15"/>
    <p:sldId id="277" r:id="rId16"/>
    <p:sldId id="273" r:id="rId17"/>
    <p:sldId id="272" r:id="rId18"/>
    <p:sldId id="274" r:id="rId19"/>
    <p:sldId id="275" r:id="rId20"/>
    <p:sldId id="278" r:id="rId21"/>
    <p:sldId id="265" r:id="rId22"/>
    <p:sldId id="269" r:id="rId23"/>
    <p:sldId id="26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1D2DA-6184-5943-9AD7-256252029278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BF4E1-4FFA-3642-B857-FF6EBAB5B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BF4E1-4FFA-3642-B857-FF6EBAB5B8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52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10/23/17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.wikipedia.org/wiki/Spezial:ISBN-Suche/2-7070-0806-5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Against all currents:</a:t>
            </a:r>
            <a:br>
              <a:rPr lang="en-US" dirty="0" smtClean="0"/>
            </a:br>
            <a:r>
              <a:rPr lang="en-US" sz="6000" dirty="0" smtClean="0"/>
              <a:t>an introduction to</a:t>
            </a:r>
            <a:br>
              <a:rPr lang="en-US" sz="6000" dirty="0" smtClean="0"/>
            </a:br>
            <a:r>
              <a:rPr lang="en-US" dirty="0" smtClean="0"/>
              <a:t>Roman </a:t>
            </a:r>
            <a:r>
              <a:rPr lang="en-US" dirty="0" err="1" smtClean="0"/>
              <a:t>Rosdolsky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(</a:t>
            </a:r>
            <a:r>
              <a:rPr lang="fr-FR" dirty="0" err="1" smtClean="0"/>
              <a:t>born</a:t>
            </a:r>
            <a:r>
              <a:rPr lang="fr-FR" dirty="0" smtClean="0"/>
              <a:t> </a:t>
            </a:r>
            <a:r>
              <a:rPr lang="fr-FR" dirty="0"/>
              <a:t>Lviv 1898, </a:t>
            </a:r>
            <a:r>
              <a:rPr lang="fr-FR" dirty="0" err="1" smtClean="0"/>
              <a:t>died</a:t>
            </a:r>
            <a:r>
              <a:rPr lang="fr-FR" dirty="0" smtClean="0"/>
              <a:t> </a:t>
            </a:r>
            <a:r>
              <a:rPr lang="fr-FR" dirty="0"/>
              <a:t>Detroit 1967)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22662" y="163343"/>
            <a:ext cx="11403281" cy="5441809"/>
          </a:xfrm>
        </p:spPr>
        <p:txBody>
          <a:bodyPr>
            <a:noAutofit/>
          </a:bodyPr>
          <a:lstStyle/>
          <a:p>
            <a:r>
              <a:rPr lang="en-US" sz="2600" dirty="0" smtClean="0"/>
              <a:t>Drafted into the </a:t>
            </a:r>
            <a:r>
              <a:rPr lang="en-US" sz="2600" dirty="0" err="1" smtClean="0"/>
              <a:t>austrian</a:t>
            </a:r>
            <a:r>
              <a:rPr lang="en-US" sz="2600" dirty="0" smtClean="0"/>
              <a:t> army 1915, but opposed the war as imperialist</a:t>
            </a:r>
          </a:p>
          <a:p>
            <a:r>
              <a:rPr lang="en-US" sz="2600" dirty="0" smtClean="0"/>
              <a:t>1918 sympathized with the </a:t>
            </a:r>
            <a:r>
              <a:rPr lang="en-US" sz="2600" dirty="0" err="1" smtClean="0"/>
              <a:t>bolsheviks</a:t>
            </a:r>
            <a:r>
              <a:rPr lang="en-US" sz="2600" dirty="0" smtClean="0"/>
              <a:t> rather than the central </a:t>
            </a:r>
            <a:r>
              <a:rPr lang="en-US" sz="2600" dirty="0" err="1" smtClean="0"/>
              <a:t>rada</a:t>
            </a:r>
            <a:endParaRPr lang="en-US" sz="2600" dirty="0" smtClean="0"/>
          </a:p>
          <a:p>
            <a:r>
              <a:rPr lang="en-US" sz="2600" dirty="0" smtClean="0"/>
              <a:t>But Fought for independent </a:t>
            </a:r>
            <a:r>
              <a:rPr lang="en-US" sz="2600" dirty="0" err="1" smtClean="0"/>
              <a:t>ukraine</a:t>
            </a:r>
            <a:r>
              <a:rPr lang="en-US" sz="2600" dirty="0" smtClean="0"/>
              <a:t> in the </a:t>
            </a:r>
            <a:r>
              <a:rPr lang="en-US" sz="2600" dirty="0" err="1" smtClean="0"/>
              <a:t>ukrainian</a:t>
            </a:r>
            <a:r>
              <a:rPr lang="en-US" sz="2600" dirty="0" smtClean="0"/>
              <a:t> </a:t>
            </a:r>
            <a:r>
              <a:rPr lang="en-US" sz="2600" dirty="0" err="1" smtClean="0"/>
              <a:t>galician</a:t>
            </a:r>
            <a:r>
              <a:rPr lang="en-US" sz="2600" dirty="0" smtClean="0"/>
              <a:t> army 1919</a:t>
            </a:r>
          </a:p>
          <a:p>
            <a:r>
              <a:rPr lang="en-US" sz="2600" dirty="0" smtClean="0"/>
              <a:t>Following years travelled between </a:t>
            </a:r>
            <a:r>
              <a:rPr lang="en-US" sz="2600" dirty="0" err="1" smtClean="0"/>
              <a:t>prague</a:t>
            </a:r>
            <a:r>
              <a:rPr lang="en-US" sz="2600" dirty="0" smtClean="0"/>
              <a:t>, </a:t>
            </a:r>
            <a:r>
              <a:rPr lang="en-US" sz="2600" dirty="0" err="1" smtClean="0"/>
              <a:t>vienna</a:t>
            </a:r>
            <a:r>
              <a:rPr lang="en-US" sz="2600" dirty="0" smtClean="0"/>
              <a:t>, and </a:t>
            </a:r>
            <a:r>
              <a:rPr lang="en-US" sz="2600" dirty="0" err="1" smtClean="0"/>
              <a:t>Lviv</a:t>
            </a:r>
            <a:endParaRPr lang="en-US" sz="2600" dirty="0" smtClean="0"/>
          </a:p>
          <a:p>
            <a:r>
              <a:rPr lang="en-US" sz="2600" dirty="0" smtClean="0"/>
              <a:t>A founder of </a:t>
            </a:r>
            <a:r>
              <a:rPr lang="en-US" sz="2600" dirty="0" err="1" smtClean="0"/>
              <a:t>cp</a:t>
            </a:r>
            <a:r>
              <a:rPr lang="en-US" sz="2600" dirty="0" smtClean="0"/>
              <a:t> in </a:t>
            </a:r>
            <a:r>
              <a:rPr lang="en-US" sz="2600" dirty="0" err="1" smtClean="0"/>
              <a:t>galicia</a:t>
            </a:r>
            <a:r>
              <a:rPr lang="en-US" sz="2600" dirty="0" smtClean="0"/>
              <a:t>, but excluded from party 1924 for not devoting himself sufficiently to party work</a:t>
            </a:r>
          </a:p>
          <a:p>
            <a:r>
              <a:rPr lang="en-US" sz="2600" dirty="0" smtClean="0"/>
              <a:t>Vienna until 1934, </a:t>
            </a:r>
            <a:r>
              <a:rPr lang="en-US" sz="2600" dirty="0" err="1" smtClean="0"/>
              <a:t>lviv</a:t>
            </a:r>
            <a:r>
              <a:rPr lang="en-US" sz="2600" dirty="0" smtClean="0"/>
              <a:t> until 1939, </a:t>
            </a:r>
            <a:r>
              <a:rPr lang="en-US" sz="2600" dirty="0" err="1" smtClean="0"/>
              <a:t>krakow</a:t>
            </a:r>
            <a:r>
              <a:rPr lang="en-US" sz="2600" dirty="0" smtClean="0"/>
              <a:t> until 1942, concentration camps until 1945, </a:t>
            </a:r>
            <a:r>
              <a:rPr lang="en-US" sz="2600" dirty="0" err="1" smtClean="0"/>
              <a:t>linz</a:t>
            </a:r>
            <a:r>
              <a:rPr lang="en-US" sz="2600" dirty="0" smtClean="0"/>
              <a:t> until 1947, </a:t>
            </a:r>
            <a:r>
              <a:rPr lang="en-US" sz="2600" dirty="0" err="1" smtClean="0"/>
              <a:t>detroit</a:t>
            </a:r>
            <a:r>
              <a:rPr lang="en-US" sz="2600" dirty="0" smtClean="0"/>
              <a:t> until his death on 20 </a:t>
            </a:r>
            <a:r>
              <a:rPr lang="en-US" sz="2600" dirty="0" err="1" smtClean="0"/>
              <a:t>october</a:t>
            </a:r>
            <a:r>
              <a:rPr lang="en-US" sz="2600" dirty="0" smtClean="0"/>
              <a:t> 1967</a:t>
            </a:r>
          </a:p>
        </p:txBody>
      </p:sp>
    </p:spTree>
    <p:extLst>
      <p:ext uri="{BB962C8B-B14F-4D97-AF65-F5344CB8AC3E}">
        <p14:creationId xmlns:p14="http://schemas.microsoft.com/office/powerpoint/2010/main" val="1016996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0944" y="973776"/>
            <a:ext cx="5988131" cy="3859481"/>
          </a:xfrm>
        </p:spPr>
        <p:txBody>
          <a:bodyPr>
            <a:normAutofit/>
          </a:bodyPr>
          <a:lstStyle/>
          <a:p>
            <a:r>
              <a:rPr lang="en-US" dirty="0" smtClean="0"/>
              <a:t>Social historian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 smtClean="0"/>
              <a:t>galicia</a:t>
            </a:r>
            <a:r>
              <a:rPr lang="en-US" dirty="0" smtClean="0"/>
              <a:t> and</a:t>
            </a:r>
            <a:br>
              <a:rPr lang="en-US" dirty="0" smtClean="0"/>
            </a:br>
            <a:r>
              <a:rPr lang="en-US" dirty="0" smtClean="0"/>
              <a:t>the Habsburg</a:t>
            </a:r>
            <a:br>
              <a:rPr lang="en-US" dirty="0" smtClean="0"/>
            </a:br>
            <a:r>
              <a:rPr lang="en-US" dirty="0" smtClean="0"/>
              <a:t>monarchy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33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6888" y="308758"/>
            <a:ext cx="10593619" cy="50658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</a:t>
            </a:r>
            <a:r>
              <a:rPr lang="en-US" sz="2400" dirty="0" err="1" smtClean="0"/>
              <a:t>lviv</a:t>
            </a:r>
            <a:r>
              <a:rPr lang="en-US" sz="2400" dirty="0" smtClean="0"/>
              <a:t> worked with </a:t>
            </a:r>
            <a:r>
              <a:rPr lang="en-US" sz="2400" dirty="0" err="1" smtClean="0"/>
              <a:t>franciszek</a:t>
            </a:r>
            <a:r>
              <a:rPr lang="en-US" sz="2400" dirty="0" smtClean="0"/>
              <a:t> </a:t>
            </a:r>
            <a:r>
              <a:rPr lang="en-US" sz="2400" dirty="0" err="1" smtClean="0"/>
              <a:t>bujak’s</a:t>
            </a:r>
            <a:r>
              <a:rPr lang="en-US" sz="2400" dirty="0" smtClean="0"/>
              <a:t> </a:t>
            </a:r>
            <a:r>
              <a:rPr lang="en-US" sz="2400" dirty="0" err="1" smtClean="0"/>
              <a:t>Zakład</a:t>
            </a:r>
            <a:r>
              <a:rPr lang="en-US" sz="2400" dirty="0" smtClean="0"/>
              <a:t> </a:t>
            </a:r>
            <a:r>
              <a:rPr lang="en-US" sz="2400" dirty="0" err="1"/>
              <a:t>Historii</a:t>
            </a:r>
            <a:r>
              <a:rPr lang="en-US" sz="2400" dirty="0"/>
              <a:t> </a:t>
            </a:r>
            <a:r>
              <a:rPr lang="en-US" sz="2400" dirty="0" err="1" smtClean="0"/>
              <a:t>Społeczno-Gospodarczy</a:t>
            </a:r>
            <a:r>
              <a:rPr lang="en-US" sz="2400" dirty="0" smtClean="0"/>
              <a:t> attached to the university</a:t>
            </a:r>
          </a:p>
          <a:p>
            <a:r>
              <a:rPr lang="en-US" sz="2400" i="1" dirty="0" err="1" smtClean="0"/>
              <a:t>Wspólnota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gminna</a:t>
            </a:r>
            <a:r>
              <a:rPr lang="en-US" sz="2400" i="1" dirty="0" smtClean="0"/>
              <a:t> w b. </a:t>
            </a:r>
            <a:r>
              <a:rPr lang="en-US" sz="2400" i="1" dirty="0" err="1" smtClean="0"/>
              <a:t>galicji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wschodniej</a:t>
            </a:r>
            <a:r>
              <a:rPr lang="en-US" sz="2400" i="1" dirty="0" smtClean="0"/>
              <a:t> I </a:t>
            </a:r>
            <a:r>
              <a:rPr lang="en-US" sz="2400" i="1" dirty="0" err="1" smtClean="0"/>
              <a:t>jej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zanik</a:t>
            </a:r>
            <a:r>
              <a:rPr lang="en-US" sz="2400" i="1" dirty="0" smtClean="0"/>
              <a:t>  </a:t>
            </a:r>
            <a:r>
              <a:rPr lang="en-US" sz="2400" dirty="0" smtClean="0"/>
              <a:t>(</a:t>
            </a:r>
            <a:r>
              <a:rPr lang="en-US" sz="2400" dirty="0" err="1" smtClean="0"/>
              <a:t>lviv</a:t>
            </a:r>
            <a:r>
              <a:rPr lang="en-US" sz="2400" dirty="0" smtClean="0"/>
              <a:t> 1936)</a:t>
            </a:r>
          </a:p>
          <a:p>
            <a:r>
              <a:rPr lang="en-US" sz="2400" i="1" dirty="0" err="1" smtClean="0"/>
              <a:t>Stosunki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poddańcze</a:t>
            </a:r>
            <a:r>
              <a:rPr lang="en-US" sz="2400" i="1" dirty="0" smtClean="0"/>
              <a:t> w </a:t>
            </a:r>
            <a:r>
              <a:rPr lang="en-US" sz="2400" i="1" dirty="0" err="1" smtClean="0"/>
              <a:t>dawnej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galicji</a:t>
            </a:r>
            <a:r>
              <a:rPr lang="en-US" sz="2400" i="1" dirty="0" smtClean="0"/>
              <a:t>  </a:t>
            </a:r>
            <a:r>
              <a:rPr lang="en-US" sz="2400" dirty="0" smtClean="0"/>
              <a:t>(</a:t>
            </a:r>
            <a:r>
              <a:rPr lang="en-US" sz="2400" dirty="0" err="1" smtClean="0"/>
              <a:t>warsaw</a:t>
            </a:r>
            <a:r>
              <a:rPr lang="en-US" sz="2400" dirty="0" smtClean="0"/>
              <a:t> 1962) = </a:t>
            </a:r>
            <a:r>
              <a:rPr lang="en-US" sz="2400" i="1" dirty="0" err="1" smtClean="0"/>
              <a:t>untertan</a:t>
            </a:r>
            <a:r>
              <a:rPr lang="en-US" sz="2400" i="1" dirty="0" smtClean="0"/>
              <a:t> und </a:t>
            </a:r>
            <a:r>
              <a:rPr lang="en-US" sz="2400" i="1" dirty="0" err="1" smtClean="0"/>
              <a:t>staat</a:t>
            </a:r>
            <a:r>
              <a:rPr lang="en-US" sz="2400" i="1" dirty="0" smtClean="0"/>
              <a:t> in </a:t>
            </a:r>
            <a:r>
              <a:rPr lang="en-US" sz="2400" i="1" dirty="0" err="1" smtClean="0"/>
              <a:t>galizien</a:t>
            </a:r>
            <a:r>
              <a:rPr lang="en-US" sz="2400" i="1" dirty="0" smtClean="0"/>
              <a:t> </a:t>
            </a:r>
            <a:r>
              <a:rPr lang="en-US" sz="2400" dirty="0" smtClean="0"/>
              <a:t> (</a:t>
            </a:r>
            <a:r>
              <a:rPr lang="en-US" sz="2400" dirty="0" err="1" smtClean="0"/>
              <a:t>mainz</a:t>
            </a:r>
            <a:r>
              <a:rPr lang="en-US" sz="2400" dirty="0" smtClean="0"/>
              <a:t> 1992)</a:t>
            </a:r>
          </a:p>
          <a:p>
            <a:r>
              <a:rPr lang="en-US" sz="2400" i="1" dirty="0"/>
              <a:t>Die </a:t>
            </a:r>
            <a:r>
              <a:rPr lang="en-US" sz="2400" i="1" dirty="0" err="1"/>
              <a:t>grosse</a:t>
            </a:r>
            <a:r>
              <a:rPr lang="en-US" sz="2400" i="1" dirty="0"/>
              <a:t> </a:t>
            </a:r>
            <a:r>
              <a:rPr lang="en-US" sz="2400" i="1" dirty="0" err="1"/>
              <a:t>Steuer</a:t>
            </a:r>
            <a:r>
              <a:rPr lang="en-US" sz="2400" i="1" dirty="0"/>
              <a:t>- und </a:t>
            </a:r>
            <a:r>
              <a:rPr lang="en-US" sz="2400" i="1" dirty="0" err="1"/>
              <a:t>Agrarreform</a:t>
            </a:r>
            <a:r>
              <a:rPr lang="en-US" sz="2400" i="1" dirty="0"/>
              <a:t> </a:t>
            </a:r>
            <a:r>
              <a:rPr lang="en-US" sz="2400" i="1" dirty="0" err="1"/>
              <a:t>Josefs</a:t>
            </a:r>
            <a:r>
              <a:rPr lang="en-US" sz="2400" i="1" dirty="0"/>
              <a:t> II. </a:t>
            </a:r>
            <a:r>
              <a:rPr lang="en-US" sz="2400" i="1" dirty="0" err="1"/>
              <a:t>Ein</a:t>
            </a:r>
            <a:r>
              <a:rPr lang="en-US" sz="2400" i="1" dirty="0"/>
              <a:t> </a:t>
            </a:r>
            <a:r>
              <a:rPr lang="en-US" sz="2400" i="1" dirty="0" err="1"/>
              <a:t>Kapitel</a:t>
            </a:r>
            <a:r>
              <a:rPr lang="en-US" sz="2400" i="1" dirty="0"/>
              <a:t> </a:t>
            </a:r>
            <a:r>
              <a:rPr lang="en-US" sz="2400" i="1" dirty="0" err="1"/>
              <a:t>zur</a:t>
            </a:r>
            <a:r>
              <a:rPr lang="en-US" sz="2400" i="1" dirty="0"/>
              <a:t> </a:t>
            </a:r>
            <a:r>
              <a:rPr lang="en-US" sz="2400" i="1" dirty="0" err="1"/>
              <a:t>österreichischen</a:t>
            </a:r>
            <a:r>
              <a:rPr lang="en-US" sz="2400" i="1" dirty="0"/>
              <a:t> </a:t>
            </a:r>
            <a:r>
              <a:rPr lang="en-US" sz="2400" i="1" dirty="0" err="1" smtClean="0"/>
              <a:t>Wirtschaftsgeschichte</a:t>
            </a:r>
            <a:r>
              <a:rPr lang="en-US" sz="2400" dirty="0"/>
              <a:t> </a:t>
            </a:r>
            <a:r>
              <a:rPr lang="en-US" sz="2400" dirty="0" smtClean="0"/>
              <a:t>  (Warsaw 1961)</a:t>
            </a:r>
          </a:p>
          <a:p>
            <a:r>
              <a:rPr lang="en-US" sz="2400" i="1" dirty="0"/>
              <a:t>Die </a:t>
            </a:r>
            <a:r>
              <a:rPr lang="en-US" sz="2400" i="1" dirty="0" err="1"/>
              <a:t>Bauernabgeordneten</a:t>
            </a:r>
            <a:r>
              <a:rPr lang="en-US" sz="2400" i="1" dirty="0"/>
              <a:t> </a:t>
            </a:r>
            <a:r>
              <a:rPr lang="en-US" sz="2400" i="1" dirty="0" err="1"/>
              <a:t>im</a:t>
            </a:r>
            <a:r>
              <a:rPr lang="en-US" sz="2400" i="1" dirty="0"/>
              <a:t> </a:t>
            </a:r>
            <a:r>
              <a:rPr lang="en-US" sz="2400" i="1" dirty="0" err="1"/>
              <a:t>konstituierenden</a:t>
            </a:r>
            <a:r>
              <a:rPr lang="en-US" sz="2400" i="1" dirty="0"/>
              <a:t> </a:t>
            </a:r>
            <a:r>
              <a:rPr lang="en-US" sz="2400" i="1" dirty="0" err="1"/>
              <a:t>österreichischen</a:t>
            </a:r>
            <a:r>
              <a:rPr lang="en-US" sz="2400" i="1" dirty="0"/>
              <a:t> Reichstag 1848 </a:t>
            </a:r>
            <a:r>
              <a:rPr lang="mr-IN" sz="2400" i="1" dirty="0" smtClean="0"/>
              <a:t>–</a:t>
            </a:r>
            <a:r>
              <a:rPr lang="en-US" sz="2400" i="1" dirty="0" smtClean="0"/>
              <a:t> 1849 </a:t>
            </a:r>
            <a:r>
              <a:rPr lang="en-US" sz="2400" dirty="0" smtClean="0"/>
              <a:t>(</a:t>
            </a:r>
            <a:r>
              <a:rPr lang="en-US" sz="2400" dirty="0" err="1" smtClean="0"/>
              <a:t>vienna</a:t>
            </a:r>
            <a:r>
              <a:rPr lang="en-US" sz="2400" dirty="0" smtClean="0"/>
              <a:t> 1976)</a:t>
            </a:r>
            <a:endParaRPr lang="en-US" sz="2400" i="1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9252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862"/>
            <a:ext cx="7650677" cy="2211779"/>
          </a:xfrm>
        </p:spPr>
        <p:txBody>
          <a:bodyPr/>
          <a:lstStyle/>
          <a:p>
            <a:r>
              <a:rPr lang="en-US" dirty="0" smtClean="0"/>
              <a:t>Interpreter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 err="1" smtClean="0"/>
              <a:t>marxism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239" y="782233"/>
            <a:ext cx="8023761" cy="513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9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26424" y="1137121"/>
            <a:ext cx="10394707" cy="331118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1926-31 correspondent in </a:t>
            </a:r>
            <a:r>
              <a:rPr lang="en-US" sz="3200" dirty="0" err="1" smtClean="0"/>
              <a:t>vienna</a:t>
            </a:r>
            <a:r>
              <a:rPr lang="en-US" sz="3200" dirty="0" smtClean="0"/>
              <a:t> of David </a:t>
            </a:r>
            <a:r>
              <a:rPr lang="en-US" sz="3200" dirty="0" err="1" smtClean="0"/>
              <a:t>riazanov’s</a:t>
            </a:r>
            <a:r>
              <a:rPr lang="en-US" sz="3200" dirty="0" smtClean="0"/>
              <a:t> </a:t>
            </a:r>
            <a:r>
              <a:rPr lang="en-US" sz="3200" dirty="0" err="1" smtClean="0"/>
              <a:t>marx-engels</a:t>
            </a:r>
            <a:r>
              <a:rPr lang="en-US" sz="3200" dirty="0" smtClean="0"/>
              <a:t> institute (MOSCOW)</a:t>
            </a:r>
          </a:p>
          <a:p>
            <a:r>
              <a:rPr lang="en-US" sz="3200" i="1" dirty="0" err="1" smtClean="0"/>
              <a:t>Ж</a:t>
            </a:r>
            <a:r>
              <a:rPr lang="uk-UA" sz="3200" i="1" dirty="0" err="1" smtClean="0"/>
              <a:t>иття</a:t>
            </a:r>
            <a:r>
              <a:rPr lang="uk-UA" sz="3200" i="1" dirty="0" smtClean="0"/>
              <a:t> і слово</a:t>
            </a:r>
            <a:r>
              <a:rPr lang="en-US" sz="3200" i="1" dirty="0" smtClean="0"/>
              <a:t> </a:t>
            </a:r>
            <a:r>
              <a:rPr lang="en-US" sz="3200" dirty="0" smtClean="0"/>
              <a:t>1937-38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3736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44" y="0"/>
            <a:ext cx="10497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8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85800" y="95004"/>
            <a:ext cx="10394707" cy="5279582"/>
          </a:xfrm>
        </p:spPr>
        <p:txBody>
          <a:bodyPr>
            <a:normAutofit/>
          </a:bodyPr>
          <a:lstStyle/>
          <a:p>
            <a:r>
              <a:rPr lang="en-US" sz="2800" i="1" dirty="0" err="1" smtClean="0"/>
              <a:t>friedrich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engels</a:t>
            </a:r>
            <a:r>
              <a:rPr lang="en-US" sz="2800" i="1" dirty="0" smtClean="0"/>
              <a:t> und </a:t>
            </a:r>
            <a:r>
              <a:rPr lang="en-US" sz="2800" i="1" dirty="0"/>
              <a:t>das Problem der ‚</a:t>
            </a:r>
            <a:r>
              <a:rPr lang="en-US" sz="2800" i="1" dirty="0" err="1"/>
              <a:t>geschichtslosen</a:t>
            </a:r>
            <a:r>
              <a:rPr lang="en-US" sz="2800" i="1" dirty="0"/>
              <a:t>‘ </a:t>
            </a:r>
            <a:r>
              <a:rPr lang="en-US" sz="2800" i="1" dirty="0" err="1"/>
              <a:t>Völker</a:t>
            </a:r>
            <a:r>
              <a:rPr lang="en-US" sz="2800" i="1" dirty="0"/>
              <a:t> (Die </a:t>
            </a:r>
            <a:r>
              <a:rPr lang="en-US" sz="2800" i="1" dirty="0" err="1"/>
              <a:t>Nationalitätenfrage</a:t>
            </a:r>
            <a:r>
              <a:rPr lang="en-US" sz="2800" i="1" dirty="0"/>
              <a:t> in der Revolution 1848/49 </a:t>
            </a:r>
            <a:r>
              <a:rPr lang="en-US" sz="2800" i="1" dirty="0" err="1"/>
              <a:t>im</a:t>
            </a:r>
            <a:r>
              <a:rPr lang="en-US" sz="2800" i="1" dirty="0"/>
              <a:t> </a:t>
            </a:r>
            <a:r>
              <a:rPr lang="en-US" sz="2800" i="1" dirty="0" err="1"/>
              <a:t>Lichte</a:t>
            </a:r>
            <a:r>
              <a:rPr lang="en-US" sz="2800" i="1" dirty="0"/>
              <a:t> der ‚</a:t>
            </a:r>
            <a:r>
              <a:rPr lang="en-US" sz="2800" i="1" dirty="0" err="1"/>
              <a:t>Neuen</a:t>
            </a:r>
            <a:r>
              <a:rPr lang="en-US" sz="2800" i="1" dirty="0"/>
              <a:t> </a:t>
            </a:r>
            <a:r>
              <a:rPr lang="en-US" sz="2800" i="1" dirty="0" err="1"/>
              <a:t>Rheinischen</a:t>
            </a:r>
            <a:r>
              <a:rPr lang="en-US" sz="2800" i="1" dirty="0"/>
              <a:t> </a:t>
            </a:r>
            <a:r>
              <a:rPr lang="en-US" sz="2800" i="1" dirty="0" err="1"/>
              <a:t>Zeitung</a:t>
            </a:r>
            <a:r>
              <a:rPr lang="en-US" sz="2800" i="1" dirty="0" smtClean="0"/>
              <a:t>‘)</a:t>
            </a:r>
            <a:r>
              <a:rPr lang="en-US" sz="2800" dirty="0"/>
              <a:t> </a:t>
            </a:r>
            <a:r>
              <a:rPr lang="en-US" sz="2800" dirty="0"/>
              <a:t> </a:t>
            </a:r>
            <a:r>
              <a:rPr lang="en-US" sz="2800" dirty="0" smtClean="0"/>
              <a:t>(1964) = </a:t>
            </a:r>
            <a:r>
              <a:rPr lang="en-US" sz="2800" b="1" i="1" dirty="0"/>
              <a:t>Engels and the ‘</a:t>
            </a:r>
            <a:r>
              <a:rPr lang="en-US" sz="2800" b="1" i="1" dirty="0" err="1"/>
              <a:t>Nonhistoric</a:t>
            </a:r>
            <a:r>
              <a:rPr lang="en-US" sz="2800" b="1" i="1" dirty="0"/>
              <a:t>’ Peoples: the National Question in the Revolution of </a:t>
            </a:r>
            <a:r>
              <a:rPr lang="en-US" sz="2800" b="1" i="1" dirty="0" smtClean="0"/>
              <a:t>1848</a:t>
            </a:r>
            <a:r>
              <a:rPr lang="en-US" sz="2800" i="1" dirty="0" smtClean="0"/>
              <a:t>  </a:t>
            </a:r>
            <a:r>
              <a:rPr lang="en-US" sz="2800" dirty="0" smtClean="0"/>
              <a:t>(Glasgow</a:t>
            </a:r>
            <a:r>
              <a:rPr lang="en-US" sz="2800" dirty="0"/>
              <a:t>, </a:t>
            </a:r>
            <a:r>
              <a:rPr lang="en-US" sz="2800" dirty="0" smtClean="0"/>
              <a:t>1987)</a:t>
            </a:r>
          </a:p>
          <a:p>
            <a:r>
              <a:rPr lang="en-US" sz="2800" b="1" i="1" dirty="0" err="1"/>
              <a:t>Zur</a:t>
            </a:r>
            <a:r>
              <a:rPr lang="en-US" sz="2800" b="1" i="1" dirty="0"/>
              <a:t> </a:t>
            </a:r>
            <a:r>
              <a:rPr lang="en-US" sz="2800" b="1" i="1" dirty="0" err="1"/>
              <a:t>Entstehungsgeschichte</a:t>
            </a:r>
            <a:r>
              <a:rPr lang="en-US" sz="2800" b="1" i="1" dirty="0"/>
              <a:t> des </a:t>
            </a:r>
            <a:r>
              <a:rPr lang="en-US" sz="2800" b="1" i="1" dirty="0" err="1"/>
              <a:t>Marxschen</a:t>
            </a:r>
            <a:r>
              <a:rPr lang="en-US" sz="2800" b="1" i="1" dirty="0"/>
              <a:t> </a:t>
            </a:r>
            <a:r>
              <a:rPr lang="en-US" sz="2800" b="1" i="1" dirty="0" err="1" smtClean="0"/>
              <a:t>Kapital</a:t>
            </a:r>
            <a:r>
              <a:rPr lang="en-US" sz="2800" b="1" i="1" dirty="0" smtClean="0"/>
              <a:t>  </a:t>
            </a:r>
            <a:r>
              <a:rPr lang="en-US" sz="2800" b="1" dirty="0" smtClean="0"/>
              <a:t>(</a:t>
            </a:r>
            <a:r>
              <a:rPr lang="en-US" sz="2800" b="1" dirty="0" err="1" smtClean="0"/>
              <a:t>franfurt</a:t>
            </a:r>
            <a:r>
              <a:rPr lang="en-US" sz="2800" b="1" dirty="0" smtClean="0"/>
              <a:t> am main 1969)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8102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07" y="0"/>
            <a:ext cx="483717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91" y="-1"/>
            <a:ext cx="4451432" cy="689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83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0"/>
            <a:ext cx="10394707" cy="6080166"/>
          </a:xfrm>
        </p:spPr>
        <p:txBody>
          <a:bodyPr>
            <a:normAutofit lnSpcReduction="10000"/>
          </a:bodyPr>
          <a:lstStyle/>
          <a:p>
            <a:r>
              <a:rPr lang="en-US" i="1" dirty="0" err="1" smtClean="0"/>
              <a:t>Genesi</a:t>
            </a:r>
            <a:r>
              <a:rPr lang="en-US" i="1" dirty="0" smtClean="0"/>
              <a:t> </a:t>
            </a:r>
            <a:r>
              <a:rPr lang="en-US" i="1" dirty="0"/>
              <a:t>e </a:t>
            </a:r>
            <a:r>
              <a:rPr lang="en-US" i="1" dirty="0" err="1"/>
              <a:t>struttura</a:t>
            </a:r>
            <a:r>
              <a:rPr lang="en-US" i="1" dirty="0"/>
              <a:t> del “</a:t>
            </a:r>
            <a:r>
              <a:rPr lang="en-US" i="1" dirty="0" err="1"/>
              <a:t>Capitale</a:t>
            </a:r>
            <a:r>
              <a:rPr lang="en-US" i="1" dirty="0"/>
              <a:t>” di Marx</a:t>
            </a:r>
            <a:r>
              <a:rPr lang="en-US" dirty="0"/>
              <a:t>. In: </a:t>
            </a:r>
            <a:r>
              <a:rPr lang="en-US" i="1" dirty="0" err="1"/>
              <a:t>Biblioteca</a:t>
            </a:r>
            <a:r>
              <a:rPr lang="en-US" i="1" dirty="0"/>
              <a:t> di </a:t>
            </a:r>
            <a:r>
              <a:rPr lang="en-US" i="1" dirty="0" err="1"/>
              <a:t>cultura</a:t>
            </a:r>
            <a:r>
              <a:rPr lang="en-US" i="1" dirty="0"/>
              <a:t> </a:t>
            </a:r>
            <a:r>
              <a:rPr lang="en-US" i="1" dirty="0" err="1"/>
              <a:t>moderna</a:t>
            </a:r>
            <a:r>
              <a:rPr lang="en-US" dirty="0"/>
              <a:t>. Band 712. </a:t>
            </a:r>
            <a:r>
              <a:rPr lang="en-US" dirty="0" err="1"/>
              <a:t>Laterza</a:t>
            </a:r>
            <a:r>
              <a:rPr lang="en-US" dirty="0"/>
              <a:t>, Bari 1971 (</a:t>
            </a:r>
            <a:r>
              <a:rPr lang="en-US" dirty="0" err="1"/>
              <a:t>italienisch</a:t>
            </a:r>
            <a:r>
              <a:rPr lang="en-US" dirty="0"/>
              <a:t>, </a:t>
            </a:r>
            <a:r>
              <a:rPr lang="en-US" dirty="0" err="1"/>
              <a:t>Übersetzung</a:t>
            </a:r>
            <a:r>
              <a:rPr lang="en-US" dirty="0"/>
              <a:t> von Bruno </a:t>
            </a:r>
            <a:r>
              <a:rPr lang="en-US" dirty="0" err="1"/>
              <a:t>Maffi</a:t>
            </a:r>
            <a:r>
              <a:rPr lang="en-US" dirty="0"/>
              <a:t>).</a:t>
            </a:r>
          </a:p>
          <a:p>
            <a:r>
              <a:rPr lang="en-US" i="1" dirty="0" err="1"/>
              <a:t>Prilog</a:t>
            </a:r>
            <a:r>
              <a:rPr lang="en-US" i="1" dirty="0"/>
              <a:t> </a:t>
            </a:r>
            <a:r>
              <a:rPr lang="en-US" i="1" dirty="0" err="1"/>
              <a:t>povijesti</a:t>
            </a:r>
            <a:r>
              <a:rPr lang="en-US" i="1" dirty="0"/>
              <a:t> </a:t>
            </a:r>
            <a:r>
              <a:rPr lang="en-US" i="1" dirty="0" err="1"/>
              <a:t>nastajanja</a:t>
            </a:r>
            <a:r>
              <a:rPr lang="en-US" i="1" dirty="0"/>
              <a:t> </a:t>
            </a:r>
            <a:r>
              <a:rPr lang="en-US" i="1" dirty="0" err="1"/>
              <a:t>Marxova</a:t>
            </a:r>
            <a:r>
              <a:rPr lang="en-US" i="1" dirty="0"/>
              <a:t> “</a:t>
            </a:r>
            <a:r>
              <a:rPr lang="en-US" i="1" dirty="0" err="1"/>
              <a:t>Kapitala</a:t>
            </a:r>
            <a:r>
              <a:rPr lang="en-US" i="1" dirty="0"/>
              <a:t>”. </a:t>
            </a:r>
            <a:r>
              <a:rPr lang="en-US" i="1" dirty="0" err="1"/>
              <a:t>Naert</a:t>
            </a:r>
            <a:r>
              <a:rPr lang="en-US" i="1" dirty="0"/>
              <a:t> “</a:t>
            </a:r>
            <a:r>
              <a:rPr lang="en-US" i="1" dirty="0" err="1"/>
              <a:t>Kapitala</a:t>
            </a:r>
            <a:r>
              <a:rPr lang="en-US" i="1" dirty="0"/>
              <a:t>” </a:t>
            </a:r>
            <a:r>
              <a:rPr lang="en-US" i="1" dirty="0" err="1"/>
              <a:t>iz</a:t>
            </a:r>
            <a:r>
              <a:rPr lang="en-US" i="1" dirty="0"/>
              <a:t> 1857–1858</a:t>
            </a:r>
            <a:r>
              <a:rPr lang="en-US" dirty="0"/>
              <a:t>. In: </a:t>
            </a:r>
            <a:r>
              <a:rPr lang="en-US" dirty="0" err="1"/>
              <a:t>Hotimir</a:t>
            </a:r>
            <a:r>
              <a:rPr lang="en-US" dirty="0"/>
              <a:t> Burger, Ivan </a:t>
            </a:r>
            <a:r>
              <a:rPr lang="en-US" dirty="0" err="1"/>
              <a:t>Prpić</a:t>
            </a:r>
            <a:r>
              <a:rPr lang="en-US" dirty="0"/>
              <a:t> (</a:t>
            </a:r>
            <a:r>
              <a:rPr lang="en-US" dirty="0" err="1"/>
              <a:t>Hrsg</a:t>
            </a:r>
            <a:r>
              <a:rPr lang="en-US" dirty="0"/>
              <a:t>.): </a:t>
            </a:r>
            <a:r>
              <a:rPr lang="en-US" i="1" dirty="0" err="1"/>
              <a:t>Marksizam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i="1" dirty="0" err="1"/>
              <a:t>savremenost</a:t>
            </a:r>
            <a:r>
              <a:rPr lang="en-US" dirty="0"/>
              <a:t>. 2 </a:t>
            </a:r>
            <a:r>
              <a:rPr lang="en-US" dirty="0" err="1"/>
              <a:t>Bände</a:t>
            </a:r>
            <a:r>
              <a:rPr lang="en-US" dirty="0"/>
              <a:t>. </a:t>
            </a:r>
            <a:r>
              <a:rPr lang="en-US" dirty="0" err="1"/>
              <a:t>Izdavački</a:t>
            </a:r>
            <a:r>
              <a:rPr lang="en-US" dirty="0"/>
              <a:t> </a:t>
            </a:r>
            <a:r>
              <a:rPr lang="en-US" dirty="0" err="1"/>
              <a:t>Centar</a:t>
            </a:r>
            <a:r>
              <a:rPr lang="en-US" dirty="0"/>
              <a:t> </a:t>
            </a:r>
            <a:r>
              <a:rPr lang="en-US" dirty="0" err="1"/>
              <a:t>Komunist</a:t>
            </a:r>
            <a:r>
              <a:rPr lang="en-US" dirty="0"/>
              <a:t>, </a:t>
            </a:r>
            <a:r>
              <a:rPr lang="en-US" dirty="0" err="1"/>
              <a:t>Belgrad</a:t>
            </a:r>
            <a:r>
              <a:rPr lang="en-US" dirty="0"/>
              <a:t> 1975 (</a:t>
            </a:r>
            <a:r>
              <a:rPr lang="en-US" dirty="0" err="1"/>
              <a:t>serbo-Kroatisch</a:t>
            </a:r>
            <a:r>
              <a:rPr lang="en-US" dirty="0"/>
              <a:t>).</a:t>
            </a:r>
          </a:p>
          <a:p>
            <a:r>
              <a:rPr lang="en-US" dirty="0"/>
              <a:t>Roman </a:t>
            </a:r>
            <a:r>
              <a:rPr lang="en-US" dirty="0" err="1"/>
              <a:t>Rosdolsky</a:t>
            </a:r>
            <a:r>
              <a:rPr lang="en-US" dirty="0"/>
              <a:t>: </a:t>
            </a:r>
            <a:r>
              <a:rPr lang="en-US" i="1" dirty="0"/>
              <a:t>La </a:t>
            </a:r>
            <a:r>
              <a:rPr lang="en-US" i="1" dirty="0" err="1"/>
              <a:t>genèse</a:t>
            </a:r>
            <a:r>
              <a:rPr lang="en-US" i="1" dirty="0"/>
              <a:t> du «Capital» chez Karl Marx</a:t>
            </a:r>
            <a:r>
              <a:rPr lang="en-US" dirty="0"/>
              <a:t> (= </a:t>
            </a:r>
            <a:r>
              <a:rPr lang="en-US" i="1" dirty="0"/>
              <a:t>Critiques de </a:t>
            </a:r>
            <a:r>
              <a:rPr lang="en-US" i="1" dirty="0" err="1"/>
              <a:t>l’économie</a:t>
            </a:r>
            <a:r>
              <a:rPr lang="en-US" i="1" dirty="0"/>
              <a:t> </a:t>
            </a:r>
            <a:r>
              <a:rPr lang="en-US" i="1" dirty="0" err="1"/>
              <a:t>politique</a:t>
            </a:r>
            <a:r>
              <a:rPr lang="en-US" i="1" dirty="0"/>
              <a:t>.</a:t>
            </a:r>
            <a:r>
              <a:rPr lang="en-US" dirty="0"/>
              <a:t> Band 1: </a:t>
            </a:r>
            <a:r>
              <a:rPr lang="en-US" i="1" dirty="0" err="1"/>
              <a:t>Méthodologie</a:t>
            </a:r>
            <a:r>
              <a:rPr lang="en-US" i="1" dirty="0"/>
              <a:t>.</a:t>
            </a:r>
            <a:r>
              <a:rPr lang="en-US" dirty="0"/>
              <a:t>) </a:t>
            </a:r>
            <a:r>
              <a:rPr lang="en-US" dirty="0" err="1"/>
              <a:t>Übersetzt</a:t>
            </a:r>
            <a:r>
              <a:rPr lang="en-US" dirty="0"/>
              <a:t> von Jean-Marie </a:t>
            </a:r>
            <a:r>
              <a:rPr lang="en-US" dirty="0" err="1"/>
              <a:t>Brohm</a:t>
            </a:r>
            <a:r>
              <a:rPr lang="en-US" dirty="0"/>
              <a:t>, Catherine </a:t>
            </a:r>
            <a:r>
              <a:rPr lang="en-US" dirty="0" err="1"/>
              <a:t>Colliot-Thélène</a:t>
            </a:r>
            <a:r>
              <a:rPr lang="en-US" dirty="0"/>
              <a:t> u. a. </a:t>
            </a:r>
            <a:r>
              <a:rPr lang="en-US" dirty="0" err="1"/>
              <a:t>Maspero</a:t>
            </a:r>
            <a:r>
              <a:rPr lang="en-US" dirty="0"/>
              <a:t>, Paris 1976, </a:t>
            </a:r>
            <a:r>
              <a:rPr lang="en-US" dirty="0">
                <a:hlinkClick r:id="rId2" tooltip="Spezial:ISBN-Suche/2-7070-0806-5"/>
              </a:rPr>
              <a:t>ISBN 2-7070-0806-5</a:t>
            </a:r>
            <a:r>
              <a:rPr lang="en-US" dirty="0"/>
              <a:t>.</a:t>
            </a:r>
          </a:p>
          <a:p>
            <a:r>
              <a:rPr lang="en-US" i="1" dirty="0"/>
              <a:t>“</a:t>
            </a:r>
            <a:r>
              <a:rPr lang="en-US" i="1" dirty="0" err="1"/>
              <a:t>Kapitalets</a:t>
            </a:r>
            <a:r>
              <a:rPr lang="en-US" i="1" dirty="0"/>
              <a:t>” </a:t>
            </a:r>
            <a:r>
              <a:rPr lang="en-US" i="1" dirty="0" err="1"/>
              <a:t>tillkomsthistoria</a:t>
            </a:r>
            <a:r>
              <a:rPr lang="en-US" dirty="0"/>
              <a:t>. In: Mats </a:t>
            </a:r>
            <a:r>
              <a:rPr lang="en-US" dirty="0" err="1"/>
              <a:t>Thorell</a:t>
            </a:r>
            <a:r>
              <a:rPr lang="en-US" dirty="0"/>
              <a:t>, Thomas Caesar (</a:t>
            </a:r>
            <a:r>
              <a:rPr lang="en-US" dirty="0" err="1"/>
              <a:t>Hrsg</a:t>
            </a:r>
            <a:r>
              <a:rPr lang="en-US" dirty="0"/>
              <a:t>.): </a:t>
            </a:r>
            <a:r>
              <a:rPr lang="en-US" i="1" dirty="0"/>
              <a:t>Till </a:t>
            </a:r>
            <a:r>
              <a:rPr lang="en-US" i="1" dirty="0" err="1"/>
              <a:t>kritiken</a:t>
            </a:r>
            <a:r>
              <a:rPr lang="en-US" i="1" dirty="0"/>
              <a:t> </a:t>
            </a:r>
            <a:r>
              <a:rPr lang="en-US" i="1" dirty="0" err="1"/>
              <a:t>av</a:t>
            </a:r>
            <a:r>
              <a:rPr lang="en-US" i="1" dirty="0"/>
              <a:t> den </a:t>
            </a:r>
            <a:r>
              <a:rPr lang="en-US" i="1" dirty="0" err="1"/>
              <a:t>politiska</a:t>
            </a:r>
            <a:r>
              <a:rPr lang="en-US" i="1" dirty="0"/>
              <a:t> </a:t>
            </a:r>
            <a:r>
              <a:rPr lang="en-US" i="1" dirty="0" err="1"/>
              <a:t>ekonomin</a:t>
            </a:r>
            <a:r>
              <a:rPr lang="en-US" dirty="0"/>
              <a:t>. Band 1 (1977) und Band 2 (1979). </a:t>
            </a:r>
            <a:r>
              <a:rPr lang="en-US" dirty="0" err="1"/>
              <a:t>Röda</a:t>
            </a:r>
            <a:r>
              <a:rPr lang="en-US" dirty="0"/>
              <a:t> </a:t>
            </a:r>
            <a:r>
              <a:rPr lang="en-US" dirty="0" err="1"/>
              <a:t>Bokförlaget</a:t>
            </a:r>
            <a:r>
              <a:rPr lang="en-US" dirty="0"/>
              <a:t>, </a:t>
            </a:r>
            <a:r>
              <a:rPr lang="en-US" dirty="0" err="1"/>
              <a:t>Göteborg</a:t>
            </a:r>
            <a:r>
              <a:rPr lang="en-US" dirty="0"/>
              <a:t> (</a:t>
            </a:r>
            <a:r>
              <a:rPr lang="en-US" dirty="0" err="1"/>
              <a:t>schwedisch</a:t>
            </a:r>
            <a:r>
              <a:rPr lang="en-US" dirty="0"/>
              <a:t>).</a:t>
            </a:r>
          </a:p>
          <a:p>
            <a:r>
              <a:rPr lang="en-US" i="1" dirty="0" err="1"/>
              <a:t>Kapitalens</a:t>
            </a:r>
            <a:r>
              <a:rPr lang="en-US" i="1" dirty="0"/>
              <a:t> </a:t>
            </a:r>
            <a:r>
              <a:rPr lang="en-US" i="1" dirty="0" err="1"/>
              <a:t>tilblivelseshistorie</a:t>
            </a:r>
            <a:r>
              <a:rPr lang="en-US" i="1" dirty="0"/>
              <a:t>. </a:t>
            </a:r>
            <a:r>
              <a:rPr lang="en-US" i="1" dirty="0" err="1"/>
              <a:t>Raudkastet</a:t>
            </a:r>
            <a:r>
              <a:rPr lang="en-US" i="1" dirty="0"/>
              <a:t> </a:t>
            </a:r>
            <a:r>
              <a:rPr lang="en-US" i="1" dirty="0" err="1"/>
              <a:t>til</a:t>
            </a:r>
            <a:r>
              <a:rPr lang="en-US" i="1" dirty="0"/>
              <a:t> </a:t>
            </a:r>
            <a:r>
              <a:rPr lang="en-US" i="1" dirty="0" err="1"/>
              <a:t>Kapitalen</a:t>
            </a:r>
            <a:r>
              <a:rPr lang="en-US" i="1" dirty="0"/>
              <a:t> </a:t>
            </a:r>
            <a:r>
              <a:rPr lang="en-US" i="1" dirty="0" err="1"/>
              <a:t>fra</a:t>
            </a:r>
            <a:r>
              <a:rPr lang="en-US" i="1" dirty="0"/>
              <a:t> 1857–58</a:t>
            </a:r>
            <a:r>
              <a:rPr lang="en-US" dirty="0"/>
              <a:t>. Band 1. </a:t>
            </a:r>
            <a:r>
              <a:rPr lang="en-US" dirty="0" err="1"/>
              <a:t>Nansensgade</a:t>
            </a:r>
            <a:r>
              <a:rPr lang="en-US" dirty="0"/>
              <a:t> </a:t>
            </a:r>
            <a:r>
              <a:rPr lang="en-US" dirty="0" err="1"/>
              <a:t>Antikvariat</a:t>
            </a:r>
            <a:r>
              <a:rPr lang="en-US" dirty="0"/>
              <a:t>, </a:t>
            </a:r>
            <a:r>
              <a:rPr lang="en-US" dirty="0" err="1"/>
              <a:t>Kopenhagen</a:t>
            </a:r>
            <a:r>
              <a:rPr lang="en-US" dirty="0"/>
              <a:t> 1981 (</a:t>
            </a:r>
            <a:r>
              <a:rPr lang="en-US" dirty="0" err="1"/>
              <a:t>dänisch</a:t>
            </a:r>
            <a:r>
              <a:rPr lang="en-US" dirty="0"/>
              <a:t>).</a:t>
            </a:r>
          </a:p>
          <a:p>
            <a:r>
              <a:rPr lang="en-US" dirty="0"/>
              <a:t>César Benjamin (</a:t>
            </a:r>
            <a:r>
              <a:rPr lang="en-US" dirty="0" err="1"/>
              <a:t>Hrsg</a:t>
            </a:r>
            <a:r>
              <a:rPr lang="en-US" dirty="0"/>
              <a:t>.): </a:t>
            </a:r>
            <a:r>
              <a:rPr lang="en-US" i="1" dirty="0" err="1"/>
              <a:t>Gênese</a:t>
            </a:r>
            <a:r>
              <a:rPr lang="en-US" i="1" dirty="0"/>
              <a:t> e </a:t>
            </a:r>
            <a:r>
              <a:rPr lang="en-US" i="1" dirty="0" err="1"/>
              <a:t>estrutura</a:t>
            </a:r>
            <a:r>
              <a:rPr lang="en-US" i="1" dirty="0"/>
              <a:t> de O Capital de Karl Marx</a:t>
            </a:r>
            <a:r>
              <a:rPr lang="en-US" dirty="0"/>
              <a:t>. EDUERJ/</a:t>
            </a:r>
            <a:r>
              <a:rPr lang="en-US" dirty="0" err="1"/>
              <a:t>Contraponto</a:t>
            </a:r>
            <a:r>
              <a:rPr lang="en-US" dirty="0"/>
              <a:t>, Rio de Janeiro 2001 (</a:t>
            </a:r>
            <a:r>
              <a:rPr lang="en-US" dirty="0" err="1"/>
              <a:t>portugiesisch</a:t>
            </a:r>
            <a:r>
              <a:rPr lang="en-US" dirty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14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/>
              <a:t>Studien</a:t>
            </a:r>
            <a:r>
              <a:rPr lang="en-US" sz="3200" b="1" dirty="0"/>
              <a:t> </a:t>
            </a:r>
            <a:r>
              <a:rPr lang="en-US" sz="3200" b="1" dirty="0" err="1"/>
              <a:t>über</a:t>
            </a:r>
            <a:r>
              <a:rPr lang="en-US" sz="3200" b="1" dirty="0"/>
              <a:t> </a:t>
            </a:r>
            <a:r>
              <a:rPr lang="en-US" sz="3200" b="1" dirty="0" err="1"/>
              <a:t>revolutionäre</a:t>
            </a:r>
            <a:r>
              <a:rPr lang="en-US" sz="3200" b="1" dirty="0"/>
              <a:t> </a:t>
            </a:r>
            <a:r>
              <a:rPr lang="en-US" sz="3200" b="1" dirty="0" err="1"/>
              <a:t>Taktik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(1973)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032170" y="1837765"/>
            <a:ext cx="2382439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3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437" y="0"/>
            <a:ext cx="529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33" y="0"/>
            <a:ext cx="8628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6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428008"/>
          </a:xfrm>
        </p:spPr>
        <p:txBody>
          <a:bodyPr>
            <a:normAutofit fontScale="90000"/>
          </a:bodyPr>
          <a:lstStyle/>
          <a:p>
            <a:r>
              <a:rPr lang="en-US" smtClean="0"/>
              <a:t>Concluding</a:t>
            </a:r>
            <a:br>
              <a:rPr lang="en-US" smtClean="0"/>
            </a:br>
            <a:r>
              <a:rPr lang="en-US" smtClean="0"/>
              <a:t>remarks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458" y="0"/>
            <a:ext cx="4733059" cy="661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1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" y="0"/>
            <a:ext cx="12168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04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332" y="825"/>
            <a:ext cx="6198920" cy="69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4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25" y="0"/>
            <a:ext cx="10396882" cy="1151965"/>
          </a:xfrm>
        </p:spPr>
        <p:txBody>
          <a:bodyPr/>
          <a:lstStyle/>
          <a:p>
            <a:r>
              <a:rPr lang="en-US" dirty="0" err="1" smtClean="0"/>
              <a:t>Austrofascists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033154"/>
            <a:ext cx="10762013" cy="434143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Rosdolsky</a:t>
            </a:r>
            <a:r>
              <a:rPr lang="en-US" dirty="0" smtClean="0"/>
              <a:t> had been living </a:t>
            </a:r>
            <a:r>
              <a:rPr lang="mr-IN" dirty="0" smtClean="0"/>
              <a:t>–</a:t>
            </a:r>
            <a:r>
              <a:rPr lang="en-US" dirty="0" smtClean="0"/>
              <a:t> studying and working as a researcher </a:t>
            </a:r>
            <a:r>
              <a:rPr lang="mr-IN" dirty="0" smtClean="0"/>
              <a:t>–</a:t>
            </a:r>
            <a:r>
              <a:rPr lang="en-US" dirty="0" smtClean="0"/>
              <a:t> in </a:t>
            </a:r>
            <a:r>
              <a:rPr lang="en-US" dirty="0" err="1" smtClean="0"/>
              <a:t>vienna</a:t>
            </a:r>
            <a:r>
              <a:rPr lang="en-US" dirty="0" smtClean="0"/>
              <a:t> since 1927 (here he became close to his future wife, </a:t>
            </a:r>
            <a:r>
              <a:rPr lang="en-US" dirty="0" err="1" smtClean="0"/>
              <a:t>emmy</a:t>
            </a:r>
            <a:r>
              <a:rPr lang="en-US" dirty="0" smtClean="0"/>
              <a:t> </a:t>
            </a:r>
            <a:r>
              <a:rPr lang="en-US" dirty="0" err="1" smtClean="0"/>
              <a:t>meder</a:t>
            </a:r>
            <a:r>
              <a:rPr lang="en-US" dirty="0" smtClean="0"/>
              <a:t>, whom he was to marry in </a:t>
            </a:r>
            <a:r>
              <a:rPr lang="en-US" dirty="0" err="1" smtClean="0"/>
              <a:t>lviv</a:t>
            </a:r>
            <a:r>
              <a:rPr lang="en-US" dirty="0" smtClean="0"/>
              <a:t> in 1939)</a:t>
            </a:r>
          </a:p>
          <a:p>
            <a:r>
              <a:rPr lang="en-US" dirty="0" smtClean="0"/>
              <a:t>Development of paramilitaries: Fascist </a:t>
            </a:r>
            <a:r>
              <a:rPr lang="en-US" dirty="0" err="1" smtClean="0"/>
              <a:t>heimwehr</a:t>
            </a:r>
            <a:r>
              <a:rPr lang="en-US" dirty="0" smtClean="0"/>
              <a:t> allied with and armed by </a:t>
            </a:r>
            <a:r>
              <a:rPr lang="en-US" dirty="0" err="1" smtClean="0"/>
              <a:t>mussolini’s</a:t>
            </a:r>
            <a:r>
              <a:rPr lang="en-US" dirty="0" smtClean="0"/>
              <a:t> </a:t>
            </a:r>
            <a:r>
              <a:rPr lang="en-US" dirty="0" err="1" smtClean="0"/>
              <a:t>italy</a:t>
            </a:r>
            <a:r>
              <a:rPr lang="en-US" dirty="0" smtClean="0"/>
              <a:t>, left SCHUTZBUND allied with </a:t>
            </a:r>
            <a:r>
              <a:rPr lang="en-US" dirty="0" err="1" smtClean="0"/>
              <a:t>austrian</a:t>
            </a:r>
            <a:r>
              <a:rPr lang="en-US" dirty="0" smtClean="0"/>
              <a:t> social democrats</a:t>
            </a:r>
          </a:p>
          <a:p>
            <a:r>
              <a:rPr lang="en-US" dirty="0" smtClean="0"/>
              <a:t>1932 </a:t>
            </a:r>
            <a:r>
              <a:rPr lang="en-US" dirty="0" err="1" smtClean="0"/>
              <a:t>engelbert</a:t>
            </a:r>
            <a:r>
              <a:rPr lang="en-US" dirty="0" smtClean="0"/>
              <a:t> </a:t>
            </a:r>
            <a:r>
              <a:rPr lang="en-US" dirty="0" err="1" smtClean="0"/>
              <a:t>dolfuss</a:t>
            </a:r>
            <a:r>
              <a:rPr lang="en-US" dirty="0" smtClean="0"/>
              <a:t> came to power, coalition with conservatives and fascists</a:t>
            </a:r>
          </a:p>
          <a:p>
            <a:r>
              <a:rPr lang="en-US" dirty="0" smtClean="0"/>
              <a:t>1933 banned </a:t>
            </a:r>
            <a:r>
              <a:rPr lang="en-US" dirty="0" err="1" smtClean="0"/>
              <a:t>cp</a:t>
            </a:r>
            <a:r>
              <a:rPr lang="en-US" dirty="0" smtClean="0"/>
              <a:t> of </a:t>
            </a:r>
            <a:r>
              <a:rPr lang="en-US" dirty="0" err="1" smtClean="0"/>
              <a:t>austria</a:t>
            </a:r>
            <a:r>
              <a:rPr lang="en-US" dirty="0" smtClean="0"/>
              <a:t>, forcing it underground; repression of </a:t>
            </a:r>
            <a:r>
              <a:rPr lang="en-US" dirty="0" err="1" smtClean="0"/>
              <a:t>schutzbund</a:t>
            </a:r>
            <a:endParaRPr lang="en-US" dirty="0" smtClean="0"/>
          </a:p>
          <a:p>
            <a:r>
              <a:rPr lang="en-US" dirty="0" smtClean="0"/>
              <a:t>February 1934 fighting between </a:t>
            </a:r>
            <a:r>
              <a:rPr lang="en-US" dirty="0" err="1" smtClean="0"/>
              <a:t>heimwehr</a:t>
            </a:r>
            <a:r>
              <a:rPr lang="en-US" dirty="0" smtClean="0"/>
              <a:t> and </a:t>
            </a:r>
            <a:r>
              <a:rPr lang="en-US" dirty="0" err="1" smtClean="0"/>
              <a:t>schutzbund</a:t>
            </a:r>
            <a:r>
              <a:rPr lang="en-US" dirty="0" smtClean="0"/>
              <a:t> in </a:t>
            </a:r>
            <a:r>
              <a:rPr lang="en-US" dirty="0" err="1" smtClean="0"/>
              <a:t>linz</a:t>
            </a:r>
            <a:r>
              <a:rPr lang="en-US" dirty="0"/>
              <a:t> </a:t>
            </a:r>
            <a:r>
              <a:rPr lang="en-US" dirty="0" smtClean="0"/>
              <a:t>&gt; general strike in </a:t>
            </a:r>
            <a:r>
              <a:rPr lang="en-US" dirty="0" err="1" smtClean="0"/>
              <a:t>vienna</a:t>
            </a:r>
            <a:r>
              <a:rPr lang="en-US" dirty="0"/>
              <a:t> </a:t>
            </a:r>
            <a:r>
              <a:rPr lang="en-US" dirty="0" smtClean="0"/>
              <a:t>&gt; civil war in </a:t>
            </a:r>
            <a:r>
              <a:rPr lang="en-US" dirty="0" err="1" smtClean="0"/>
              <a:t>vienna</a:t>
            </a:r>
            <a:r>
              <a:rPr lang="en-US" dirty="0" smtClean="0"/>
              <a:t>, 137 workers killed, hundreds wounded, 21 leaders sentenced to death, thousands of arrests</a:t>
            </a:r>
          </a:p>
          <a:p>
            <a:r>
              <a:rPr lang="en-US" dirty="0" err="1" smtClean="0"/>
              <a:t>rosdolsky</a:t>
            </a:r>
            <a:r>
              <a:rPr lang="en-US" dirty="0" smtClean="0"/>
              <a:t> deported, as a communist with a foreign passport, back to </a:t>
            </a:r>
            <a:r>
              <a:rPr lang="en-US" dirty="0" err="1" smtClean="0"/>
              <a:t>poland</a:t>
            </a:r>
            <a:r>
              <a:rPr lang="en-US" dirty="0" smtClean="0"/>
              <a:t> (</a:t>
            </a:r>
            <a:r>
              <a:rPr lang="en-US" dirty="0" err="1" smtClean="0"/>
              <a:t>lviv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23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soviets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7365835" cy="3197373"/>
          </a:xfrm>
        </p:spPr>
        <p:txBody>
          <a:bodyPr>
            <a:noAutofit/>
          </a:bodyPr>
          <a:lstStyle/>
          <a:p>
            <a:r>
              <a:rPr lang="en-US" sz="2400" dirty="0" smtClean="0"/>
              <a:t>1939 flight from soviet-occupied </a:t>
            </a:r>
            <a:r>
              <a:rPr lang="en-US" sz="2400" dirty="0" err="1" smtClean="0"/>
              <a:t>lviv</a:t>
            </a:r>
            <a:r>
              <a:rPr lang="en-US" sz="2400" dirty="0" smtClean="0"/>
              <a:t> to </a:t>
            </a:r>
            <a:r>
              <a:rPr lang="en-US" sz="2400" dirty="0" err="1" smtClean="0"/>
              <a:t>krakow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(the photo is of </a:t>
            </a:r>
            <a:r>
              <a:rPr lang="en-US" sz="2400" dirty="0" err="1" smtClean="0"/>
              <a:t>emmy</a:t>
            </a:r>
            <a:r>
              <a:rPr lang="en-US" sz="2400" dirty="0" smtClean="0"/>
              <a:t> and roman in </a:t>
            </a:r>
            <a:r>
              <a:rPr lang="en-US" sz="2400" dirty="0" err="1" smtClean="0"/>
              <a:t>krakow</a:t>
            </a:r>
            <a:r>
              <a:rPr lang="en-US" sz="2400" dirty="0" smtClean="0"/>
              <a:t> in 1941)</a:t>
            </a:r>
          </a:p>
          <a:p>
            <a:r>
              <a:rPr lang="en-US" sz="2400" dirty="0" smtClean="0"/>
              <a:t>(what happened to his old friend </a:t>
            </a:r>
            <a:r>
              <a:rPr lang="en-US" sz="2400" dirty="0" err="1" smtClean="0"/>
              <a:t>liudvyk</a:t>
            </a:r>
            <a:r>
              <a:rPr lang="en-US" sz="2400" dirty="0" smtClean="0"/>
              <a:t> </a:t>
            </a:r>
            <a:r>
              <a:rPr lang="en-US" sz="2400" dirty="0" err="1" smtClean="0"/>
              <a:t>rozenberg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after the war -- renewed fears of arrest by </a:t>
            </a:r>
            <a:r>
              <a:rPr lang="en-US" sz="2400" dirty="0" err="1" smtClean="0"/>
              <a:t>nkvd</a:t>
            </a:r>
            <a:endParaRPr lang="en-US" sz="2400" dirty="0"/>
          </a:p>
          <a:p>
            <a:r>
              <a:rPr lang="en-US" sz="2400" dirty="0" smtClean="0"/>
              <a:t>emigration from </a:t>
            </a:r>
            <a:r>
              <a:rPr lang="en-US" sz="2400" dirty="0" err="1" smtClean="0"/>
              <a:t>linz</a:t>
            </a:r>
            <a:r>
              <a:rPr lang="en-US" sz="2400" dirty="0" smtClean="0"/>
              <a:t>, </a:t>
            </a:r>
            <a:r>
              <a:rPr lang="en-US" sz="2400" dirty="0" err="1" smtClean="0"/>
              <a:t>austria</a:t>
            </a:r>
            <a:r>
              <a:rPr lang="en-US" sz="2400" dirty="0" smtClean="0"/>
              <a:t> to </a:t>
            </a:r>
            <a:r>
              <a:rPr lang="en-US" sz="2400" dirty="0" err="1" smtClean="0"/>
              <a:t>usa</a:t>
            </a:r>
            <a:r>
              <a:rPr lang="en-US" sz="2400" dirty="0" smtClean="0"/>
              <a:t> (fall 1947), to </a:t>
            </a:r>
            <a:r>
              <a:rPr lang="en-US" sz="2400" dirty="0" err="1" smtClean="0"/>
              <a:t>detroit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8051635" y="0"/>
            <a:ext cx="4140365" cy="66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36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nazis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85801" y="1603170"/>
            <a:ext cx="10394706" cy="37714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Memoir: roman </a:t>
            </a:r>
            <a:r>
              <a:rPr lang="en-US" sz="2400" dirty="0" err="1" smtClean="0"/>
              <a:t>rosdolsky</a:t>
            </a:r>
            <a:r>
              <a:rPr lang="en-US" sz="2400" dirty="0" smtClean="0"/>
              <a:t>, “the </a:t>
            </a:r>
            <a:r>
              <a:rPr lang="en-US" sz="2400" dirty="0" err="1" smtClean="0"/>
              <a:t>jewish</a:t>
            </a:r>
            <a:r>
              <a:rPr lang="en-US" sz="2400" dirty="0" smtClean="0"/>
              <a:t> orphanage in </a:t>
            </a:r>
            <a:r>
              <a:rPr lang="en-US" sz="2400" dirty="0" err="1" smtClean="0"/>
              <a:t>cracow</a:t>
            </a:r>
            <a:r>
              <a:rPr lang="en-US" sz="2400" dirty="0" smtClean="0"/>
              <a:t>” (published online by the center for urban history of east central </a:t>
            </a:r>
            <a:r>
              <a:rPr lang="en-US" sz="2400" dirty="0" err="1" smtClean="0"/>
              <a:t>europe</a:t>
            </a:r>
            <a:r>
              <a:rPr lang="en-US" sz="2400" dirty="0"/>
              <a:t>)</a:t>
            </a:r>
            <a:endParaRPr lang="en-US" sz="2400" dirty="0" smtClean="0"/>
          </a:p>
          <a:p>
            <a:r>
              <a:rPr lang="en-US" sz="2400" dirty="0" smtClean="0"/>
              <a:t>Aid to Jews who fled from the </a:t>
            </a:r>
            <a:r>
              <a:rPr lang="en-US" sz="2400" dirty="0" err="1" smtClean="0"/>
              <a:t>krakow</a:t>
            </a:r>
            <a:r>
              <a:rPr lang="en-US" sz="2400" dirty="0" smtClean="0"/>
              <a:t> ghetto</a:t>
            </a:r>
          </a:p>
          <a:p>
            <a:r>
              <a:rPr lang="en-US" sz="2400" dirty="0" smtClean="0"/>
              <a:t>Arrest fall 1942: gestapo prison in </a:t>
            </a:r>
            <a:r>
              <a:rPr lang="en-US" sz="2400" dirty="0" err="1" smtClean="0"/>
              <a:t>krakow</a:t>
            </a:r>
            <a:r>
              <a:rPr lang="en-US" sz="2400" dirty="0" smtClean="0"/>
              <a:t>, </a:t>
            </a:r>
            <a:r>
              <a:rPr lang="en-US" sz="2400" dirty="0" err="1" smtClean="0"/>
              <a:t>auschwitz</a:t>
            </a:r>
            <a:r>
              <a:rPr lang="en-US" sz="2400" dirty="0" smtClean="0"/>
              <a:t> (end of march 1943), </a:t>
            </a:r>
            <a:r>
              <a:rPr lang="en-US" sz="2400" dirty="0" err="1" smtClean="0"/>
              <a:t>Ravensbrück</a:t>
            </a:r>
            <a:r>
              <a:rPr lang="en-US" sz="2400" dirty="0" smtClean="0"/>
              <a:t> (1944), </a:t>
            </a:r>
            <a:r>
              <a:rPr lang="en-US" sz="2400" dirty="0" err="1" smtClean="0"/>
              <a:t>sachsenhausen</a:t>
            </a:r>
            <a:r>
              <a:rPr lang="en-US" sz="2400" dirty="0" smtClean="0"/>
              <a:t>, </a:t>
            </a:r>
            <a:r>
              <a:rPr lang="en-US" sz="2400" dirty="0" err="1" smtClean="0"/>
              <a:t>oranienburg</a:t>
            </a:r>
            <a:r>
              <a:rPr lang="en-US" sz="2400" dirty="0" smtClean="0"/>
              <a:t>, death march</a:t>
            </a:r>
          </a:p>
          <a:p>
            <a:r>
              <a:rPr lang="en-US" sz="2400" dirty="0" smtClean="0"/>
              <a:t>Freed early may 1945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8821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417" y="0"/>
            <a:ext cx="6173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88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463" y="0"/>
            <a:ext cx="4672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85800" y="0"/>
            <a:ext cx="10394707" cy="5374585"/>
          </a:xfrm>
        </p:spPr>
        <p:txBody>
          <a:bodyPr>
            <a:noAutofit/>
          </a:bodyPr>
          <a:lstStyle/>
          <a:p>
            <a:r>
              <a:rPr lang="en-US" sz="2800" dirty="0" smtClean="0"/>
              <a:t>Born </a:t>
            </a:r>
            <a:r>
              <a:rPr lang="en-US" sz="2800" dirty="0" err="1" smtClean="0"/>
              <a:t>lviv</a:t>
            </a:r>
            <a:r>
              <a:rPr lang="en-US" sz="2800" dirty="0" smtClean="0"/>
              <a:t> 19 </a:t>
            </a:r>
            <a:r>
              <a:rPr lang="en-US" sz="2800" dirty="0" err="1" smtClean="0"/>
              <a:t>july</a:t>
            </a:r>
            <a:r>
              <a:rPr lang="en-US" sz="2800" dirty="0" smtClean="0"/>
              <a:t> 1898</a:t>
            </a:r>
          </a:p>
          <a:p>
            <a:r>
              <a:rPr lang="en-US" sz="2800" dirty="0" smtClean="0"/>
              <a:t>Father the famous folklorist </a:t>
            </a:r>
            <a:r>
              <a:rPr lang="en-US" sz="2800" dirty="0" err="1" smtClean="0"/>
              <a:t>osyp</a:t>
            </a:r>
            <a:r>
              <a:rPr lang="en-US" sz="2800" dirty="0" smtClean="0"/>
              <a:t> </a:t>
            </a:r>
            <a:r>
              <a:rPr lang="en-US" sz="2800" dirty="0" err="1" smtClean="0"/>
              <a:t>rozdolsky</a:t>
            </a:r>
            <a:endParaRPr lang="en-US" sz="2800" dirty="0" smtClean="0"/>
          </a:p>
          <a:p>
            <a:r>
              <a:rPr lang="en-US" sz="2800" dirty="0" smtClean="0"/>
              <a:t>Cofounder of </a:t>
            </a:r>
            <a:r>
              <a:rPr lang="en-US" sz="2800" dirty="0" err="1" smtClean="0"/>
              <a:t>drahomanivky</a:t>
            </a:r>
            <a:r>
              <a:rPr lang="en-US" sz="2800" dirty="0" smtClean="0"/>
              <a:t> 1912, transformed into </a:t>
            </a:r>
            <a:r>
              <a:rPr lang="en-US" sz="2800" dirty="0" err="1" smtClean="0"/>
              <a:t>irsdm</a:t>
            </a:r>
            <a:r>
              <a:rPr lang="en-US" sz="2800" dirty="0" smtClean="0"/>
              <a:t> </a:t>
            </a:r>
            <a:r>
              <a:rPr lang="uk-UA" sz="2800" dirty="0" smtClean="0"/>
              <a:t>(інтернаціональна революційна соціал-демократична молодь) </a:t>
            </a:r>
            <a:r>
              <a:rPr lang="en-US" sz="2800" dirty="0" smtClean="0"/>
              <a:t>spring 1918, one of the sources for the emergence of the </a:t>
            </a:r>
            <a:r>
              <a:rPr lang="en-US" sz="2800" dirty="0" err="1" smtClean="0"/>
              <a:t>kpsh</a:t>
            </a:r>
            <a:r>
              <a:rPr lang="en-US" sz="2800" dirty="0" smtClean="0"/>
              <a:t>/</a:t>
            </a:r>
            <a:r>
              <a:rPr lang="en-US" sz="2800" dirty="0" err="1" smtClean="0"/>
              <a:t>kpzu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7587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451" y="0"/>
            <a:ext cx="6193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476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4981</TotalTime>
  <Words>580</Words>
  <Application>Microsoft Macintosh PowerPoint</Application>
  <PresentationFormat>Widescreen</PresentationFormat>
  <Paragraphs>51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Impact</vt:lpstr>
      <vt:lpstr>Mangal</vt:lpstr>
      <vt:lpstr>Arial</vt:lpstr>
      <vt:lpstr>Main Event</vt:lpstr>
      <vt:lpstr>Against all currents: an introduction to Roman Rosdolsky</vt:lpstr>
      <vt:lpstr>survivor</vt:lpstr>
      <vt:lpstr>Austrofascists</vt:lpstr>
      <vt:lpstr>soviets</vt:lpstr>
      <vt:lpstr>nazis</vt:lpstr>
      <vt:lpstr>PowerPoint Presentation</vt:lpstr>
      <vt:lpstr>LIFE</vt:lpstr>
      <vt:lpstr>PowerPoint Presentation</vt:lpstr>
      <vt:lpstr>PowerPoint Presentation</vt:lpstr>
      <vt:lpstr>PowerPoint Presentation</vt:lpstr>
      <vt:lpstr>Social historian of galicia and the Habsburg monarchy </vt:lpstr>
      <vt:lpstr>PowerPoint Presentation</vt:lpstr>
      <vt:lpstr>Interpreter of marxism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Studien über revolutionäre Taktik (1973)</vt:lpstr>
      <vt:lpstr>PowerPoint Presentation</vt:lpstr>
      <vt:lpstr>Concluding remarks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Against all currents: an introduction to Roman Rosdolsky</dc:title>
  <dc:creator>John-Paul Himka</dc:creator>
  <cp:lastModifiedBy>John-Paul Himka</cp:lastModifiedBy>
  <cp:revision>30</cp:revision>
  <dcterms:created xsi:type="dcterms:W3CDTF">2017-10-21T04:38:37Z</dcterms:created>
  <dcterms:modified xsi:type="dcterms:W3CDTF">2017-10-25T06:45:36Z</dcterms:modified>
</cp:coreProperties>
</file>