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0" r:id="rId1"/>
  </p:sldMasterIdLst>
  <p:sldIdLst>
    <p:sldId id="257" r:id="rId2"/>
    <p:sldId id="258" r:id="rId3"/>
    <p:sldId id="261" r:id="rId4"/>
    <p:sldId id="259" r:id="rId5"/>
    <p:sldId id="262" r:id="rId6"/>
    <p:sldId id="260" r:id="rId7"/>
    <p:sldId id="263" r:id="rId8"/>
    <p:sldId id="264" r:id="rId9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1614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4267200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800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953000"/>
            <a:ext cx="6400800" cy="12192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Kliknutím lze upravit styl předlohy.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EA1BB7-F917-4EA7-B4E1-F536B5268377}" type="datetimeFigureOut">
              <a:rPr lang="cs-CZ" smtClean="0"/>
              <a:t>7.9.2015</a:t>
            </a:fld>
            <a:endParaRPr lang="cs-CZ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EE41147-18B7-44C2-8CCE-8D6B63BACC72}" type="slidenum">
              <a:rPr lang="cs-CZ" smtClean="0"/>
              <a:t>‹#›</a:t>
            </a:fld>
            <a:endParaRPr lang="cs-CZ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cs-CZ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EA1BB7-F917-4EA7-B4E1-F536B5268377}" type="datetimeFigureOut">
              <a:rPr lang="cs-CZ" smtClean="0"/>
              <a:t>7.9.2015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41147-18B7-44C2-8CCE-8D6B63BACC72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371600"/>
            <a:ext cx="7772400" cy="2505075"/>
          </a:xfrm>
        </p:spPr>
        <p:txBody>
          <a:bodyPr anchor="b"/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068763"/>
            <a:ext cx="7772400" cy="11318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EA1BB7-F917-4EA7-B4E1-F536B5268377}" type="datetimeFigureOut">
              <a:rPr lang="cs-CZ" smtClean="0"/>
              <a:t>7.9.2015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41147-18B7-44C2-8CCE-8D6B63BACC72}" type="slidenum">
              <a:rPr lang="cs-CZ" smtClean="0"/>
              <a:t>‹#›</a:t>
            </a:fld>
            <a:endParaRPr lang="cs-CZ"/>
          </a:p>
        </p:txBody>
      </p:sp>
      <p:sp>
        <p:nvSpPr>
          <p:cNvPr id="7" name="Oval 6"/>
          <p:cNvSpPr/>
          <p:nvPr/>
        </p:nvSpPr>
        <p:spPr>
          <a:xfrm>
            <a:off x="4495800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4695825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4296728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EA1BB7-F917-4EA7-B4E1-F536B5268377}" type="datetimeFigureOut">
              <a:rPr lang="cs-CZ" smtClean="0"/>
              <a:t>7.9.2015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41147-18B7-44C2-8CCE-8D6B63BACC72}" type="slidenum">
              <a:rPr lang="cs-CZ" smtClean="0"/>
              <a:t>‹#›</a:t>
            </a:fld>
            <a:endParaRPr lang="cs-CZ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65760" y="1600200"/>
            <a:ext cx="4041648" cy="4526280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Kliknutím lze upravit styl.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040188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1600200"/>
            <a:ext cx="4041775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EA1BB7-F917-4EA7-B4E1-F536B5268377}" type="datetimeFigureOut">
              <a:rPr lang="cs-CZ" smtClean="0"/>
              <a:t>7.9.2015</a:t>
            </a:fld>
            <a:endParaRPr lang="cs-C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41147-18B7-44C2-8CCE-8D6B63BACC72}" type="slidenum">
              <a:rPr lang="cs-CZ" smtClean="0"/>
              <a:t>‹#›</a:t>
            </a:fld>
            <a:endParaRPr lang="cs-CZ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457200" y="2212848"/>
            <a:ext cx="4041648" cy="3913632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72584" y="2212848"/>
            <a:ext cx="4041648" cy="3913187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EA1BB7-F917-4EA7-B4E1-F536B5268377}" type="datetimeFigureOut">
              <a:rPr lang="cs-CZ" smtClean="0"/>
              <a:t>7.9.2015</a:t>
            </a:fld>
            <a:endParaRPr lang="cs-C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41147-18B7-44C2-8CCE-8D6B63BACC72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EA1BB7-F917-4EA7-B4E1-F536B5268377}" type="datetimeFigureOut">
              <a:rPr lang="cs-CZ" smtClean="0"/>
              <a:t>7.9.2015</a:t>
            </a:fld>
            <a:endParaRPr lang="cs-C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41147-18B7-44C2-8CCE-8D6B63BACC72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7087" y="266700"/>
            <a:ext cx="3008313" cy="209550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137" y="273050"/>
            <a:ext cx="4995863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07087" y="2438400"/>
            <a:ext cx="3008313" cy="3687763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EA1BB7-F917-4EA7-B4E1-F536B5268377}" type="datetimeFigureOut">
              <a:rPr lang="cs-CZ" smtClean="0"/>
              <a:t>7.9.2015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41147-18B7-44C2-8CCE-8D6B63BACC72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6" y="228600"/>
            <a:ext cx="5711824" cy="89535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08126" y="1143000"/>
            <a:ext cx="6054724" cy="4541044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 smtClean="0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6" y="5810250"/>
            <a:ext cx="5711824" cy="533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EA1BB7-F917-4EA7-B4E1-F536B5268377}" type="datetimeFigureOut">
              <a:rPr lang="cs-CZ" smtClean="0"/>
              <a:t>7.9.2015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41147-18B7-44C2-8CCE-8D6B63BACC72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EA1BB7-F917-4EA7-B4E1-F536B5268377}" type="datetimeFigureOut">
              <a:rPr lang="cs-CZ" smtClean="0"/>
              <a:t>7.9.2015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41147-18B7-44C2-8CCE-8D6B63BACC72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EA1BB7-F917-4EA7-B4E1-F536B5268377}" type="datetimeFigureOut">
              <a:rPr lang="cs-CZ" smtClean="0"/>
              <a:t>7.9.2015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41147-18B7-44C2-8CCE-8D6B63BACC72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63347" y="6356350"/>
            <a:ext cx="2085975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B2EA1BB7-F917-4EA7-B4E1-F536B5268377}" type="datetimeFigureOut">
              <a:rPr lang="cs-CZ" smtClean="0"/>
              <a:t>7.9.2015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59165" y="6356350"/>
            <a:ext cx="2847975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43278" y="6356350"/>
            <a:ext cx="561975" cy="365125"/>
          </a:xfrm>
          <a:prstGeom prst="rect">
            <a:avLst/>
          </a:prstGeom>
        </p:spPr>
        <p:txBody>
          <a:bodyPr vert="horz" lIns="27432" tIns="45720" rIns="4572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7EE41147-18B7-44C2-8CCE-8D6B63BACC72}" type="slidenum">
              <a:rPr lang="cs-CZ" smtClean="0"/>
              <a:t>‹#›</a:t>
            </a:fld>
            <a:endParaRPr lang="cs-CZ"/>
          </a:p>
        </p:txBody>
      </p:sp>
      <p:sp>
        <p:nvSpPr>
          <p:cNvPr id="7" name="Oval 6"/>
          <p:cNvSpPr/>
          <p:nvPr/>
        </p:nvSpPr>
        <p:spPr>
          <a:xfrm>
            <a:off x="8457760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Oval 7"/>
          <p:cNvSpPr/>
          <p:nvPr/>
        </p:nvSpPr>
        <p:spPr>
          <a:xfrm>
            <a:off x="569119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ctr" defTabSz="914400" rtl="0" eaLnBrk="1" latinLnBrk="0" hangingPunct="1">
        <a:lnSpc>
          <a:spcPts val="5800"/>
        </a:lnSpc>
        <a:spcBef>
          <a:spcPct val="0"/>
        </a:spcBef>
        <a:buNone/>
        <a:defRPr sz="54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Tvoříme s Merkurem 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97152"/>
          </a:xfrm>
        </p:spPr>
        <p:txBody>
          <a:bodyPr>
            <a:normAutofit fontScale="92500" lnSpcReduction="20000"/>
          </a:bodyPr>
          <a:lstStyle/>
          <a:p>
            <a:pPr algn="ctr"/>
            <a:endParaRPr lang="cs-CZ" dirty="0" smtClean="0"/>
          </a:p>
          <a:p>
            <a:pPr algn="ctr"/>
            <a:r>
              <a:rPr lang="cs-CZ" b="1" dirty="0" smtClean="0"/>
              <a:t>školní rok 2015/2016</a:t>
            </a:r>
          </a:p>
          <a:p>
            <a:pPr algn="ctr"/>
            <a:r>
              <a:rPr lang="cs-CZ" b="1" dirty="0" smtClean="0"/>
              <a:t>kroužek pro žáky 6. a 7. tříd</a:t>
            </a:r>
          </a:p>
          <a:p>
            <a:pPr algn="ctr"/>
            <a:r>
              <a:rPr lang="cs-CZ" b="1" dirty="0"/>
              <a:t>č</a:t>
            </a:r>
            <a:r>
              <a:rPr lang="cs-CZ" b="1" dirty="0" smtClean="0"/>
              <a:t>tvrtek 14:00 – 15:30 </a:t>
            </a:r>
            <a:r>
              <a:rPr lang="cs-CZ" dirty="0" smtClean="0"/>
              <a:t>(již brzy)</a:t>
            </a:r>
          </a:p>
          <a:p>
            <a:pPr marL="0" indent="0" algn="ctr">
              <a:buNone/>
            </a:pPr>
            <a:endParaRPr lang="cs-CZ" b="1" dirty="0" smtClean="0"/>
          </a:p>
          <a:p>
            <a:pPr marL="0" indent="0" algn="ctr">
              <a:buNone/>
            </a:pPr>
            <a:endParaRPr lang="cs-CZ" b="1" dirty="0" smtClean="0"/>
          </a:p>
          <a:p>
            <a:pPr marL="0" indent="0" algn="ctr">
              <a:buNone/>
            </a:pPr>
            <a:r>
              <a:rPr lang="cs-CZ" b="1" dirty="0" smtClean="0">
                <a:solidFill>
                  <a:schemeClr val="tx2"/>
                </a:solidFill>
              </a:rPr>
              <a:t>Svůj model si najde každý:</a:t>
            </a:r>
          </a:p>
          <a:p>
            <a:pPr algn="ctr"/>
            <a:r>
              <a:rPr lang="cs-CZ" dirty="0"/>
              <a:t>j</a:t>
            </a:r>
            <a:r>
              <a:rPr lang="cs-CZ" dirty="0" smtClean="0"/>
              <a:t>ednoduché modely</a:t>
            </a:r>
          </a:p>
          <a:p>
            <a:pPr algn="ctr"/>
            <a:r>
              <a:rPr lang="cs-CZ" dirty="0"/>
              <a:t>s</a:t>
            </a:r>
            <a:r>
              <a:rPr lang="cs-CZ" dirty="0" smtClean="0"/>
              <a:t>tředně těžké modely</a:t>
            </a:r>
          </a:p>
          <a:p>
            <a:pPr algn="ctr"/>
            <a:r>
              <a:rPr lang="cs-CZ" dirty="0"/>
              <a:t>n</a:t>
            </a:r>
            <a:r>
              <a:rPr lang="cs-CZ" dirty="0" smtClean="0"/>
              <a:t>áročnější modely</a:t>
            </a:r>
          </a:p>
          <a:p>
            <a:pPr algn="ctr"/>
            <a:r>
              <a:rPr lang="cs-CZ" dirty="0" smtClean="0"/>
              <a:t>pohony</a:t>
            </a:r>
          </a:p>
          <a:p>
            <a:pPr marL="0" indent="0" algn="ctr">
              <a:buNone/>
            </a:pPr>
            <a:endParaRPr lang="cs-CZ" b="1" dirty="0" smtClean="0"/>
          </a:p>
          <a:p>
            <a:pPr marL="0" indent="0" algn="ctr">
              <a:buNone/>
            </a:pPr>
            <a:endParaRPr lang="cs-CZ" b="1" dirty="0"/>
          </a:p>
          <a:p>
            <a:pPr marL="0" indent="0" algn="ctr">
              <a:buNone/>
            </a:pPr>
            <a:r>
              <a:rPr lang="cs-CZ" b="1" dirty="0" smtClean="0"/>
              <a:t>Garant: Pavel Červený</a:t>
            </a:r>
          </a:p>
          <a:p>
            <a:pPr algn="ctr"/>
            <a:endParaRPr lang="cs-CZ" dirty="0" smtClean="0"/>
          </a:p>
          <a:p>
            <a:pPr algn="ctr"/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869501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Tvoříme s Merkurem 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07504" y="1600200"/>
            <a:ext cx="8579296" cy="4997152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endParaRPr lang="cs-CZ" b="1" dirty="0" smtClean="0"/>
          </a:p>
          <a:p>
            <a:pPr marL="0" indent="0" algn="ctr">
              <a:buNone/>
            </a:pPr>
            <a:r>
              <a:rPr lang="cs-CZ" b="1" dirty="0" smtClean="0">
                <a:solidFill>
                  <a:schemeClr val="tx2"/>
                </a:solidFill>
              </a:rPr>
              <a:t>Příklady jednoduchých modelů:</a:t>
            </a:r>
          </a:p>
          <a:p>
            <a:pPr marL="0" indent="0" algn="ctr">
              <a:buNone/>
            </a:pPr>
            <a:endParaRPr lang="cs-CZ" b="1" dirty="0" smtClean="0"/>
          </a:p>
          <a:p>
            <a:pPr marL="0" indent="0" algn="ctr">
              <a:buNone/>
            </a:pPr>
            <a:endParaRPr lang="cs-CZ" b="1" dirty="0" smtClean="0"/>
          </a:p>
          <a:p>
            <a:pPr marL="0" indent="0" algn="ctr">
              <a:buNone/>
            </a:pPr>
            <a:endParaRPr lang="cs-CZ" b="1" dirty="0"/>
          </a:p>
          <a:p>
            <a:pPr marL="0" indent="0" algn="ctr">
              <a:buNone/>
            </a:pPr>
            <a:endParaRPr lang="cs-CZ" b="1" dirty="0" smtClean="0"/>
          </a:p>
          <a:p>
            <a:pPr marL="0" indent="0" algn="ctr">
              <a:buNone/>
            </a:pPr>
            <a:endParaRPr lang="cs-CZ" b="1" dirty="0"/>
          </a:p>
          <a:p>
            <a:pPr marL="0" indent="0" algn="ctr">
              <a:buNone/>
            </a:pPr>
            <a:endParaRPr lang="cs-CZ" b="1" dirty="0" smtClean="0"/>
          </a:p>
          <a:p>
            <a:pPr marL="0" indent="0" algn="ctr">
              <a:buNone/>
            </a:pPr>
            <a:endParaRPr lang="cs-CZ" b="1" dirty="0" smtClean="0"/>
          </a:p>
          <a:p>
            <a:pPr marL="0" indent="0" algn="ctr">
              <a:buNone/>
            </a:pPr>
            <a:endParaRPr lang="cs-CZ" b="1" dirty="0"/>
          </a:p>
          <a:p>
            <a:pPr marL="0" indent="0" algn="ctr">
              <a:buNone/>
            </a:pPr>
            <a:endParaRPr lang="cs-CZ" sz="2000" b="1" dirty="0" smtClean="0"/>
          </a:p>
          <a:p>
            <a:pPr marL="0" indent="0" algn="ctr">
              <a:buNone/>
            </a:pPr>
            <a:r>
              <a:rPr lang="cs-CZ" sz="2000" b="1" dirty="0" smtClean="0"/>
              <a:t>Rozvoj soustředění a manuální zručnosti, příprava na technické vzdělávání.</a:t>
            </a:r>
          </a:p>
          <a:p>
            <a:pPr algn="ctr"/>
            <a:endParaRPr lang="cs-CZ" dirty="0" smtClean="0"/>
          </a:p>
          <a:p>
            <a:pPr algn="ctr"/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996952"/>
            <a:ext cx="3240360" cy="2350708"/>
          </a:xfrm>
          <a:prstGeom prst="rect">
            <a:avLst/>
          </a:prstGeom>
        </p:spPr>
      </p:pic>
      <p:pic>
        <p:nvPicPr>
          <p:cNvPr id="5" name="Obrázek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884" b="10929"/>
          <a:stretch/>
        </p:blipFill>
        <p:spPr>
          <a:xfrm>
            <a:off x="4283968" y="2348880"/>
            <a:ext cx="4304060" cy="34082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8471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Tvoříme s Merkurem 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07504" y="1600200"/>
            <a:ext cx="8579296" cy="4997152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endParaRPr lang="cs-CZ" b="1" dirty="0" smtClean="0"/>
          </a:p>
          <a:p>
            <a:pPr marL="0" indent="0" algn="ctr">
              <a:buNone/>
            </a:pPr>
            <a:r>
              <a:rPr lang="cs-CZ" b="1" dirty="0">
                <a:solidFill>
                  <a:schemeClr val="tx2"/>
                </a:solidFill>
              </a:rPr>
              <a:t>Příklady jednoduchých modelů:</a:t>
            </a:r>
          </a:p>
          <a:p>
            <a:pPr marL="0" indent="0" algn="ctr">
              <a:buNone/>
            </a:pPr>
            <a:endParaRPr lang="cs-CZ" b="1" dirty="0" smtClean="0"/>
          </a:p>
          <a:p>
            <a:pPr marL="0" indent="0" algn="ctr">
              <a:buNone/>
            </a:pPr>
            <a:endParaRPr lang="cs-CZ" b="1" dirty="0" smtClean="0"/>
          </a:p>
          <a:p>
            <a:pPr marL="0" indent="0" algn="ctr">
              <a:buNone/>
            </a:pPr>
            <a:endParaRPr lang="cs-CZ" b="1" dirty="0"/>
          </a:p>
          <a:p>
            <a:pPr marL="0" indent="0" algn="ctr">
              <a:buNone/>
            </a:pPr>
            <a:endParaRPr lang="cs-CZ" b="1" dirty="0" smtClean="0"/>
          </a:p>
          <a:p>
            <a:pPr marL="0" indent="0" algn="ctr">
              <a:buNone/>
            </a:pPr>
            <a:endParaRPr lang="cs-CZ" b="1" dirty="0"/>
          </a:p>
          <a:p>
            <a:pPr marL="0" indent="0" algn="ctr">
              <a:buNone/>
            </a:pPr>
            <a:endParaRPr lang="cs-CZ" b="1" dirty="0" smtClean="0"/>
          </a:p>
          <a:p>
            <a:pPr marL="0" indent="0" algn="ctr">
              <a:buNone/>
            </a:pPr>
            <a:endParaRPr lang="cs-CZ" b="1" dirty="0" smtClean="0"/>
          </a:p>
          <a:p>
            <a:pPr marL="0" indent="0" algn="ctr">
              <a:buNone/>
            </a:pPr>
            <a:endParaRPr lang="cs-CZ" b="1" dirty="0"/>
          </a:p>
          <a:p>
            <a:pPr marL="0" indent="0" algn="ctr">
              <a:buNone/>
            </a:pPr>
            <a:endParaRPr lang="cs-CZ" sz="2000" b="1" dirty="0" smtClean="0"/>
          </a:p>
          <a:p>
            <a:pPr marL="0" indent="0" algn="ctr">
              <a:buNone/>
            </a:pPr>
            <a:r>
              <a:rPr lang="cs-CZ" sz="2000" b="1" dirty="0" smtClean="0"/>
              <a:t>Rozvoj soustředění a manuální zručnosti, příprava na technické vzdělávání.</a:t>
            </a:r>
          </a:p>
          <a:p>
            <a:pPr algn="ctr"/>
            <a:endParaRPr lang="cs-CZ" dirty="0" smtClean="0"/>
          </a:p>
          <a:p>
            <a:pPr algn="ctr"/>
            <a:endParaRPr lang="cs-CZ" dirty="0"/>
          </a:p>
        </p:txBody>
      </p:sp>
      <p:pic>
        <p:nvPicPr>
          <p:cNvPr id="6" name="Obrázek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2996952"/>
            <a:ext cx="3384376" cy="2462737"/>
          </a:xfrm>
          <a:prstGeom prst="rect">
            <a:avLst/>
          </a:prstGeom>
        </p:spPr>
      </p:pic>
      <p:pic>
        <p:nvPicPr>
          <p:cNvPr id="9" name="Obrázek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7984" y="2498818"/>
            <a:ext cx="3782194" cy="3286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7341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Tvoříme s Merkurem 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07504" y="1600200"/>
            <a:ext cx="8579296" cy="4997152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endParaRPr lang="cs-CZ" b="1" dirty="0" smtClean="0"/>
          </a:p>
          <a:p>
            <a:pPr marL="0" indent="0" algn="ctr">
              <a:buNone/>
            </a:pPr>
            <a:r>
              <a:rPr lang="cs-CZ" b="1" dirty="0" smtClean="0">
                <a:solidFill>
                  <a:schemeClr val="tx2"/>
                </a:solidFill>
              </a:rPr>
              <a:t>Příklady středně těžkých modelů</a:t>
            </a:r>
            <a:r>
              <a:rPr lang="cs-CZ" b="1" dirty="0">
                <a:solidFill>
                  <a:schemeClr val="tx2"/>
                </a:solidFill>
              </a:rPr>
              <a:t>:</a:t>
            </a:r>
          </a:p>
          <a:p>
            <a:pPr marL="0" indent="0" algn="ctr">
              <a:buNone/>
            </a:pPr>
            <a:endParaRPr lang="cs-CZ" b="1" dirty="0" smtClean="0"/>
          </a:p>
          <a:p>
            <a:pPr marL="0" indent="0" algn="ctr">
              <a:buNone/>
            </a:pPr>
            <a:endParaRPr lang="cs-CZ" b="1" dirty="0" smtClean="0"/>
          </a:p>
          <a:p>
            <a:pPr marL="0" indent="0" algn="ctr">
              <a:buNone/>
            </a:pPr>
            <a:endParaRPr lang="cs-CZ" b="1" dirty="0"/>
          </a:p>
          <a:p>
            <a:pPr marL="0" indent="0" algn="ctr">
              <a:buNone/>
            </a:pPr>
            <a:endParaRPr lang="cs-CZ" b="1" dirty="0" smtClean="0"/>
          </a:p>
          <a:p>
            <a:pPr marL="0" indent="0" algn="ctr">
              <a:buNone/>
            </a:pPr>
            <a:endParaRPr lang="cs-CZ" b="1" dirty="0"/>
          </a:p>
          <a:p>
            <a:pPr marL="0" indent="0" algn="ctr">
              <a:buNone/>
            </a:pPr>
            <a:endParaRPr lang="cs-CZ" b="1" dirty="0" smtClean="0"/>
          </a:p>
          <a:p>
            <a:pPr marL="0" indent="0" algn="ctr">
              <a:buNone/>
            </a:pPr>
            <a:endParaRPr lang="cs-CZ" b="1" dirty="0" smtClean="0"/>
          </a:p>
          <a:p>
            <a:pPr marL="0" indent="0" algn="ctr">
              <a:buNone/>
            </a:pPr>
            <a:endParaRPr lang="cs-CZ" b="1" dirty="0"/>
          </a:p>
          <a:p>
            <a:pPr marL="0" indent="0" algn="ctr">
              <a:buNone/>
            </a:pPr>
            <a:endParaRPr lang="cs-CZ" sz="2000" b="1" dirty="0" smtClean="0"/>
          </a:p>
          <a:p>
            <a:pPr marL="0" indent="0" algn="ctr">
              <a:buNone/>
            </a:pPr>
            <a:endParaRPr lang="cs-CZ" sz="2000" b="1" dirty="0" smtClean="0"/>
          </a:p>
          <a:p>
            <a:pPr marL="0" indent="0" algn="ctr">
              <a:buNone/>
            </a:pPr>
            <a:r>
              <a:rPr lang="cs-CZ" sz="2000" b="1" dirty="0" smtClean="0"/>
              <a:t>Rozvoj soustředění a manuální zručnosti, příprava na technické vzdělávání.</a:t>
            </a:r>
          </a:p>
          <a:p>
            <a:pPr algn="ctr"/>
            <a:endParaRPr lang="cs-CZ" dirty="0" smtClean="0"/>
          </a:p>
          <a:p>
            <a:pPr algn="ctr"/>
            <a:endParaRPr lang="cs-CZ" dirty="0"/>
          </a:p>
        </p:txBody>
      </p:sp>
      <p:pic>
        <p:nvPicPr>
          <p:cNvPr id="7" name="Obrázek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5420" y="2420888"/>
            <a:ext cx="4676060" cy="3562712"/>
          </a:xfrm>
          <a:prstGeom prst="rect">
            <a:avLst/>
          </a:prstGeom>
        </p:spPr>
      </p:pic>
      <p:pic>
        <p:nvPicPr>
          <p:cNvPr id="8" name="Obrázek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2708920"/>
            <a:ext cx="3515883" cy="2636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7549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Tvoříme s Merkurem 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07504" y="1600200"/>
            <a:ext cx="8579296" cy="4997152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endParaRPr lang="cs-CZ" b="1" dirty="0" smtClean="0"/>
          </a:p>
          <a:p>
            <a:pPr marL="0" indent="0" algn="ctr">
              <a:buNone/>
            </a:pPr>
            <a:r>
              <a:rPr lang="cs-CZ" b="1" dirty="0">
                <a:solidFill>
                  <a:schemeClr val="tx2"/>
                </a:solidFill>
              </a:rPr>
              <a:t>Příklady středně těžkých </a:t>
            </a:r>
            <a:r>
              <a:rPr lang="cs-CZ" b="1" dirty="0" smtClean="0">
                <a:solidFill>
                  <a:schemeClr val="tx2"/>
                </a:solidFill>
              </a:rPr>
              <a:t>modelů:</a:t>
            </a:r>
          </a:p>
          <a:p>
            <a:pPr marL="0" indent="0" algn="ctr">
              <a:buNone/>
            </a:pPr>
            <a:endParaRPr lang="cs-CZ" b="1" dirty="0" smtClean="0"/>
          </a:p>
          <a:p>
            <a:pPr marL="0" indent="0" algn="ctr">
              <a:buNone/>
            </a:pPr>
            <a:endParaRPr lang="cs-CZ" b="1" dirty="0" smtClean="0"/>
          </a:p>
          <a:p>
            <a:pPr marL="0" indent="0" algn="ctr">
              <a:buNone/>
            </a:pPr>
            <a:endParaRPr lang="cs-CZ" b="1" dirty="0"/>
          </a:p>
          <a:p>
            <a:pPr marL="0" indent="0" algn="ctr">
              <a:buNone/>
            </a:pPr>
            <a:endParaRPr lang="cs-CZ" b="1" dirty="0" smtClean="0"/>
          </a:p>
          <a:p>
            <a:pPr marL="0" indent="0" algn="ctr">
              <a:buNone/>
            </a:pPr>
            <a:endParaRPr lang="cs-CZ" b="1" dirty="0"/>
          </a:p>
          <a:p>
            <a:pPr marL="0" indent="0" algn="ctr">
              <a:buNone/>
            </a:pPr>
            <a:endParaRPr lang="cs-CZ" b="1" dirty="0" smtClean="0"/>
          </a:p>
          <a:p>
            <a:pPr marL="0" indent="0" algn="ctr">
              <a:buNone/>
            </a:pPr>
            <a:endParaRPr lang="cs-CZ" b="1" dirty="0" smtClean="0"/>
          </a:p>
          <a:p>
            <a:pPr marL="0" indent="0" algn="ctr">
              <a:buNone/>
            </a:pPr>
            <a:endParaRPr lang="cs-CZ" b="1" dirty="0"/>
          </a:p>
          <a:p>
            <a:pPr marL="0" indent="0" algn="ctr">
              <a:buNone/>
            </a:pPr>
            <a:endParaRPr lang="cs-CZ" sz="2000" b="1" dirty="0" smtClean="0"/>
          </a:p>
          <a:p>
            <a:pPr marL="0" indent="0" algn="ctr">
              <a:buNone/>
            </a:pPr>
            <a:r>
              <a:rPr lang="cs-CZ" sz="2000" b="1" dirty="0" smtClean="0"/>
              <a:t>Rozvoj soustředění a manuální zručnosti, příprava na technické vzdělávání.</a:t>
            </a:r>
          </a:p>
          <a:p>
            <a:pPr algn="ctr"/>
            <a:endParaRPr lang="cs-CZ" dirty="0" smtClean="0"/>
          </a:p>
          <a:p>
            <a:pPr algn="ctr"/>
            <a:endParaRPr lang="cs-CZ" dirty="0"/>
          </a:p>
        </p:txBody>
      </p:sp>
      <p:pic>
        <p:nvPicPr>
          <p:cNvPr id="10" name="Obrázek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3" y="2796728"/>
            <a:ext cx="3881111" cy="2936529"/>
          </a:xfrm>
          <a:prstGeom prst="rect">
            <a:avLst/>
          </a:prstGeom>
        </p:spPr>
      </p:pic>
      <p:pic>
        <p:nvPicPr>
          <p:cNvPr id="14" name="Obrázek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048" y="2564904"/>
            <a:ext cx="3460207" cy="3312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8686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Tvoříme s Merkurem 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07504" y="1600200"/>
            <a:ext cx="8579296" cy="4997152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endParaRPr lang="cs-CZ" b="1" dirty="0" smtClean="0"/>
          </a:p>
          <a:p>
            <a:pPr marL="0" indent="0" algn="ctr">
              <a:buNone/>
            </a:pPr>
            <a:r>
              <a:rPr lang="cs-CZ" b="1" dirty="0" smtClean="0">
                <a:solidFill>
                  <a:schemeClr val="tx2"/>
                </a:solidFill>
              </a:rPr>
              <a:t>Příklady náročnějších modelů:</a:t>
            </a:r>
          </a:p>
          <a:p>
            <a:pPr marL="0" indent="0" algn="ctr">
              <a:buNone/>
            </a:pPr>
            <a:endParaRPr lang="cs-CZ" b="1" dirty="0" smtClean="0"/>
          </a:p>
          <a:p>
            <a:pPr marL="0" indent="0" algn="ctr">
              <a:buNone/>
            </a:pPr>
            <a:endParaRPr lang="cs-CZ" b="1" dirty="0" smtClean="0"/>
          </a:p>
          <a:p>
            <a:pPr marL="0" indent="0" algn="ctr">
              <a:buNone/>
            </a:pPr>
            <a:endParaRPr lang="cs-CZ" b="1" dirty="0"/>
          </a:p>
          <a:p>
            <a:pPr marL="0" indent="0" algn="ctr">
              <a:buNone/>
            </a:pPr>
            <a:endParaRPr lang="cs-CZ" b="1" dirty="0" smtClean="0"/>
          </a:p>
          <a:p>
            <a:pPr marL="0" indent="0" algn="ctr">
              <a:buNone/>
            </a:pPr>
            <a:endParaRPr lang="cs-CZ" b="1" dirty="0"/>
          </a:p>
          <a:p>
            <a:pPr marL="0" indent="0" algn="ctr">
              <a:buNone/>
            </a:pPr>
            <a:endParaRPr lang="cs-CZ" b="1" dirty="0" smtClean="0"/>
          </a:p>
          <a:p>
            <a:pPr marL="0" indent="0" algn="ctr">
              <a:buNone/>
            </a:pPr>
            <a:endParaRPr lang="cs-CZ" b="1" dirty="0" smtClean="0"/>
          </a:p>
          <a:p>
            <a:pPr marL="0" indent="0" algn="ctr">
              <a:buNone/>
            </a:pPr>
            <a:endParaRPr lang="cs-CZ" b="1" dirty="0"/>
          </a:p>
          <a:p>
            <a:pPr marL="0" indent="0" algn="ctr">
              <a:buNone/>
            </a:pPr>
            <a:endParaRPr lang="cs-CZ" sz="2000" b="1" dirty="0" smtClean="0"/>
          </a:p>
          <a:p>
            <a:pPr marL="0" indent="0" algn="ctr">
              <a:buNone/>
            </a:pPr>
            <a:r>
              <a:rPr lang="cs-CZ" sz="2000" b="1" dirty="0" smtClean="0"/>
              <a:t>Rozvoj soustředění a manuální zručnosti, příprava na technické vzdělávání.</a:t>
            </a:r>
          </a:p>
          <a:p>
            <a:pPr algn="ctr"/>
            <a:endParaRPr lang="cs-CZ" dirty="0" smtClean="0"/>
          </a:p>
          <a:p>
            <a:pPr algn="ctr"/>
            <a:endParaRPr lang="cs-CZ" dirty="0"/>
          </a:p>
        </p:txBody>
      </p:sp>
      <p:pic>
        <p:nvPicPr>
          <p:cNvPr id="6" name="Obrázek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8144" y="2636912"/>
            <a:ext cx="1365504" cy="981456"/>
          </a:xfrm>
          <a:prstGeom prst="rect">
            <a:avLst/>
          </a:prstGeom>
        </p:spPr>
      </p:pic>
      <p:pic>
        <p:nvPicPr>
          <p:cNvPr id="8" name="Obrázek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1960" y="2621284"/>
            <a:ext cx="4164477" cy="3198490"/>
          </a:xfrm>
          <a:prstGeom prst="rect">
            <a:avLst/>
          </a:prstGeom>
        </p:spPr>
      </p:pic>
      <p:pic>
        <p:nvPicPr>
          <p:cNvPr id="10" name="Obrázek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2835689"/>
            <a:ext cx="3605199" cy="2769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8144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Tvoříme s Merkurem 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07504" y="1600200"/>
            <a:ext cx="8579296" cy="4997152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endParaRPr lang="cs-CZ" b="1" dirty="0" smtClean="0"/>
          </a:p>
          <a:p>
            <a:pPr marL="0" indent="0" algn="ctr">
              <a:buNone/>
            </a:pPr>
            <a:r>
              <a:rPr lang="cs-CZ" b="1" dirty="0" smtClean="0">
                <a:solidFill>
                  <a:schemeClr val="tx2"/>
                </a:solidFill>
              </a:rPr>
              <a:t>Pohony:</a:t>
            </a:r>
          </a:p>
          <a:p>
            <a:pPr marL="0" indent="0" algn="ctr">
              <a:buNone/>
            </a:pPr>
            <a:endParaRPr lang="cs-CZ" b="1" dirty="0" smtClean="0"/>
          </a:p>
          <a:p>
            <a:pPr marL="0" indent="0" algn="ctr">
              <a:buNone/>
            </a:pPr>
            <a:endParaRPr lang="cs-CZ" b="1" dirty="0" smtClean="0"/>
          </a:p>
          <a:p>
            <a:pPr marL="0" indent="0" algn="ctr">
              <a:buNone/>
            </a:pPr>
            <a:endParaRPr lang="cs-CZ" b="1" dirty="0"/>
          </a:p>
          <a:p>
            <a:pPr marL="0" indent="0" algn="ctr">
              <a:buNone/>
            </a:pPr>
            <a:endParaRPr lang="cs-CZ" b="1" dirty="0" smtClean="0"/>
          </a:p>
          <a:p>
            <a:pPr marL="0" indent="0" algn="ctr">
              <a:buNone/>
            </a:pPr>
            <a:endParaRPr lang="cs-CZ" b="1" dirty="0"/>
          </a:p>
          <a:p>
            <a:pPr marL="0" indent="0" algn="ctr">
              <a:buNone/>
            </a:pPr>
            <a:endParaRPr lang="cs-CZ" b="1" dirty="0" smtClean="0"/>
          </a:p>
          <a:p>
            <a:pPr marL="0" indent="0" algn="ctr">
              <a:buNone/>
            </a:pPr>
            <a:endParaRPr lang="cs-CZ" b="1" dirty="0" smtClean="0"/>
          </a:p>
          <a:p>
            <a:pPr marL="0" indent="0" algn="ctr">
              <a:buNone/>
            </a:pPr>
            <a:endParaRPr lang="cs-CZ" b="1" dirty="0"/>
          </a:p>
          <a:p>
            <a:pPr marL="0" indent="0" algn="ctr">
              <a:buNone/>
            </a:pPr>
            <a:endParaRPr lang="cs-CZ" sz="2000" b="1" dirty="0" smtClean="0"/>
          </a:p>
          <a:p>
            <a:pPr marL="0" indent="0" algn="ctr">
              <a:buNone/>
            </a:pPr>
            <a:r>
              <a:rPr lang="cs-CZ" sz="2000" b="1" dirty="0" smtClean="0"/>
              <a:t>Rozvoj soustředění a manuální zručnosti, příprava na technické vzdělávání.</a:t>
            </a:r>
          </a:p>
          <a:p>
            <a:pPr algn="ctr"/>
            <a:endParaRPr lang="cs-CZ" dirty="0" smtClean="0"/>
          </a:p>
          <a:p>
            <a:pPr algn="ctr"/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5696" y="2492896"/>
            <a:ext cx="5021330" cy="3427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7748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Tvoříme s Merkurem 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07504" y="1600200"/>
            <a:ext cx="8579296" cy="499715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cs-CZ" b="1" dirty="0" smtClean="0"/>
          </a:p>
          <a:p>
            <a:pPr marL="0" indent="0" algn="ctr">
              <a:buNone/>
            </a:pPr>
            <a:r>
              <a:rPr lang="cs-CZ" b="1" dirty="0" smtClean="0">
                <a:solidFill>
                  <a:schemeClr val="tx2"/>
                </a:solidFill>
              </a:rPr>
              <a:t>Přihlaste se </a:t>
            </a:r>
            <a:r>
              <a:rPr lang="cs-CZ" dirty="0" smtClean="0">
                <a:solidFill>
                  <a:schemeClr val="tx2"/>
                </a:solidFill>
              </a:rPr>
              <a:t>(již brzy)</a:t>
            </a:r>
            <a:r>
              <a:rPr lang="cs-CZ" b="1" dirty="0" smtClean="0">
                <a:solidFill>
                  <a:schemeClr val="tx2"/>
                </a:solidFill>
              </a:rPr>
              <a:t>, kapacita je omezena.</a:t>
            </a:r>
          </a:p>
          <a:p>
            <a:pPr marL="0" indent="0" algn="ctr">
              <a:buNone/>
            </a:pPr>
            <a:endParaRPr lang="cs-CZ" b="1" dirty="0">
              <a:solidFill>
                <a:schemeClr val="tx2"/>
              </a:solidFill>
            </a:endParaRPr>
          </a:p>
          <a:p>
            <a:pPr marL="0" indent="0" algn="ctr">
              <a:buNone/>
            </a:pPr>
            <a:r>
              <a:rPr lang="cs-CZ" b="1" dirty="0" smtClean="0">
                <a:solidFill>
                  <a:schemeClr val="accent6"/>
                </a:solidFill>
              </a:rPr>
              <a:t>www.zs11.plzen.eu </a:t>
            </a:r>
          </a:p>
          <a:p>
            <a:pPr marL="0" indent="0" algn="ctr">
              <a:buNone/>
            </a:pPr>
            <a:endParaRPr lang="cs-CZ" b="1" dirty="0" smtClean="0"/>
          </a:p>
          <a:p>
            <a:pPr marL="0" indent="0" algn="ctr">
              <a:buNone/>
            </a:pPr>
            <a:endParaRPr lang="cs-CZ" b="1" dirty="0" smtClean="0"/>
          </a:p>
          <a:p>
            <a:pPr marL="0" indent="0" algn="ctr">
              <a:buNone/>
            </a:pPr>
            <a:endParaRPr lang="cs-CZ" b="1" dirty="0"/>
          </a:p>
          <a:p>
            <a:pPr marL="0" indent="0" algn="ctr">
              <a:buNone/>
            </a:pPr>
            <a:endParaRPr lang="cs-CZ" b="1" dirty="0" smtClean="0"/>
          </a:p>
          <a:p>
            <a:pPr marL="0" indent="0" algn="ctr">
              <a:buNone/>
            </a:pPr>
            <a:endParaRPr lang="cs-CZ" b="1" dirty="0"/>
          </a:p>
          <a:p>
            <a:pPr marL="0" indent="0" algn="ctr">
              <a:buNone/>
            </a:pPr>
            <a:endParaRPr lang="cs-CZ" b="1" dirty="0" smtClean="0"/>
          </a:p>
          <a:p>
            <a:pPr marL="0" indent="0" algn="ctr">
              <a:buNone/>
            </a:pPr>
            <a:r>
              <a:rPr lang="cs-CZ" b="1" dirty="0" smtClean="0"/>
              <a:t>„Kdo si hraje, nezlobí.“</a:t>
            </a:r>
          </a:p>
          <a:p>
            <a:pPr marL="0" indent="0" algn="ctr">
              <a:buNone/>
            </a:pPr>
            <a:endParaRPr lang="cs-CZ" b="1" dirty="0"/>
          </a:p>
          <a:p>
            <a:pPr marL="0" indent="0" algn="ctr">
              <a:buNone/>
            </a:pPr>
            <a:endParaRPr lang="cs-CZ" sz="2000" b="1" dirty="0" smtClean="0"/>
          </a:p>
          <a:p>
            <a:pPr algn="ctr"/>
            <a:endParaRPr lang="cs-CZ" dirty="0" smtClean="0"/>
          </a:p>
          <a:p>
            <a:pPr algn="ctr"/>
            <a:endParaRPr lang="cs-CZ" dirty="0"/>
          </a:p>
        </p:txBody>
      </p:sp>
      <p:pic>
        <p:nvPicPr>
          <p:cNvPr id="1028" name="Picture 4" descr="C:\Users\11.cervenypa\AppData\Local\Microsoft\Windows\Temporary Internet Files\Content.IE5\SWZ6WF90\hqdefault[1]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51" b="13375"/>
          <a:stretch/>
        </p:blipFill>
        <p:spPr bwMode="auto">
          <a:xfrm>
            <a:off x="2051720" y="3429000"/>
            <a:ext cx="4572000" cy="2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54102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xekutivní">
  <a:themeElements>
    <a:clrScheme name="Exekutivní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Exekutivní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Exekutivní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Executive</Template>
  <TotalTime>75</TotalTime>
  <Words>170</Words>
  <Application>Microsoft Office PowerPoint</Application>
  <PresentationFormat>Předvádění na obrazovce (4:3)</PresentationFormat>
  <Paragraphs>108</Paragraphs>
  <Slides>8</Slides>
  <Notes>0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8</vt:i4>
      </vt:variant>
    </vt:vector>
  </HeadingPairs>
  <TitlesOfParts>
    <vt:vector size="9" baseType="lpstr">
      <vt:lpstr>Exekutivní</vt:lpstr>
      <vt:lpstr>Tvoříme s Merkurem </vt:lpstr>
      <vt:lpstr>Tvoříme s Merkurem </vt:lpstr>
      <vt:lpstr>Tvoříme s Merkurem </vt:lpstr>
      <vt:lpstr>Tvoříme s Merkurem </vt:lpstr>
      <vt:lpstr>Tvoříme s Merkurem </vt:lpstr>
      <vt:lpstr>Tvoříme s Merkurem </vt:lpstr>
      <vt:lpstr>Tvoříme s Merkurem </vt:lpstr>
      <vt:lpstr>Tvoříme s Merkurem </vt:lpstr>
    </vt:vector>
  </TitlesOfParts>
  <Company>.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Tvoříme s Merkurem</dc:title>
  <dc:creator>Červený Pavel</dc:creator>
  <cp:lastModifiedBy>Královec Lukáš</cp:lastModifiedBy>
  <cp:revision>6</cp:revision>
  <dcterms:created xsi:type="dcterms:W3CDTF">2015-09-07T07:10:13Z</dcterms:created>
  <dcterms:modified xsi:type="dcterms:W3CDTF">2015-09-07T08:50:50Z</dcterms:modified>
</cp:coreProperties>
</file>