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57" r:id="rId3"/>
    <p:sldId id="258" r:id="rId4"/>
    <p:sldId id="259" r:id="rId5"/>
    <p:sldId id="260" r:id="rId6"/>
    <p:sldId id="268" r:id="rId7"/>
    <p:sldId id="263" r:id="rId8"/>
    <p:sldId id="264" r:id="rId9"/>
    <p:sldId id="265" r:id="rId10"/>
    <p:sldId id="266" r:id="rId11"/>
    <p:sldId id="267" r:id="rId12"/>
    <p:sldId id="262" r:id="rId13"/>
    <p:sldId id="256" r:id="rId14"/>
    <p:sldId id="270" r:id="rId15"/>
    <p:sldId id="26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81" autoAdjust="0"/>
  </p:normalViewPr>
  <p:slideViewPr>
    <p:cSldViewPr>
      <p:cViewPr varScale="1">
        <p:scale>
          <a:sx n="61" d="100"/>
          <a:sy n="61" d="100"/>
        </p:scale>
        <p:origin x="-16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B0330-4B39-40C5-B0BD-A7A3EF53B142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8B32E-7ED9-4053-B6E1-B7689C1BC6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39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cs-CZ" sz="2400" dirty="0" smtClean="0"/>
              <a:t>Dobrý den všem,</a:t>
            </a:r>
          </a:p>
          <a:p>
            <a:pPr algn="ctr"/>
            <a:r>
              <a:rPr lang="cs-CZ" sz="2400" dirty="0" smtClean="0"/>
              <a:t>Jsme z 1. ZŠ Plzeň. Naše škola se nachází v  Bolevci a v současné době ji navštěvuje bezmála 1000 žáků.</a:t>
            </a:r>
          </a:p>
          <a:p>
            <a:pPr algn="ctr"/>
            <a:r>
              <a:rPr lang="cs-CZ" sz="2400" dirty="0" smtClean="0"/>
              <a:t>Rádi bychom vám představili naši školní jídelnu.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4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Na tomto obrázku vidíme jídelnu číslo 1. Tu převážně navštěvuje 2. stupeň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068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Zde je druhá jídelna. Sem chodí převážně družiny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31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Obědy jsou vydávány ze dvou výdejních okének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9352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Nedávno přibyl v naší jídelně automat na džusy a čaj je občas vystřídán těmito nápoji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510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Ve škole jsem udělali anketu ze všech tříd, z níž vyplývá, že nejméně oblíbené jídlo je rybí filé 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5494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Naopak nejoblíbenější jsou makarony s kuřecím masem(ač tento obrázek není příliš povedený, špagety obyčejně vypadají lépe)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261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Na dalších obrázcích vidíte ukázky dalších jídel.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971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Na dalších obrázcích vidíte ukázky dalších jídel.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6611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Na dalších obrázcích vidíte ukázky dalších jídel.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332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 některým jídlům je možno vybrat si z nabídky zeleniny. Někdy je k obědu i sladká tečka.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1816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K různým </a:t>
            </a:r>
            <a:r>
              <a:rPr lang="cs-CZ" dirty="0" err="1" smtClean="0"/>
              <a:t>tématickým</a:t>
            </a:r>
            <a:r>
              <a:rPr lang="cs-CZ" dirty="0" smtClean="0"/>
              <a:t>, či slavnostním dnům nám paní kuchařky připraví sladkou odměnu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804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Zpovídali jsme paní vedoucí ŠJ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5591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Zpovídali jsme paní vedoucí ŠJ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826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 tomto obrázku vidíte část našich kuchařek s ukázkou jídel na Dni otevřených dveří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729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Kdybychom měli říct 5 pozitiv naší školní jídelny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Výběr ze tří jídel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Dvě školní jídelny (vzhledem k velkém množství žáků naší školy)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Každý den je k výběru alespoň jedno jídlo s obsahem masa a jedno bezmasé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Často je součástí oběda ovoce, zelenina, či mléčný výrobek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Jídelna vaří z regionálních potravin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393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 smtClean="0"/>
              <a:t>Každá školní jídelna má své zaryté zastánce i urputné odpůrce</a:t>
            </a:r>
          </a:p>
          <a:p>
            <a:r>
              <a:rPr lang="cs-CZ" sz="1200" dirty="0" smtClean="0"/>
              <a:t>100 lidí – 100 chutí</a:t>
            </a:r>
          </a:p>
          <a:p>
            <a:r>
              <a:rPr lang="cs-CZ" sz="1200" dirty="0" smtClean="0"/>
              <a:t>Každá jídelna se vždy potýká s omezeným množství financí, školní jídelny navíc s přísnými předpisy na skladbu jídelníčku.</a:t>
            </a:r>
          </a:p>
          <a:p>
            <a:r>
              <a:rPr lang="cs-CZ" sz="1200" dirty="0" smtClean="0"/>
              <a:t>Je třeba si uvědomit, že jídelny vaří pro obrovské množství lidí a navíc výběr z několika jídel.</a:t>
            </a:r>
          </a:p>
          <a:p>
            <a:r>
              <a:rPr lang="cs-CZ" sz="1200" dirty="0" smtClean="0"/>
              <a:t>Ne vždy se nám trefí do chuti , ale to nutně neznamená, že je jídlo špatné.</a:t>
            </a:r>
          </a:p>
          <a:p>
            <a:r>
              <a:rPr lang="cs-CZ" sz="1200" dirty="0" smtClean="0"/>
              <a:t>Řada dětí odnáší zpět do okénka velké množství nedojedeného jídla a dochází tak k obrovskému plýtvání. Často vidíme takzvanou davovou psychózu – </a:t>
            </a:r>
            <a:r>
              <a:rPr lang="cs-CZ" sz="1200" i="1" dirty="0" smtClean="0"/>
              <a:t>kamarádi jídlo nejí, také ho jíst nebudu. </a:t>
            </a:r>
            <a:r>
              <a:rPr lang="cs-CZ" sz="1200" dirty="0" smtClean="0"/>
              <a:t>Většina dětí by si doma takové plýtvání nedovolila, bohužel ve školní jídelně chybí dozor rodičů a málokdo si umí představit, jaké množství jídla je tak znehodnoceno.</a:t>
            </a:r>
          </a:p>
          <a:p>
            <a:r>
              <a:rPr lang="cs-CZ" sz="1200" dirty="0" smtClean="0"/>
              <a:t>Určitě má každý z nás mnoho nápadů, jak by mohla jídelna fungovat lépe, ale možná by nejprve pomohlo začít u sebe.</a:t>
            </a:r>
          </a:p>
          <a:p>
            <a:r>
              <a:rPr lang="cs-CZ" sz="1200" dirty="0" smtClean="0"/>
              <a:t>V naší jídelně si můžeme vybrat ze tří jídel a pokud děti sledují nabídku a jídla si objednávají, mají možnost si vybrat dle své chuti.</a:t>
            </a:r>
          </a:p>
          <a:p>
            <a:r>
              <a:rPr lang="cs-CZ" sz="1200" dirty="0" smtClean="0"/>
              <a:t>Můžeme tak projít školní rok bez neoblíbeného </a:t>
            </a:r>
            <a:r>
              <a:rPr lang="cs-CZ" sz="1200" dirty="0" err="1" smtClean="0"/>
              <a:t>file</a:t>
            </a:r>
            <a:r>
              <a:rPr lang="cs-CZ" sz="1200" dirty="0" smtClean="0"/>
              <a:t> , můžeme být vegetariáni, můžeme mít oblíbená sladká jídla a stále je z čeho vybírat.</a:t>
            </a:r>
          </a:p>
          <a:p>
            <a:r>
              <a:rPr lang="cs-CZ" sz="1200" dirty="0" smtClean="0"/>
              <a:t>A že nám vždycky nechutná? To se prostě stává </a:t>
            </a:r>
            <a:r>
              <a:rPr lang="cs-CZ" sz="1200" dirty="0" smtClean="0">
                <a:sym typeface="Wingdings"/>
              </a:rPr>
              <a:t></a:t>
            </a:r>
            <a:endParaRPr lang="cs-CZ" sz="1200" dirty="0" smtClean="0"/>
          </a:p>
          <a:p>
            <a:r>
              <a:rPr lang="cs-CZ" sz="1200" dirty="0" smtClean="0"/>
              <a:t>Děkujeme za pozornost a třeba se někdy uvidíme na obědě v 1.ZŠ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5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A zde recept na nejoblíbenější jídlo – makarony s kuřecím masem, alias špagety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B32E-7ED9-4053-B6E1-B7689C1BC6C2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41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41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691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521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550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96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818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694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461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08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6999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239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10E5A-F898-426F-B2E3-5E7D136FA716}" type="datetimeFigureOut">
              <a:rPr lang="cs-CZ" smtClean="0"/>
              <a:t>15.11.2019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0FCD4-5A21-4AD9-BCA9-703060D437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920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4.wdp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" r="4079"/>
          <a:stretch/>
        </p:blipFill>
        <p:spPr bwMode="auto">
          <a:xfrm>
            <a:off x="56312" y="349542"/>
            <a:ext cx="9144000" cy="5023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rmAutofit/>
          </a:bodyPr>
          <a:lstStyle/>
          <a:p>
            <a:r>
              <a:rPr lang="cs-CZ" sz="88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1.ZŠ Plzeň</a:t>
            </a:r>
            <a:endParaRPr lang="cs-CZ" sz="88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7544" y="5595201"/>
            <a:ext cx="6400800" cy="1752600"/>
          </a:xfrm>
        </p:spPr>
        <p:txBody>
          <a:bodyPr>
            <a:normAutofit/>
          </a:bodyPr>
          <a:lstStyle/>
          <a:p>
            <a:r>
              <a:rPr lang="cs-CZ" sz="4400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Školní jídelna</a:t>
            </a:r>
            <a:endParaRPr lang="cs-CZ" sz="4400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2" descr="VÃ½sledek obrÃ¡zku pro Å¾Ã¡k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420" y="1844824"/>
            <a:ext cx="523875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>
            <a:off x="56312" y="4395100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314207" y="4537977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>
            <a:off x="2096473" y="3544623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04585" y="3937926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>
            <a:off x="3548920" y="2737825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688761" y="2952809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0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fs2.plzen-edu.cz\UsrZS1$\1.KokoskovaAn\Dokumenty\Komunitní škola\aaaKOS2018_2019\Akce\DOD\Fotky školy\IMG_077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802386">
            <a:off x="2774679" y="5779363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802386">
            <a:off x="4032574" y="5922240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802386">
            <a:off x="5592328" y="5364773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802386">
            <a:off x="5961996" y="5766306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802386">
            <a:off x="7405598" y="5006452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802386">
            <a:off x="7824750" y="5641733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VÃ½sledek obrÃ¡zku pro shimmer &amp; shine za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749" y="1133450"/>
            <a:ext cx="40957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339027" y="394370"/>
            <a:ext cx="4945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latin typeface="Segoe Print" panose="02000600000000000000" pitchFamily="2" charset="0"/>
              </a:rPr>
              <a:t>Naše školní jídelna číslo  1</a:t>
            </a:r>
            <a:endParaRPr lang="cs-CZ" sz="28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67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fs2.plzen-edu.cz\UsrZS1$\1.KokoskovaAn\Dokumenty\Komunitní škola\aaaKOS2018_2019\Akce\DOD\Fotky školy\IMG_077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141672" y="5388668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1029041" y="5427032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474570" y="4050887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1029041" y="4307937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617143" y="2828949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1274474" y="3061387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VÃ½sledek obrÃ¡zku pro shimmer &amp; shine za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1404" y1="34643" x2="47018" y2="34286"/>
                        <a14:foregroundMark x1="32632" y1="57738" x2="37193" y2="54405"/>
                        <a14:foregroundMark x1="32105" y1="59405" x2="32632" y2="54405"/>
                        <a14:foregroundMark x1="65614" y1="48333" x2="71228" y2="44524"/>
                        <a14:foregroundMark x1="94386" y1="38690" x2="96140" y2="35238"/>
                        <a14:foregroundMark x1="55088" y1="67619" x2="66667" y2="67619"/>
                        <a14:foregroundMark x1="37544" y1="98214" x2="41579" y2="92143"/>
                        <a14:foregroundMark x1="65789" y1="91190" x2="70351" y2="95000"/>
                        <a14:foregroundMark x1="14878" y1="35888" x2="16761" y2="1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839" y="828597"/>
            <a:ext cx="2204321" cy="324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2339027" y="394370"/>
            <a:ext cx="4945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Naše školní jídelna číslo  2</a:t>
            </a:r>
            <a:endParaRPr lang="cs-CZ" sz="28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0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fs2.plzen-edu.cz\UsrZS1$\1.KokoskovaAn\Dokumenty\Komunitní škola\aaaKOS2018_2019\Akce\DOD\Fotky školy\IMG_077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3699473" y="5244654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4586842" y="5283018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4032371" y="3906873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4586842" y="4163923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6"/>
          <a:stretch/>
        </p:blipFill>
        <p:spPr bwMode="auto">
          <a:xfrm rot="19603024">
            <a:off x="4174944" y="2684935"/>
            <a:ext cx="1313007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Ã½sledek obrÃ¡zku pro stopy 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9603024">
            <a:off x="4832275" y="2917373"/>
            <a:ext cx="1200101" cy="12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VÃ½sledek obrÃ¡zku pro shimmer &amp; shine za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64" y="3337650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5567698" y="180766"/>
            <a:ext cx="2933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Výdejní okénka</a:t>
            </a:r>
            <a:endParaRPr lang="cs-CZ" sz="28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05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fs2.plzen-edu.cz\UsrZS1$\1.KokoskovaAn\Dokumenty\Komunitní škola\aaaKOS2018_2019\Akce\DOD\Fotky školy\IMG_077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Ã½sledek obrÃ¡zku pro shimmer &amp; shine z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058022" cy="343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043608" y="442376"/>
            <a:ext cx="3461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Nádoby na nápoje</a:t>
            </a:r>
            <a:endParaRPr lang="cs-CZ" sz="28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57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ybÃ­ filÃ© na mÃ¡sle, bramborovÃ¡ kaÅ¡e, rajÄ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VÃ½sledek obrÃ¡zku pro shimm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43488" y1="47111" x2="43953" y2="32556"/>
                        <a14:foregroundMark x1="63605" y1="48111" x2="67791" y2="35222"/>
                        <a14:foregroundMark x1="46163" y1="66222" x2="62209" y2="50111"/>
                        <a14:foregroundMark x1="40349" y1="69778" x2="42093" y2="56889"/>
                        <a14:foregroundMark x1="39767" y1="74111" x2="40000" y2="5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214" y="3429000"/>
            <a:ext cx="3563786" cy="372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4355976" y="2891227"/>
            <a:ext cx="4225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Nejméně oblíbené jídlo</a:t>
            </a:r>
            <a:endParaRPr lang="cs-CZ" sz="28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5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rÅ¯tÃ­ maso po italsku, Å¡pag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03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VÃ½sledek obrÃ¡zku pro shimmer &amp; shine zac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1404" y1="34643" x2="47018" y2="34286"/>
                        <a14:foregroundMark x1="32632" y1="57738" x2="37193" y2="54405"/>
                        <a14:foregroundMark x1="32105" y1="59405" x2="32632" y2="54405"/>
                        <a14:foregroundMark x1="65614" y1="48333" x2="71228" y2="44524"/>
                        <a14:foregroundMark x1="94386" y1="38690" x2="96140" y2="35238"/>
                        <a14:foregroundMark x1="55088" y1="67619" x2="66667" y2="67619"/>
                        <a14:foregroundMark x1="37544" y1="98214" x2="41579" y2="92143"/>
                        <a14:foregroundMark x1="65789" y1="91190" x2="70351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6060"/>
            <a:ext cx="3337977" cy="49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2830177" y="166060"/>
            <a:ext cx="39565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Nejoblíbenější jídlo</a:t>
            </a:r>
            <a:endParaRPr lang="cs-CZ" sz="32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6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eÄenÃ¡ krÅ¯tÃ­ prsa, bramborovÃ¡ kaÅ¡e, ÄerstvÃ¡ zelen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37" y="0"/>
            <a:ext cx="4574794" cy="3431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Ã½Å¾ovÃ¡ kaÅ¡e s ÄokolÃ¡dou a jahodam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205" y="0"/>
            <a:ext cx="4574795" cy="3431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ZeleninovÃ½ karbanÃ¡tek, bramborovÃ¡ kaÅ¡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37" y="3426905"/>
            <a:ext cx="4574794" cy="3431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BulgurovÃ½ salÃ¡t s vajÃ­Äkem a rajÄat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24" y="3417599"/>
            <a:ext cx="4616776" cy="3440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95559" flipV="1">
            <a:off x="2277702" y="550620"/>
            <a:ext cx="2626039" cy="17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7111">
            <a:off x="4924249" y="943875"/>
            <a:ext cx="2929693" cy="151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3929" flipV="1">
            <a:off x="6199682" y="3965603"/>
            <a:ext cx="2810114" cy="177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7115">
            <a:off x="193145" y="4159956"/>
            <a:ext cx="2690658" cy="138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9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ÄevapÄiÄi, bramb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ÄoÄka na kyselo, vejce, okurka, chlÃ©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2754"/>
            <a:ext cx="4571999" cy="3428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ovÄzÃ­ gulÃ¡Å¡, bramborovÃ© knedlÃ­k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JÃ¡hly s Äervenou ÄoÄkou a kuÅecÃ­m mase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21" y="3446657"/>
            <a:ext cx="4558679" cy="34190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95559" flipV="1">
            <a:off x="2277702" y="550620"/>
            <a:ext cx="2626039" cy="17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7111">
            <a:off x="4924249" y="943875"/>
            <a:ext cx="2929693" cy="151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3929" flipV="1">
            <a:off x="6199682" y="3965603"/>
            <a:ext cx="2810114" cy="177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7115">
            <a:off x="193145" y="4159956"/>
            <a:ext cx="2690658" cy="138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0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roupovÃ½ pilaf z vepÅovÃ©ho m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082"/>
            <a:ext cx="4565223" cy="34239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KrÅ¯tÃ­ prsa peÄenÃ¡, Å¡penÃ¡t, bramb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222" y="18193"/>
            <a:ext cx="4547742" cy="34108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KvÄtÃ¡kovÃ© placiÄky, brambory, ÄerstvÃ¡ zeleni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82984" cy="3437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Å½ampiony s vejci, brambor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964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95559" flipV="1">
            <a:off x="2277702" y="550620"/>
            <a:ext cx="2626039" cy="17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7111">
            <a:off x="4924249" y="943875"/>
            <a:ext cx="2929693" cy="151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3929" flipV="1">
            <a:off x="6199682" y="3965603"/>
            <a:ext cx="2810114" cy="177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VÃ½sledek obrÃ¡zku pro vidliÄka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7115">
            <a:off x="193145" y="4159956"/>
            <a:ext cx="2690658" cy="138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7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Zelen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6" y="26965"/>
            <a:ext cx="4531410" cy="3398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KaramelizovanÃ© mrkviÄk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479"/>
            <a:ext cx="4572000" cy="342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PÃ³rkovÃ¡ polÃ©vka, kuÅecÃ­ stehno na kari, brambo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5" y="3425522"/>
            <a:ext cx="4576637" cy="3432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JÃ¡helnÃ­k s tvarohem a meruÅkam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43" y="3425522"/>
            <a:ext cx="4576638" cy="3432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2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VÃ½sledek obrÃ¡zku pro shimmer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292619"/>
            <a:ext cx="4756770" cy="744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395536" y="764704"/>
            <a:ext cx="33570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egoe Print" panose="02000600000000000000" pitchFamily="2" charset="0"/>
              </a:rPr>
              <a:t>Sladká odměna</a:t>
            </a:r>
            <a:endParaRPr lang="cs-CZ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94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1.ZŠ Plzeň – školní jídelna</a:t>
            </a:r>
            <a:r>
              <a:rPr lang="cs-CZ" sz="3600" b="1" dirty="0" smtClean="0">
                <a:latin typeface="Segoe Print" panose="02000600000000000000" pitchFamily="2" charset="0"/>
              </a:rPr>
              <a:t/>
            </a:r>
            <a:br>
              <a:rPr lang="cs-CZ" sz="3600" b="1" dirty="0" smtClean="0">
                <a:latin typeface="Segoe Print" panose="02000600000000000000" pitchFamily="2" charset="0"/>
              </a:rPr>
            </a:br>
            <a:r>
              <a:rPr lang="cs-CZ" sz="36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FAKTA A ZAJÍMAVOSTI</a:t>
            </a:r>
            <a:endParaRPr lang="cs-CZ" sz="36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pic>
        <p:nvPicPr>
          <p:cNvPr id="5122" name="Picture 2" descr="VÃ½sledek obrÃ¡zku pro Å¾Ã¡k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762780"/>
            <a:ext cx="3222526" cy="298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323528" y="1507023"/>
            <a:ext cx="8064897" cy="1752600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Segoe Print" panose="02000600000000000000" pitchFamily="2" charset="0"/>
              </a:rPr>
              <a:t>a</a:t>
            </a:r>
            <a:r>
              <a:rPr lang="cs-CZ" sz="2800" dirty="0" smtClean="0">
                <a:latin typeface="Segoe Print" panose="02000600000000000000" pitchFamily="2" charset="0"/>
              </a:rPr>
              <a:t>neb zpovídali jsme paní vedoucí ŠJ</a:t>
            </a:r>
            <a:endParaRPr lang="cs-CZ" sz="2800" dirty="0">
              <a:latin typeface="Segoe Print" panose="02000600000000000000" pitchFamily="2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79512" y="2452818"/>
            <a:ext cx="459414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cap="small" dirty="0"/>
              <a:t>1. Pro kolik lidí vaříte?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2. Od jakého roku vaříte?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3. Kolik jídla se vyhodí za týden?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4. Podle čeho se sestavuje jídelníček?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5. Co se děje se zbytky?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endParaRPr lang="cs-CZ" sz="24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707903" y="2495490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1200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521" y="3933056"/>
            <a:ext cx="4807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Hodně, bohužel děti vrací často nedotčené jídlo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328794" y="5373216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Odváží AVE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017297" y="3261955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1984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852255" y="4567937"/>
            <a:ext cx="3895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Aby odpovídal zdravé stravě a hlavně podle kritérií spotřebního koše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2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1.ZŠ Plzeň – školní jídelna</a:t>
            </a:r>
            <a:r>
              <a:rPr lang="cs-CZ" sz="3600" b="1" dirty="0" smtClean="0">
                <a:latin typeface="Segoe Print" panose="02000600000000000000" pitchFamily="2" charset="0"/>
              </a:rPr>
              <a:t/>
            </a:r>
            <a:br>
              <a:rPr lang="cs-CZ" sz="3600" b="1" dirty="0" smtClean="0">
                <a:latin typeface="Segoe Print" panose="02000600000000000000" pitchFamily="2" charset="0"/>
              </a:rPr>
            </a:br>
            <a:r>
              <a:rPr lang="cs-CZ" sz="36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FAKTA A ZAJÍMAVOSTI</a:t>
            </a:r>
            <a:endParaRPr lang="cs-CZ" sz="36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064897" cy="1752600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Segoe Print" panose="02000600000000000000" pitchFamily="2" charset="0"/>
              </a:rPr>
              <a:t>a</a:t>
            </a:r>
            <a:r>
              <a:rPr lang="cs-CZ" sz="2800" dirty="0" smtClean="0">
                <a:latin typeface="Segoe Print" panose="02000600000000000000" pitchFamily="2" charset="0"/>
              </a:rPr>
              <a:t>neb zpovídali jsme paní vedoucí ŠJ</a:t>
            </a:r>
            <a:endParaRPr lang="cs-CZ" sz="2800" dirty="0">
              <a:latin typeface="Segoe Print" panose="02000600000000000000" pitchFamily="2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2723" y="2132856"/>
            <a:ext cx="629601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cap="small" dirty="0"/>
              <a:t>6. Odkud dovážíte suroviny?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7. Jaká je průměrná doba vaření jídla</a:t>
            </a:r>
            <a:r>
              <a:rPr lang="cs-CZ" sz="2400" cap="small" dirty="0" smtClean="0"/>
              <a:t>? 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8. Které jídlo vaříte nejraději a které nejméně rádi?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9. Pracuje se Vám v jídelně dobře?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r>
              <a:rPr lang="cs-CZ" sz="2400" cap="small" dirty="0"/>
              <a:t>10. Co by jste na jídelně změnili?</a:t>
            </a:r>
            <a:endParaRPr lang="cs-CZ" sz="2400" dirty="0"/>
          </a:p>
          <a:p>
            <a:r>
              <a:rPr lang="cs-CZ" sz="2400" cap="small" dirty="0"/>
              <a:t> </a:t>
            </a:r>
            <a:endParaRPr lang="cs-CZ" sz="2400" dirty="0"/>
          </a:p>
          <a:p>
            <a:endParaRPr lang="cs-CZ" sz="2400" dirty="0"/>
          </a:p>
        </p:txBody>
      </p:sp>
      <p:pic>
        <p:nvPicPr>
          <p:cNvPr id="6" name="Picture 6" descr="VÃ½sledek obrÃ¡zku pro shimmer &amp; shine z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02032"/>
            <a:ext cx="3848426" cy="216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662702" y="1844824"/>
            <a:ext cx="5292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Regionální dovozci –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Třemošenská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uzenina, Ryby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drůběž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Špilar,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Gidfood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,</a:t>
            </a:r>
          </a:p>
          <a:p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Apetito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,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Gabina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,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Milknatur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,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Vitamix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,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Agrigo</a:t>
            </a:r>
            <a:endParaRPr lang="cs-CZ" sz="20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788024" y="2860487"/>
            <a:ext cx="4166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Vaříme od 6:00 do 11:00, délka různá, podle druhu jídla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302720" y="3573016"/>
            <a:ext cx="2835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Nejraději vaříme jídla, která dětem chutnají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4397124" y="4373956"/>
            <a:ext cx="4557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Ano, ale práce by mohla být lépe ohodnocena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20830" y="5589240"/>
            <a:ext cx="6187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Vzhled jídelny – původní z roku 1984 (ne kuchyně)</a:t>
            </a:r>
          </a:p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Lepší chování žáků při obědech (někdy i ostatních strávníků)</a:t>
            </a:r>
            <a:endParaRPr lang="cs-CZ" sz="2400" dirty="0">
              <a:solidFill>
                <a:schemeClr val="tx2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6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.kokoskovaan\AppData\Local\Microsoft\Windows\Temporary Internet Files\Content.Outlook\D3T3J8XA\IMG_0817 (2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4848" r="4849" b="16515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VÃ½sledek obrÃ¡zku pro shimmer &amp; shine z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59632" y="3645024"/>
            <a:ext cx="3503864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771800" y="188640"/>
            <a:ext cx="4251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egoe Print" panose="02000600000000000000" pitchFamily="2" charset="0"/>
              </a:rPr>
              <a:t>Naše paní </a:t>
            </a:r>
            <a:r>
              <a:rPr lang="cs-CZ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egoe Print" panose="02000600000000000000" pitchFamily="2" charset="0"/>
              </a:rPr>
              <a:t>k</a:t>
            </a:r>
            <a:r>
              <a:rPr lang="cs-CZ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egoe Print" panose="02000600000000000000" pitchFamily="2" charset="0"/>
              </a:rPr>
              <a:t>uchařky</a:t>
            </a:r>
            <a:endParaRPr lang="cs-CZ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7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683568" y="332656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1.ZŠ Plzeň – školní jídelna</a:t>
            </a:r>
            <a:r>
              <a:rPr lang="cs-CZ" sz="3600" b="1" dirty="0" smtClean="0">
                <a:latin typeface="Segoe Print" panose="02000600000000000000" pitchFamily="2" charset="0"/>
              </a:rPr>
              <a:t/>
            </a:r>
            <a:br>
              <a:rPr lang="cs-CZ" sz="3600" b="1" dirty="0" smtClean="0">
                <a:latin typeface="Segoe Print" panose="02000600000000000000" pitchFamily="2" charset="0"/>
              </a:rPr>
            </a:br>
            <a:r>
              <a:rPr lang="cs-CZ" sz="36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5 pozitiv</a:t>
            </a:r>
            <a:endParaRPr lang="cs-CZ" sz="36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36534" y="2132856"/>
            <a:ext cx="75375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sz="3200" dirty="0" smtClean="0"/>
              <a:t>Výběr ze tří jídel</a:t>
            </a:r>
          </a:p>
          <a:p>
            <a:pPr marL="342900" indent="-342900">
              <a:buAutoNum type="arabicPeriod"/>
            </a:pPr>
            <a:r>
              <a:rPr lang="cs-CZ" sz="3200" dirty="0" smtClean="0"/>
              <a:t>Dvě školní jídelny (vzhledem k velkém množství žáků naší školy)</a:t>
            </a:r>
          </a:p>
          <a:p>
            <a:pPr marL="342900" indent="-342900">
              <a:buAutoNum type="arabicPeriod"/>
            </a:pPr>
            <a:r>
              <a:rPr lang="cs-CZ" sz="3200" dirty="0" smtClean="0"/>
              <a:t>Každý den je k výběru alespoň jedno jídlo s obsahem masa a jedno bezmasé</a:t>
            </a:r>
          </a:p>
          <a:p>
            <a:pPr marL="342900" indent="-342900">
              <a:buAutoNum type="arabicPeriod"/>
            </a:pPr>
            <a:r>
              <a:rPr lang="cs-CZ" sz="3200" dirty="0" smtClean="0"/>
              <a:t>Často je součástí oběda ovoce, zelenina, či mléčný výrobek</a:t>
            </a:r>
          </a:p>
          <a:p>
            <a:pPr marL="342900" indent="-342900">
              <a:buAutoNum type="arabicPeriod"/>
            </a:pPr>
            <a:r>
              <a:rPr lang="cs-CZ" sz="3200" dirty="0" smtClean="0"/>
              <a:t>Jídelna vaří z regionálních potravin</a:t>
            </a:r>
          </a:p>
          <a:p>
            <a:pPr marL="342900" indent="-342900">
              <a:buAutoNum type="arabicPeriod"/>
            </a:pPr>
            <a:endParaRPr lang="cs-CZ" sz="3200" dirty="0"/>
          </a:p>
        </p:txBody>
      </p:sp>
      <p:pic>
        <p:nvPicPr>
          <p:cNvPr id="5" name="Picture 4" descr="ÄoÄka na kyselo, vejce, okurka, chlÃ©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07">
                        <a14:foregroundMark x1="46387" y1="85286" x2="92383" y2="63021"/>
                        <a14:foregroundMark x1="89063" y1="84896" x2="91797" y2="33984"/>
                        <a14:foregroundMark x1="72168" y1="6901" x2="91797" y2="29948"/>
                        <a14:foregroundMark x1="66699" y1="96224" x2="90039" y2="76042"/>
                        <a14:backgroundMark x1="12109" y1="95833" x2="6348" y2="78385"/>
                        <a14:backgroundMark x1="2148" y1="9766" x2="10352" y2="5339"/>
                        <a14:backgroundMark x1="17285" y1="5339" x2="26953" y2="4036"/>
                        <a14:backgroundMark x1="26953" y1="3255" x2="26953" y2="3255"/>
                        <a14:backgroundMark x1="93359" y1="94531" x2="97266" y2="90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42992"/>
            <a:ext cx="1276493" cy="957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ovÄzÃ­ gulÃ¡Å¡, bramborovÃ© knedlÃ­k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1816" y1="49870" x2="95801" y2="63672"/>
                        <a14:foregroundMark x1="59375" y1="95573" x2="72168" y2="37760"/>
                        <a14:foregroundMark x1="12402" y1="70964" x2="28809" y2="90755"/>
                        <a14:foregroundMark x1="72168" y1="96354" x2="94824" y2="72135"/>
                        <a14:foregroundMark x1="37305" y1="89844" x2="62109" y2="89453"/>
                        <a14:foregroundMark x1="10352" y1="67708" x2="14844" y2="27734"/>
                        <a14:foregroundMark x1="50879" y1="6641" x2="74512" y2="12760"/>
                        <a14:foregroundMark x1="84570" y1="18750" x2="97559" y2="40234"/>
                        <a14:foregroundMark x1="35742" y1="93490" x2="66699" y2="94792"/>
                        <a14:foregroundMark x1="34277" y1="7031" x2="55469" y2="5078"/>
                        <a14:foregroundMark x1="18750" y1="89844" x2="35742" y2="80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62" y="1592461"/>
            <a:ext cx="1210535" cy="907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Ã½Å¾ovÃ¡ kaÅ¡e s ÄokolÃ¡dou a jahodam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121">
                        <a14:foregroundMark x1="68457" y1="88411" x2="96094" y2="51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220953"/>
            <a:ext cx="1565412" cy="11740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VÃ½sledek obrÃ¡zku pro jablko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697" y="4725144"/>
            <a:ext cx="1603576" cy="16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eÄenÃ¡ krÅ¯tÃ­ prsa, bramborovÃ¡ kaÅ¡e, ÄerstvÃ¡ zelen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8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1555508"/>
            <a:ext cx="1363688" cy="1022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72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fs2.plzen-edu.cz\UsrZS1$\1.KokoskovaAn\Dokumenty\Komunitní škola\aaaKOS2018_2019\Akce\DOD\Fotky školy\IMG_0776.jpe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9271" y="1049547"/>
            <a:ext cx="871296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>
                <a:solidFill>
                  <a:srgbClr val="002060"/>
                </a:solidFill>
              </a:rPr>
              <a:t>Každá školní jídelna má své zaryté zastánce i urputné odpůrce</a:t>
            </a:r>
          </a:p>
          <a:p>
            <a:pPr algn="ctr"/>
            <a:endParaRPr lang="cs-CZ" b="1" dirty="0">
              <a:solidFill>
                <a:srgbClr val="002060"/>
              </a:solidFill>
            </a:endParaRPr>
          </a:p>
          <a:p>
            <a:pPr algn="ctr"/>
            <a:r>
              <a:rPr lang="cs-CZ" sz="2400" b="1" dirty="0" smtClean="0">
                <a:solidFill>
                  <a:srgbClr val="C00000"/>
                </a:solidFill>
              </a:rPr>
              <a:t>100 lidí – 100 chutí</a:t>
            </a:r>
          </a:p>
          <a:p>
            <a:pPr algn="ctr"/>
            <a:endParaRPr lang="cs-CZ" dirty="0"/>
          </a:p>
          <a:p>
            <a:pPr algn="ctr"/>
            <a:r>
              <a:rPr lang="cs-CZ" sz="2400" b="1" dirty="0" smtClean="0">
                <a:solidFill>
                  <a:srgbClr val="002060"/>
                </a:solidFill>
              </a:rPr>
              <a:t>Napodobujeme kamarády </a:t>
            </a:r>
            <a:r>
              <a:rPr lang="cs-CZ" sz="2400" b="1" i="1" dirty="0" smtClean="0">
                <a:solidFill>
                  <a:srgbClr val="002060"/>
                </a:solidFill>
              </a:rPr>
              <a:t>- Kamarádi jídlo nejí, také ho jíst nebudu. </a:t>
            </a:r>
          </a:p>
          <a:p>
            <a:pPr algn="ctr"/>
            <a:endParaRPr lang="cs-CZ" b="1" i="1" dirty="0">
              <a:solidFill>
                <a:srgbClr val="002060"/>
              </a:solidFill>
            </a:endParaRPr>
          </a:p>
          <a:p>
            <a:pPr algn="ctr"/>
            <a:r>
              <a:rPr lang="cs-CZ" sz="2400" b="1" dirty="0" smtClean="0">
                <a:solidFill>
                  <a:srgbClr val="C00000"/>
                </a:solidFill>
              </a:rPr>
              <a:t>Určitě má každý z nás mnoho nápadů, jak by mohla jídelna fungovat lépe, ale možná by nejprve pomohlo začít u sebe.</a:t>
            </a:r>
          </a:p>
          <a:p>
            <a:pPr algn="ctr"/>
            <a:endParaRPr lang="cs-CZ" sz="1600" dirty="0"/>
          </a:p>
          <a:p>
            <a:pPr algn="ctr"/>
            <a:r>
              <a:rPr lang="cs-CZ" sz="2400" b="1" dirty="0" smtClean="0">
                <a:solidFill>
                  <a:srgbClr val="002060"/>
                </a:solidFill>
              </a:rPr>
              <a:t>Můžeme tak projít školní rok bez neoblíbeného </a:t>
            </a:r>
            <a:r>
              <a:rPr lang="cs-CZ" sz="2400" b="1" dirty="0" err="1" smtClean="0">
                <a:solidFill>
                  <a:srgbClr val="002060"/>
                </a:solidFill>
              </a:rPr>
              <a:t>file</a:t>
            </a:r>
            <a:r>
              <a:rPr lang="cs-CZ" sz="2400" b="1" dirty="0" smtClean="0">
                <a:solidFill>
                  <a:srgbClr val="002060"/>
                </a:solidFill>
              </a:rPr>
              <a:t> , můžeme být vegetariáni, můžeme mít oblíbená sladká jídla a stále je z čeho vybírat.</a:t>
            </a:r>
          </a:p>
          <a:p>
            <a:pPr algn="ctr"/>
            <a:endParaRPr lang="cs-CZ" sz="2000" b="1" dirty="0" smtClean="0">
              <a:solidFill>
                <a:srgbClr val="002060"/>
              </a:solidFill>
            </a:endParaRPr>
          </a:p>
          <a:p>
            <a:pPr algn="ctr"/>
            <a:r>
              <a:rPr lang="cs-CZ" sz="2400" b="1" dirty="0" smtClean="0">
                <a:solidFill>
                  <a:srgbClr val="C00000"/>
                </a:solidFill>
              </a:rPr>
              <a:t>A že nám vždycky nechutná? To se prostě stává </a:t>
            </a:r>
            <a:r>
              <a:rPr lang="cs-CZ" sz="2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cs-CZ" sz="2000" dirty="0" smtClean="0">
              <a:sym typeface="Wingdings" panose="05000000000000000000" pitchFamily="2" charset="2"/>
            </a:endParaRPr>
          </a:p>
          <a:p>
            <a:pPr algn="ctr"/>
            <a:endParaRPr lang="cs-CZ" dirty="0" smtClean="0">
              <a:sym typeface="Wingdings" panose="05000000000000000000" pitchFamily="2" charset="2"/>
            </a:endParaRPr>
          </a:p>
          <a:p>
            <a:pPr algn="ctr"/>
            <a:r>
              <a:rPr lang="cs-CZ" sz="2400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Děkujeme za pozornost a třeba se někdy uvidíme na obědě v 1.ZŠ</a:t>
            </a:r>
            <a:endParaRPr lang="cs-CZ" sz="2400" b="1" dirty="0" smtClean="0">
              <a:solidFill>
                <a:srgbClr val="002060"/>
              </a:solidFill>
            </a:endParaRPr>
          </a:p>
          <a:p>
            <a:pPr algn="r"/>
            <a:r>
              <a:rPr lang="cs-CZ" sz="2400" dirty="0" smtClean="0">
                <a:latin typeface="Segoe Print" panose="02000600000000000000" pitchFamily="2" charset="0"/>
              </a:rPr>
              <a:t>Parlament 1. ZŠ</a:t>
            </a:r>
            <a:endParaRPr lang="cs-CZ" sz="2400" dirty="0">
              <a:latin typeface="Segoe Print" panose="02000600000000000000" pitchFamily="2" charset="0"/>
            </a:endParaRPr>
          </a:p>
          <a:p>
            <a:pPr algn="ctr"/>
            <a:endParaRPr lang="cs-CZ" sz="2400" dirty="0" smtClean="0"/>
          </a:p>
          <a:p>
            <a:pPr algn="ctr"/>
            <a:endParaRPr lang="cs-CZ" sz="24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275856" y="337031"/>
            <a:ext cx="3860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Zamyšlení na závěr </a:t>
            </a:r>
            <a:endParaRPr lang="cs-CZ" sz="28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2" descr="VÃ½sledek obrÃ¡zku pro Å¾Ã¡k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84172"/>
            <a:ext cx="1673896" cy="155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97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rÅ¯tÃ­ maso po italsku, Å¡pagety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03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467544" y="200360"/>
            <a:ext cx="820891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 smtClean="0">
                <a:latin typeface="Segoe Print" panose="02000600000000000000" pitchFamily="2" charset="0"/>
              </a:rPr>
              <a:t>Recept na oblíbené makarony </a:t>
            </a:r>
          </a:p>
          <a:p>
            <a:pPr algn="ctr"/>
            <a:r>
              <a:rPr lang="cs-CZ" sz="4000" dirty="0" smtClean="0">
                <a:latin typeface="Segoe Print" panose="02000600000000000000" pitchFamily="2" charset="0"/>
              </a:rPr>
              <a:t>s kuřecím masem, </a:t>
            </a:r>
          </a:p>
          <a:p>
            <a:pPr algn="ctr"/>
            <a:r>
              <a:rPr lang="cs-CZ" sz="4000" dirty="0" smtClean="0">
                <a:latin typeface="Segoe Print" panose="02000600000000000000" pitchFamily="2" charset="0"/>
              </a:rPr>
              <a:t>alias špagety</a:t>
            </a:r>
          </a:p>
          <a:p>
            <a:pPr algn="ctr"/>
            <a:endParaRPr lang="cs-CZ" sz="4000" dirty="0">
              <a:latin typeface="Segoe Print" panose="02000600000000000000" pitchFamily="2" charset="0"/>
            </a:endParaRPr>
          </a:p>
          <a:p>
            <a:pPr algn="ctr"/>
            <a:r>
              <a:rPr lang="cs-CZ" sz="3200" dirty="0" smtClean="0"/>
              <a:t>Kuřecí maso nakrájíme na drobné kousky, podusíme na cibulovém základu s mletou paprikou, přidáme rajčata, anglickou slaninu, rajčatový protlak a dusíme do měkka.</a:t>
            </a:r>
          </a:p>
          <a:p>
            <a:pPr algn="ctr"/>
            <a:r>
              <a:rPr lang="cs-CZ" sz="3200" dirty="0" smtClean="0"/>
              <a:t>Takto připravenou směs promícháme s ve slané vodě uvařenými makarony a zapečeme se sýrem.</a:t>
            </a:r>
          </a:p>
          <a:p>
            <a:pPr algn="ctr"/>
            <a:r>
              <a:rPr lang="cs-CZ" sz="3200" dirty="0" smtClean="0">
                <a:latin typeface="Segoe Print" panose="02000600000000000000" pitchFamily="2" charset="0"/>
              </a:rPr>
              <a:t>Dobrou chuť</a:t>
            </a:r>
            <a:endParaRPr lang="cs-CZ" sz="32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7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799</Words>
  <Application>Microsoft Office PowerPoint</Application>
  <PresentationFormat>Předvádění na obrazovce (4:3)</PresentationFormat>
  <Paragraphs>127</Paragraphs>
  <Slides>18</Slides>
  <Notes>18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systému Office</vt:lpstr>
      <vt:lpstr>1.ZŠ Plzeň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1.ZŠ Plzeň – školní jídelna FAKTA A ZAJÍMAVOSTI</vt:lpstr>
      <vt:lpstr>1.ZŠ Plzeň – školní jídelna FAKTA A ZAJÍMAVOSTI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1.ZŠ Plzeň</dc:title>
  <dc:creator>Kokošková Andrea</dc:creator>
  <cp:lastModifiedBy>Kokošková Andrea</cp:lastModifiedBy>
  <cp:revision>26</cp:revision>
  <dcterms:created xsi:type="dcterms:W3CDTF">2019-11-08T10:01:31Z</dcterms:created>
  <dcterms:modified xsi:type="dcterms:W3CDTF">2019-11-15T09:21:54Z</dcterms:modified>
</cp:coreProperties>
</file>