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69"/>
  </p:notesMasterIdLst>
  <p:handoutMasterIdLst>
    <p:handoutMasterId r:id="rId70"/>
  </p:handoutMasterIdLst>
  <p:sldIdLst>
    <p:sldId id="322" r:id="rId6"/>
    <p:sldId id="259" r:id="rId7"/>
    <p:sldId id="325" r:id="rId8"/>
    <p:sldId id="347" r:id="rId9"/>
    <p:sldId id="326" r:id="rId10"/>
    <p:sldId id="941" r:id="rId11"/>
    <p:sldId id="384" r:id="rId12"/>
    <p:sldId id="385" r:id="rId13"/>
    <p:sldId id="386" r:id="rId14"/>
    <p:sldId id="348" r:id="rId15"/>
    <p:sldId id="328" r:id="rId16"/>
    <p:sldId id="329" r:id="rId17"/>
    <p:sldId id="330" r:id="rId18"/>
    <p:sldId id="331" r:id="rId19"/>
    <p:sldId id="332" r:id="rId20"/>
    <p:sldId id="333" r:id="rId21"/>
    <p:sldId id="364" r:id="rId22"/>
    <p:sldId id="939" r:id="rId23"/>
    <p:sldId id="365" r:id="rId24"/>
    <p:sldId id="335" r:id="rId25"/>
    <p:sldId id="336" r:id="rId26"/>
    <p:sldId id="337" r:id="rId27"/>
    <p:sldId id="366" r:id="rId28"/>
    <p:sldId id="338" r:id="rId29"/>
    <p:sldId id="339" r:id="rId30"/>
    <p:sldId id="340" r:id="rId31"/>
    <p:sldId id="341" r:id="rId32"/>
    <p:sldId id="342" r:id="rId33"/>
    <p:sldId id="367" r:id="rId34"/>
    <p:sldId id="368" r:id="rId35"/>
    <p:sldId id="343" r:id="rId36"/>
    <p:sldId id="369" r:id="rId37"/>
    <p:sldId id="345" r:id="rId38"/>
    <p:sldId id="346" r:id="rId39"/>
    <p:sldId id="349" r:id="rId40"/>
    <p:sldId id="387" r:id="rId41"/>
    <p:sldId id="404" r:id="rId42"/>
    <p:sldId id="405" r:id="rId43"/>
    <p:sldId id="396" r:id="rId44"/>
    <p:sldId id="403" r:id="rId45"/>
    <p:sldId id="397" r:id="rId46"/>
    <p:sldId id="399" r:id="rId47"/>
    <p:sldId id="395" r:id="rId48"/>
    <p:sldId id="400" r:id="rId49"/>
    <p:sldId id="401" r:id="rId50"/>
    <p:sldId id="398" r:id="rId51"/>
    <p:sldId id="394" r:id="rId52"/>
    <p:sldId id="402" r:id="rId53"/>
    <p:sldId id="350" r:id="rId54"/>
    <p:sldId id="370" r:id="rId55"/>
    <p:sldId id="388" r:id="rId56"/>
    <p:sldId id="389" r:id="rId57"/>
    <p:sldId id="940" r:id="rId58"/>
    <p:sldId id="390" r:id="rId59"/>
    <p:sldId id="391" r:id="rId60"/>
    <p:sldId id="355" r:id="rId61"/>
    <p:sldId id="371" r:id="rId62"/>
    <p:sldId id="392" r:id="rId63"/>
    <p:sldId id="393" r:id="rId64"/>
    <p:sldId id="372" r:id="rId65"/>
    <p:sldId id="357" r:id="rId66"/>
    <p:sldId id="382" r:id="rId67"/>
    <p:sldId id="321" r:id="rId6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70"/>
    <p:restoredTop sz="89831" autoAdjust="0"/>
  </p:normalViewPr>
  <p:slideViewPr>
    <p:cSldViewPr snapToGrid="0">
      <p:cViewPr varScale="1">
        <p:scale>
          <a:sx n="145" d="100"/>
          <a:sy n="145" d="100"/>
        </p:scale>
        <p:origin x="1268" y="84"/>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D1795FB3-D144-EFBF-862F-0AC235C4B57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41721D41-C436-A25A-A965-186243BFB21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8D92B3-70A1-4078-9347-098B5DADC076}" type="datetimeFigureOut">
              <a:rPr lang="cs-CZ" smtClean="0"/>
              <a:t>18.05.2026</a:t>
            </a:fld>
            <a:endParaRPr lang="cs-CZ"/>
          </a:p>
        </p:txBody>
      </p:sp>
      <p:sp>
        <p:nvSpPr>
          <p:cNvPr id="4" name="Zástupný symbol pro zápatí 3">
            <a:extLst>
              <a:ext uri="{FF2B5EF4-FFF2-40B4-BE49-F238E27FC236}">
                <a16:creationId xmlns:a16="http://schemas.microsoft.com/office/drawing/2014/main" id="{E321E9C1-8250-7925-DDCB-23A0A8AC2ED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184E3272-9687-E64E-2287-732564E304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55FCA6-759E-442D-BC87-6E87E2E65862}" type="slidenum">
              <a:rPr lang="cs-CZ" smtClean="0"/>
              <a:t>‹#›</a:t>
            </a:fld>
            <a:endParaRPr lang="cs-CZ"/>
          </a:p>
        </p:txBody>
      </p:sp>
    </p:spTree>
    <p:extLst>
      <p:ext uri="{BB962C8B-B14F-4D97-AF65-F5344CB8AC3E}">
        <p14:creationId xmlns:p14="http://schemas.microsoft.com/office/powerpoint/2010/main" val="282266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18.05.2026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AC9C-B931-F834-DD2D-D0B2C9A824A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3D97E8-27C0-DAB1-6D89-57F9DE3FA2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045EA51-39CB-80F9-7032-5869CC3EB3BC}"/>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6B15F465-C67A-5FC7-AD60-262E884501F3}"/>
              </a:ext>
            </a:extLst>
          </p:cNvPr>
          <p:cNvSpPr>
            <a:spLocks noGrp="1"/>
          </p:cNvSpPr>
          <p:nvPr>
            <p:ph type="sldNum" sz="quarter" idx="5"/>
          </p:nvPr>
        </p:nvSpPr>
        <p:spPr/>
        <p:txBody>
          <a:bodyPr/>
          <a:lstStyle/>
          <a:p>
            <a:fld id="{D658EE2B-939F-47CD-9BC5-5FD16CEF397F}" type="slidenum">
              <a:rPr lang="cs-CZ" smtClean="0"/>
              <a:t>2</a:t>
            </a:fld>
            <a:endParaRPr lang="cs-CZ"/>
          </a:p>
        </p:txBody>
      </p:sp>
    </p:spTree>
    <p:extLst>
      <p:ext uri="{BB962C8B-B14F-4D97-AF65-F5344CB8AC3E}">
        <p14:creationId xmlns:p14="http://schemas.microsoft.com/office/powerpoint/2010/main" val="2560827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14</a:t>
            </a:fld>
            <a:endParaRPr lang="cs-CZ"/>
          </a:p>
        </p:txBody>
      </p:sp>
    </p:spTree>
    <p:extLst>
      <p:ext uri="{BB962C8B-B14F-4D97-AF65-F5344CB8AC3E}">
        <p14:creationId xmlns:p14="http://schemas.microsoft.com/office/powerpoint/2010/main" val="7661520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16</a:t>
            </a:fld>
            <a:endParaRPr lang="cs-CZ"/>
          </a:p>
        </p:txBody>
      </p:sp>
    </p:spTree>
    <p:extLst>
      <p:ext uri="{BB962C8B-B14F-4D97-AF65-F5344CB8AC3E}">
        <p14:creationId xmlns:p14="http://schemas.microsoft.com/office/powerpoint/2010/main" val="4237607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19</a:t>
            </a:fld>
            <a:endParaRPr lang="cs-CZ"/>
          </a:p>
        </p:txBody>
      </p:sp>
    </p:spTree>
    <p:extLst>
      <p:ext uri="{BB962C8B-B14F-4D97-AF65-F5344CB8AC3E}">
        <p14:creationId xmlns:p14="http://schemas.microsoft.com/office/powerpoint/2010/main" val="1845068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20</a:t>
            </a:fld>
            <a:endParaRPr lang="cs-CZ"/>
          </a:p>
        </p:txBody>
      </p:sp>
    </p:spTree>
    <p:extLst>
      <p:ext uri="{BB962C8B-B14F-4D97-AF65-F5344CB8AC3E}">
        <p14:creationId xmlns:p14="http://schemas.microsoft.com/office/powerpoint/2010/main" val="2939482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21</a:t>
            </a:fld>
            <a:endParaRPr lang="cs-CZ"/>
          </a:p>
        </p:txBody>
      </p:sp>
    </p:spTree>
    <p:extLst>
      <p:ext uri="{BB962C8B-B14F-4D97-AF65-F5344CB8AC3E}">
        <p14:creationId xmlns:p14="http://schemas.microsoft.com/office/powerpoint/2010/main" val="3281651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sz="1000" i="0"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22</a:t>
            </a:fld>
            <a:endParaRPr lang="cs-CZ"/>
          </a:p>
        </p:txBody>
      </p:sp>
    </p:spTree>
    <p:extLst>
      <p:ext uri="{BB962C8B-B14F-4D97-AF65-F5344CB8AC3E}">
        <p14:creationId xmlns:p14="http://schemas.microsoft.com/office/powerpoint/2010/main" val="11593774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24</a:t>
            </a:fld>
            <a:endParaRPr lang="cs-CZ"/>
          </a:p>
        </p:txBody>
      </p:sp>
    </p:spTree>
    <p:extLst>
      <p:ext uri="{BB962C8B-B14F-4D97-AF65-F5344CB8AC3E}">
        <p14:creationId xmlns:p14="http://schemas.microsoft.com/office/powerpoint/2010/main" val="1804138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25</a:t>
            </a:fld>
            <a:endParaRPr lang="cs-CZ"/>
          </a:p>
        </p:txBody>
      </p:sp>
    </p:spTree>
    <p:extLst>
      <p:ext uri="{BB962C8B-B14F-4D97-AF65-F5344CB8AC3E}">
        <p14:creationId xmlns:p14="http://schemas.microsoft.com/office/powerpoint/2010/main" val="2990285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28</a:t>
            </a:fld>
            <a:endParaRPr lang="cs-CZ"/>
          </a:p>
        </p:txBody>
      </p:sp>
    </p:spTree>
    <p:extLst>
      <p:ext uri="{BB962C8B-B14F-4D97-AF65-F5344CB8AC3E}">
        <p14:creationId xmlns:p14="http://schemas.microsoft.com/office/powerpoint/2010/main" val="38413000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29</a:t>
            </a:fld>
            <a:endParaRPr lang="cs-CZ"/>
          </a:p>
        </p:txBody>
      </p:sp>
    </p:spTree>
    <p:extLst>
      <p:ext uri="{BB962C8B-B14F-4D97-AF65-F5344CB8AC3E}">
        <p14:creationId xmlns:p14="http://schemas.microsoft.com/office/powerpoint/2010/main" val="1591879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a:t>
            </a:fld>
            <a:endParaRPr lang="cs-CZ"/>
          </a:p>
        </p:txBody>
      </p:sp>
    </p:spTree>
    <p:extLst>
      <p:ext uri="{BB962C8B-B14F-4D97-AF65-F5344CB8AC3E}">
        <p14:creationId xmlns:p14="http://schemas.microsoft.com/office/powerpoint/2010/main" val="1303768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31</a:t>
            </a:fld>
            <a:endParaRPr lang="cs-CZ"/>
          </a:p>
        </p:txBody>
      </p:sp>
    </p:spTree>
    <p:extLst>
      <p:ext uri="{BB962C8B-B14F-4D97-AF65-F5344CB8AC3E}">
        <p14:creationId xmlns:p14="http://schemas.microsoft.com/office/powerpoint/2010/main" val="30014681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32</a:t>
            </a:fld>
            <a:endParaRPr lang="cs-CZ"/>
          </a:p>
        </p:txBody>
      </p:sp>
    </p:spTree>
    <p:extLst>
      <p:ext uri="{BB962C8B-B14F-4D97-AF65-F5344CB8AC3E}">
        <p14:creationId xmlns:p14="http://schemas.microsoft.com/office/powerpoint/2010/main" val="214209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34</a:t>
            </a:fld>
            <a:endParaRPr lang="cs-CZ"/>
          </a:p>
        </p:txBody>
      </p:sp>
    </p:spTree>
    <p:extLst>
      <p:ext uri="{BB962C8B-B14F-4D97-AF65-F5344CB8AC3E}">
        <p14:creationId xmlns:p14="http://schemas.microsoft.com/office/powerpoint/2010/main" val="1872617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39</a:t>
            </a:fld>
            <a:endParaRPr lang="cs-CZ"/>
          </a:p>
        </p:txBody>
      </p:sp>
    </p:spTree>
    <p:extLst>
      <p:ext uri="{BB962C8B-B14F-4D97-AF65-F5344CB8AC3E}">
        <p14:creationId xmlns:p14="http://schemas.microsoft.com/office/powerpoint/2010/main" val="9766000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40</a:t>
            </a:fld>
            <a:endParaRPr lang="cs-CZ"/>
          </a:p>
        </p:txBody>
      </p:sp>
    </p:spTree>
    <p:extLst>
      <p:ext uri="{BB962C8B-B14F-4D97-AF65-F5344CB8AC3E}">
        <p14:creationId xmlns:p14="http://schemas.microsoft.com/office/powerpoint/2010/main" val="21884211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41</a:t>
            </a:fld>
            <a:endParaRPr lang="cs-CZ"/>
          </a:p>
        </p:txBody>
      </p:sp>
    </p:spTree>
    <p:extLst>
      <p:ext uri="{BB962C8B-B14F-4D97-AF65-F5344CB8AC3E}">
        <p14:creationId xmlns:p14="http://schemas.microsoft.com/office/powerpoint/2010/main" val="40716354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42</a:t>
            </a:fld>
            <a:endParaRPr lang="cs-CZ"/>
          </a:p>
        </p:txBody>
      </p:sp>
    </p:spTree>
    <p:extLst>
      <p:ext uri="{BB962C8B-B14F-4D97-AF65-F5344CB8AC3E}">
        <p14:creationId xmlns:p14="http://schemas.microsoft.com/office/powerpoint/2010/main" val="40309479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43</a:t>
            </a:fld>
            <a:endParaRPr lang="cs-CZ"/>
          </a:p>
        </p:txBody>
      </p:sp>
    </p:spTree>
    <p:extLst>
      <p:ext uri="{BB962C8B-B14F-4D97-AF65-F5344CB8AC3E}">
        <p14:creationId xmlns:p14="http://schemas.microsoft.com/office/powerpoint/2010/main" val="408232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44</a:t>
            </a:fld>
            <a:endParaRPr lang="cs-CZ"/>
          </a:p>
        </p:txBody>
      </p:sp>
    </p:spTree>
    <p:extLst>
      <p:ext uri="{BB962C8B-B14F-4D97-AF65-F5344CB8AC3E}">
        <p14:creationId xmlns:p14="http://schemas.microsoft.com/office/powerpoint/2010/main" val="40828143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45</a:t>
            </a:fld>
            <a:endParaRPr lang="cs-CZ"/>
          </a:p>
        </p:txBody>
      </p:sp>
    </p:spTree>
    <p:extLst>
      <p:ext uri="{BB962C8B-B14F-4D97-AF65-F5344CB8AC3E}">
        <p14:creationId xmlns:p14="http://schemas.microsoft.com/office/powerpoint/2010/main" val="289220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600"/>
              </a:spcBef>
              <a:spcAft>
                <a:spcPts val="600"/>
              </a:spcAft>
              <a:buFont typeface="Arial" panose="020B0604020202020204" pitchFamily="34" charset="0"/>
              <a:buNone/>
            </a:pPr>
            <a:endParaRPr lang="cs-CZ" sz="1000" dirty="0"/>
          </a:p>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5</a:t>
            </a:fld>
            <a:endParaRPr lang="cs-CZ"/>
          </a:p>
        </p:txBody>
      </p:sp>
    </p:spTree>
    <p:extLst>
      <p:ext uri="{BB962C8B-B14F-4D97-AF65-F5344CB8AC3E}">
        <p14:creationId xmlns:p14="http://schemas.microsoft.com/office/powerpoint/2010/main" val="292945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46</a:t>
            </a:fld>
            <a:endParaRPr lang="cs-CZ"/>
          </a:p>
        </p:txBody>
      </p:sp>
    </p:spTree>
    <p:extLst>
      <p:ext uri="{BB962C8B-B14F-4D97-AF65-F5344CB8AC3E}">
        <p14:creationId xmlns:p14="http://schemas.microsoft.com/office/powerpoint/2010/main" val="26877380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47</a:t>
            </a:fld>
            <a:endParaRPr lang="cs-CZ"/>
          </a:p>
        </p:txBody>
      </p:sp>
    </p:spTree>
    <p:extLst>
      <p:ext uri="{BB962C8B-B14F-4D97-AF65-F5344CB8AC3E}">
        <p14:creationId xmlns:p14="http://schemas.microsoft.com/office/powerpoint/2010/main" val="14125171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48</a:t>
            </a:fld>
            <a:endParaRPr lang="cs-CZ"/>
          </a:p>
        </p:txBody>
      </p:sp>
    </p:spTree>
    <p:extLst>
      <p:ext uri="{BB962C8B-B14F-4D97-AF65-F5344CB8AC3E}">
        <p14:creationId xmlns:p14="http://schemas.microsoft.com/office/powerpoint/2010/main" val="13657231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51</a:t>
            </a:fld>
            <a:endParaRPr lang="cs-CZ"/>
          </a:p>
        </p:txBody>
      </p:sp>
    </p:spTree>
    <p:extLst>
      <p:ext uri="{BB962C8B-B14F-4D97-AF65-F5344CB8AC3E}">
        <p14:creationId xmlns:p14="http://schemas.microsoft.com/office/powerpoint/2010/main" val="1665904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58</a:t>
            </a:fld>
            <a:endParaRPr lang="cs-CZ"/>
          </a:p>
        </p:txBody>
      </p:sp>
    </p:spTree>
    <p:extLst>
      <p:ext uri="{BB962C8B-B14F-4D97-AF65-F5344CB8AC3E}">
        <p14:creationId xmlns:p14="http://schemas.microsoft.com/office/powerpoint/2010/main" val="24029197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59</a:t>
            </a:fld>
            <a:endParaRPr lang="cs-CZ"/>
          </a:p>
        </p:txBody>
      </p:sp>
    </p:spTree>
    <p:extLst>
      <p:ext uri="{BB962C8B-B14F-4D97-AF65-F5344CB8AC3E}">
        <p14:creationId xmlns:p14="http://schemas.microsoft.com/office/powerpoint/2010/main" val="39938569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61</a:t>
            </a:fld>
            <a:endParaRPr lang="cs-CZ"/>
          </a:p>
        </p:txBody>
      </p:sp>
    </p:spTree>
    <p:extLst>
      <p:ext uri="{BB962C8B-B14F-4D97-AF65-F5344CB8AC3E}">
        <p14:creationId xmlns:p14="http://schemas.microsoft.com/office/powerpoint/2010/main" val="34378967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63</a:t>
            </a:fld>
            <a:endParaRPr lang="cs-CZ"/>
          </a:p>
        </p:txBody>
      </p:sp>
    </p:spTree>
    <p:extLst>
      <p:ext uri="{BB962C8B-B14F-4D97-AF65-F5344CB8AC3E}">
        <p14:creationId xmlns:p14="http://schemas.microsoft.com/office/powerpoint/2010/main" val="69169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7</a:t>
            </a:fld>
            <a:endParaRPr lang="cs-CZ"/>
          </a:p>
        </p:txBody>
      </p:sp>
    </p:spTree>
    <p:extLst>
      <p:ext uri="{BB962C8B-B14F-4D97-AF65-F5344CB8AC3E}">
        <p14:creationId xmlns:p14="http://schemas.microsoft.com/office/powerpoint/2010/main" val="291161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8</a:t>
            </a:fld>
            <a:endParaRPr lang="cs-CZ"/>
          </a:p>
        </p:txBody>
      </p:sp>
    </p:spTree>
    <p:extLst>
      <p:ext uri="{BB962C8B-B14F-4D97-AF65-F5344CB8AC3E}">
        <p14:creationId xmlns:p14="http://schemas.microsoft.com/office/powerpoint/2010/main" val="805825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l"/>
            <a:endParaRPr lang="cs-CZ" sz="10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9</a:t>
            </a:fld>
            <a:endParaRPr lang="cs-CZ"/>
          </a:p>
        </p:txBody>
      </p:sp>
    </p:spTree>
    <p:extLst>
      <p:ext uri="{BB962C8B-B14F-4D97-AF65-F5344CB8AC3E}">
        <p14:creationId xmlns:p14="http://schemas.microsoft.com/office/powerpoint/2010/main" val="3026368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cs-CZ" sz="10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11</a:t>
            </a:fld>
            <a:endParaRPr lang="cs-CZ"/>
          </a:p>
        </p:txBody>
      </p:sp>
    </p:spTree>
    <p:extLst>
      <p:ext uri="{BB962C8B-B14F-4D97-AF65-F5344CB8AC3E}">
        <p14:creationId xmlns:p14="http://schemas.microsoft.com/office/powerpoint/2010/main" val="3511959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12</a:t>
            </a:fld>
            <a:endParaRPr lang="cs-CZ"/>
          </a:p>
        </p:txBody>
      </p:sp>
    </p:spTree>
    <p:extLst>
      <p:ext uri="{BB962C8B-B14F-4D97-AF65-F5344CB8AC3E}">
        <p14:creationId xmlns:p14="http://schemas.microsoft.com/office/powerpoint/2010/main" val="1516544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l"/>
            <a:endParaRPr lang="cs-CZ" sz="1000" dirty="0">
              <a:latin typeface="Arial" panose="020B0604020202020204" pitchFamily="34" charset="0"/>
              <a:cs typeface="Arial" panose="020B0604020202020204" pitchFamily="34" charset="0"/>
            </a:endParaRP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13</a:t>
            </a:fld>
            <a:endParaRPr lang="cs-CZ"/>
          </a:p>
        </p:txBody>
      </p:sp>
    </p:spTree>
    <p:extLst>
      <p:ext uri="{BB962C8B-B14F-4D97-AF65-F5344CB8AC3E}">
        <p14:creationId xmlns:p14="http://schemas.microsoft.com/office/powerpoint/2010/main" val="42482464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Obrázek 4">
            <a:extLst>
              <a:ext uri="{FF2B5EF4-FFF2-40B4-BE49-F238E27FC236}">
                <a16:creationId xmlns:a16="http://schemas.microsoft.com/office/drawing/2014/main" id="{7728178E-EFEE-F93C-4D5A-F1DF77E2C1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85496" y="641675"/>
            <a:ext cx="2785054" cy="1584000"/>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dirty="0"/>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Obrázek 4">
            <a:extLst>
              <a:ext uri="{FF2B5EF4-FFF2-40B4-BE49-F238E27FC236}">
                <a16:creationId xmlns:a16="http://schemas.microsoft.com/office/drawing/2014/main" id="{A33C6C63-41D2-4183-84FA-4DFB3D84404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85496" y="641675"/>
            <a:ext cx="2785054" cy="1584000"/>
          </a:xfrm>
          <a:prstGeom prst="rect">
            <a:avLst/>
          </a:prstGeom>
        </p:spPr>
      </p:pic>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bg2"/>
                </a:solidFill>
              </a:rPr>
              <a:t>Ministerstvo financí</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5" name="Obrázek 4">
            <a:extLst>
              <a:ext uri="{FF2B5EF4-FFF2-40B4-BE49-F238E27FC236}">
                <a16:creationId xmlns:a16="http://schemas.microsoft.com/office/drawing/2014/main" id="{20FBC8A8-5E9E-9A1A-1744-A0A2B96CE25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85496" y="641675"/>
            <a:ext cx="2785054" cy="1584000"/>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4" name="Obrázek 3">
            <a:extLst>
              <a:ext uri="{FF2B5EF4-FFF2-40B4-BE49-F238E27FC236}">
                <a16:creationId xmlns:a16="http://schemas.microsoft.com/office/drawing/2014/main" id="{E5985675-CB29-8524-D925-6CB8C81842F4}"/>
              </a:ext>
            </a:extLst>
          </p:cNvPr>
          <p:cNvPicPr>
            <a:picLocks noChangeAspect="1"/>
          </p:cNvPicPr>
          <p:nvPr userDrawn="1"/>
        </p:nvPicPr>
        <p:blipFill>
          <a:blip r:embed="rId2"/>
          <a:stretch>
            <a:fillRect/>
          </a:stretch>
        </p:blipFill>
        <p:spPr>
          <a:xfrm>
            <a:off x="684000" y="648000"/>
            <a:ext cx="4197600" cy="15840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7" name="Obrázek 6">
            <a:extLst>
              <a:ext uri="{FF2B5EF4-FFF2-40B4-BE49-F238E27FC236}">
                <a16:creationId xmlns:a16="http://schemas.microsoft.com/office/drawing/2014/main" id="{100B06A8-6A45-456C-C652-6FE2C7B99B6C}"/>
              </a:ext>
            </a:extLst>
          </p:cNvPr>
          <p:cNvPicPr>
            <a:picLocks noChangeAspect="1"/>
          </p:cNvPicPr>
          <p:nvPr userDrawn="1"/>
        </p:nvPicPr>
        <p:blipFill>
          <a:blip r:embed="rId2"/>
          <a:stretch>
            <a:fillRect/>
          </a:stretch>
        </p:blipFill>
        <p:spPr>
          <a:xfrm>
            <a:off x="684000" y="648000"/>
            <a:ext cx="4197600" cy="15840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bg2"/>
                </a:solidFill>
              </a:rPr>
              <a:t>Ministerstvo financí</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bg2"/>
                </a:solidFill>
              </a:rPr>
              <a:t>Ministerstvo financí</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accent5"/>
                </a:solidFill>
              </a:rPr>
              <a:t>Ministerstvo financí</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dirty="0">
                <a:solidFill>
                  <a:schemeClr val="accent5"/>
                </a:solidFill>
              </a:rPr>
              <a:t>Ministerstvo financí</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dirty="0">
                <a:solidFill>
                  <a:schemeClr val="accent5"/>
                </a:solidFill>
              </a:rPr>
              <a:t>Ministerstvo financí</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21" r:id="rId27"/>
    <p:sldLayoutId id="2147483719"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3" Type="http://schemas.openxmlformats.org/officeDocument/2006/relationships/hyperlink" Target="https://www.e-sbirka.cz/sb/2025/231/2027-01-01?f=231%2F2025&amp;zalozka=text" TargetMode="External"/><Relationship Id="rId2" Type="http://schemas.openxmlformats.org/officeDocument/2006/relationships/notesSlide" Target="../notesSlides/notesSlide2.xml"/><Relationship Id="rId1" Type="http://schemas.openxmlformats.org/officeDocument/2006/relationships/slideLayout" Target="../slideLayouts/slideLayout39.xml"/><Relationship Id="rId4" Type="http://schemas.openxmlformats.org/officeDocument/2006/relationships/hyperlink" Target="https://www.e-sbirka.cz/sb/2025/419/0000-00-00?f=419%2F2025&amp;zalozka=text"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0.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24.xml"/><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26.xml"/><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27.xml"/><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29.xml"/><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30.xml"/><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3" Type="http://schemas.openxmlformats.org/officeDocument/2006/relationships/hyperlink" Target="https://www.mfcr.cz/cs/kontrola-a-regulace/rizeni-a-kontrola-verejnych-financi/metodicke-materialy-chj/2021/metodicky-pokyn-chj-c-19-40931" TargetMode="External"/><Relationship Id="rId2" Type="http://schemas.openxmlformats.org/officeDocument/2006/relationships/notesSlide" Target="../notesSlides/notesSlide32.xml"/><Relationship Id="rId1" Type="http://schemas.openxmlformats.org/officeDocument/2006/relationships/slideLayout" Target="../slideLayouts/slideLayout39.xml"/><Relationship Id="rId4" Type="http://schemas.openxmlformats.org/officeDocument/2006/relationships/hyperlink" Target="https://mf.gov.cz/cs/kontrola-a-regulace/rizeni-a-kontrola-verejnych-financi/metodicke-materialy-chj/2018/stanovisko-chj-c-3-2026-k-pouziti-elektronickych-p-32324" TargetMode="External"/></Relationships>
</file>

<file path=ppt/slides/_rels/slide49.xml.rels><?xml version="1.0" encoding="UTF-8" standalone="yes"?>
<Relationships xmlns="http://schemas.openxmlformats.org/package/2006/relationships"><Relationship Id="rId8" Type="http://schemas.openxmlformats.org/officeDocument/2006/relationships/hyperlink" Target="https://www.mfcr.cz/cs/kontrola-a-regulace/rizeni-a-kontrola-verejnych-financi/metodicka-podpora-chj/2021/metodicky-pokyn-chj-c-16-40928" TargetMode="External"/><Relationship Id="rId3" Type="http://schemas.openxmlformats.org/officeDocument/2006/relationships/hyperlink" Target="https://www.mfcr.cz/cs/kontrola-a-regulace/rizeni-a-kontrola-verejnych-financi/metodicka-podpora-chj/2020/metodicky-pokyn-chj-c-9-vzorova-smernice-37203" TargetMode="External"/><Relationship Id="rId7" Type="http://schemas.openxmlformats.org/officeDocument/2006/relationships/hyperlink" Target="https://www.mfcr.cz/cs/kontrola-a-regulace/rizeni-a-kontrola-verejnych-financi/metodicka-podpora-chj/2021/metodicky-pokyn-chj-c-15-40927" TargetMode="External"/><Relationship Id="rId12" Type="http://schemas.openxmlformats.org/officeDocument/2006/relationships/hyperlink" Target="https://mf.gov.cz/cs/kontrola-a-regulace/rizeni-a-kontrola-verejnych-financi/ridici-kontrola" TargetMode="External"/><Relationship Id="rId2" Type="http://schemas.openxmlformats.org/officeDocument/2006/relationships/hyperlink" Target="https://mf.gov.cz/cs/kontrola-a-regulace/rizeni-a-kontrola-verejnych-financi/metodicka-podpora-chj/2016/metodicky-pokyn-chj-c-3--metodika-verejn-25582" TargetMode="External"/><Relationship Id="rId1" Type="http://schemas.openxmlformats.org/officeDocument/2006/relationships/slideLayout" Target="../slideLayouts/slideLayout39.xml"/><Relationship Id="rId6" Type="http://schemas.openxmlformats.org/officeDocument/2006/relationships/hyperlink" Target="https://www.mfcr.cz/cs/kontrola-a-regulace/rizeni-a-kontrola-verejnych-financi/metodicka-podpora-chj/2020/metodicky-pokyn-chj-c-12--vzorova-smerni-39721" TargetMode="External"/><Relationship Id="rId11" Type="http://schemas.openxmlformats.org/officeDocument/2006/relationships/hyperlink" Target="https://www.mfcr.cz/cs/kontrola-a-regulace/rizeni-a-kontrola-verejnych-financi/metodicka-podpora-chj/2023/metodicky-pokyn-chj-c-26-ridici-kontrola-a-dotace-52089" TargetMode="External"/><Relationship Id="rId5" Type="http://schemas.openxmlformats.org/officeDocument/2006/relationships/hyperlink" Target="https://www.mfcr.cz/cs/kontrola-a-regulace/rizeni-a-kontrola-verejnych-financi/metodicka-podpora-chj/2020/metodicky-pokyn-chj-c-11--vzorova-smerni-39633" TargetMode="External"/><Relationship Id="rId10" Type="http://schemas.openxmlformats.org/officeDocument/2006/relationships/hyperlink" Target="https://www.mfcr.cz/cs/kontrola-a-regulace/rizeni-a-kontrola-verejnych-financi/metodicka-podpora-chj/2021/metodicky-pokyn-chj-c-21--smernice-o-fin-42947" TargetMode="External"/><Relationship Id="rId4" Type="http://schemas.openxmlformats.org/officeDocument/2006/relationships/hyperlink" Target="https://www.mfcr.cz/cs/kontrola-a-regulace/rizeni-a-kontrola-verejnych-financi/metodicka-podpora-chj/2020/metodicky-pokyn-chj-c-10--vzorova-smerni-39632" TargetMode="External"/><Relationship Id="rId9" Type="http://schemas.openxmlformats.org/officeDocument/2006/relationships/hyperlink" Target="https://www.mfcr.cz/cs/kontrola-a-regulace/rizeni-a-kontrola-verejnych-financi/metodicka-podpora-chj/2021/metodicky-pokyn-chj-c-19-40931"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1.xml.rels><?xml version="1.0" encoding="UTF-8" standalone="yes"?>
<Relationships xmlns="http://schemas.openxmlformats.org/package/2006/relationships"><Relationship Id="rId3" Type="http://schemas.openxmlformats.org/officeDocument/2006/relationships/hyperlink" Target="https://mf.gov.cz/cs/kontrola-a-regulace/rizeni-a-kontrola-verejnych-financi/metodicka-podpora-chj/2025/stanovisko-chj-c-7-2025-k-povereni-interniho-audit-61338" TargetMode="External"/><Relationship Id="rId2" Type="http://schemas.openxmlformats.org/officeDocument/2006/relationships/notesSlide" Target="../notesSlides/notesSlide33.xml"/><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9.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9.xml"/></Relationships>
</file>

<file path=ppt/slides/_rels/slide62.xml.rels><?xml version="1.0" encoding="UTF-8" standalone="yes"?>
<Relationships xmlns="http://schemas.openxmlformats.org/package/2006/relationships"><Relationship Id="rId8" Type="http://schemas.openxmlformats.org/officeDocument/2006/relationships/hyperlink" Target="https://mf.gov.cz/cs/kontrola-a-regulace/rizeni-a-kontrola-verejnych-financi/interni-audit" TargetMode="External"/><Relationship Id="rId3" Type="http://schemas.openxmlformats.org/officeDocument/2006/relationships/hyperlink" Target="https://www.mfcr.cz/cs/kontrola-a-regulace/rizeni-a-kontrola-verejnych-financi/metodicka-podpora-chj/2018/metodicky-pokyn-chj-c-6--manual-internih-32889" TargetMode="External"/><Relationship Id="rId7" Type="http://schemas.openxmlformats.org/officeDocument/2006/relationships/hyperlink" Target="https://www.mfcr.cz/cs/kontrola-a-regulace/rizeni-a-kontrola-verejnych-financi/metodicka-podpora-chj/2025/metodicky-pokyn-chj-c-28-eticky-kodex-internich-au-61024" TargetMode="External"/><Relationship Id="rId2" Type="http://schemas.openxmlformats.org/officeDocument/2006/relationships/hyperlink" Target="https://www.mfcr.cz/cs/kontrola-a-regulace/rizeni-a-kontrola-verejnych-financi/metodicka-podpora-chj/2018/metodicky-pokyn-chj-c-5--statut-internih-32888" TargetMode="External"/><Relationship Id="rId1" Type="http://schemas.openxmlformats.org/officeDocument/2006/relationships/slideLayout" Target="../slideLayouts/slideLayout39.xml"/><Relationship Id="rId6" Type="http://schemas.openxmlformats.org/officeDocument/2006/relationships/hyperlink" Target="https://www.mfcr.cz/cs/kontrola-a-regulace/rizeni-a-kontrola-verejnych-financi/metodicka-podpora-chj/2021/metodicky-pokyn-chj-c-20-metodicky-pokyn-41489" TargetMode="External"/><Relationship Id="rId5" Type="http://schemas.openxmlformats.org/officeDocument/2006/relationships/hyperlink" Target="https://www.mfcr.cz/cs/kontrola-a-regulace/rizeni-a-kontrola-verejnych-financi/metodicka-podpora-chj/2021/metodicky-pokyn-chj-c-18-40930" TargetMode="External"/><Relationship Id="rId4" Type="http://schemas.openxmlformats.org/officeDocument/2006/relationships/hyperlink" Target="https://www.mfcr.cz/cs/kontrola-a-regulace/rizeni-a-kontrola-verejnych-financi/metodicka-podpora-chj/2021/metodicky-pokyn-chj-c-17-40929" TargetMode="External"/></Relationships>
</file>

<file path=ppt/slides/_rels/slide63.xml.rels><?xml version="1.0" encoding="UTF-8" standalone="yes"?>
<Relationships xmlns="http://schemas.openxmlformats.org/package/2006/relationships"><Relationship Id="rId3" Type="http://schemas.openxmlformats.org/officeDocument/2006/relationships/hyperlink" Target="mailto:radka.kapounova@mf.gov.cz" TargetMode="Externa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hyperlink" Target="https://mf.gov.cz/cs/kontrola-a-regulace/rizeni-a-kontrola-verejnych-financi" TargetMode="External"/><Relationship Id="rId5" Type="http://schemas.openxmlformats.org/officeDocument/2006/relationships/hyperlink" Target="mailto:chj@mfcr.cz" TargetMode="External"/><Relationship Id="rId4" Type="http://schemas.openxmlformats.org/officeDocument/2006/relationships/hyperlink" Target="mailto:valdemar.adamis@mf.gov.cz"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a:xfrm>
            <a:off x="6300000" y="2109600"/>
            <a:ext cx="5400000" cy="1916866"/>
          </a:xfrm>
        </p:spPr>
        <p:txBody>
          <a:bodyPr/>
          <a:lstStyle/>
          <a:p>
            <a:r>
              <a:rPr lang="cs-CZ" sz="3600" dirty="0"/>
              <a:t>Zákon o řízení a kontrole veřejných financí</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a:xfrm>
            <a:off x="6300000" y="4237200"/>
            <a:ext cx="5400000" cy="1968940"/>
          </a:xfrm>
        </p:spPr>
        <p:txBody>
          <a:bodyPr/>
          <a:lstStyle/>
          <a:p>
            <a:r>
              <a:rPr lang="cs-CZ" dirty="0"/>
              <a:t>Ing. Radka Kapounová</a:t>
            </a:r>
          </a:p>
          <a:p>
            <a:r>
              <a:rPr lang="cs-CZ" dirty="0"/>
              <a:t>Ing. Valdemar Adamiš</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20. 5. 2026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Zásady řízení a kontroly veřejných financí</a:t>
            </a:r>
          </a:p>
        </p:txBody>
      </p:sp>
    </p:spTree>
    <p:extLst>
      <p:ext uri="{BB962C8B-B14F-4D97-AF65-F5344CB8AC3E}">
        <p14:creationId xmlns:p14="http://schemas.microsoft.com/office/powerpoint/2010/main" val="3540760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Zásada řádného finančního řízení (§ 3)</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222408"/>
            <a:ext cx="9900000" cy="5015660"/>
          </a:xfrm>
        </p:spPr>
        <p:txBody>
          <a:bodyPr/>
          <a:lstStyle/>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dirty="0">
                <a:solidFill>
                  <a:schemeClr val="tx1"/>
                </a:solidFill>
              </a:rPr>
              <a:t>s veřejnými prostředky je </a:t>
            </a:r>
            <a:r>
              <a:rPr lang="cs-CZ" sz="1600" dirty="0"/>
              <a:t>každý</a:t>
            </a:r>
            <a:r>
              <a:rPr lang="cs-CZ" sz="1600" dirty="0">
                <a:solidFill>
                  <a:schemeClr val="tx1"/>
                </a:solidFill>
              </a:rPr>
              <a:t> (zaměstnanec, interní auditor, dodavatel, externí účetní, místostarosta …) </a:t>
            </a:r>
            <a:r>
              <a:rPr lang="cs-CZ" sz="1600" dirty="0"/>
              <a:t>povinen nakládat účelně, hospodárně a efektivně</a:t>
            </a:r>
          </a:p>
          <a:p>
            <a:pPr marL="789750" lvl="1" indent="-285750" algn="just">
              <a:buFont typeface="Wingdings" panose="05000000000000000000" pitchFamily="2" charset="2"/>
              <a:buChar char="Ø"/>
            </a:pPr>
            <a:r>
              <a:rPr lang="cs-CZ" sz="1400" b="1" dirty="0"/>
              <a:t>účelné</a:t>
            </a:r>
            <a:r>
              <a:rPr lang="cs-CZ" sz="1400" dirty="0"/>
              <a:t> je takové nakládání s veřejnými prostředky, kdy dosažené výsledky odpovídají stanoveným cílům</a:t>
            </a:r>
          </a:p>
          <a:p>
            <a:pPr marL="789750" lvl="1" indent="-285750" algn="just">
              <a:buFont typeface="Wingdings" panose="05000000000000000000" pitchFamily="2" charset="2"/>
              <a:buChar char="Ø"/>
            </a:pPr>
            <a:r>
              <a:rPr lang="cs-CZ" sz="1400" b="1" dirty="0"/>
              <a:t>hospodárné</a:t>
            </a:r>
            <a:r>
              <a:rPr lang="cs-CZ" sz="1400" dirty="0"/>
              <a:t> je takové nakládání s veřejnými prostředky, kdy jsou zdroje k dispozici ve správnou dobu, v dostatečném množství, v přiměřené kvalitě a za co nejvýhodnější cenu</a:t>
            </a:r>
          </a:p>
          <a:p>
            <a:pPr marL="789750" lvl="1" indent="-285750" algn="just">
              <a:buFont typeface="Wingdings" panose="05000000000000000000" pitchFamily="2" charset="2"/>
              <a:buChar char="Ø"/>
            </a:pPr>
            <a:r>
              <a:rPr lang="cs-CZ" sz="1400" b="1" dirty="0"/>
              <a:t>efektivní</a:t>
            </a:r>
            <a:r>
              <a:rPr lang="cs-CZ" sz="1400" dirty="0"/>
              <a:t> je takové nakládání s veřejnými prostředky, kdy je dosaženo co nejlepšího vztahu mezi použitými zdroji, provedenými činnostmi a dosaženými výsledky</a:t>
            </a:r>
          </a:p>
          <a:p>
            <a:pPr algn="just"/>
            <a:r>
              <a:rPr lang="cs-CZ" sz="1600" b="1" dirty="0"/>
              <a:t>tam, kde je to relevantní</a:t>
            </a:r>
            <a:r>
              <a:rPr lang="cs-CZ" sz="1600" dirty="0"/>
              <a:t>, stanoví orgán veřejné správy konkrétní, měřitelné, dosažitelné, věcně související a časově vymezené cíle a jen na konkrétní a měřitelný cíl lze navázat konkrétní ukazatel (indikátor)</a:t>
            </a:r>
          </a:p>
          <a:p>
            <a:pPr marL="0" indent="0" algn="just">
              <a:buNone/>
            </a:pPr>
            <a:endParaRPr lang="cs-CZ" sz="1600" dirty="0"/>
          </a:p>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chemeClr val="tx1"/>
                </a:solidFill>
              </a:rPr>
              <a:t>§ 12 odst. 2 písm. c) a § 12 odst. 3 písm. b) </a:t>
            </a:r>
            <a:r>
              <a:rPr lang="cs-CZ" sz="1600" dirty="0">
                <a:solidFill>
                  <a:schemeClr val="tx2"/>
                </a:solidFill>
              </a:rPr>
              <a:t>– </a:t>
            </a:r>
            <a:r>
              <a:rPr lang="cs-CZ" sz="1600" dirty="0">
                <a:solidFill>
                  <a:schemeClr val="tx1"/>
                </a:solidFill>
              </a:rPr>
              <a:t>povinnosti příkazce operace ověřit, že připravované operace jsou v souladu se zásadou řádného finančního řízení</a:t>
            </a:r>
          </a:p>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chemeClr val="tx1"/>
                </a:solidFill>
              </a:rPr>
              <a:t>§ 15 odst. 3 písm. c) </a:t>
            </a:r>
            <a:r>
              <a:rPr lang="cs-CZ" sz="1600" dirty="0">
                <a:solidFill>
                  <a:schemeClr val="tx2"/>
                </a:solidFill>
              </a:rPr>
              <a:t>– </a:t>
            </a:r>
            <a:r>
              <a:rPr lang="cs-CZ" sz="1600" dirty="0">
                <a:solidFill>
                  <a:schemeClr val="tx1"/>
                </a:solidFill>
              </a:rPr>
              <a:t>součástí následné řídicí kontroly je i ověření naplňování zásady řádného finančního řízení</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11</a:t>
            </a:fld>
            <a:endParaRPr lang="cs-CZ"/>
          </a:p>
        </p:txBody>
      </p:sp>
    </p:spTree>
    <p:extLst>
      <p:ext uri="{BB962C8B-B14F-4D97-AF65-F5344CB8AC3E}">
        <p14:creationId xmlns:p14="http://schemas.microsoft.com/office/powerpoint/2010/main" val="706455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Zásada spolupráce (§ 4)</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32176"/>
            <a:ext cx="9900000" cy="3915521"/>
          </a:xfrm>
        </p:spPr>
        <p:txBody>
          <a:bodyPr/>
          <a:lstStyle/>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dirty="0">
                <a:solidFill>
                  <a:schemeClr val="tx1"/>
                </a:solidFill>
              </a:rPr>
              <a:t>orgány veřejné správy při řízení a kontrole veřejných financí </a:t>
            </a:r>
            <a:r>
              <a:rPr lang="cs-CZ" sz="1600" dirty="0"/>
              <a:t>vzájemně spolupracují a koordinují </a:t>
            </a:r>
            <a:r>
              <a:rPr lang="cs-CZ" sz="1600" dirty="0">
                <a:solidFill>
                  <a:schemeClr val="tx1"/>
                </a:solidFill>
              </a:rPr>
              <a:t>své činnosti s cílem předcházet jejich neodůvodněnému souběhu</a:t>
            </a:r>
          </a:p>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dirty="0">
                <a:solidFill>
                  <a:schemeClr val="tx1"/>
                </a:solidFill>
              </a:rPr>
              <a:t>orgány veřejné správy při řízení a kontrole veřejných financí </a:t>
            </a:r>
            <a:r>
              <a:rPr lang="cs-CZ" sz="1600" dirty="0"/>
              <a:t>sdílejí výsledky své činnosti </a:t>
            </a:r>
            <a:r>
              <a:rPr lang="cs-CZ" sz="1600" dirty="0">
                <a:solidFill>
                  <a:schemeClr val="tx1"/>
                </a:solidFill>
              </a:rPr>
              <a:t>a spoléhají se vzájemně na své závěry vždy, když je to možné</a:t>
            </a:r>
          </a:p>
          <a:p>
            <a:pPr marL="360000" lvl="2" indent="-360000" algn="just">
              <a:lnSpc>
                <a:spcPct val="100000"/>
              </a:lnSpc>
              <a:spcBef>
                <a:spcPts val="900"/>
              </a:spcBef>
              <a:spcAft>
                <a:spcPts val="900"/>
              </a:spcAft>
              <a:buClr>
                <a:schemeClr val="accent1"/>
              </a:buClr>
              <a:buSzPct val="90000"/>
              <a:buFont typeface="Wingdings" pitchFamily="2" charset="2"/>
              <a:buChar char="§"/>
            </a:pPr>
            <a:endParaRPr lang="cs-CZ" sz="1600" dirty="0">
              <a:solidFill>
                <a:schemeClr val="tx1"/>
              </a:solidFill>
            </a:endParaRPr>
          </a:p>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chemeClr val="tx1"/>
                </a:solidFill>
              </a:rPr>
              <a:t>§ 37 a § 38 </a:t>
            </a:r>
            <a:r>
              <a:rPr lang="cs-CZ" sz="1600" dirty="0">
                <a:solidFill>
                  <a:schemeClr val="tx1"/>
                </a:solidFill>
              </a:rPr>
              <a:t>– konkrétní pravidla koordinace plánů kontrol veřejné finanční podpory</a:t>
            </a:r>
          </a:p>
          <a:p>
            <a:pPr marL="360000" lvl="2"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chemeClr val="tx1"/>
                </a:solidFill>
              </a:rPr>
              <a:t>§ 17 odst. 2 a 3 </a:t>
            </a:r>
            <a:r>
              <a:rPr lang="cs-CZ" sz="1600" dirty="0">
                <a:solidFill>
                  <a:schemeClr val="tx1"/>
                </a:solidFill>
              </a:rPr>
              <a:t>– rozhodnutí zřizovatele o zřízení útvaru IA na podřízené organizaci</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12</a:t>
            </a:fld>
            <a:endParaRPr lang="cs-CZ"/>
          </a:p>
        </p:txBody>
      </p:sp>
    </p:spTree>
    <p:extLst>
      <p:ext uri="{BB962C8B-B14F-4D97-AF65-F5344CB8AC3E}">
        <p14:creationId xmlns:p14="http://schemas.microsoft.com/office/powerpoint/2010/main" val="1401382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Zásada prevence (§ 5)</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580138"/>
            <a:ext cx="9900000" cy="2806010"/>
          </a:xfrm>
        </p:spPr>
        <p:txBody>
          <a:bodyPr/>
          <a:lstStyle/>
          <a:p>
            <a:pPr algn="just"/>
            <a:r>
              <a:rPr lang="cs-CZ" sz="1600" dirty="0"/>
              <a:t>orgán veřejné správy při řízení a kontrole veřejných financí </a:t>
            </a:r>
            <a:r>
              <a:rPr lang="cs-CZ" sz="1600" dirty="0">
                <a:solidFill>
                  <a:schemeClr val="accent2"/>
                </a:solidFill>
              </a:rPr>
              <a:t>předchází systémovým nedostatkům</a:t>
            </a:r>
            <a:r>
              <a:rPr lang="cs-CZ" sz="1600" dirty="0"/>
              <a:t>, zjišťuje je a napravuje je</a:t>
            </a:r>
          </a:p>
          <a:p>
            <a:pPr algn="just"/>
            <a:endParaRPr lang="cs-CZ" sz="2000" b="1" dirty="0"/>
          </a:p>
          <a:p>
            <a:pPr algn="just"/>
            <a:r>
              <a:rPr lang="cs-CZ" sz="1600" b="1" dirty="0"/>
              <a:t>§ 9 odst. 3 písm. e) </a:t>
            </a:r>
            <a:r>
              <a:rPr lang="cs-CZ" sz="1600" dirty="0"/>
              <a:t>–</a:t>
            </a:r>
            <a:r>
              <a:rPr lang="cs-CZ" sz="1600" b="1" dirty="0"/>
              <a:t> </a:t>
            </a:r>
            <a:r>
              <a:rPr lang="cs-CZ" sz="1600" dirty="0"/>
              <a:t>nezbytný předpoklad řádného fungování vnitřního kontrolního systému </a:t>
            </a:r>
          </a:p>
          <a:p>
            <a:pPr algn="just"/>
            <a:r>
              <a:rPr lang="cs-CZ" sz="1600" b="1" dirty="0"/>
              <a:t>§ 10 odst. 2 </a:t>
            </a:r>
            <a:r>
              <a:rPr lang="cs-CZ" sz="1600" dirty="0"/>
              <a:t>– osoba vykonávající činnost vnitřního kontrolního systému při zjištění nedostatku neprodleně přijme opatření k jeho odstranění nebo prevenci </a:t>
            </a:r>
            <a:endParaRPr lang="cs-CZ" sz="2000"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13</a:t>
            </a:fld>
            <a:endParaRPr lang="cs-CZ"/>
          </a:p>
        </p:txBody>
      </p:sp>
    </p:spTree>
    <p:extLst>
      <p:ext uri="{BB962C8B-B14F-4D97-AF65-F5344CB8AC3E}">
        <p14:creationId xmlns:p14="http://schemas.microsoft.com/office/powerpoint/2010/main" val="937152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sz="3600" dirty="0"/>
              <a:t>Zásada přístupu založeného na posouzení rizik (§ 6)</a:t>
            </a:r>
            <a:endParaRPr lang="cs-CZ" dirty="0"/>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3999" y="1855205"/>
            <a:ext cx="9954263" cy="4382863"/>
          </a:xfrm>
        </p:spPr>
        <p:txBody>
          <a:bodyPr/>
          <a:lstStyle/>
          <a:p>
            <a:pPr algn="just"/>
            <a:r>
              <a:rPr lang="cs-CZ" sz="1600" dirty="0"/>
              <a:t>orgán veřejné správy přistupuje k řízení a kontrole veřejných financí </a:t>
            </a:r>
            <a:r>
              <a:rPr lang="cs-CZ" sz="1600" dirty="0">
                <a:solidFill>
                  <a:schemeClr val="accent2"/>
                </a:solidFill>
              </a:rPr>
              <a:t>na základě posouzení rizik</a:t>
            </a:r>
          </a:p>
          <a:p>
            <a:pPr marL="0" indent="0" algn="just">
              <a:buNone/>
            </a:pPr>
            <a:endParaRPr lang="cs-CZ" sz="1600" dirty="0"/>
          </a:p>
          <a:p>
            <a:pPr algn="just"/>
            <a:r>
              <a:rPr lang="cs-CZ" sz="1600" b="1" dirty="0"/>
              <a:t>§ 9 odst. 3 písm. c) </a:t>
            </a:r>
            <a:r>
              <a:rPr lang="cs-CZ" sz="1600" dirty="0"/>
              <a:t>– atribut přiměřeného a účinného vnitřního kontrolního systému</a:t>
            </a:r>
          </a:p>
          <a:p>
            <a:pPr algn="just"/>
            <a:r>
              <a:rPr lang="cs-CZ" sz="1600" b="1" dirty="0"/>
              <a:t>§ 10 odst. 1 </a:t>
            </a:r>
            <a:r>
              <a:rPr lang="cs-CZ" sz="1600" dirty="0"/>
              <a:t>– povinnost všech osob vykonávajících činnosti v rámci vnitřního kontrolního systému</a:t>
            </a:r>
          </a:p>
          <a:p>
            <a:pPr algn="just"/>
            <a:r>
              <a:rPr lang="cs-CZ" sz="1600" b="1" dirty="0"/>
              <a:t>§ 12 </a:t>
            </a:r>
            <a:r>
              <a:rPr lang="cs-CZ" sz="1600" dirty="0"/>
              <a:t>– součást předběžné řídicí kontroly v odpovědnosti příkazce operace a správce rozpočtu</a:t>
            </a:r>
          </a:p>
          <a:p>
            <a:pPr algn="just"/>
            <a:r>
              <a:rPr lang="cs-CZ" sz="1600" b="1" dirty="0"/>
              <a:t>§ 15 </a:t>
            </a:r>
            <a:r>
              <a:rPr lang="cs-CZ" sz="1600" dirty="0"/>
              <a:t>– součást předmětu následné řídicí kontroly i způsobu, jakým je vybírán vzorek operací ke kontrole</a:t>
            </a:r>
          </a:p>
          <a:p>
            <a:pPr algn="just"/>
            <a:r>
              <a:rPr lang="cs-CZ" sz="1600" b="1" dirty="0"/>
              <a:t>§ 17 odst. 2 písm. a) </a:t>
            </a:r>
            <a:r>
              <a:rPr lang="cs-CZ" sz="1600" dirty="0"/>
              <a:t>– jeden z možných důvodů pro zřízení útvaru IA u „podřízené“ organizační složky státu nebo státní příspěvkové organizace</a:t>
            </a:r>
          </a:p>
          <a:p>
            <a:pPr algn="just"/>
            <a:r>
              <a:rPr lang="cs-CZ" sz="1600" b="1" dirty="0"/>
              <a:t>§ 21 odst. 1 </a:t>
            </a:r>
            <a:r>
              <a:rPr lang="cs-CZ" sz="1600" dirty="0"/>
              <a:t>– vstup pro vytvoření plánů IA</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14</a:t>
            </a:fld>
            <a:endParaRPr lang="cs-CZ"/>
          </a:p>
        </p:txBody>
      </p:sp>
    </p:spTree>
    <p:extLst>
      <p:ext uri="{BB962C8B-B14F-4D97-AF65-F5344CB8AC3E}">
        <p14:creationId xmlns:p14="http://schemas.microsoft.com/office/powerpoint/2010/main" val="3000926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Zásada rozdělení práv a povinností (§ 7)</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721386"/>
            <a:ext cx="9900000" cy="3415609"/>
          </a:xfrm>
        </p:spPr>
        <p:txBody>
          <a:bodyPr/>
          <a:lstStyle/>
          <a:p>
            <a:pPr algn="just"/>
            <a:r>
              <a:rPr lang="cs-CZ" sz="1600" dirty="0"/>
              <a:t>orgán veřejné správy při řízení a kontrole veřejných financí zajistí rozdělení práv a povinností při přípravě, schvalování, provádění a kontrole operací </a:t>
            </a:r>
            <a:r>
              <a:rPr lang="cs-CZ" sz="1600" dirty="0">
                <a:solidFill>
                  <a:schemeClr val="accent2"/>
                </a:solidFill>
              </a:rPr>
              <a:t>mezi více osob</a:t>
            </a:r>
          </a:p>
          <a:p>
            <a:pPr algn="just"/>
            <a:endParaRPr lang="pl-PL" sz="1600" b="1" dirty="0"/>
          </a:p>
          <a:p>
            <a:pPr algn="just"/>
            <a:r>
              <a:rPr lang="pl-PL" sz="1600" b="1" dirty="0"/>
              <a:t>§ 9 odst. 1 písm. b) </a:t>
            </a:r>
            <a:r>
              <a:rPr lang="cs-CZ" sz="1600" dirty="0"/>
              <a:t>– </a:t>
            </a:r>
            <a:r>
              <a:rPr lang="pl-PL" sz="1600" dirty="0"/>
              <a:t>vedoucí orgánu veřejné správy stanoví rozsah práv a povinností osob vykonávajících činnosti v rámci vnitřního kontrolního systému, tedy i osob podílejících se na výkonu řídicí kontroly, resp. souvisejících i navazujících činností</a:t>
            </a:r>
          </a:p>
          <a:p>
            <a:pPr algn="just"/>
            <a:r>
              <a:rPr lang="pl-PL" sz="1600" b="1" dirty="0"/>
              <a:t>§ 11 až § 13 </a:t>
            </a:r>
            <a:r>
              <a:rPr lang="cs-CZ" sz="1600" dirty="0"/>
              <a:t>– </a:t>
            </a:r>
            <a:r>
              <a:rPr lang="pl-PL" sz="1600" dirty="0"/>
              <a:t>vedoucí orgánu veřejné správy stanoví konkrétní požadavky na personální zajištění výkonu řídicí kontroly a oddělení povinností při přípravě operací</a:t>
            </a: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15</a:t>
            </a:fld>
            <a:endParaRPr lang="cs-CZ"/>
          </a:p>
        </p:txBody>
      </p:sp>
    </p:spTree>
    <p:extLst>
      <p:ext uri="{BB962C8B-B14F-4D97-AF65-F5344CB8AC3E}">
        <p14:creationId xmlns:p14="http://schemas.microsoft.com/office/powerpoint/2010/main" val="3515586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Zásada zachování auditní stopy (§ 8)</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483492"/>
            <a:ext cx="9900000" cy="3915521"/>
          </a:xfrm>
        </p:spPr>
        <p:txBody>
          <a:bodyPr/>
          <a:lstStyle/>
          <a:p>
            <a:pPr algn="just"/>
            <a:r>
              <a:rPr lang="cs-CZ" sz="1600" dirty="0"/>
              <a:t>orgán veřejné správy pořizuje a uchovává záznamy o nastavení a změnách systému řízení a kontroly veřejných financí </a:t>
            </a:r>
            <a:r>
              <a:rPr lang="cs-CZ" sz="1600" dirty="0">
                <a:solidFill>
                  <a:schemeClr val="accent2"/>
                </a:solidFill>
              </a:rPr>
              <a:t>(vnitřní předpisy, informační systémy) </a:t>
            </a:r>
          </a:p>
          <a:p>
            <a:pPr algn="just"/>
            <a:r>
              <a:rPr lang="cs-CZ" sz="1600" dirty="0"/>
              <a:t>orgán veřejné správy pořizuje a uchovává záznamy, ze kterých lze zpětně rekonstruovat posloupnost úkonů při řízení a kontrole veřejných financí a tyto úkony ověřit </a:t>
            </a:r>
            <a:r>
              <a:rPr lang="cs-CZ" sz="1600" dirty="0">
                <a:solidFill>
                  <a:schemeClr val="accent2"/>
                </a:solidFill>
              </a:rPr>
              <a:t>(dokumentace konkrétní operace)</a:t>
            </a:r>
          </a:p>
          <a:p>
            <a:pPr algn="just"/>
            <a:endParaRPr lang="cs-CZ" sz="1600" dirty="0"/>
          </a:p>
          <a:p>
            <a:pPr algn="just"/>
            <a:r>
              <a:rPr lang="cs-CZ" sz="1600" b="1" dirty="0"/>
              <a:t>§ 22 </a:t>
            </a:r>
            <a:r>
              <a:rPr lang="cs-CZ" sz="1600" dirty="0"/>
              <a:t>- útvar IA uchovává veškeré dokumenty pořízené v souvislosti s přípravou a výkonem IA a sledováním plnění opatření k odstranění nebo prevenci nedostatků (auditní dokumentace, auditní zprávy)</a:t>
            </a:r>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16</a:t>
            </a:fld>
            <a:endParaRPr lang="cs-CZ"/>
          </a:p>
        </p:txBody>
      </p:sp>
    </p:spTree>
    <p:extLst>
      <p:ext uri="{BB962C8B-B14F-4D97-AF65-F5344CB8AC3E}">
        <p14:creationId xmlns:p14="http://schemas.microsoft.com/office/powerpoint/2010/main" val="1404916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Vnitřní kontrolní systém</a:t>
            </a:r>
          </a:p>
        </p:txBody>
      </p:sp>
    </p:spTree>
    <p:extLst>
      <p:ext uri="{BB962C8B-B14F-4D97-AF65-F5344CB8AC3E}">
        <p14:creationId xmlns:p14="http://schemas.microsoft.com/office/powerpoint/2010/main" val="2894812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0163" y="1633356"/>
            <a:ext cx="6248750" cy="2600712"/>
          </a:xfrm>
        </p:spPr>
        <p:txBody>
          <a:bodyPr rtlCol="0">
            <a:noAutofit/>
          </a:bodyPr>
          <a:lstStyle/>
          <a:p>
            <a:pPr marL="643434" lvl="2" indent="-328187" algn="just">
              <a:spcAft>
                <a:spcPts val="600"/>
              </a:spcAft>
              <a:buClr>
                <a:schemeClr val="tx1"/>
              </a:buClr>
              <a:buFont typeface="Arial" panose="020B0604020202020204" pitchFamily="34" charset="0"/>
              <a:buChar char="•"/>
              <a:defRPr/>
            </a:pPr>
            <a:r>
              <a:rPr lang="cs-CZ" sz="1600" b="1" dirty="0"/>
              <a:t>Co?</a:t>
            </a:r>
          </a:p>
          <a:p>
            <a:pPr marL="859434" lvl="3" indent="-328187" algn="just">
              <a:spcAft>
                <a:spcPts val="600"/>
              </a:spcAft>
              <a:buClr>
                <a:schemeClr val="tx1"/>
              </a:buClr>
              <a:buFont typeface="Arial" panose="020B0604020202020204" pitchFamily="34" charset="0"/>
              <a:buChar char="•"/>
              <a:defRPr/>
            </a:pPr>
            <a:r>
              <a:rPr lang="cs-CZ" sz="1600" dirty="0"/>
              <a:t>Cíle, úkoly, činnosti</a:t>
            </a:r>
          </a:p>
          <a:p>
            <a:pPr marL="643434" lvl="2" indent="-328187" algn="just">
              <a:spcAft>
                <a:spcPts val="600"/>
              </a:spcAft>
              <a:buClr>
                <a:schemeClr val="tx1"/>
              </a:buClr>
              <a:buFont typeface="Arial" panose="020B0604020202020204" pitchFamily="34" charset="0"/>
              <a:buChar char="•"/>
              <a:defRPr/>
            </a:pPr>
            <a:endParaRPr lang="cs-CZ" sz="1600" dirty="0"/>
          </a:p>
          <a:p>
            <a:pPr marL="643434" lvl="2" indent="-328187" algn="just">
              <a:spcAft>
                <a:spcPts val="600"/>
              </a:spcAft>
              <a:buClr>
                <a:schemeClr val="tx1"/>
              </a:buClr>
              <a:buFont typeface="Arial" panose="020B0604020202020204" pitchFamily="34" charset="0"/>
              <a:buChar char="•"/>
              <a:defRPr/>
            </a:pPr>
            <a:r>
              <a:rPr lang="cs-CZ" sz="1600" b="1" dirty="0"/>
              <a:t>Pro koho?</a:t>
            </a:r>
          </a:p>
          <a:p>
            <a:pPr marL="859434" lvl="3" indent="-328187" algn="just">
              <a:spcAft>
                <a:spcPts val="600"/>
              </a:spcAft>
              <a:buClr>
                <a:schemeClr val="tx1"/>
              </a:buClr>
              <a:buFont typeface="Arial" panose="020B0604020202020204" pitchFamily="34" charset="0"/>
              <a:buChar char="•"/>
              <a:defRPr/>
            </a:pPr>
            <a:r>
              <a:rPr lang="cs-CZ" sz="1600" dirty="0"/>
              <a:t>Stakeholdeři </a:t>
            </a:r>
          </a:p>
          <a:p>
            <a:pPr marL="859434" lvl="3" indent="-328187" algn="just">
              <a:spcAft>
                <a:spcPts val="600"/>
              </a:spcAft>
              <a:buClr>
                <a:schemeClr val="tx1"/>
              </a:buClr>
              <a:buFont typeface="Arial" panose="020B0604020202020204" pitchFamily="34" charset="0"/>
              <a:buChar char="•"/>
              <a:defRPr/>
            </a:pPr>
            <a:endParaRPr lang="cs-CZ" sz="1600" dirty="0"/>
          </a:p>
          <a:p>
            <a:pPr marL="643434" lvl="2" indent="-328187" algn="just">
              <a:spcAft>
                <a:spcPts val="600"/>
              </a:spcAft>
              <a:buClr>
                <a:schemeClr val="tx1"/>
              </a:buClr>
              <a:buFont typeface="Arial" panose="020B0604020202020204" pitchFamily="34" charset="0"/>
              <a:buChar char="•"/>
              <a:defRPr/>
            </a:pPr>
            <a:r>
              <a:rPr lang="cs-CZ" sz="1600" b="1" dirty="0"/>
              <a:t>Proč? </a:t>
            </a:r>
          </a:p>
          <a:p>
            <a:pPr marL="859434" lvl="3" indent="-328187" algn="just">
              <a:spcAft>
                <a:spcPts val="600"/>
              </a:spcAft>
              <a:buClr>
                <a:schemeClr val="tx1"/>
              </a:buClr>
              <a:buFont typeface="Arial" panose="020B0604020202020204" pitchFamily="34" charset="0"/>
              <a:buChar char="•"/>
              <a:defRPr/>
            </a:pPr>
            <a:r>
              <a:rPr lang="cs-CZ" sz="1600" dirty="0"/>
              <a:t>Informační asymetrie</a:t>
            </a:r>
          </a:p>
          <a:p>
            <a:pPr marL="859434" lvl="3" indent="-328187" algn="just">
              <a:spcAft>
                <a:spcPts val="600"/>
              </a:spcAft>
              <a:buClr>
                <a:schemeClr val="tx1"/>
              </a:buClr>
              <a:buFont typeface="Arial" panose="020B0604020202020204" pitchFamily="34" charset="0"/>
              <a:buChar char="•"/>
              <a:defRPr/>
            </a:pPr>
            <a:endParaRPr lang="cs-CZ" sz="1600" dirty="0"/>
          </a:p>
          <a:p>
            <a:pPr marL="643434" lvl="2" indent="-328187" algn="just">
              <a:lnSpc>
                <a:spcPct val="150000"/>
              </a:lnSpc>
              <a:buClr>
                <a:schemeClr val="tx1"/>
              </a:buClr>
              <a:buFont typeface="Arial" panose="020B0604020202020204" pitchFamily="34" charset="0"/>
              <a:buChar char="•"/>
              <a:defRPr/>
            </a:pPr>
            <a:endParaRPr lang="cs-CZ" sz="1600" dirty="0"/>
          </a:p>
          <a:p>
            <a:pPr marL="445525" lvl="1" indent="-285750" algn="just">
              <a:lnSpc>
                <a:spcPct val="150000"/>
              </a:lnSpc>
              <a:buClr>
                <a:schemeClr val="tx1"/>
              </a:buClr>
              <a:buFont typeface="Arial" panose="020B0604020202020204" pitchFamily="34" charset="0"/>
              <a:buChar char="•"/>
              <a:defRPr/>
            </a:pPr>
            <a:endParaRPr lang="cs-CZ" sz="1600" dirty="0"/>
          </a:p>
        </p:txBody>
      </p:sp>
      <p:sp>
        <p:nvSpPr>
          <p:cNvPr id="6" name="Nadpis 15">
            <a:extLst>
              <a:ext uri="{FF2B5EF4-FFF2-40B4-BE49-F238E27FC236}">
                <a16:creationId xmlns:a16="http://schemas.microsoft.com/office/drawing/2014/main" id="{1A91DC69-CFED-806E-966D-0C4E23861F00}"/>
              </a:ext>
            </a:extLst>
          </p:cNvPr>
          <p:cNvSpPr txBox="1">
            <a:spLocks/>
          </p:cNvSpPr>
          <p:nvPr/>
        </p:nvSpPr>
        <p:spPr>
          <a:xfrm>
            <a:off x="684000" y="619932"/>
            <a:ext cx="9900000" cy="599268"/>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a:lstStyle>
          <a:p>
            <a:r>
              <a:rPr lang="cs-CZ" dirty="0"/>
              <a:t>Vnitřní kontrolní systém</a:t>
            </a:r>
          </a:p>
        </p:txBody>
      </p:sp>
      <p:sp>
        <p:nvSpPr>
          <p:cNvPr id="10" name="TextovéPole 9">
            <a:extLst>
              <a:ext uri="{FF2B5EF4-FFF2-40B4-BE49-F238E27FC236}">
                <a16:creationId xmlns:a16="http://schemas.microsoft.com/office/drawing/2014/main" id="{6DD19641-2EC7-CD3F-186C-7E5061515E30}"/>
              </a:ext>
            </a:extLst>
          </p:cNvPr>
          <p:cNvSpPr txBox="1"/>
          <p:nvPr/>
        </p:nvSpPr>
        <p:spPr>
          <a:xfrm>
            <a:off x="6096000" y="1633356"/>
            <a:ext cx="4902476" cy="2600712"/>
          </a:xfrm>
          <a:prstGeom prst="rect">
            <a:avLst/>
          </a:prstGeom>
          <a:noFill/>
        </p:spPr>
        <p:txBody>
          <a:bodyPr wrap="square">
            <a:spAutoFit/>
          </a:bodyPr>
          <a:lstStyle/>
          <a:p>
            <a:pPr marL="643434" marR="0" lvl="2"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1" i="0" u="none" strike="noStrike" kern="1200" cap="none" spc="0" normalizeH="0" baseline="0" noProof="0" dirty="0">
                <a:ln>
                  <a:noFill/>
                </a:ln>
                <a:solidFill>
                  <a:srgbClr val="D70C0F"/>
                </a:solidFill>
                <a:effectLst/>
                <a:uLnTx/>
                <a:uFillTx/>
                <a:latin typeface="Arial" panose="020B0604020202020204" pitchFamily="34" charset="0"/>
                <a:ea typeface="+mn-ea"/>
                <a:cs typeface="Arial" panose="020B0604020202020204" pitchFamily="34" charset="0"/>
              </a:rPr>
              <a:t>Kdo?</a:t>
            </a:r>
          </a:p>
          <a:p>
            <a:pPr marL="859434" marR="0" lvl="3"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0" i="0" u="none" strike="noStrike" kern="1200" cap="none" spc="0" normalizeH="0" baseline="0" noProof="0" dirty="0">
                <a:ln>
                  <a:noFill/>
                </a:ln>
                <a:solidFill>
                  <a:srgbClr val="00459B"/>
                </a:solidFill>
                <a:effectLst/>
                <a:uLnTx/>
                <a:uFillTx/>
                <a:latin typeface="Arial" panose="020B0604020202020204" pitchFamily="34" charset="0"/>
                <a:ea typeface="+mn-ea"/>
                <a:cs typeface="Arial" panose="020B0604020202020204" pitchFamily="34" charset="0"/>
              </a:rPr>
              <a:t>Odpovědnost, pravomoci</a:t>
            </a:r>
          </a:p>
          <a:p>
            <a:pPr marL="859434" marR="0" lvl="3"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endParaRPr kumimoji="0" lang="cs-CZ" sz="1600" b="0" i="0" u="none" strike="noStrike" kern="1200" cap="none" spc="0" normalizeH="0" baseline="0" noProof="0" dirty="0">
              <a:ln>
                <a:noFill/>
              </a:ln>
              <a:solidFill>
                <a:srgbClr val="00459B"/>
              </a:solidFill>
              <a:effectLst/>
              <a:uLnTx/>
              <a:uFillTx/>
              <a:latin typeface="Arial" panose="020B0604020202020204" pitchFamily="34" charset="0"/>
              <a:ea typeface="+mn-ea"/>
              <a:cs typeface="Arial" panose="020B0604020202020204" pitchFamily="34" charset="0"/>
            </a:endParaRPr>
          </a:p>
          <a:p>
            <a:pPr marL="643434" marR="0" lvl="2"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1" i="0" u="none" strike="noStrike" kern="1200" cap="none" spc="0" normalizeH="0" baseline="0" noProof="0" dirty="0">
                <a:ln>
                  <a:noFill/>
                </a:ln>
                <a:solidFill>
                  <a:srgbClr val="D70C0F"/>
                </a:solidFill>
                <a:effectLst/>
                <a:uLnTx/>
                <a:uFillTx/>
                <a:latin typeface="Arial" panose="020B0604020202020204" pitchFamily="34" charset="0"/>
                <a:ea typeface="+mn-ea"/>
                <a:cs typeface="Arial" panose="020B0604020202020204" pitchFamily="34" charset="0"/>
              </a:rPr>
              <a:t>Jak?</a:t>
            </a:r>
          </a:p>
          <a:p>
            <a:pPr marL="859434" marR="0" lvl="3"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0" i="0" u="none" strike="noStrike" kern="1200" cap="none" spc="0" normalizeH="0" baseline="0" noProof="0" dirty="0">
                <a:ln>
                  <a:noFill/>
                </a:ln>
                <a:solidFill>
                  <a:srgbClr val="00459B"/>
                </a:solidFill>
                <a:effectLst/>
                <a:uLnTx/>
                <a:uFillTx/>
                <a:latin typeface="Arial" panose="020B0604020202020204" pitchFamily="34" charset="0"/>
                <a:ea typeface="+mn-ea"/>
                <a:cs typeface="Arial" panose="020B0604020202020204" pitchFamily="34" charset="0"/>
              </a:rPr>
              <a:t>Procesy, postupy, pravidla</a:t>
            </a:r>
          </a:p>
          <a:p>
            <a:pPr marL="859434" marR="0" lvl="3"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endParaRPr kumimoji="0" lang="cs-CZ" sz="1600" b="0" i="0" u="none" strike="noStrike" kern="1200" cap="none" spc="0" normalizeH="0" baseline="0" noProof="0" dirty="0">
              <a:ln>
                <a:noFill/>
              </a:ln>
              <a:solidFill>
                <a:srgbClr val="00459B"/>
              </a:solidFill>
              <a:effectLst/>
              <a:uLnTx/>
              <a:uFillTx/>
              <a:latin typeface="Arial" panose="020B0604020202020204" pitchFamily="34" charset="0"/>
              <a:ea typeface="+mn-ea"/>
              <a:cs typeface="Arial" panose="020B0604020202020204" pitchFamily="34" charset="0"/>
            </a:endParaRPr>
          </a:p>
          <a:p>
            <a:pPr marL="643434" marR="0" lvl="2"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1" i="0" u="none" strike="noStrike" kern="1200" cap="none" spc="0" normalizeH="0" baseline="0" noProof="0" dirty="0">
                <a:ln>
                  <a:noFill/>
                </a:ln>
                <a:solidFill>
                  <a:srgbClr val="D70C0F"/>
                </a:solidFill>
                <a:effectLst/>
                <a:uLnTx/>
                <a:uFillTx/>
                <a:latin typeface="Arial" panose="020B0604020202020204" pitchFamily="34" charset="0"/>
                <a:ea typeface="+mn-ea"/>
                <a:cs typeface="Arial" panose="020B0604020202020204" pitchFamily="34" charset="0"/>
              </a:rPr>
              <a:t>Kde? </a:t>
            </a:r>
          </a:p>
          <a:p>
            <a:pPr marL="859434" marR="0" lvl="3" indent="-328187" algn="just" defTabSz="914400" rtl="0" eaLnBrk="1" fontAlgn="auto" latinLnBrk="0" hangingPunct="1">
              <a:lnSpc>
                <a:spcPct val="100000"/>
              </a:lnSpc>
              <a:spcBef>
                <a:spcPts val="0"/>
              </a:spcBef>
              <a:spcAft>
                <a:spcPts val="600"/>
              </a:spcAft>
              <a:buClr>
                <a:srgbClr val="545860"/>
              </a:buClr>
              <a:buSzTx/>
              <a:buFont typeface="Arial" panose="020B0604020202020204" pitchFamily="34" charset="0"/>
              <a:buChar char="•"/>
              <a:tabLst/>
              <a:defRPr/>
            </a:pPr>
            <a:r>
              <a:rPr kumimoji="0" lang="cs-CZ" sz="1600" b="0" i="0" u="none" strike="noStrike" kern="1200" cap="none" spc="0" normalizeH="0" baseline="0" noProof="0" dirty="0">
                <a:ln>
                  <a:noFill/>
                </a:ln>
                <a:solidFill>
                  <a:srgbClr val="00459B"/>
                </a:solidFill>
                <a:effectLst/>
                <a:uLnTx/>
                <a:uFillTx/>
                <a:latin typeface="Arial" panose="020B0604020202020204" pitchFamily="34" charset="0"/>
                <a:ea typeface="+mn-ea"/>
                <a:cs typeface="Arial" panose="020B0604020202020204" pitchFamily="34" charset="0"/>
              </a:rPr>
              <a:t>Auditní stopa</a:t>
            </a:r>
          </a:p>
        </p:txBody>
      </p:sp>
    </p:spTree>
    <p:extLst>
      <p:ext uri="{BB962C8B-B14F-4D97-AF65-F5344CB8AC3E}">
        <p14:creationId xmlns:p14="http://schemas.microsoft.com/office/powerpoint/2010/main" val="2066283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Vnitřní kontrolní systém</a:t>
            </a:r>
          </a:p>
        </p:txBody>
      </p:sp>
      <p:sp>
        <p:nvSpPr>
          <p:cNvPr id="13" name="Zástupný obsah 12">
            <a:extLst>
              <a:ext uri="{FF2B5EF4-FFF2-40B4-BE49-F238E27FC236}">
                <a16:creationId xmlns:a16="http://schemas.microsoft.com/office/drawing/2014/main" id="{40F8AC74-0B35-4A32-8264-A0ADAB3EF83D}"/>
              </a:ext>
            </a:extLst>
          </p:cNvPr>
          <p:cNvSpPr>
            <a:spLocks noGrp="1"/>
          </p:cNvSpPr>
          <p:nvPr>
            <p:ph sz="half" idx="1"/>
          </p:nvPr>
        </p:nvSpPr>
        <p:spPr>
          <a:xfrm>
            <a:off x="684000" y="1520665"/>
            <a:ext cx="3129717" cy="3423044"/>
          </a:xfrm>
        </p:spPr>
        <p:txBody>
          <a:bodyPr/>
          <a:lstStyle/>
          <a:p>
            <a:r>
              <a:rPr lang="cs-CZ" sz="1600" b="1" dirty="0"/>
              <a:t>Kontrolní prostředí</a:t>
            </a:r>
          </a:p>
          <a:p>
            <a:pPr lvl="1"/>
            <a:r>
              <a:rPr lang="cs-CZ" sz="1600" dirty="0"/>
              <a:t>Organizační struktura, vymezení odpovědností a pravomocí</a:t>
            </a:r>
          </a:p>
          <a:p>
            <a:pPr lvl="1"/>
            <a:r>
              <a:rPr lang="cs-CZ" sz="1600" dirty="0"/>
              <a:t>Odbornost a kompetence zaměstnanců</a:t>
            </a:r>
          </a:p>
          <a:p>
            <a:r>
              <a:rPr lang="cs-CZ" sz="1600" b="1" dirty="0"/>
              <a:t>Řízení rizik</a:t>
            </a:r>
          </a:p>
          <a:p>
            <a:pPr lvl="1"/>
            <a:r>
              <a:rPr lang="cs-CZ" sz="1600" dirty="0"/>
              <a:t>Identifikace a analýza rizik </a:t>
            </a:r>
          </a:p>
          <a:p>
            <a:pPr lvl="1"/>
            <a:r>
              <a:rPr lang="cs-CZ" sz="1600" dirty="0"/>
              <a:t>Přijímání opatření k jejich vyloučení nebo zmírnění </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19</a:t>
            </a:fld>
            <a:endParaRPr lang="cs-CZ"/>
          </a:p>
        </p:txBody>
      </p:sp>
      <p:sp>
        <p:nvSpPr>
          <p:cNvPr id="14" name="Zástupný obsah 13">
            <a:extLst>
              <a:ext uri="{FF2B5EF4-FFF2-40B4-BE49-F238E27FC236}">
                <a16:creationId xmlns:a16="http://schemas.microsoft.com/office/drawing/2014/main" id="{E699805B-FE83-429D-9D51-D418AF38AE24}"/>
              </a:ext>
            </a:extLst>
          </p:cNvPr>
          <p:cNvSpPr>
            <a:spLocks noGrp="1"/>
          </p:cNvSpPr>
          <p:nvPr>
            <p:ph sz="half" idx="13"/>
          </p:nvPr>
        </p:nvSpPr>
        <p:spPr>
          <a:xfrm>
            <a:off x="7768683" y="1520668"/>
            <a:ext cx="2815317" cy="3430474"/>
          </a:xfrm>
        </p:spPr>
        <p:txBody>
          <a:bodyPr/>
          <a:lstStyle/>
          <a:p>
            <a:r>
              <a:rPr lang="cs-CZ" sz="1600" b="1" dirty="0"/>
              <a:t>Informace a komunikace</a:t>
            </a:r>
          </a:p>
          <a:p>
            <a:pPr lvl="1"/>
            <a:r>
              <a:rPr lang="cs-CZ" sz="1600" dirty="0"/>
              <a:t>Včasné a přesné informace potřebné k rozhodování</a:t>
            </a:r>
          </a:p>
          <a:p>
            <a:pPr lvl="1"/>
            <a:r>
              <a:rPr lang="cs-CZ" sz="1600" dirty="0"/>
              <a:t>Dostupné komunikační kanály uvnitř organizace</a:t>
            </a:r>
          </a:p>
          <a:p>
            <a:r>
              <a:rPr lang="cs-CZ" sz="1600" b="1" dirty="0"/>
              <a:t>Monitoring</a:t>
            </a:r>
          </a:p>
          <a:p>
            <a:pPr lvl="1"/>
            <a:r>
              <a:rPr lang="cs-CZ" sz="1600" dirty="0"/>
              <a:t>Průběžné a následné kontroly</a:t>
            </a:r>
          </a:p>
          <a:p>
            <a:pPr lvl="1"/>
            <a:r>
              <a:rPr lang="cs-CZ" sz="1600" dirty="0"/>
              <a:t>Identifikace nedostatků a jejich náprava</a:t>
            </a:r>
          </a:p>
        </p:txBody>
      </p:sp>
      <p:sp>
        <p:nvSpPr>
          <p:cNvPr id="15" name="Zástupný obsah 14">
            <a:extLst>
              <a:ext uri="{FF2B5EF4-FFF2-40B4-BE49-F238E27FC236}">
                <a16:creationId xmlns:a16="http://schemas.microsoft.com/office/drawing/2014/main" id="{4E49BE12-F300-4392-A664-485A9CC03597}"/>
              </a:ext>
            </a:extLst>
          </p:cNvPr>
          <p:cNvSpPr>
            <a:spLocks noGrp="1"/>
          </p:cNvSpPr>
          <p:nvPr>
            <p:ph sz="half" idx="14"/>
          </p:nvPr>
        </p:nvSpPr>
        <p:spPr>
          <a:xfrm>
            <a:off x="4072669" y="1528098"/>
            <a:ext cx="3435820" cy="3423043"/>
          </a:xfrm>
        </p:spPr>
        <p:txBody>
          <a:bodyPr/>
          <a:lstStyle/>
          <a:p>
            <a:r>
              <a:rPr lang="cs-CZ" sz="1600" b="1" dirty="0"/>
              <a:t>Řídicí a kontrolní mechanismy</a:t>
            </a:r>
          </a:p>
          <a:p>
            <a:pPr lvl="1"/>
            <a:r>
              <a:rPr lang="cs-CZ" sz="1600" dirty="0"/>
              <a:t>Postupy a opatření k zajištění plnění úkolů </a:t>
            </a:r>
          </a:p>
          <a:p>
            <a:pPr lvl="1"/>
            <a:r>
              <a:rPr lang="cs-CZ" sz="1600" dirty="0"/>
              <a:t>Kontroly zabudované do procesů (např. schvalování, čtyři oči)</a:t>
            </a:r>
          </a:p>
          <a:p>
            <a:pPr lvl="1"/>
            <a:r>
              <a:rPr lang="cs-CZ" sz="1600" dirty="0"/>
              <a:t>Kontroly zaměřené na prevenci, odhalování a nápravu chyb</a:t>
            </a:r>
          </a:p>
        </p:txBody>
      </p:sp>
    </p:spTree>
    <p:extLst>
      <p:ext uri="{BB962C8B-B14F-4D97-AF65-F5344CB8AC3E}">
        <p14:creationId xmlns:p14="http://schemas.microsoft.com/office/powerpoint/2010/main" val="153785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DD85-6CBB-F2FC-2993-5C28BDBCC067}"/>
            </a:ext>
          </a:extLst>
        </p:cNvPr>
        <p:cNvGrpSpPr/>
        <p:nvPr/>
      </p:nvGrpSpPr>
      <p:grpSpPr>
        <a:xfrm>
          <a:off x="0" y="0"/>
          <a:ext cx="0" cy="0"/>
          <a:chOff x="0" y="0"/>
          <a:chExt cx="0" cy="0"/>
        </a:xfrm>
      </p:grpSpPr>
      <p:sp>
        <p:nvSpPr>
          <p:cNvPr id="7" name="Nadpis 6">
            <a:extLst>
              <a:ext uri="{FF2B5EF4-FFF2-40B4-BE49-F238E27FC236}">
                <a16:creationId xmlns:a16="http://schemas.microsoft.com/office/drawing/2014/main" id="{C3335773-1C00-6C01-CB19-06C146CC3ED4}"/>
              </a:ext>
            </a:extLst>
          </p:cNvPr>
          <p:cNvSpPr>
            <a:spLocks noGrp="1"/>
          </p:cNvSpPr>
          <p:nvPr>
            <p:ph type="title"/>
          </p:nvPr>
        </p:nvSpPr>
        <p:spPr/>
        <p:txBody>
          <a:bodyPr>
            <a:normAutofit/>
          </a:bodyPr>
          <a:lstStyle/>
          <a:p>
            <a:r>
              <a:rPr lang="cs-CZ"/>
              <a:t>Obsah</a:t>
            </a:r>
          </a:p>
        </p:txBody>
      </p:sp>
      <p:sp>
        <p:nvSpPr>
          <p:cNvPr id="5" name="Zástupný symbol pro obsah 6">
            <a:extLst>
              <a:ext uri="{FF2B5EF4-FFF2-40B4-BE49-F238E27FC236}">
                <a16:creationId xmlns:a16="http://schemas.microsoft.com/office/drawing/2014/main" id="{23B79391-F41E-06ED-8621-62DECD06401F}"/>
              </a:ext>
            </a:extLst>
          </p:cNvPr>
          <p:cNvSpPr>
            <a:spLocks noGrp="1"/>
          </p:cNvSpPr>
          <p:nvPr>
            <p:ph idx="1"/>
          </p:nvPr>
        </p:nvSpPr>
        <p:spPr>
          <a:xfrm>
            <a:off x="1620000" y="2160000"/>
            <a:ext cx="8964000" cy="3730661"/>
          </a:xfrm>
        </p:spPr>
        <p:txBody>
          <a:bodyPr spcCol="360000">
            <a:normAutofit/>
          </a:bodyPr>
          <a:lstStyle/>
          <a:p>
            <a:pPr>
              <a:spcBef>
                <a:spcPts val="1600"/>
              </a:spcBef>
            </a:pPr>
            <a:r>
              <a:rPr lang="en-GB" b="1" dirty="0">
                <a:solidFill>
                  <a:schemeClr val="accent5"/>
                </a:solidFill>
              </a:rPr>
              <a:t>01</a:t>
            </a:r>
            <a:r>
              <a:rPr lang="en-GB" dirty="0"/>
              <a:t>	</a:t>
            </a:r>
            <a:r>
              <a:rPr lang="cs-CZ" dirty="0"/>
              <a:t>Základní pojmy</a:t>
            </a:r>
            <a:endParaRPr lang="en-GB" dirty="0"/>
          </a:p>
          <a:p>
            <a:pPr>
              <a:spcBef>
                <a:spcPts val="1600"/>
              </a:spcBef>
            </a:pPr>
            <a:r>
              <a:rPr lang="en-GB" b="1" dirty="0">
                <a:solidFill>
                  <a:schemeClr val="accent5"/>
                </a:solidFill>
              </a:rPr>
              <a:t>02</a:t>
            </a:r>
            <a:r>
              <a:rPr lang="en-GB" dirty="0"/>
              <a:t>	</a:t>
            </a:r>
            <a:r>
              <a:rPr lang="cs-CZ" dirty="0"/>
              <a:t>Zásady řízení a kontroly veřejných financí</a:t>
            </a:r>
            <a:endParaRPr lang="en-GB" dirty="0"/>
          </a:p>
          <a:p>
            <a:pPr>
              <a:spcBef>
                <a:spcPts val="1600"/>
              </a:spcBef>
            </a:pPr>
            <a:r>
              <a:rPr lang="en-GB" b="1" dirty="0">
                <a:solidFill>
                  <a:schemeClr val="accent5"/>
                </a:solidFill>
              </a:rPr>
              <a:t>03</a:t>
            </a:r>
            <a:r>
              <a:rPr lang="en-GB" dirty="0"/>
              <a:t>	</a:t>
            </a:r>
            <a:r>
              <a:rPr lang="cs-CZ" dirty="0"/>
              <a:t>Vnitřní kontrolní systém</a:t>
            </a:r>
          </a:p>
          <a:p>
            <a:pPr>
              <a:spcBef>
                <a:spcPts val="1600"/>
              </a:spcBef>
            </a:pPr>
            <a:r>
              <a:rPr lang="en-GB" b="1" dirty="0">
                <a:solidFill>
                  <a:schemeClr val="accent5"/>
                </a:solidFill>
              </a:rPr>
              <a:t>04</a:t>
            </a:r>
            <a:r>
              <a:rPr lang="en-GB" dirty="0"/>
              <a:t>	</a:t>
            </a:r>
            <a:r>
              <a:rPr lang="cs-CZ" dirty="0"/>
              <a:t>Řídicí kontrola</a:t>
            </a:r>
          </a:p>
          <a:p>
            <a:pPr>
              <a:spcBef>
                <a:spcPts val="1600"/>
              </a:spcBef>
            </a:pPr>
            <a:r>
              <a:rPr lang="en-GB" b="1" dirty="0">
                <a:solidFill>
                  <a:schemeClr val="accent5"/>
                </a:solidFill>
              </a:rPr>
              <a:t>0</a:t>
            </a:r>
            <a:r>
              <a:rPr lang="cs-CZ" b="1" dirty="0">
                <a:solidFill>
                  <a:schemeClr val="accent5"/>
                </a:solidFill>
              </a:rPr>
              <a:t>5</a:t>
            </a:r>
            <a:r>
              <a:rPr lang="en-GB" dirty="0"/>
              <a:t>	</a:t>
            </a:r>
            <a:r>
              <a:rPr lang="cs-CZ" dirty="0"/>
              <a:t>Veřejnosprávní kontrola</a:t>
            </a:r>
          </a:p>
          <a:p>
            <a:pPr>
              <a:spcBef>
                <a:spcPts val="1600"/>
              </a:spcBef>
            </a:pPr>
            <a:endParaRPr lang="cs-CZ" dirty="0">
              <a:solidFill>
                <a:schemeClr val="accent5"/>
              </a:solidFill>
            </a:endParaRPr>
          </a:p>
        </p:txBody>
      </p:sp>
    </p:spTree>
    <p:extLst>
      <p:ext uri="{BB962C8B-B14F-4D97-AF65-F5344CB8AC3E}">
        <p14:creationId xmlns:p14="http://schemas.microsoft.com/office/powerpoint/2010/main" val="2094305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sz="3600" dirty="0"/>
              <a:t>Základní povinnosti – vedoucí orgánu veřejné správy</a:t>
            </a:r>
            <a:endParaRPr lang="cs-CZ" dirty="0"/>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938620"/>
            <a:ext cx="9899999" cy="3915521"/>
          </a:xfrm>
        </p:spPr>
        <p:txBody>
          <a:bodyPr/>
          <a:lstStyle/>
          <a:p>
            <a:pPr algn="just"/>
            <a:r>
              <a:rPr lang="cs-CZ" sz="1800" b="1" dirty="0">
                <a:solidFill>
                  <a:srgbClr val="C00000"/>
                </a:solidFill>
              </a:rPr>
              <a:t>Vedoucí orgánu veřejné správy</a:t>
            </a:r>
          </a:p>
          <a:p>
            <a:pPr marL="846900" lvl="1" indent="-342900" algn="just">
              <a:buClr>
                <a:srgbClr val="002060"/>
              </a:buClr>
              <a:buFont typeface="Arial" panose="020B0604020202020204" pitchFamily="34" charset="0"/>
              <a:buChar char="•"/>
            </a:pPr>
            <a:r>
              <a:rPr lang="cs-CZ" dirty="0"/>
              <a:t>vnitřním předpisem nastaví a udržuje přiměřený a účinný vnitřní kontrolní systém a stanoví postupy řídicí kontroly</a:t>
            </a:r>
          </a:p>
          <a:p>
            <a:pPr marL="846900" lvl="1" indent="-342900" algn="just">
              <a:buClr>
                <a:schemeClr val="accent1">
                  <a:lumMod val="75000"/>
                </a:schemeClr>
              </a:buClr>
              <a:buFont typeface="Arial" panose="020B0604020202020204" pitchFamily="34" charset="0"/>
              <a:buChar char="•"/>
            </a:pPr>
            <a:r>
              <a:rPr lang="cs-CZ" dirty="0"/>
              <a:t>stanoví rozsah práv a povinností osob vykonávajících činnosti v rámci vnitřního kontrolního systému</a:t>
            </a:r>
          </a:p>
          <a:p>
            <a:pPr marL="846900" lvl="1" indent="-342900" algn="just">
              <a:buFont typeface="Arial" panose="020B0604020202020204" pitchFamily="34" charset="0"/>
              <a:buChar char="•"/>
            </a:pPr>
            <a:r>
              <a:rPr lang="cs-CZ" dirty="0"/>
              <a:t>zajistí, aby operace byly prověřeny řídicí kontrolou</a:t>
            </a:r>
          </a:p>
          <a:p>
            <a:pPr marL="846900" lvl="1" indent="-342900" algn="just">
              <a:buFont typeface="Arial" panose="020B0604020202020204" pitchFamily="34" charset="0"/>
              <a:buChar char="•"/>
            </a:pPr>
            <a:r>
              <a:rPr lang="cs-CZ" dirty="0"/>
              <a:t>zajistí, aby činnosti v rámci vnitřního kontrolního systému vykonávaly bezúhonné fyzické osoby s odpovídajícími předpoklady pro jejich výkon</a:t>
            </a:r>
          </a:p>
          <a:p>
            <a:pPr marL="846900" lvl="1" indent="-342900" algn="just">
              <a:buFont typeface="Arial" panose="020B0604020202020204" pitchFamily="34" charset="0"/>
              <a:buChar char="•"/>
            </a:pPr>
            <a:r>
              <a:rPr lang="cs-CZ" dirty="0"/>
              <a:t>zajistí průběžné prověřování přiměřenosti a účinnosti vnitřního kontrolního systému</a:t>
            </a:r>
          </a:p>
          <a:p>
            <a:pPr algn="just"/>
            <a:endParaRPr lang="cs-CZ" sz="2000" dirty="0"/>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20</a:t>
            </a:fld>
            <a:endParaRPr lang="cs-CZ"/>
          </a:p>
        </p:txBody>
      </p:sp>
    </p:spTree>
    <p:extLst>
      <p:ext uri="{BB962C8B-B14F-4D97-AF65-F5344CB8AC3E}">
        <p14:creationId xmlns:p14="http://schemas.microsoft.com/office/powerpoint/2010/main" val="646885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Přiměřený a účinný vnitřní kontrolní systém</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440810"/>
            <a:ext cx="9900000" cy="4417297"/>
          </a:xfrm>
        </p:spPr>
        <p:txBody>
          <a:bodyPr/>
          <a:lstStyle/>
          <a:p>
            <a:pPr algn="just"/>
            <a:r>
              <a:rPr lang="cs-CZ" sz="1800" dirty="0"/>
              <a:t>odpovídá vnějším podmínkám, složitosti organizační struktury a charakteru zajišťovaných úkolů</a:t>
            </a:r>
          </a:p>
          <a:p>
            <a:pPr algn="just"/>
            <a:r>
              <a:rPr lang="cs-CZ" sz="1800" dirty="0"/>
              <a:t>vytváří podmínky pro řádné a včasné plnění úkolů a cílů orgánu veřejné správy</a:t>
            </a:r>
          </a:p>
          <a:p>
            <a:pPr algn="just"/>
            <a:r>
              <a:rPr lang="cs-CZ" sz="1800" dirty="0"/>
              <a:t>umožňuje včas zjišťovat rizika a přijímat opatření k jejich vyloučení nebo zmírnění</a:t>
            </a:r>
          </a:p>
          <a:p>
            <a:pPr algn="just"/>
            <a:r>
              <a:rPr lang="cs-CZ" sz="1800" dirty="0"/>
              <a:t>poskytuje včasné, relevantní a spolehlivé informace pro řízení a kontrolu veřejných financí</a:t>
            </a:r>
          </a:p>
          <a:p>
            <a:pPr algn="just"/>
            <a:r>
              <a:rPr lang="cs-CZ" sz="1800" dirty="0"/>
              <a:t>umožňuje včas zjišťovat závažné nedostatky, přijímat opatření k jejich odstranění nebo prevenci a sledovat jejich plnění </a:t>
            </a:r>
          </a:p>
          <a:p>
            <a:pPr algn="just"/>
            <a:r>
              <a:rPr lang="cs-CZ" sz="1800" dirty="0"/>
              <a:t>je v souladu s tímto zákonem, jinými právními předpisy, přímo použitelnými předpisy Evropské unie a vnitřními předpisy orgánu veřejné správy</a:t>
            </a:r>
          </a:p>
          <a:p>
            <a:pPr algn="just"/>
            <a:endParaRPr lang="cs-CZ" sz="2000" dirty="0"/>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21</a:t>
            </a:fld>
            <a:endParaRPr lang="cs-CZ"/>
          </a:p>
        </p:txBody>
      </p:sp>
    </p:spTree>
    <p:extLst>
      <p:ext uri="{BB962C8B-B14F-4D97-AF65-F5344CB8AC3E}">
        <p14:creationId xmlns:p14="http://schemas.microsoft.com/office/powerpoint/2010/main" val="3260023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Základní povinnosti – ostatní osoby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472666"/>
            <a:ext cx="9899999" cy="3262885"/>
          </a:xfrm>
        </p:spPr>
        <p:txBody>
          <a:bodyPr/>
          <a:lstStyle/>
          <a:p>
            <a:r>
              <a:rPr lang="cs-CZ" sz="1600" b="1" dirty="0">
                <a:solidFill>
                  <a:srgbClr val="C00000"/>
                </a:solidFill>
              </a:rPr>
              <a:t>Osoba vykonávající činnosti v rámci vnitřního kontrolního systému</a:t>
            </a:r>
          </a:p>
          <a:p>
            <a:pPr marL="789750" lvl="1" indent="-285750" algn="just">
              <a:buFont typeface="Arial" panose="020B0604020202020204" pitchFamily="34" charset="0"/>
              <a:buChar char="•"/>
            </a:pPr>
            <a:r>
              <a:rPr lang="cs-CZ" sz="1600" dirty="0"/>
              <a:t>zjišťuje a posuzuje rizika související s úkoly, které jsou jí svěřeny, a přijímá opatření k jejich vyloučení nebo zmírnění</a:t>
            </a:r>
          </a:p>
          <a:p>
            <a:pPr marL="789750" lvl="1" indent="-285750" algn="just">
              <a:buFont typeface="Arial" panose="020B0604020202020204" pitchFamily="34" charset="0"/>
              <a:buChar char="•"/>
            </a:pPr>
            <a:r>
              <a:rPr lang="cs-CZ" sz="1600" dirty="0"/>
              <a:t>při zjištění nedostatku neprodleně přijme opatření k jeho odstranění nebo prevenci nebo o potřebě přijetí takových opatření informuje vedoucího orgánu veřejné správy</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22</a:t>
            </a:fld>
            <a:endParaRPr lang="cs-CZ"/>
          </a:p>
        </p:txBody>
      </p:sp>
    </p:spTree>
    <p:extLst>
      <p:ext uri="{BB962C8B-B14F-4D97-AF65-F5344CB8AC3E}">
        <p14:creationId xmlns:p14="http://schemas.microsoft.com/office/powerpoint/2010/main" val="21015728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Řídicí kontrola</a:t>
            </a:r>
          </a:p>
        </p:txBody>
      </p:sp>
    </p:spTree>
    <p:extLst>
      <p:ext uri="{BB962C8B-B14F-4D97-AF65-F5344CB8AC3E}">
        <p14:creationId xmlns:p14="http://schemas.microsoft.com/office/powerpoint/2010/main" val="1025366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Osoby vykonávající předběžnou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761423"/>
            <a:ext cx="9899999" cy="3925699"/>
          </a:xfrm>
        </p:spPr>
        <p:txBody>
          <a:bodyPr/>
          <a:lstStyle/>
          <a:p>
            <a:pPr algn="just"/>
            <a:r>
              <a:rPr lang="cs-CZ" sz="1600" b="1" dirty="0">
                <a:solidFill>
                  <a:srgbClr val="C00000"/>
                </a:solidFill>
              </a:rPr>
              <a:t>příjmové operace:</a:t>
            </a:r>
            <a:r>
              <a:rPr lang="cs-CZ" sz="1600" dirty="0"/>
              <a:t> příkazce operace, správce rozpočtu</a:t>
            </a:r>
          </a:p>
          <a:p>
            <a:pPr algn="just"/>
            <a:r>
              <a:rPr lang="cs-CZ" sz="1600" b="1" dirty="0">
                <a:solidFill>
                  <a:srgbClr val="C00000"/>
                </a:solidFill>
              </a:rPr>
              <a:t>výdajové operace:</a:t>
            </a:r>
            <a:r>
              <a:rPr lang="cs-CZ" sz="1600" dirty="0"/>
              <a:t> příkazce operace, správce rozpočtu a hlavní účetní</a:t>
            </a:r>
          </a:p>
          <a:p>
            <a:pPr algn="just"/>
            <a:r>
              <a:rPr lang="cs-CZ" sz="1600" b="1" dirty="0">
                <a:solidFill>
                  <a:srgbClr val="C00000"/>
                </a:solidFill>
              </a:rPr>
              <a:t>majetkové operace:</a:t>
            </a:r>
            <a:r>
              <a:rPr lang="cs-CZ" sz="1600" dirty="0"/>
              <a:t> příkazce operace, osoba určená vedoucím orgánu veřejné správy</a:t>
            </a:r>
          </a:p>
          <a:p>
            <a:pPr marL="0" indent="0" algn="just">
              <a:buNone/>
            </a:pPr>
            <a:endParaRPr lang="cs-CZ" sz="1600" dirty="0"/>
          </a:p>
          <a:p>
            <a:pPr algn="just"/>
            <a:r>
              <a:rPr lang="cs-CZ" sz="1600" b="1" dirty="0">
                <a:solidFill>
                  <a:srgbClr val="C00000"/>
                </a:solidFill>
              </a:rPr>
              <a:t>příkazce operace</a:t>
            </a:r>
          </a:p>
          <a:p>
            <a:pPr marL="789750" lvl="1" indent="-285750" algn="just">
              <a:buFont typeface="Arial" panose="020B0604020202020204" pitchFamily="34" charset="0"/>
              <a:buChar char="•"/>
            </a:pPr>
            <a:r>
              <a:rPr lang="cs-CZ" sz="1600" dirty="0"/>
              <a:t>vedoucí orgánu veřejné správy nebo jím určený zaměstnanec orgánu veřejné správy pověřený řízením činnosti</a:t>
            </a:r>
          </a:p>
          <a:p>
            <a:pPr marL="789750" lvl="1" indent="-285750" algn="just">
              <a:buFont typeface="Arial" panose="020B0604020202020204" pitchFamily="34" charset="0"/>
              <a:buChar char="•"/>
            </a:pPr>
            <a:r>
              <a:rPr lang="cs-CZ" sz="1600" dirty="0"/>
              <a:t>místostarosta, náměstek primátora </a:t>
            </a:r>
          </a:p>
          <a:p>
            <a:pPr algn="just"/>
            <a:r>
              <a:rPr lang="cs-CZ" sz="1600" b="1" dirty="0">
                <a:solidFill>
                  <a:srgbClr val="C00000"/>
                </a:solidFill>
              </a:rPr>
              <a:t>neslučitelnost funkcí </a:t>
            </a:r>
            <a:r>
              <a:rPr lang="cs-CZ" sz="1600" dirty="0"/>
              <a:t>(příkazce operace x správce rozpočtu / hlavní účetní)</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24</a:t>
            </a:fld>
            <a:endParaRPr lang="cs-CZ"/>
          </a:p>
        </p:txBody>
      </p:sp>
    </p:spTree>
    <p:extLst>
      <p:ext uri="{BB962C8B-B14F-4D97-AF65-F5344CB8AC3E}">
        <p14:creationId xmlns:p14="http://schemas.microsoft.com/office/powerpoint/2010/main" val="3777547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Osoby vykonávající předběžnou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3999" y="1986745"/>
            <a:ext cx="9899999" cy="3915521"/>
          </a:xfrm>
        </p:spPr>
        <p:txBody>
          <a:bodyPr/>
          <a:lstStyle/>
          <a:p>
            <a:pPr algn="just"/>
            <a:r>
              <a:rPr lang="cs-CZ" sz="1600" b="1" dirty="0">
                <a:solidFill>
                  <a:srgbClr val="C00000"/>
                </a:solidFill>
              </a:rPr>
              <a:t>správce rozpočtu / hlavní účetní</a:t>
            </a:r>
          </a:p>
          <a:p>
            <a:pPr marL="846900" lvl="1" indent="-342900" algn="just">
              <a:buClr>
                <a:schemeClr val="accent1">
                  <a:lumMod val="75000"/>
                </a:schemeClr>
              </a:buClr>
              <a:buFont typeface="Arial" panose="020B0604020202020204" pitchFamily="34" charset="0"/>
              <a:buChar char="•"/>
            </a:pPr>
            <a:r>
              <a:rPr lang="cs-CZ" sz="1600" dirty="0"/>
              <a:t>zaměstnanec orgánu veřejné správy (vždy u ministerstev)</a:t>
            </a:r>
          </a:p>
          <a:p>
            <a:pPr marL="846900" lvl="1" indent="-342900" algn="just">
              <a:buClr>
                <a:schemeClr val="accent1">
                  <a:lumMod val="75000"/>
                </a:schemeClr>
              </a:buClr>
              <a:buFont typeface="Arial" panose="020B0604020202020204" pitchFamily="34" charset="0"/>
              <a:buChar char="•"/>
            </a:pPr>
            <a:r>
              <a:rPr lang="cs-CZ" sz="1600" dirty="0"/>
              <a:t>jiná osoba - v případech odůvodněných nízkou pravděpodobností výskytu nepřiměřených rizik pro nakládání s veřejnými prostředky</a:t>
            </a:r>
          </a:p>
          <a:p>
            <a:pPr algn="just"/>
            <a:r>
              <a:rPr lang="cs-CZ" sz="1600" b="1" dirty="0">
                <a:solidFill>
                  <a:srgbClr val="C00000"/>
                </a:solidFill>
              </a:rPr>
              <a:t>sloučení funkce správce rozpočtu a hlavního účetního</a:t>
            </a:r>
          </a:p>
          <a:p>
            <a:pPr lvl="1" algn="just"/>
            <a:r>
              <a:rPr lang="cs-CZ" sz="1600" dirty="0"/>
              <a:t>v případech odůvodněných nízkou pravděpodobností výskytu nepřiměřených rizik pro nakládání s veřejnými prostředky</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25</a:t>
            </a:fld>
            <a:endParaRPr lang="cs-CZ"/>
          </a:p>
        </p:txBody>
      </p:sp>
    </p:spTree>
    <p:extLst>
      <p:ext uri="{BB962C8B-B14F-4D97-AF65-F5344CB8AC3E}">
        <p14:creationId xmlns:p14="http://schemas.microsoft.com/office/powerpoint/2010/main" val="2963137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PŘÍJMOVÉ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684001" y="2370350"/>
            <a:ext cx="3969776" cy="3398547"/>
          </a:xfrm>
        </p:spPr>
        <p:txBody>
          <a:bodyPr/>
          <a:lstStyle/>
          <a:p>
            <a:pPr algn="just"/>
            <a:r>
              <a:rPr lang="cs-CZ" dirty="0"/>
              <a:t>SPRÁVCE ROZPOČTU</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souladu se schváleným rozpočtem, programy, projekty, uzavřenými smlouvami nebo  rozhodnutím o nakládání s veřejnými prostředky</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soulad s pravidly pro financování činnosti orgánu veřejné správy </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řízení souvisejících rozpočtových rizik</a:t>
            </a:r>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26</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4000" y="1243809"/>
            <a:ext cx="9900000" cy="772560"/>
          </a:xfrm>
        </p:spPr>
        <p:txBody>
          <a:bodyPr/>
          <a:lstStyle/>
          <a:p>
            <a:r>
              <a:rPr lang="cs-CZ" dirty="0"/>
              <a:t>PŘED SCHVÁLENÍM OPERACE (§ 12)</a:t>
            </a:r>
          </a:p>
          <a:p>
            <a:r>
              <a:rPr lang="cs-CZ" sz="1600" dirty="0">
                <a:solidFill>
                  <a:schemeClr val="bg2">
                    <a:lumMod val="50000"/>
                  </a:schemeClr>
                </a:solidFill>
              </a:rPr>
              <a:t>Pořadí stanoví orgán veřejné správy – doporučení, aby byl příkazce operace na konci procesu jako osoba odpovědná za schválení operace </a:t>
            </a:r>
          </a:p>
          <a:p>
            <a:endParaRPr lang="cs-CZ" dirty="0"/>
          </a:p>
          <a:p>
            <a:endParaRPr lang="cs-CZ" dirty="0"/>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5352585" y="2370350"/>
            <a:ext cx="5231415" cy="3398548"/>
          </a:xfrm>
        </p:spPr>
        <p:txBody>
          <a:bodyPr/>
          <a:lstStyle/>
          <a:p>
            <a:pPr algn="just"/>
            <a:r>
              <a:rPr lang="cs-CZ" dirty="0"/>
              <a:t>PŘÍKAZCE OPERACE</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řízení souvisejících rizik</a:t>
            </a:r>
          </a:p>
          <a:p>
            <a:pPr algn="just"/>
            <a:endParaRPr lang="cs-CZ" dirty="0"/>
          </a:p>
        </p:txBody>
      </p:sp>
    </p:spTree>
    <p:extLst>
      <p:ext uri="{BB962C8B-B14F-4D97-AF65-F5344CB8AC3E}">
        <p14:creationId xmlns:p14="http://schemas.microsoft.com/office/powerpoint/2010/main" val="142643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PŘÍJMOVÉ OPERACE – následná kontrola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948070"/>
            <a:ext cx="9900000" cy="2118409"/>
          </a:xfrm>
        </p:spPr>
        <p:txBody>
          <a:bodyPr/>
          <a:lstStyle/>
          <a:p>
            <a:pPr algn="just"/>
            <a:r>
              <a:rPr lang="cs-CZ" sz="1600" b="1" dirty="0">
                <a:solidFill>
                  <a:srgbClr val="C00000"/>
                </a:solidFill>
              </a:rPr>
              <a:t>osoba určená vedoucím orgánu veřejné správy</a:t>
            </a:r>
            <a:r>
              <a:rPr lang="cs-CZ" sz="1600" dirty="0"/>
              <a:t> sleduje, zda příjmy, na které má orgán veřejné správy nárok, jsou hrazeny včas a ve správné výši, a při zjištění nedostatku neprodleně přijme opatření k jeho odstranění nebo prevenci nebo o potřebě přijetí takových opatření informuje vedoucího orgánu veřejné správy</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27</a:t>
            </a:fld>
            <a:endParaRPr lang="cs-CZ"/>
          </a:p>
        </p:txBody>
      </p:sp>
    </p:spTree>
    <p:extLst>
      <p:ext uri="{BB962C8B-B14F-4D97-AF65-F5344CB8AC3E}">
        <p14:creationId xmlns:p14="http://schemas.microsoft.com/office/powerpoint/2010/main" val="3521038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PŘÍJMOVÉ OPERACE - výjimky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580137"/>
            <a:ext cx="9900000" cy="3311531"/>
          </a:xfrm>
        </p:spPr>
        <p:txBody>
          <a:bodyPr/>
          <a:lstStyle/>
          <a:p>
            <a:pPr algn="just"/>
            <a:r>
              <a:rPr lang="cs-CZ" sz="1600" b="1" dirty="0">
                <a:solidFill>
                  <a:srgbClr val="C00000"/>
                </a:solidFill>
              </a:rPr>
              <a:t>hromadné provedení </a:t>
            </a:r>
            <a:r>
              <a:rPr lang="cs-CZ" sz="1600" dirty="0"/>
              <a:t>předběžné řídicí kontroly před schválením operace </a:t>
            </a:r>
            <a:r>
              <a:rPr lang="cs-CZ" sz="1600" b="1" dirty="0"/>
              <a:t>(§ 14 odst. 1)</a:t>
            </a:r>
          </a:p>
          <a:p>
            <a:pPr algn="just"/>
            <a:r>
              <a:rPr lang="cs-CZ" sz="1600" b="1" dirty="0">
                <a:solidFill>
                  <a:srgbClr val="C00000"/>
                </a:solidFill>
              </a:rPr>
              <a:t>povinnost uskutečnit operaci </a:t>
            </a:r>
            <a:r>
              <a:rPr lang="cs-CZ" sz="1600" dirty="0"/>
              <a:t>nebo její podmínky z jiného právního předpisu, opatření obecné povahy, usnesení vlády, rozhodnutí soudu nebo rozhodnutí správního orgánu </a:t>
            </a:r>
          </a:p>
          <a:p>
            <a:pPr marL="789750" lvl="1" indent="-285750">
              <a:buFont typeface="Arial" panose="020B0604020202020204" pitchFamily="34" charset="0"/>
              <a:buChar char="•"/>
            </a:pPr>
            <a:r>
              <a:rPr lang="cs-CZ" sz="1600" dirty="0"/>
              <a:t>provede se předběžná řídicí kontrola pouze v rozsahu, </a:t>
            </a:r>
            <a:br>
              <a:rPr lang="cs-CZ" sz="1600" dirty="0"/>
            </a:br>
            <a:r>
              <a:rPr lang="cs-CZ" sz="1600" dirty="0"/>
              <a:t>který může orgán veřejné správy ovlivnit </a:t>
            </a:r>
            <a:r>
              <a:rPr lang="cs-CZ" sz="1600" b="1" dirty="0"/>
              <a:t>(§ 14 odst. 2)</a:t>
            </a:r>
          </a:p>
          <a:p>
            <a:pPr algn="just"/>
            <a:r>
              <a:rPr lang="cs-CZ" sz="1600" b="1" dirty="0">
                <a:solidFill>
                  <a:srgbClr val="C00000"/>
                </a:solidFill>
              </a:rPr>
              <a:t>nahrazené předběžné řídicí kontroly </a:t>
            </a:r>
            <a:r>
              <a:rPr lang="cs-CZ" sz="1600" dirty="0"/>
              <a:t>následnou řídicí kontrolou</a:t>
            </a:r>
          </a:p>
          <a:p>
            <a:pPr marL="789750" lvl="1" indent="-285750">
              <a:buFont typeface="Arial" panose="020B0604020202020204" pitchFamily="34" charset="0"/>
              <a:buChar char="•"/>
            </a:pPr>
            <a:r>
              <a:rPr lang="cs-CZ" sz="1600" dirty="0"/>
              <a:t>příjmové operace, kterou nelze předvídat </a:t>
            </a:r>
            <a:r>
              <a:rPr lang="cs-CZ" sz="1600" b="1" dirty="0"/>
              <a:t>(§ 14 odst. 3 písm. a))</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28</a:t>
            </a:fld>
            <a:endParaRPr lang="cs-CZ"/>
          </a:p>
        </p:txBody>
      </p:sp>
    </p:spTree>
    <p:extLst>
      <p:ext uri="{BB962C8B-B14F-4D97-AF65-F5344CB8AC3E}">
        <p14:creationId xmlns:p14="http://schemas.microsoft.com/office/powerpoint/2010/main" val="3384070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VÝDAJOVÉ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683999" y="2358814"/>
            <a:ext cx="4400957" cy="3491859"/>
          </a:xfrm>
        </p:spPr>
        <p:txBody>
          <a:bodyPr/>
          <a:lstStyle/>
          <a:p>
            <a:pPr algn="just"/>
            <a:r>
              <a:rPr lang="cs-CZ" dirty="0"/>
              <a:t>SPRÁVCE ROZPOČTU</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souladu se schváleným rozpočtem, programy, projekty, uzavřenými smlouvami nebo  rozhodnutím o nakládání s veřejnými prostředky</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soulad s pravidly pro financování činnosti orgánu veřejné správy </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řízení souvisejících rozpočtových rizik</a:t>
            </a:r>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29</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3999" y="1243809"/>
            <a:ext cx="9900001" cy="772560"/>
          </a:xfrm>
        </p:spPr>
        <p:txBody>
          <a:bodyPr/>
          <a:lstStyle/>
          <a:p>
            <a:r>
              <a:rPr lang="cs-CZ" dirty="0"/>
              <a:t>PŘED SCHVÁLENÍM OPERACE (§ 12)</a:t>
            </a:r>
          </a:p>
          <a:p>
            <a:r>
              <a:rPr lang="cs-CZ" sz="1600" dirty="0">
                <a:solidFill>
                  <a:schemeClr val="bg2">
                    <a:lumMod val="50000"/>
                  </a:schemeClr>
                </a:solidFill>
              </a:rPr>
              <a:t>Pořadí stanoví orgán veřejné správy – doporučení, aby byl příkazce operace na konci procesu jako osoba odpovědná za schválení operace </a:t>
            </a:r>
          </a:p>
          <a:p>
            <a:endParaRPr lang="cs-CZ" dirty="0"/>
          </a:p>
          <a:p>
            <a:endParaRPr lang="cs-CZ" dirty="0"/>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5642517" y="2358814"/>
            <a:ext cx="4941483" cy="3491859"/>
          </a:xfrm>
        </p:spPr>
        <p:txBody>
          <a:bodyPr/>
          <a:lstStyle/>
          <a:p>
            <a:pPr algn="just"/>
            <a:r>
              <a:rPr lang="cs-CZ" dirty="0"/>
              <a:t>PŘÍKAZCE OPERACE</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b="1" dirty="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řízení souvisejících rizik</a:t>
            </a:r>
          </a:p>
          <a:p>
            <a:pPr algn="just"/>
            <a:endParaRPr lang="cs-CZ" dirty="0"/>
          </a:p>
        </p:txBody>
      </p:sp>
    </p:spTree>
    <p:extLst>
      <p:ext uri="{BB962C8B-B14F-4D97-AF65-F5344CB8AC3E}">
        <p14:creationId xmlns:p14="http://schemas.microsoft.com/office/powerpoint/2010/main" val="3009858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539795"/>
          </a:xfrm>
        </p:spPr>
        <p:txBody>
          <a:bodyPr/>
          <a:lstStyle/>
          <a:p>
            <a:r>
              <a:rPr lang="cs-CZ" dirty="0"/>
              <a:t>Základní informace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875899" y="1646651"/>
            <a:ext cx="9708101" cy="2494170"/>
          </a:xfrm>
        </p:spPr>
        <p:txBody>
          <a:bodyPr/>
          <a:lstStyle/>
          <a:p>
            <a:pPr algn="just"/>
            <a:r>
              <a:rPr lang="cs-CZ" sz="1600" dirty="0"/>
              <a:t>zákon č. 320/2001 Sb., o finanční kontrole ve veřejné správě bude nahrazen </a:t>
            </a:r>
            <a:r>
              <a:rPr lang="cs-CZ" sz="1600" b="1" dirty="0">
                <a:solidFill>
                  <a:schemeClr val="tx2">
                    <a:lumMod val="75000"/>
                    <a:lumOff val="25000"/>
                  </a:schemeClr>
                </a:solidFill>
                <a:hlinkClick r:id="rId3">
                  <a:extLst>
                    <a:ext uri="{A12FA001-AC4F-418D-AE19-62706E023703}">
                      <ahyp:hlinkClr xmlns:ahyp="http://schemas.microsoft.com/office/drawing/2018/hyperlinkcolor" val="tx"/>
                    </a:ext>
                  </a:extLst>
                </a:hlinkClick>
              </a:rPr>
              <a:t>zákonem č. 231/2025 Sb., o řízení a kontrole veřejných financí</a:t>
            </a:r>
            <a:endParaRPr lang="cs-CZ" sz="1600" b="1" dirty="0">
              <a:solidFill>
                <a:schemeClr val="tx2">
                  <a:lumMod val="75000"/>
                  <a:lumOff val="25000"/>
                </a:schemeClr>
              </a:solidFill>
            </a:endParaRPr>
          </a:p>
          <a:p>
            <a:pPr marL="846900" lvl="1" indent="-342900" algn="just">
              <a:buFont typeface="Arial" panose="020B0604020202020204" pitchFamily="34" charset="0"/>
              <a:buChar char="•"/>
            </a:pPr>
            <a:r>
              <a:rPr lang="cs-CZ" sz="1600" dirty="0">
                <a:solidFill>
                  <a:srgbClr val="FF0000"/>
                </a:solidFill>
              </a:rPr>
              <a:t>s účinností od 1. 1. 2027</a:t>
            </a:r>
          </a:p>
          <a:p>
            <a:pPr marL="846900" lvl="1" indent="-342900" algn="just">
              <a:buFont typeface="Arial" panose="020B0604020202020204" pitchFamily="34" charset="0"/>
              <a:buChar char="•"/>
            </a:pPr>
            <a:r>
              <a:rPr lang="cs-CZ" sz="1600" dirty="0"/>
              <a:t>prováděcí vyhláška č. 416/2004 Sb. bude zrušena bez náhrady </a:t>
            </a:r>
          </a:p>
          <a:p>
            <a:pPr algn="just"/>
            <a:r>
              <a:rPr lang="cs-CZ" sz="1600" dirty="0"/>
              <a:t>Globální standardy interního auditu</a:t>
            </a:r>
          </a:p>
          <a:p>
            <a:pPr lvl="1" algn="just"/>
            <a:r>
              <a:rPr lang="cs-CZ" sz="1600" b="1" dirty="0">
                <a:solidFill>
                  <a:schemeClr val="tx2">
                    <a:lumMod val="75000"/>
                    <a:lumOff val="25000"/>
                  </a:schemeClr>
                </a:solidFill>
                <a:hlinkClick r:id="rId4">
                  <a:extLst>
                    <a:ext uri="{A12FA001-AC4F-418D-AE19-62706E023703}">
                      <ahyp:hlinkClr xmlns:ahyp="http://schemas.microsoft.com/office/drawing/2018/hyperlinkcolor" val="tx"/>
                    </a:ext>
                  </a:extLst>
                </a:hlinkClick>
              </a:rPr>
              <a:t>Sdělení Ministerstva financí č. 419/2025 Sb. </a:t>
            </a:r>
            <a:endParaRPr lang="cs-CZ" sz="1600" b="1" dirty="0">
              <a:solidFill>
                <a:schemeClr val="tx2">
                  <a:lumMod val="75000"/>
                  <a:lumOff val="25000"/>
                </a:schemeClr>
              </a:solidFill>
            </a:endParaRPr>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a:t>
            </a:fld>
            <a:endParaRPr lang="cs-CZ"/>
          </a:p>
        </p:txBody>
      </p:sp>
    </p:spTree>
    <p:extLst>
      <p:ext uri="{BB962C8B-B14F-4D97-AF65-F5344CB8AC3E}">
        <p14:creationId xmlns:p14="http://schemas.microsoft.com/office/powerpoint/2010/main" val="388829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VÝDAJOVÉ OPERACE-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684000" y="2772937"/>
            <a:ext cx="4323523" cy="2155902"/>
          </a:xfrm>
        </p:spPr>
        <p:txBody>
          <a:bodyPr/>
          <a:lstStyle/>
          <a:p>
            <a:pPr algn="just"/>
            <a:r>
              <a:rPr lang="cs-CZ" dirty="0"/>
              <a:t>HLAVNÍ ÚČETNÍ</a:t>
            </a:r>
          </a:p>
          <a:p>
            <a:pPr marL="342900" indent="-342900" algn="just">
              <a:spcAft>
                <a:spcPts val="600"/>
              </a:spcAft>
              <a:buFont typeface="Arial" panose="020B0604020202020204" pitchFamily="34" charset="0"/>
              <a:buChar char="•"/>
            </a:pPr>
            <a:r>
              <a:rPr lang="cs-CZ" sz="1600" b="0" dirty="0">
                <a:solidFill>
                  <a:schemeClr val="bg2">
                    <a:lumMod val="50000"/>
                  </a:schemeClr>
                </a:solidFill>
              </a:rPr>
              <a:t>věřitel, výše, splatnost</a:t>
            </a:r>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30</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4000" y="1243809"/>
            <a:ext cx="9900000" cy="964132"/>
          </a:xfrm>
        </p:spPr>
        <p:txBody>
          <a:bodyPr/>
          <a:lstStyle/>
          <a:p>
            <a:r>
              <a:rPr lang="cs-CZ" dirty="0"/>
              <a:t>PŘED PLATBOU (§ 13)</a:t>
            </a:r>
          </a:p>
          <a:p>
            <a:r>
              <a:rPr lang="cs-CZ" sz="1600" dirty="0">
                <a:solidFill>
                  <a:schemeClr val="bg2">
                    <a:lumMod val="50000"/>
                  </a:schemeClr>
                </a:solidFill>
              </a:rPr>
              <a:t>Pořadí stanoví orgán veřejné správy – doporučení, aby byl příkazce operace na konci procesu jako osoba odpovědná za schválení platby </a:t>
            </a:r>
          </a:p>
          <a:p>
            <a:endParaRPr lang="cs-CZ" dirty="0"/>
          </a:p>
          <a:p>
            <a:endParaRPr lang="cs-CZ" dirty="0"/>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6266427" y="2772937"/>
            <a:ext cx="4317573" cy="2155902"/>
          </a:xfrm>
        </p:spPr>
        <p:txBody>
          <a:bodyPr/>
          <a:lstStyle/>
          <a:p>
            <a:pPr algn="just"/>
            <a:r>
              <a:rPr lang="cs-CZ" dirty="0"/>
              <a:t>PŘÍKAZCE OPERACE</a:t>
            </a:r>
          </a:p>
          <a:p>
            <a:pPr marL="342900" lvl="1" indent="-342900" algn="just">
              <a:spcAft>
                <a:spcPts val="600"/>
              </a:spcAft>
              <a:buFont typeface="Arial" panose="020B0604020202020204" pitchFamily="34" charset="0"/>
              <a:buChar char="•"/>
            </a:pPr>
            <a:r>
              <a:rPr lang="pl-PL" sz="1600" dirty="0">
                <a:solidFill>
                  <a:schemeClr val="bg2">
                    <a:lumMod val="50000"/>
                  </a:schemeClr>
                </a:solidFill>
              </a:rPr>
              <a:t>soulad realizace operace s podmínkami, za kterých byla schválena</a:t>
            </a:r>
          </a:p>
          <a:p>
            <a:pPr marL="1062900" lvl="2" indent="-342900" algn="just">
              <a:spcAft>
                <a:spcPts val="600"/>
              </a:spcAft>
              <a:buFont typeface="Arial" panose="020B0604020202020204" pitchFamily="34" charset="0"/>
              <a:buChar char="•"/>
            </a:pPr>
            <a:r>
              <a:rPr lang="pl-PL" sz="1600" dirty="0">
                <a:solidFill>
                  <a:schemeClr val="bg2">
                    <a:lumMod val="50000"/>
                  </a:schemeClr>
                </a:solidFill>
              </a:rPr>
              <a:t>včetně věřitele, výše, splatnosti</a:t>
            </a:r>
          </a:p>
          <a:p>
            <a:pPr marL="342900" lvl="1" indent="-342900" algn="just">
              <a:spcAft>
                <a:spcPts val="600"/>
              </a:spcAft>
              <a:buFont typeface="Arial" panose="020B0604020202020204" pitchFamily="34" charset="0"/>
              <a:buChar char="•"/>
            </a:pPr>
            <a:endParaRPr lang="cs-CZ" sz="1600" dirty="0">
              <a:solidFill>
                <a:schemeClr val="bg2">
                  <a:lumMod val="50000"/>
                </a:schemeClr>
              </a:solidFill>
            </a:endParaRPr>
          </a:p>
          <a:p>
            <a:pPr algn="just"/>
            <a:endParaRPr lang="cs-CZ" dirty="0"/>
          </a:p>
        </p:txBody>
      </p:sp>
    </p:spTree>
    <p:extLst>
      <p:ext uri="{BB962C8B-B14F-4D97-AF65-F5344CB8AC3E}">
        <p14:creationId xmlns:p14="http://schemas.microsoft.com/office/powerpoint/2010/main" val="3154878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VÝDAJOVÉ OPERACE – výjimky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543982"/>
            <a:ext cx="9900000" cy="3667355"/>
          </a:xfrm>
        </p:spPr>
        <p:txBody>
          <a:bodyPr/>
          <a:lstStyle/>
          <a:p>
            <a:r>
              <a:rPr lang="cs-CZ" sz="1600" b="1" dirty="0">
                <a:solidFill>
                  <a:srgbClr val="C00000"/>
                </a:solidFill>
              </a:rPr>
              <a:t>hromadné provedení </a:t>
            </a:r>
            <a:r>
              <a:rPr lang="cs-CZ" sz="1600" dirty="0"/>
              <a:t>předběžné řídicí kontroly před schválením operace </a:t>
            </a:r>
            <a:r>
              <a:rPr lang="cs-CZ" sz="1600" b="1" dirty="0"/>
              <a:t>(§ 14 odst. 1)</a:t>
            </a:r>
          </a:p>
          <a:p>
            <a:r>
              <a:rPr lang="cs-CZ" sz="1600" dirty="0"/>
              <a:t>vyplývá-li </a:t>
            </a:r>
            <a:r>
              <a:rPr lang="cs-CZ" sz="1600" b="1" dirty="0">
                <a:solidFill>
                  <a:srgbClr val="C00000"/>
                </a:solidFill>
              </a:rPr>
              <a:t>povinnost uskutečnit operaci nebo její podmínky z jiného právního předpisu</a:t>
            </a:r>
            <a:r>
              <a:rPr lang="cs-CZ" sz="1600" dirty="0"/>
              <a:t>, opatření obecné povahy, usnesení vlády, rozhodnutí soudu nebo rozhodnutí správního orgánu, provede se předběžná řídicí kontrola pouze      v rozsahu, který může orgán veřejné správy ovlivnit </a:t>
            </a:r>
            <a:r>
              <a:rPr lang="cs-CZ" sz="1600" b="1" dirty="0"/>
              <a:t>(§ 14 odst. 2)</a:t>
            </a:r>
          </a:p>
          <a:p>
            <a:r>
              <a:rPr lang="cs-CZ" sz="1600" dirty="0"/>
              <a:t>nahrazené předběžné řídicí kontroly následnou řídicí kontrolou</a:t>
            </a:r>
          </a:p>
          <a:p>
            <a:pPr marL="789750" lvl="1" indent="-285750">
              <a:buFont typeface="Arial" panose="020B0604020202020204" pitchFamily="34" charset="0"/>
              <a:buChar char="•"/>
            </a:pPr>
            <a:r>
              <a:rPr lang="cs-CZ" sz="1600" dirty="0"/>
              <a:t>výdajové operace, </a:t>
            </a:r>
            <a:r>
              <a:rPr lang="cs-CZ" sz="1600" b="1" dirty="0">
                <a:solidFill>
                  <a:srgbClr val="C00000"/>
                </a:solidFill>
              </a:rPr>
              <a:t>je-li nezbytné zabránit újmě </a:t>
            </a:r>
            <a:r>
              <a:rPr lang="cs-CZ" sz="1600" b="1" dirty="0"/>
              <a:t>[§ 14 odst. 3 písm. b)]</a:t>
            </a:r>
          </a:p>
          <a:p>
            <a:pPr marL="789750" lvl="1" indent="-285750">
              <a:buFont typeface="Arial" panose="020B0604020202020204" pitchFamily="34" charset="0"/>
              <a:buChar char="•"/>
            </a:pPr>
            <a:r>
              <a:rPr lang="cs-CZ" sz="1600" dirty="0"/>
              <a:t>operace související s plněním úkolu konkrétního orgánu veřejné správy, </a:t>
            </a:r>
            <a:r>
              <a:rPr lang="cs-CZ" sz="1600" b="1" dirty="0">
                <a:solidFill>
                  <a:srgbClr val="C00000"/>
                </a:solidFill>
              </a:rPr>
              <a:t>který nesnese odkladu </a:t>
            </a:r>
            <a:r>
              <a:rPr lang="cs-CZ" sz="1600" b="1" dirty="0"/>
              <a:t>[§ 14 odst. 3 písm. c)]</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31</a:t>
            </a:fld>
            <a:endParaRPr lang="cs-CZ"/>
          </a:p>
        </p:txBody>
      </p:sp>
    </p:spTree>
    <p:extLst>
      <p:ext uri="{BB962C8B-B14F-4D97-AF65-F5344CB8AC3E}">
        <p14:creationId xmlns:p14="http://schemas.microsoft.com/office/powerpoint/2010/main" val="38912685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MAJETKOVÉ OPERACE - předběžná kontrola</a:t>
            </a:r>
          </a:p>
        </p:txBody>
      </p:sp>
      <p:sp>
        <p:nvSpPr>
          <p:cNvPr id="5" name="Zástupný obsah 4">
            <a:extLst>
              <a:ext uri="{FF2B5EF4-FFF2-40B4-BE49-F238E27FC236}">
                <a16:creationId xmlns:a16="http://schemas.microsoft.com/office/drawing/2014/main" id="{F61B5EF3-4CE8-4E98-9F40-6500FD102F16}"/>
              </a:ext>
            </a:extLst>
          </p:cNvPr>
          <p:cNvSpPr>
            <a:spLocks noGrp="1"/>
          </p:cNvSpPr>
          <p:nvPr>
            <p:ph sz="half" idx="1"/>
          </p:nvPr>
        </p:nvSpPr>
        <p:spPr>
          <a:xfrm>
            <a:off x="684000" y="2514850"/>
            <a:ext cx="3969777" cy="3008721"/>
          </a:xfrm>
        </p:spPr>
        <p:txBody>
          <a:bodyPr/>
          <a:lstStyle/>
          <a:p>
            <a:r>
              <a:rPr lang="cs-CZ" dirty="0"/>
              <a:t>OSOBA URČENÁ VEDOUCÍM ORGÁNU VEŘEJNÉ SPRÁVY</a:t>
            </a:r>
          </a:p>
          <a:p>
            <a:pPr lvl="1"/>
            <a:r>
              <a:rPr lang="cs-CZ" sz="1600" dirty="0"/>
              <a:t>rozsah ověření stanovení vnitřní předpisy</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32</a:t>
            </a:fld>
            <a:endParaRPr lang="cs-CZ"/>
          </a:p>
        </p:txBody>
      </p:sp>
      <p:sp>
        <p:nvSpPr>
          <p:cNvPr id="6" name="Zástupný text 5">
            <a:extLst>
              <a:ext uri="{FF2B5EF4-FFF2-40B4-BE49-F238E27FC236}">
                <a16:creationId xmlns:a16="http://schemas.microsoft.com/office/drawing/2014/main" id="{5CC0AA04-A00F-4D8C-A785-53587E99AAE8}"/>
              </a:ext>
            </a:extLst>
          </p:cNvPr>
          <p:cNvSpPr>
            <a:spLocks noGrp="1"/>
          </p:cNvSpPr>
          <p:nvPr>
            <p:ph type="body" sz="quarter" idx="14"/>
          </p:nvPr>
        </p:nvSpPr>
        <p:spPr>
          <a:xfrm>
            <a:off x="684000" y="1243808"/>
            <a:ext cx="9900000" cy="951377"/>
          </a:xfrm>
        </p:spPr>
        <p:txBody>
          <a:bodyPr/>
          <a:lstStyle/>
          <a:p>
            <a:r>
              <a:rPr lang="cs-CZ" dirty="0"/>
              <a:t>PŘED SCHVÁLENÍM OPERACE (§ 12)</a:t>
            </a:r>
          </a:p>
          <a:p>
            <a:r>
              <a:rPr lang="cs-CZ" sz="1600" dirty="0">
                <a:solidFill>
                  <a:schemeClr val="bg2">
                    <a:lumMod val="50000"/>
                  </a:schemeClr>
                </a:solidFill>
              </a:rPr>
              <a:t>Pořadí stanoví orgán veřejné správy – doporučení, aby byl příkazce operace na konci procesu jako osoba odpovědná za schválení operace </a:t>
            </a:r>
          </a:p>
          <a:p>
            <a:endParaRPr lang="cs-CZ" dirty="0"/>
          </a:p>
          <a:p>
            <a:endParaRPr lang="cs-CZ" dirty="0"/>
          </a:p>
        </p:txBody>
      </p:sp>
      <p:sp>
        <p:nvSpPr>
          <p:cNvPr id="7" name="Zástupný obsah 6">
            <a:extLst>
              <a:ext uri="{FF2B5EF4-FFF2-40B4-BE49-F238E27FC236}">
                <a16:creationId xmlns:a16="http://schemas.microsoft.com/office/drawing/2014/main" id="{5E613C3B-733A-405E-BB59-E5CC89E3E8FE}"/>
              </a:ext>
            </a:extLst>
          </p:cNvPr>
          <p:cNvSpPr>
            <a:spLocks noGrp="1"/>
          </p:cNvSpPr>
          <p:nvPr>
            <p:ph sz="half" idx="15"/>
          </p:nvPr>
        </p:nvSpPr>
        <p:spPr>
          <a:xfrm>
            <a:off x="4832195" y="2514850"/>
            <a:ext cx="5751805" cy="3447336"/>
          </a:xfrm>
        </p:spPr>
        <p:txBody>
          <a:bodyPr/>
          <a:lstStyle/>
          <a:p>
            <a:pPr algn="just"/>
            <a:r>
              <a:rPr lang="cs-CZ" dirty="0"/>
              <a:t>PŘÍKAZCE OPERACE</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 právními předpisy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nezbytnost k zajištění úkolů, záměrů a cílů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se zásadou řádného finančního řízení</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soulad se schváleným rozpočtem, programy, projekty, uzavřenými smlouvami rozhodnutími o nakládání s veřejnými prostředky a pravidly pro financování činnosti orgánu veřejné správy</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doložení správnými a úplnými podklady </a:t>
            </a:r>
          </a:p>
          <a:p>
            <a:pPr marL="342900" lvl="1" indent="-342900" algn="just">
              <a:spcAft>
                <a:spcPts val="600"/>
              </a:spcAft>
              <a:buFont typeface="Arial" panose="020B0604020202020204" pitchFamily="34" charset="0"/>
              <a:buChar char="•"/>
            </a:pPr>
            <a:r>
              <a:rPr lang="cs-CZ" sz="1600" dirty="0">
                <a:solidFill>
                  <a:schemeClr val="bg2">
                    <a:lumMod val="50000"/>
                  </a:schemeClr>
                </a:solidFill>
              </a:rPr>
              <a:t>řízení souvisejících rizik</a:t>
            </a:r>
          </a:p>
          <a:p>
            <a:pPr algn="just"/>
            <a:endParaRPr lang="cs-CZ" dirty="0"/>
          </a:p>
        </p:txBody>
      </p:sp>
    </p:spTree>
    <p:extLst>
      <p:ext uri="{BB962C8B-B14F-4D97-AF65-F5344CB8AC3E}">
        <p14:creationId xmlns:p14="http://schemas.microsoft.com/office/powerpoint/2010/main" val="23483570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Speciální pravidla – operace schvalovaná kolektivním orgánem </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2160000"/>
            <a:ext cx="9899999" cy="3259493"/>
          </a:xfrm>
        </p:spPr>
        <p:txBody>
          <a:bodyPr/>
          <a:lstStyle/>
          <a:p>
            <a:pPr algn="just"/>
            <a:r>
              <a:rPr lang="cs-CZ" sz="1600" b="1" dirty="0">
                <a:solidFill>
                  <a:srgbClr val="C00000"/>
                </a:solidFill>
              </a:rPr>
              <a:t>omezena odpovědnost příkazce operace </a:t>
            </a:r>
          </a:p>
          <a:p>
            <a:pPr marL="789750" lvl="1" indent="-285750" algn="just">
              <a:buFont typeface="Arial" panose="020B0604020202020204" pitchFamily="34" charset="0"/>
              <a:buChar char="•"/>
            </a:pPr>
            <a:r>
              <a:rPr lang="cs-CZ" sz="1600" dirty="0"/>
              <a:t>ověření souladu se schváleným rozhodnutím kolektivního orgánu a v jeho mezích v souladu se zásadou řádného finančního řízení</a:t>
            </a:r>
          </a:p>
          <a:p>
            <a:pPr algn="just"/>
            <a:r>
              <a:rPr lang="cs-CZ" sz="1600" b="1" dirty="0">
                <a:solidFill>
                  <a:srgbClr val="C00000"/>
                </a:solidFill>
              </a:rPr>
              <a:t>pokud příkazce operace zjistí nedostatek</a:t>
            </a:r>
          </a:p>
          <a:p>
            <a:pPr marL="789750" lvl="1" indent="-285750" algn="just">
              <a:buFont typeface="Arial" panose="020B0604020202020204" pitchFamily="34" charset="0"/>
              <a:buChar char="•"/>
            </a:pPr>
            <a:r>
              <a:rPr lang="cs-CZ" sz="1600" dirty="0"/>
              <a:t>povinnost neprodleně přijmout opatření k odstranění nebo prevenci nebo o potřebě přijetí opatření informuje příslušný kolektivní orgán prostřednictvím vedoucího orgánu veřejné správy</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33</a:t>
            </a:fld>
            <a:endParaRPr lang="cs-CZ"/>
          </a:p>
        </p:txBody>
      </p:sp>
    </p:spTree>
    <p:extLst>
      <p:ext uri="{BB962C8B-B14F-4D97-AF65-F5344CB8AC3E}">
        <p14:creationId xmlns:p14="http://schemas.microsoft.com/office/powerpoint/2010/main" val="2379288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Osoby vykonávající následnou řídicí kontrolu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2160001"/>
            <a:ext cx="9900000" cy="2820878"/>
          </a:xfrm>
        </p:spPr>
        <p:txBody>
          <a:bodyPr/>
          <a:lstStyle/>
          <a:p>
            <a:pPr algn="just"/>
            <a:r>
              <a:rPr lang="cs-CZ" sz="1600" b="1" dirty="0">
                <a:solidFill>
                  <a:srgbClr val="C00000"/>
                </a:solidFill>
              </a:rPr>
              <a:t>zaměstnanec </a:t>
            </a:r>
          </a:p>
          <a:p>
            <a:pPr algn="just"/>
            <a:r>
              <a:rPr lang="cs-CZ" sz="1600" b="1" dirty="0">
                <a:solidFill>
                  <a:srgbClr val="C00000"/>
                </a:solidFill>
              </a:rPr>
              <a:t>jiná osoba </a:t>
            </a:r>
          </a:p>
          <a:p>
            <a:pPr marL="789750" lvl="1" indent="-285750" algn="just">
              <a:buFont typeface="Arial" panose="020B0604020202020204" pitchFamily="34" charset="0"/>
              <a:buChar char="•"/>
            </a:pPr>
            <a:r>
              <a:rPr lang="cs-CZ" sz="1600" dirty="0"/>
              <a:t>nemá-li orgán veřejné správy zaměstnance s odpovídajícími předpoklady pro její výkon</a:t>
            </a:r>
          </a:p>
          <a:p>
            <a:pPr marL="789750" lvl="1" indent="-285750" algn="just">
              <a:buFont typeface="Arial" panose="020B0604020202020204" pitchFamily="34" charset="0"/>
              <a:buChar char="•"/>
            </a:pPr>
            <a:r>
              <a:rPr lang="cs-CZ" sz="1600" dirty="0"/>
              <a:t>v případech odůvodněných nízkou pravděpodobností výskytu nepřiměřených rizik</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34</a:t>
            </a:fld>
            <a:endParaRPr lang="cs-CZ"/>
          </a:p>
        </p:txBody>
      </p:sp>
    </p:spTree>
    <p:extLst>
      <p:ext uri="{BB962C8B-B14F-4D97-AF65-F5344CB8AC3E}">
        <p14:creationId xmlns:p14="http://schemas.microsoft.com/office/powerpoint/2010/main" val="286936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Následná řídicí kontrola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512735"/>
            <a:ext cx="9900000" cy="4434582"/>
          </a:xfrm>
        </p:spPr>
        <p:txBody>
          <a:bodyPr/>
          <a:lstStyle/>
          <a:p>
            <a:pPr algn="just"/>
            <a:r>
              <a:rPr lang="cs-CZ" sz="1600" dirty="0"/>
              <a:t>na základě analýzy rizik </a:t>
            </a:r>
          </a:p>
          <a:p>
            <a:pPr algn="just"/>
            <a:r>
              <a:rPr lang="cs-CZ" sz="1600" dirty="0"/>
              <a:t>tam, kde </a:t>
            </a:r>
            <a:r>
              <a:rPr lang="cs-CZ" sz="1600" b="1" dirty="0">
                <a:solidFill>
                  <a:srgbClr val="C00000"/>
                </a:solidFill>
              </a:rPr>
              <a:t>nebylo možné provést </a:t>
            </a:r>
            <a:r>
              <a:rPr lang="cs-CZ" sz="1600" dirty="0"/>
              <a:t>předběžnou řídicí kontrolu</a:t>
            </a:r>
          </a:p>
          <a:p>
            <a:pPr algn="just"/>
            <a:r>
              <a:rPr lang="cs-CZ" sz="1600" b="1" dirty="0">
                <a:solidFill>
                  <a:srgbClr val="C00000"/>
                </a:solidFill>
              </a:rPr>
              <a:t>předmět:</a:t>
            </a:r>
          </a:p>
          <a:p>
            <a:pPr marL="789750" lvl="1" indent="-285750" algn="just">
              <a:buFont typeface="Arial" panose="020B0604020202020204" pitchFamily="34" charset="0"/>
              <a:buChar char="•"/>
            </a:pPr>
            <a:r>
              <a:rPr lang="cs-CZ" sz="1600" dirty="0"/>
              <a:t>soulad s právními předpisy</a:t>
            </a:r>
          </a:p>
          <a:p>
            <a:pPr marL="789750" lvl="1" indent="-285750" algn="just">
              <a:buFont typeface="Arial" panose="020B0604020202020204" pitchFamily="34" charset="0"/>
              <a:buChar char="•"/>
            </a:pPr>
            <a:r>
              <a:rPr lang="cs-CZ" sz="1600" dirty="0"/>
              <a:t>soulad s podmínkami, za kterých byla operace schválena</a:t>
            </a:r>
          </a:p>
          <a:p>
            <a:pPr marL="789750" lvl="1" indent="-285750" algn="just">
              <a:buFont typeface="Arial" panose="020B0604020202020204" pitchFamily="34" charset="0"/>
              <a:buChar char="•"/>
            </a:pPr>
            <a:r>
              <a:rPr lang="cs-CZ" sz="1600" dirty="0"/>
              <a:t>soulad se zásadou řádného finančního řízení</a:t>
            </a:r>
          </a:p>
          <a:p>
            <a:pPr marL="789750" lvl="1" indent="-285750" algn="just">
              <a:buFont typeface="Arial" panose="020B0604020202020204" pitchFamily="34" charset="0"/>
              <a:buChar char="•"/>
            </a:pPr>
            <a:r>
              <a:rPr lang="cs-CZ" sz="1600" dirty="0"/>
              <a:t>doložení správnými a úplnými podklady</a:t>
            </a:r>
          </a:p>
          <a:p>
            <a:pPr marL="789750" lvl="1" indent="-285750" algn="just">
              <a:buFont typeface="Arial" panose="020B0604020202020204" pitchFamily="34" charset="0"/>
              <a:buChar char="•"/>
            </a:pPr>
            <a:r>
              <a:rPr lang="cs-CZ" sz="1600" dirty="0"/>
              <a:t>řízení souvisejících rizik</a:t>
            </a:r>
          </a:p>
          <a:p>
            <a:pPr algn="just"/>
            <a:r>
              <a:rPr lang="cs-CZ" sz="1600" b="1" dirty="0">
                <a:solidFill>
                  <a:srgbClr val="C00000"/>
                </a:solidFill>
              </a:rPr>
              <a:t>osoba určená vedoucím orgánu veřejné správy </a:t>
            </a:r>
            <a:r>
              <a:rPr lang="cs-CZ" sz="1600" dirty="0"/>
              <a:t>sleduje, zda příjmy, na které má orgán veřejné správy nárok, a výdaje, které je orgán veřejné správy povinen uhradit, jsou hrazeny včas a ve správné výši, a při zjištění nedostatku neprodleně přijme opatření k jeho odstranění nebo prevenci nebo o potřebě přijetí takových opatření informuje vedoucího orgánu veřejné správy</a:t>
            </a:r>
          </a:p>
          <a:p>
            <a:pPr algn="just"/>
            <a:endParaRPr lang="cs-CZ" sz="1600" dirty="0"/>
          </a:p>
          <a:p>
            <a:pPr algn="just"/>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35</a:t>
            </a:fld>
            <a:endParaRPr lang="cs-CZ"/>
          </a:p>
        </p:txBody>
      </p:sp>
    </p:spTree>
    <p:extLst>
      <p:ext uri="{BB962C8B-B14F-4D97-AF65-F5344CB8AC3E}">
        <p14:creationId xmlns:p14="http://schemas.microsoft.com/office/powerpoint/2010/main" val="2948199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22EEB-A803-F0D2-47C5-81D1C827F1F0}"/>
              </a:ext>
            </a:extLst>
          </p:cNvPr>
          <p:cNvSpPr>
            <a:spLocks noGrp="1"/>
          </p:cNvSpPr>
          <p:nvPr>
            <p:ph type="title"/>
          </p:nvPr>
        </p:nvSpPr>
        <p:spPr/>
        <p:txBody>
          <a:bodyPr/>
          <a:lstStyle/>
          <a:p>
            <a:r>
              <a:rPr lang="cs-CZ" dirty="0"/>
              <a:t>Fáze řídicí kontroly – starý vs. nový zákon</a:t>
            </a:r>
          </a:p>
        </p:txBody>
      </p:sp>
      <p:graphicFrame>
        <p:nvGraphicFramePr>
          <p:cNvPr id="7" name="Zástupný obsah 6">
            <a:extLst>
              <a:ext uri="{FF2B5EF4-FFF2-40B4-BE49-F238E27FC236}">
                <a16:creationId xmlns:a16="http://schemas.microsoft.com/office/drawing/2014/main" id="{10DB7272-5745-6009-87BC-3832D4843C0D}"/>
              </a:ext>
            </a:extLst>
          </p:cNvPr>
          <p:cNvGraphicFramePr>
            <a:graphicFrameLocks noGrp="1"/>
          </p:cNvGraphicFramePr>
          <p:nvPr>
            <p:ph idx="1"/>
            <p:extLst>
              <p:ext uri="{D42A27DB-BD31-4B8C-83A1-F6EECF244321}">
                <p14:modId xmlns:p14="http://schemas.microsoft.com/office/powerpoint/2010/main" val="1386797207"/>
              </p:ext>
            </p:extLst>
          </p:nvPr>
        </p:nvGraphicFramePr>
        <p:xfrm>
          <a:off x="683862" y="1385962"/>
          <a:ext cx="10814538" cy="2392680"/>
        </p:xfrm>
        <a:graphic>
          <a:graphicData uri="http://schemas.openxmlformats.org/drawingml/2006/table">
            <a:tbl>
              <a:tblPr firstRow="1" bandRow="1">
                <a:tableStyleId>{5C22544A-7EE6-4342-B048-85BDC9FD1C3A}</a:tableStyleId>
              </a:tblPr>
              <a:tblGrid>
                <a:gridCol w="3604846">
                  <a:extLst>
                    <a:ext uri="{9D8B030D-6E8A-4147-A177-3AD203B41FA5}">
                      <a16:colId xmlns:a16="http://schemas.microsoft.com/office/drawing/2014/main" val="337666661"/>
                    </a:ext>
                  </a:extLst>
                </a:gridCol>
                <a:gridCol w="3604846">
                  <a:extLst>
                    <a:ext uri="{9D8B030D-6E8A-4147-A177-3AD203B41FA5}">
                      <a16:colId xmlns:a16="http://schemas.microsoft.com/office/drawing/2014/main" val="3205506588"/>
                    </a:ext>
                  </a:extLst>
                </a:gridCol>
                <a:gridCol w="3604846">
                  <a:extLst>
                    <a:ext uri="{9D8B030D-6E8A-4147-A177-3AD203B41FA5}">
                      <a16:colId xmlns:a16="http://schemas.microsoft.com/office/drawing/2014/main" val="4282712117"/>
                    </a:ext>
                  </a:extLst>
                </a:gridCol>
              </a:tblGrid>
              <a:tr h="370840">
                <a:tc>
                  <a:txBody>
                    <a:bodyPr/>
                    <a:lstStyle/>
                    <a:p>
                      <a:r>
                        <a:rPr lang="cs-CZ" dirty="0"/>
                        <a:t>Příjmová operace</a:t>
                      </a:r>
                    </a:p>
                  </a:txBody>
                  <a:tcPr/>
                </a:tc>
                <a:tc>
                  <a:txBody>
                    <a:bodyPr/>
                    <a:lstStyle/>
                    <a:p>
                      <a:r>
                        <a:rPr lang="cs-CZ" dirty="0"/>
                        <a:t>Výdajová operace</a:t>
                      </a:r>
                    </a:p>
                  </a:txBody>
                  <a:tcPr/>
                </a:tc>
                <a:tc>
                  <a:txBody>
                    <a:bodyPr/>
                    <a:lstStyle/>
                    <a:p>
                      <a:r>
                        <a:rPr lang="cs-CZ" dirty="0"/>
                        <a:t>Majetková operace</a:t>
                      </a:r>
                    </a:p>
                  </a:txBody>
                  <a:tcPr/>
                </a:tc>
                <a:extLst>
                  <a:ext uri="{0D108BD9-81ED-4DB2-BD59-A6C34878D82A}">
                    <a16:rowId xmlns:a16="http://schemas.microsoft.com/office/drawing/2014/main" val="1631205103"/>
                  </a:ext>
                </a:extLst>
              </a:tr>
              <a:tr h="370840">
                <a:tc>
                  <a:txBody>
                    <a:bodyPr/>
                    <a:lstStyle/>
                    <a:p>
                      <a:r>
                        <a:rPr lang="cs-CZ" dirty="0"/>
                        <a:t>Předběžná řídicí kontrola </a:t>
                      </a:r>
                      <a:r>
                        <a:rPr lang="cs-CZ" b="0" dirty="0"/>
                        <a:t>před</a:t>
                      </a:r>
                      <a:r>
                        <a:rPr lang="cs-CZ" dirty="0"/>
                        <a:t> vznikem nároku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před</a:t>
                      </a:r>
                      <a:r>
                        <a:rPr lang="cs-CZ" dirty="0"/>
                        <a:t> vznikem závazku</a:t>
                      </a:r>
                    </a:p>
                  </a:txBody>
                  <a:tcPr/>
                </a:tc>
                <a:tc>
                  <a:txBody>
                    <a:bodyPr/>
                    <a:lstStyle/>
                    <a:p>
                      <a:r>
                        <a:rPr lang="cs-CZ" dirty="0"/>
                        <a:t>-</a:t>
                      </a:r>
                    </a:p>
                  </a:txBody>
                  <a:tcPr/>
                </a:tc>
                <a:extLst>
                  <a:ext uri="{0D108BD9-81ED-4DB2-BD59-A6C34878D82A}">
                    <a16:rowId xmlns:a16="http://schemas.microsoft.com/office/drawing/2014/main" val="64501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po</a:t>
                      </a:r>
                      <a:r>
                        <a:rPr lang="cs-CZ" dirty="0"/>
                        <a:t> vznikem nároku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po</a:t>
                      </a:r>
                      <a:r>
                        <a:rPr lang="cs-CZ" dirty="0"/>
                        <a:t> vzniku závazku</a:t>
                      </a:r>
                    </a:p>
                  </a:txBody>
                  <a:tcPr/>
                </a:tc>
                <a:tc>
                  <a:txBody>
                    <a:bodyPr/>
                    <a:lstStyle/>
                    <a:p>
                      <a:r>
                        <a:rPr lang="cs-CZ" dirty="0"/>
                        <a:t>-</a:t>
                      </a:r>
                    </a:p>
                  </a:txBody>
                  <a:tcPr/>
                </a:tc>
                <a:extLst>
                  <a:ext uri="{0D108BD9-81ED-4DB2-BD59-A6C34878D82A}">
                    <a16:rowId xmlns:a16="http://schemas.microsoft.com/office/drawing/2014/main" val="423262165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Průběžná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Průběžná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Průběžná řídicí kontrola</a:t>
                      </a:r>
                    </a:p>
                  </a:txBody>
                  <a:tcPr/>
                </a:tc>
                <a:extLst>
                  <a:ext uri="{0D108BD9-81ED-4DB2-BD59-A6C34878D82A}">
                    <a16:rowId xmlns:a16="http://schemas.microsoft.com/office/drawing/2014/main" val="1266540438"/>
                  </a:ext>
                </a:extLst>
              </a:tr>
              <a:tr h="370840">
                <a:tc>
                  <a:txBody>
                    <a:bodyPr/>
                    <a:lstStyle/>
                    <a:p>
                      <a:r>
                        <a:rPr lang="cs-CZ" dirty="0"/>
                        <a:t>Následná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Následná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Následná řídicí kontrola</a:t>
                      </a:r>
                    </a:p>
                  </a:txBody>
                  <a:tcPr/>
                </a:tc>
                <a:extLst>
                  <a:ext uri="{0D108BD9-81ED-4DB2-BD59-A6C34878D82A}">
                    <a16:rowId xmlns:a16="http://schemas.microsoft.com/office/drawing/2014/main" val="471748947"/>
                  </a:ext>
                </a:extLst>
              </a:tr>
            </a:tbl>
          </a:graphicData>
        </a:graphic>
      </p:graphicFrame>
      <p:sp>
        <p:nvSpPr>
          <p:cNvPr id="4" name="Zástupný symbol pro číslo snímku 3">
            <a:extLst>
              <a:ext uri="{FF2B5EF4-FFF2-40B4-BE49-F238E27FC236}">
                <a16:creationId xmlns:a16="http://schemas.microsoft.com/office/drawing/2014/main" id="{C873968D-0538-2EA9-F9A5-25A773EAF780}"/>
              </a:ext>
            </a:extLst>
          </p:cNvPr>
          <p:cNvSpPr>
            <a:spLocks noGrp="1"/>
          </p:cNvSpPr>
          <p:nvPr>
            <p:ph type="sldNum" sz="quarter" idx="12"/>
          </p:nvPr>
        </p:nvSpPr>
        <p:spPr/>
        <p:txBody>
          <a:bodyPr/>
          <a:lstStyle/>
          <a:p>
            <a:fld id="{1CF5A12E-3DFE-4C3E-9036-7893F29C52C1}" type="slidenum">
              <a:rPr lang="cs-CZ" smtClean="0"/>
              <a:t>36</a:t>
            </a:fld>
            <a:endParaRPr lang="cs-CZ"/>
          </a:p>
        </p:txBody>
      </p:sp>
      <p:graphicFrame>
        <p:nvGraphicFramePr>
          <p:cNvPr id="8" name="Zástupný obsah 6">
            <a:extLst>
              <a:ext uri="{FF2B5EF4-FFF2-40B4-BE49-F238E27FC236}">
                <a16:creationId xmlns:a16="http://schemas.microsoft.com/office/drawing/2014/main" id="{E5BD22FD-78EA-9C70-1505-A6E2DDC5E705}"/>
              </a:ext>
            </a:extLst>
          </p:cNvPr>
          <p:cNvGraphicFramePr>
            <a:graphicFrameLocks/>
          </p:cNvGraphicFramePr>
          <p:nvPr/>
        </p:nvGraphicFramePr>
        <p:xfrm>
          <a:off x="693600" y="3952068"/>
          <a:ext cx="10804800" cy="2286000"/>
        </p:xfrm>
        <a:graphic>
          <a:graphicData uri="http://schemas.openxmlformats.org/drawingml/2006/table">
            <a:tbl>
              <a:tblPr firstRow="1" bandRow="1">
                <a:tableStyleId>{5C22544A-7EE6-4342-B048-85BDC9FD1C3A}</a:tableStyleId>
              </a:tblPr>
              <a:tblGrid>
                <a:gridCol w="3601600">
                  <a:extLst>
                    <a:ext uri="{9D8B030D-6E8A-4147-A177-3AD203B41FA5}">
                      <a16:colId xmlns:a16="http://schemas.microsoft.com/office/drawing/2014/main" val="337666661"/>
                    </a:ext>
                  </a:extLst>
                </a:gridCol>
                <a:gridCol w="3601600">
                  <a:extLst>
                    <a:ext uri="{9D8B030D-6E8A-4147-A177-3AD203B41FA5}">
                      <a16:colId xmlns:a16="http://schemas.microsoft.com/office/drawing/2014/main" val="3205506588"/>
                    </a:ext>
                  </a:extLst>
                </a:gridCol>
                <a:gridCol w="3601600">
                  <a:extLst>
                    <a:ext uri="{9D8B030D-6E8A-4147-A177-3AD203B41FA5}">
                      <a16:colId xmlns:a16="http://schemas.microsoft.com/office/drawing/2014/main" val="4282712117"/>
                    </a:ext>
                  </a:extLst>
                </a:gridCol>
              </a:tblGrid>
              <a:tr h="333979">
                <a:tc>
                  <a:txBody>
                    <a:bodyPr/>
                    <a:lstStyle/>
                    <a:p>
                      <a:r>
                        <a:rPr lang="cs-CZ" dirty="0"/>
                        <a:t>Příjmová operace</a:t>
                      </a:r>
                    </a:p>
                  </a:txBody>
                  <a:tcPr/>
                </a:tc>
                <a:tc>
                  <a:txBody>
                    <a:bodyPr/>
                    <a:lstStyle/>
                    <a:p>
                      <a:r>
                        <a:rPr lang="cs-CZ" dirty="0"/>
                        <a:t>Výdajová operace</a:t>
                      </a:r>
                    </a:p>
                  </a:txBody>
                  <a:tcPr/>
                </a:tc>
                <a:tc>
                  <a:txBody>
                    <a:bodyPr/>
                    <a:lstStyle/>
                    <a:p>
                      <a:r>
                        <a:rPr lang="cs-CZ" dirty="0"/>
                        <a:t>Majetková operace</a:t>
                      </a:r>
                    </a:p>
                  </a:txBody>
                  <a:tcPr/>
                </a:tc>
                <a:extLst>
                  <a:ext uri="{0D108BD9-81ED-4DB2-BD59-A6C34878D82A}">
                    <a16:rowId xmlns:a16="http://schemas.microsoft.com/office/drawing/2014/main" val="1631205103"/>
                  </a:ext>
                </a:extLst>
              </a:tr>
              <a:tr h="584463">
                <a:tc>
                  <a:txBody>
                    <a:bodyPr/>
                    <a:lstStyle/>
                    <a:p>
                      <a:r>
                        <a:rPr lang="cs-CZ" dirty="0"/>
                        <a:t>Předběžná řídicí kontrola </a:t>
                      </a:r>
                      <a:r>
                        <a:rPr lang="cs-CZ" b="0" dirty="0"/>
                        <a:t>před</a:t>
                      </a:r>
                      <a:r>
                        <a:rPr lang="cs-CZ" dirty="0"/>
                        <a:t> schválením operace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před</a:t>
                      </a:r>
                      <a:r>
                        <a:rPr lang="cs-CZ" dirty="0"/>
                        <a:t> schválením operace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před</a:t>
                      </a:r>
                      <a:r>
                        <a:rPr lang="cs-CZ" dirty="0"/>
                        <a:t> schválením operace</a:t>
                      </a:r>
                    </a:p>
                  </a:txBody>
                  <a:tcPr/>
                </a:tc>
                <a:extLst>
                  <a:ext uri="{0D108BD9-81ED-4DB2-BD59-A6C34878D82A}">
                    <a16:rowId xmlns:a16="http://schemas.microsoft.com/office/drawing/2014/main" val="6450133"/>
                  </a:ext>
                </a:extLst>
              </a:tr>
              <a:tr h="834948">
                <a:tc>
                  <a:txBody>
                    <a:bodyPr/>
                    <a:lstStyle/>
                    <a:p>
                      <a:r>
                        <a:rPr lang="cs-CZ"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Předběžná řídicí kontrola </a:t>
                      </a:r>
                      <a:r>
                        <a:rPr lang="cs-CZ" b="0" dirty="0"/>
                        <a:t>před</a:t>
                      </a:r>
                      <a:r>
                        <a:rPr lang="cs-CZ" dirty="0"/>
                        <a:t> platbou</a:t>
                      </a:r>
                    </a:p>
                    <a:p>
                      <a:endParaRPr lang="cs-CZ" dirty="0"/>
                    </a:p>
                  </a:txBody>
                  <a:tcPr/>
                </a:tc>
                <a:tc>
                  <a:txBody>
                    <a:bodyPr/>
                    <a:lstStyle/>
                    <a:p>
                      <a:r>
                        <a:rPr lang="cs-CZ" dirty="0"/>
                        <a:t>-</a:t>
                      </a:r>
                    </a:p>
                  </a:txBody>
                  <a:tcPr/>
                </a:tc>
                <a:extLst>
                  <a:ext uri="{0D108BD9-81ED-4DB2-BD59-A6C34878D82A}">
                    <a16:rowId xmlns:a16="http://schemas.microsoft.com/office/drawing/2014/main" val="4232621651"/>
                  </a:ext>
                </a:extLst>
              </a:tr>
              <a:tr h="338618">
                <a:tc>
                  <a:txBody>
                    <a:bodyPr/>
                    <a:lstStyle/>
                    <a:p>
                      <a:r>
                        <a:rPr lang="cs-CZ" dirty="0"/>
                        <a:t>Následná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Následná řídicí kontrola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Následná řídicí kontrola</a:t>
                      </a:r>
                    </a:p>
                  </a:txBody>
                  <a:tcPr/>
                </a:tc>
                <a:extLst>
                  <a:ext uri="{0D108BD9-81ED-4DB2-BD59-A6C34878D82A}">
                    <a16:rowId xmlns:a16="http://schemas.microsoft.com/office/drawing/2014/main" val="471748947"/>
                  </a:ext>
                </a:extLst>
              </a:tr>
            </a:tbl>
          </a:graphicData>
        </a:graphic>
      </p:graphicFrame>
    </p:spTree>
    <p:extLst>
      <p:ext uri="{BB962C8B-B14F-4D97-AF65-F5344CB8AC3E}">
        <p14:creationId xmlns:p14="http://schemas.microsoft.com/office/powerpoint/2010/main" val="40384226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22EEB-A803-F0D2-47C5-81D1C827F1F0}"/>
              </a:ext>
            </a:extLst>
          </p:cNvPr>
          <p:cNvSpPr>
            <a:spLocks noGrp="1"/>
          </p:cNvSpPr>
          <p:nvPr>
            <p:ph type="title"/>
          </p:nvPr>
        </p:nvSpPr>
        <p:spPr/>
        <p:txBody>
          <a:bodyPr/>
          <a:lstStyle/>
          <a:p>
            <a:r>
              <a:rPr lang="cs-CZ" dirty="0"/>
              <a:t>Fáze řídicí kontroly – starý zákon</a:t>
            </a:r>
          </a:p>
        </p:txBody>
      </p:sp>
      <p:sp>
        <p:nvSpPr>
          <p:cNvPr id="4" name="Zástupný symbol pro číslo snímku 3">
            <a:extLst>
              <a:ext uri="{FF2B5EF4-FFF2-40B4-BE49-F238E27FC236}">
                <a16:creationId xmlns:a16="http://schemas.microsoft.com/office/drawing/2014/main" id="{C873968D-0538-2EA9-F9A5-25A773EAF780}"/>
              </a:ext>
            </a:extLst>
          </p:cNvPr>
          <p:cNvSpPr>
            <a:spLocks noGrp="1"/>
          </p:cNvSpPr>
          <p:nvPr>
            <p:ph type="sldNum" sz="quarter" idx="12"/>
          </p:nvPr>
        </p:nvSpPr>
        <p:spPr/>
        <p:txBody>
          <a:bodyPr/>
          <a:lstStyle/>
          <a:p>
            <a:fld id="{1CF5A12E-3DFE-4C3E-9036-7893F29C52C1}" type="slidenum">
              <a:rPr lang="cs-CZ" smtClean="0"/>
              <a:t>37</a:t>
            </a:fld>
            <a:endParaRPr lang="cs-CZ"/>
          </a:p>
        </p:txBody>
      </p:sp>
      <p:cxnSp>
        <p:nvCxnSpPr>
          <p:cNvPr id="6" name="Přímá spojnice se šipkou 5">
            <a:extLst>
              <a:ext uri="{FF2B5EF4-FFF2-40B4-BE49-F238E27FC236}">
                <a16:creationId xmlns:a16="http://schemas.microsoft.com/office/drawing/2014/main" id="{79968400-0116-870A-9343-7B9F4B9C0C54}"/>
              </a:ext>
            </a:extLst>
          </p:cNvPr>
          <p:cNvCxnSpPr>
            <a:cxnSpLocks/>
          </p:cNvCxnSpPr>
          <p:nvPr/>
        </p:nvCxnSpPr>
        <p:spPr>
          <a:xfrm flipV="1">
            <a:off x="1749309" y="3775920"/>
            <a:ext cx="6784521" cy="244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Zaoblený obdélník 8">
            <a:extLst>
              <a:ext uri="{FF2B5EF4-FFF2-40B4-BE49-F238E27FC236}">
                <a16:creationId xmlns:a16="http://schemas.microsoft.com/office/drawing/2014/main" id="{73EEB662-7A7B-AD52-F015-1A0C5B896B15}"/>
              </a:ext>
            </a:extLst>
          </p:cNvPr>
          <p:cNvSpPr/>
          <p:nvPr/>
        </p:nvSpPr>
        <p:spPr>
          <a:xfrm>
            <a:off x="1749310" y="3016643"/>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příprava operace</a:t>
            </a:r>
          </a:p>
        </p:txBody>
      </p:sp>
      <p:sp>
        <p:nvSpPr>
          <p:cNvPr id="10" name="Zaoblený obdélník 9">
            <a:extLst>
              <a:ext uri="{FF2B5EF4-FFF2-40B4-BE49-F238E27FC236}">
                <a16:creationId xmlns:a16="http://schemas.microsoft.com/office/drawing/2014/main" id="{27C3F838-A50B-2ACA-7D74-F9138DC7B718}"/>
              </a:ext>
            </a:extLst>
          </p:cNvPr>
          <p:cNvSpPr/>
          <p:nvPr/>
        </p:nvSpPr>
        <p:spPr>
          <a:xfrm>
            <a:off x="4082261" y="3016643"/>
            <a:ext cx="1016453" cy="649061"/>
          </a:xfrm>
          <a:prstGeom prst="roundRect">
            <a:avLst/>
          </a:prstGeom>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prověření správce rozpočtu</a:t>
            </a:r>
          </a:p>
        </p:txBody>
      </p:sp>
      <p:sp>
        <p:nvSpPr>
          <p:cNvPr id="11" name="Zaoblený obdélník 10">
            <a:extLst>
              <a:ext uri="{FF2B5EF4-FFF2-40B4-BE49-F238E27FC236}">
                <a16:creationId xmlns:a16="http://schemas.microsoft.com/office/drawing/2014/main" id="{0FB189B7-F03C-94E8-68F0-A24EA853FCF1}"/>
              </a:ext>
            </a:extLst>
          </p:cNvPr>
          <p:cNvSpPr/>
          <p:nvPr/>
        </p:nvSpPr>
        <p:spPr>
          <a:xfrm>
            <a:off x="6400304" y="3018410"/>
            <a:ext cx="1016453" cy="655184"/>
          </a:xfrm>
          <a:prstGeom prst="roundRect">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prověření příkazce operace</a:t>
            </a:r>
          </a:p>
        </p:txBody>
      </p:sp>
      <p:sp>
        <p:nvSpPr>
          <p:cNvPr id="12" name="Zaoblený obdélník 11">
            <a:extLst>
              <a:ext uri="{FF2B5EF4-FFF2-40B4-BE49-F238E27FC236}">
                <a16:creationId xmlns:a16="http://schemas.microsoft.com/office/drawing/2014/main" id="{55C20C08-7ADD-512F-5ADE-D2E9F904ABF9}"/>
              </a:ext>
            </a:extLst>
          </p:cNvPr>
          <p:cNvSpPr/>
          <p:nvPr/>
        </p:nvSpPr>
        <p:spPr>
          <a:xfrm>
            <a:off x="7567829" y="3018411"/>
            <a:ext cx="1016453" cy="655184"/>
          </a:xfrm>
          <a:prstGeom prst="roundRect">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prověření hlavního účetní</a:t>
            </a:r>
          </a:p>
        </p:txBody>
      </p:sp>
      <p:cxnSp>
        <p:nvCxnSpPr>
          <p:cNvPr id="13" name="Přímá spojnice se šipkou 12">
            <a:extLst>
              <a:ext uri="{FF2B5EF4-FFF2-40B4-BE49-F238E27FC236}">
                <a16:creationId xmlns:a16="http://schemas.microsoft.com/office/drawing/2014/main" id="{61167D8B-EDFA-849B-519A-47FACB37DD49}"/>
              </a:ext>
            </a:extLst>
          </p:cNvPr>
          <p:cNvCxnSpPr>
            <a:cxnSpLocks/>
          </p:cNvCxnSpPr>
          <p:nvPr/>
        </p:nvCxnSpPr>
        <p:spPr>
          <a:xfrm flipV="1">
            <a:off x="5606939" y="2832945"/>
            <a:ext cx="0" cy="1236890"/>
          </a:xfrm>
          <a:prstGeom prst="straightConnector1">
            <a:avLst/>
          </a:prstGeom>
          <a:ln w="28575">
            <a:tailEnd type="arrow"/>
          </a:ln>
        </p:spPr>
        <p:style>
          <a:lnRef idx="3">
            <a:schemeClr val="accent4"/>
          </a:lnRef>
          <a:fillRef idx="0">
            <a:schemeClr val="accent4"/>
          </a:fillRef>
          <a:effectRef idx="2">
            <a:schemeClr val="accent4"/>
          </a:effectRef>
          <a:fontRef idx="minor">
            <a:schemeClr val="tx1"/>
          </a:fontRef>
        </p:style>
      </p:cxnSp>
      <p:sp>
        <p:nvSpPr>
          <p:cNvPr id="14" name="Zaoblený obdélník 17">
            <a:extLst>
              <a:ext uri="{FF2B5EF4-FFF2-40B4-BE49-F238E27FC236}">
                <a16:creationId xmlns:a16="http://schemas.microsoft.com/office/drawing/2014/main" id="{F9B9F7B5-90D5-93AD-4353-3B134F9A8EEE}"/>
              </a:ext>
            </a:extLst>
          </p:cNvPr>
          <p:cNvSpPr/>
          <p:nvPr/>
        </p:nvSpPr>
        <p:spPr>
          <a:xfrm>
            <a:off x="5098714" y="2069584"/>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a:t>vznik smluvního vztahu</a:t>
            </a:r>
          </a:p>
        </p:txBody>
      </p:sp>
      <p:sp>
        <p:nvSpPr>
          <p:cNvPr id="15" name="Zaoblený obdélník 18">
            <a:extLst>
              <a:ext uri="{FF2B5EF4-FFF2-40B4-BE49-F238E27FC236}">
                <a16:creationId xmlns:a16="http://schemas.microsoft.com/office/drawing/2014/main" id="{EA6B0D23-DBA5-0E1C-14AE-6AEA8299D305}"/>
              </a:ext>
            </a:extLst>
          </p:cNvPr>
          <p:cNvSpPr/>
          <p:nvPr/>
        </p:nvSpPr>
        <p:spPr>
          <a:xfrm>
            <a:off x="5355898" y="4429059"/>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faktura</a:t>
            </a:r>
          </a:p>
        </p:txBody>
      </p:sp>
      <p:sp>
        <p:nvSpPr>
          <p:cNvPr id="16" name="Zaoblený obdélník 24">
            <a:extLst>
              <a:ext uri="{FF2B5EF4-FFF2-40B4-BE49-F238E27FC236}">
                <a16:creationId xmlns:a16="http://schemas.microsoft.com/office/drawing/2014/main" id="{3E2EEAB1-7CDD-BB10-328E-888524773D03}"/>
              </a:ext>
            </a:extLst>
          </p:cNvPr>
          <p:cNvSpPr/>
          <p:nvPr/>
        </p:nvSpPr>
        <p:spPr>
          <a:xfrm>
            <a:off x="8684908" y="3451391"/>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platba</a:t>
            </a:r>
          </a:p>
        </p:txBody>
      </p:sp>
      <p:cxnSp>
        <p:nvCxnSpPr>
          <p:cNvPr id="17" name="Přímá spojnice se šipkou 16">
            <a:extLst>
              <a:ext uri="{FF2B5EF4-FFF2-40B4-BE49-F238E27FC236}">
                <a16:creationId xmlns:a16="http://schemas.microsoft.com/office/drawing/2014/main" id="{0364705D-244A-770B-48CD-E31EA84398B5}"/>
              </a:ext>
            </a:extLst>
          </p:cNvPr>
          <p:cNvCxnSpPr>
            <a:cxnSpLocks/>
          </p:cNvCxnSpPr>
          <p:nvPr/>
        </p:nvCxnSpPr>
        <p:spPr>
          <a:xfrm>
            <a:off x="5864123" y="3289124"/>
            <a:ext cx="0" cy="973592"/>
          </a:xfrm>
          <a:prstGeom prst="straightConnector1">
            <a:avLst/>
          </a:prstGeom>
          <a:ln w="38100">
            <a:tailEnd type="arrow"/>
          </a:ln>
        </p:spPr>
        <p:style>
          <a:lnRef idx="3">
            <a:schemeClr val="accent4"/>
          </a:lnRef>
          <a:fillRef idx="0">
            <a:schemeClr val="accent4"/>
          </a:fillRef>
          <a:effectRef idx="2">
            <a:schemeClr val="accent4"/>
          </a:effectRef>
          <a:fontRef idx="minor">
            <a:schemeClr val="tx1"/>
          </a:fontRef>
        </p:style>
      </p:cxnSp>
      <p:sp>
        <p:nvSpPr>
          <p:cNvPr id="18" name="Zaoblený obdélník 19">
            <a:extLst>
              <a:ext uri="{FF2B5EF4-FFF2-40B4-BE49-F238E27FC236}">
                <a16:creationId xmlns:a16="http://schemas.microsoft.com/office/drawing/2014/main" id="{123B6122-749B-2958-77E2-4ED2278BD926}"/>
              </a:ext>
            </a:extLst>
          </p:cNvPr>
          <p:cNvSpPr/>
          <p:nvPr/>
        </p:nvSpPr>
        <p:spPr>
          <a:xfrm>
            <a:off x="2910892" y="3016643"/>
            <a:ext cx="1016453" cy="649061"/>
          </a:xfrm>
          <a:prstGeom prst="roundRect">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prověření příkazce operace</a:t>
            </a:r>
          </a:p>
        </p:txBody>
      </p:sp>
      <p:sp>
        <p:nvSpPr>
          <p:cNvPr id="19" name="Zaoblený obdélník 20">
            <a:extLst>
              <a:ext uri="{FF2B5EF4-FFF2-40B4-BE49-F238E27FC236}">
                <a16:creationId xmlns:a16="http://schemas.microsoft.com/office/drawing/2014/main" id="{7962FACB-FBE3-346E-6B4F-549695DF2C8E}"/>
              </a:ext>
            </a:extLst>
          </p:cNvPr>
          <p:cNvSpPr/>
          <p:nvPr/>
        </p:nvSpPr>
        <p:spPr>
          <a:xfrm>
            <a:off x="2872461" y="3935124"/>
            <a:ext cx="2194912" cy="65518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cs-CZ" sz="1350" dirty="0">
                <a:solidFill>
                  <a:prstClr val="black"/>
                </a:solidFill>
              </a:rPr>
              <a:t>schválení celé operace, ne pouze na daný rozpočtový rok</a:t>
            </a:r>
          </a:p>
        </p:txBody>
      </p:sp>
      <p:sp>
        <p:nvSpPr>
          <p:cNvPr id="20" name="Zaoblený obdélník 19">
            <a:extLst>
              <a:ext uri="{FF2B5EF4-FFF2-40B4-BE49-F238E27FC236}">
                <a16:creationId xmlns:a16="http://schemas.microsoft.com/office/drawing/2014/main" id="{16DA76D6-3459-07AE-2454-9C7C037D60A0}"/>
              </a:ext>
            </a:extLst>
          </p:cNvPr>
          <p:cNvSpPr/>
          <p:nvPr/>
        </p:nvSpPr>
        <p:spPr>
          <a:xfrm>
            <a:off x="2898241" y="2491076"/>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V/P</a:t>
            </a:r>
          </a:p>
        </p:txBody>
      </p:sp>
      <p:sp>
        <p:nvSpPr>
          <p:cNvPr id="21" name="Zaoblený obdélník 19">
            <a:extLst>
              <a:ext uri="{FF2B5EF4-FFF2-40B4-BE49-F238E27FC236}">
                <a16:creationId xmlns:a16="http://schemas.microsoft.com/office/drawing/2014/main" id="{AF83431F-BC29-02EA-D8F1-99EB08FB4CC9}"/>
              </a:ext>
            </a:extLst>
          </p:cNvPr>
          <p:cNvSpPr/>
          <p:nvPr/>
        </p:nvSpPr>
        <p:spPr>
          <a:xfrm>
            <a:off x="4082261" y="2491076"/>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a:t>
            </a:r>
          </a:p>
        </p:txBody>
      </p:sp>
      <p:sp>
        <p:nvSpPr>
          <p:cNvPr id="22" name="Zaoblený obdélník 19">
            <a:extLst>
              <a:ext uri="{FF2B5EF4-FFF2-40B4-BE49-F238E27FC236}">
                <a16:creationId xmlns:a16="http://schemas.microsoft.com/office/drawing/2014/main" id="{4899CC70-245A-E6D1-0B7D-D53989B1E70B}"/>
              </a:ext>
            </a:extLst>
          </p:cNvPr>
          <p:cNvSpPr/>
          <p:nvPr/>
        </p:nvSpPr>
        <p:spPr>
          <a:xfrm>
            <a:off x="6400304" y="2496171"/>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V/P</a:t>
            </a:r>
          </a:p>
        </p:txBody>
      </p:sp>
      <p:sp>
        <p:nvSpPr>
          <p:cNvPr id="23" name="Zaoblený obdélník 19">
            <a:extLst>
              <a:ext uri="{FF2B5EF4-FFF2-40B4-BE49-F238E27FC236}">
                <a16:creationId xmlns:a16="http://schemas.microsoft.com/office/drawing/2014/main" id="{845BE902-1792-778F-D20A-D127A31CD5BA}"/>
              </a:ext>
            </a:extLst>
          </p:cNvPr>
          <p:cNvSpPr/>
          <p:nvPr/>
        </p:nvSpPr>
        <p:spPr>
          <a:xfrm>
            <a:off x="7544681" y="2496171"/>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V/P</a:t>
            </a:r>
          </a:p>
        </p:txBody>
      </p:sp>
      <p:sp>
        <p:nvSpPr>
          <p:cNvPr id="24" name="Zaoblený obdélník 11">
            <a:extLst>
              <a:ext uri="{FF2B5EF4-FFF2-40B4-BE49-F238E27FC236}">
                <a16:creationId xmlns:a16="http://schemas.microsoft.com/office/drawing/2014/main" id="{B75F275A-6F1C-0BCD-B700-A05E678E726D}"/>
              </a:ext>
            </a:extLst>
          </p:cNvPr>
          <p:cNvSpPr/>
          <p:nvPr/>
        </p:nvSpPr>
        <p:spPr>
          <a:xfrm>
            <a:off x="9987799" y="4262716"/>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Následná řídicí kontrola</a:t>
            </a:r>
          </a:p>
        </p:txBody>
      </p:sp>
      <p:sp>
        <p:nvSpPr>
          <p:cNvPr id="25" name="Zaoblený obdélník 11">
            <a:extLst>
              <a:ext uri="{FF2B5EF4-FFF2-40B4-BE49-F238E27FC236}">
                <a16:creationId xmlns:a16="http://schemas.microsoft.com/office/drawing/2014/main" id="{88F20EF2-0768-533C-EC19-503661B2E9C4}"/>
              </a:ext>
            </a:extLst>
          </p:cNvPr>
          <p:cNvSpPr/>
          <p:nvPr/>
        </p:nvSpPr>
        <p:spPr>
          <a:xfrm>
            <a:off x="6908530" y="4262716"/>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Průběžná řídicí kontrola</a:t>
            </a:r>
          </a:p>
        </p:txBody>
      </p:sp>
    </p:spTree>
    <p:extLst>
      <p:ext uri="{BB962C8B-B14F-4D97-AF65-F5344CB8AC3E}">
        <p14:creationId xmlns:p14="http://schemas.microsoft.com/office/powerpoint/2010/main" val="7740258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22EEB-A803-F0D2-47C5-81D1C827F1F0}"/>
              </a:ext>
            </a:extLst>
          </p:cNvPr>
          <p:cNvSpPr>
            <a:spLocks noGrp="1"/>
          </p:cNvSpPr>
          <p:nvPr>
            <p:ph type="title"/>
          </p:nvPr>
        </p:nvSpPr>
        <p:spPr/>
        <p:txBody>
          <a:bodyPr/>
          <a:lstStyle/>
          <a:p>
            <a:r>
              <a:rPr lang="cs-CZ" dirty="0"/>
              <a:t>Fáze řídicí kontroly – nový zákon</a:t>
            </a:r>
          </a:p>
        </p:txBody>
      </p:sp>
      <p:sp>
        <p:nvSpPr>
          <p:cNvPr id="4" name="Zástupný symbol pro číslo snímku 3">
            <a:extLst>
              <a:ext uri="{FF2B5EF4-FFF2-40B4-BE49-F238E27FC236}">
                <a16:creationId xmlns:a16="http://schemas.microsoft.com/office/drawing/2014/main" id="{C873968D-0538-2EA9-F9A5-25A773EAF780}"/>
              </a:ext>
            </a:extLst>
          </p:cNvPr>
          <p:cNvSpPr>
            <a:spLocks noGrp="1"/>
          </p:cNvSpPr>
          <p:nvPr>
            <p:ph type="sldNum" sz="quarter" idx="12"/>
          </p:nvPr>
        </p:nvSpPr>
        <p:spPr/>
        <p:txBody>
          <a:bodyPr/>
          <a:lstStyle/>
          <a:p>
            <a:fld id="{1CF5A12E-3DFE-4C3E-9036-7893F29C52C1}" type="slidenum">
              <a:rPr lang="cs-CZ" smtClean="0"/>
              <a:t>38</a:t>
            </a:fld>
            <a:endParaRPr lang="cs-CZ"/>
          </a:p>
        </p:txBody>
      </p:sp>
      <p:cxnSp>
        <p:nvCxnSpPr>
          <p:cNvPr id="3" name="Přímá spojnice se šipkou 2">
            <a:extLst>
              <a:ext uri="{FF2B5EF4-FFF2-40B4-BE49-F238E27FC236}">
                <a16:creationId xmlns:a16="http://schemas.microsoft.com/office/drawing/2014/main" id="{4BF15D8A-D6D8-5CAC-6B7F-2974443687F7}"/>
              </a:ext>
            </a:extLst>
          </p:cNvPr>
          <p:cNvCxnSpPr>
            <a:cxnSpLocks/>
          </p:cNvCxnSpPr>
          <p:nvPr/>
        </p:nvCxnSpPr>
        <p:spPr>
          <a:xfrm flipV="1">
            <a:off x="1410095" y="3742876"/>
            <a:ext cx="9413895" cy="316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Zaoblený obdélník 8">
            <a:extLst>
              <a:ext uri="{FF2B5EF4-FFF2-40B4-BE49-F238E27FC236}">
                <a16:creationId xmlns:a16="http://schemas.microsoft.com/office/drawing/2014/main" id="{D7D9E9D8-35DF-706A-78CC-99BE84C7E80C}"/>
              </a:ext>
            </a:extLst>
          </p:cNvPr>
          <p:cNvSpPr/>
          <p:nvPr/>
        </p:nvSpPr>
        <p:spPr>
          <a:xfrm>
            <a:off x="1410096" y="2990738"/>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příprava operace</a:t>
            </a:r>
          </a:p>
        </p:txBody>
      </p:sp>
      <p:sp>
        <p:nvSpPr>
          <p:cNvPr id="7" name="Zaoblený obdélník 9">
            <a:extLst>
              <a:ext uri="{FF2B5EF4-FFF2-40B4-BE49-F238E27FC236}">
                <a16:creationId xmlns:a16="http://schemas.microsoft.com/office/drawing/2014/main" id="{8BCBF6CF-DB04-1087-8C63-C803B250FABE}"/>
              </a:ext>
            </a:extLst>
          </p:cNvPr>
          <p:cNvSpPr/>
          <p:nvPr/>
        </p:nvSpPr>
        <p:spPr>
          <a:xfrm>
            <a:off x="3743047" y="2990738"/>
            <a:ext cx="1016453" cy="649061"/>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Prověří správce rozpočtu</a:t>
            </a:r>
          </a:p>
        </p:txBody>
      </p:sp>
      <p:sp>
        <p:nvSpPr>
          <p:cNvPr id="8" name="Zaoblený obdélník 10">
            <a:extLst>
              <a:ext uri="{FF2B5EF4-FFF2-40B4-BE49-F238E27FC236}">
                <a16:creationId xmlns:a16="http://schemas.microsoft.com/office/drawing/2014/main" id="{64EAEE4B-35EC-E75A-1C70-82E9DA807666}"/>
              </a:ext>
            </a:extLst>
          </p:cNvPr>
          <p:cNvSpPr/>
          <p:nvPr/>
        </p:nvSpPr>
        <p:spPr>
          <a:xfrm>
            <a:off x="6061090" y="2984613"/>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schválení příkazce operace</a:t>
            </a:r>
          </a:p>
        </p:txBody>
      </p:sp>
      <p:sp>
        <p:nvSpPr>
          <p:cNvPr id="26" name="Zaoblený obdélník 11">
            <a:extLst>
              <a:ext uri="{FF2B5EF4-FFF2-40B4-BE49-F238E27FC236}">
                <a16:creationId xmlns:a16="http://schemas.microsoft.com/office/drawing/2014/main" id="{24AD8F4D-EA39-CD63-8157-343F9418BFAC}"/>
              </a:ext>
            </a:extLst>
          </p:cNvPr>
          <p:cNvSpPr/>
          <p:nvPr/>
        </p:nvSpPr>
        <p:spPr>
          <a:xfrm>
            <a:off x="7205468" y="2984613"/>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Prověří hlavního účetní</a:t>
            </a:r>
          </a:p>
        </p:txBody>
      </p:sp>
      <p:cxnSp>
        <p:nvCxnSpPr>
          <p:cNvPr id="27" name="Přímá spojnice se šipkou 26">
            <a:extLst>
              <a:ext uri="{FF2B5EF4-FFF2-40B4-BE49-F238E27FC236}">
                <a16:creationId xmlns:a16="http://schemas.microsoft.com/office/drawing/2014/main" id="{E99C07C2-8229-D513-6A2B-0B4D046C22C1}"/>
              </a:ext>
            </a:extLst>
          </p:cNvPr>
          <p:cNvCxnSpPr/>
          <p:nvPr/>
        </p:nvCxnSpPr>
        <p:spPr>
          <a:xfrm flipV="1">
            <a:off x="5267725" y="2807040"/>
            <a:ext cx="0" cy="1236890"/>
          </a:xfrm>
          <a:prstGeom prst="straightConnector1">
            <a:avLst/>
          </a:prstGeom>
          <a:ln w="28575">
            <a:tailEnd type="arrow"/>
          </a:ln>
        </p:spPr>
        <p:style>
          <a:lnRef idx="3">
            <a:schemeClr val="accent4"/>
          </a:lnRef>
          <a:fillRef idx="0">
            <a:schemeClr val="accent4"/>
          </a:fillRef>
          <a:effectRef idx="2">
            <a:schemeClr val="accent4"/>
          </a:effectRef>
          <a:fontRef idx="minor">
            <a:schemeClr val="tx1"/>
          </a:fontRef>
        </p:style>
      </p:cxnSp>
      <p:sp>
        <p:nvSpPr>
          <p:cNvPr id="28" name="Zaoblený obdélník 17">
            <a:extLst>
              <a:ext uri="{FF2B5EF4-FFF2-40B4-BE49-F238E27FC236}">
                <a16:creationId xmlns:a16="http://schemas.microsoft.com/office/drawing/2014/main" id="{A0160AB6-4D11-3FCA-F479-93FA6D2BFA7A}"/>
              </a:ext>
            </a:extLst>
          </p:cNvPr>
          <p:cNvSpPr/>
          <p:nvPr/>
        </p:nvSpPr>
        <p:spPr>
          <a:xfrm>
            <a:off x="4927067" y="2043679"/>
            <a:ext cx="1016453" cy="649061"/>
          </a:xfrm>
          <a:prstGeom prst="roundRect">
            <a:avLst/>
          </a:prstGeom>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vznik smluvního vztahu</a:t>
            </a:r>
          </a:p>
        </p:txBody>
      </p:sp>
      <p:sp>
        <p:nvSpPr>
          <p:cNvPr id="29" name="Zaoblený obdélník 18">
            <a:extLst>
              <a:ext uri="{FF2B5EF4-FFF2-40B4-BE49-F238E27FC236}">
                <a16:creationId xmlns:a16="http://schemas.microsoft.com/office/drawing/2014/main" id="{FAEAAAA6-C1A4-4783-8F1F-5E5200BDD8E3}"/>
              </a:ext>
            </a:extLst>
          </p:cNvPr>
          <p:cNvSpPr/>
          <p:nvPr/>
        </p:nvSpPr>
        <p:spPr>
          <a:xfrm>
            <a:off x="5016684" y="4403154"/>
            <a:ext cx="1016453" cy="649061"/>
          </a:xfrm>
          <a:prstGeom prst="roundRect">
            <a:avLst/>
          </a:prstGeom>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faktura</a:t>
            </a:r>
          </a:p>
        </p:txBody>
      </p:sp>
      <p:sp>
        <p:nvSpPr>
          <p:cNvPr id="30" name="Zaoblený obdélník 24">
            <a:extLst>
              <a:ext uri="{FF2B5EF4-FFF2-40B4-BE49-F238E27FC236}">
                <a16:creationId xmlns:a16="http://schemas.microsoft.com/office/drawing/2014/main" id="{A0365497-D52D-6A3C-89B0-DE57B9D43CAD}"/>
              </a:ext>
            </a:extLst>
          </p:cNvPr>
          <p:cNvSpPr/>
          <p:nvPr/>
        </p:nvSpPr>
        <p:spPr>
          <a:xfrm>
            <a:off x="8345694" y="3425486"/>
            <a:ext cx="1016453" cy="649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platba</a:t>
            </a:r>
          </a:p>
        </p:txBody>
      </p:sp>
      <p:cxnSp>
        <p:nvCxnSpPr>
          <p:cNvPr id="31" name="Přímá spojnice se šipkou 30">
            <a:extLst>
              <a:ext uri="{FF2B5EF4-FFF2-40B4-BE49-F238E27FC236}">
                <a16:creationId xmlns:a16="http://schemas.microsoft.com/office/drawing/2014/main" id="{51C5E6E1-4C42-5153-DC0B-B66C55694FC1}"/>
              </a:ext>
            </a:extLst>
          </p:cNvPr>
          <p:cNvCxnSpPr/>
          <p:nvPr/>
        </p:nvCxnSpPr>
        <p:spPr>
          <a:xfrm>
            <a:off x="5524909" y="3263219"/>
            <a:ext cx="0" cy="973592"/>
          </a:xfrm>
          <a:prstGeom prst="straightConnector1">
            <a:avLst/>
          </a:prstGeom>
          <a:ln w="38100">
            <a:tailEnd type="arrow"/>
          </a:ln>
        </p:spPr>
        <p:style>
          <a:lnRef idx="3">
            <a:schemeClr val="accent4"/>
          </a:lnRef>
          <a:fillRef idx="0">
            <a:schemeClr val="accent4"/>
          </a:fillRef>
          <a:effectRef idx="2">
            <a:schemeClr val="accent4"/>
          </a:effectRef>
          <a:fontRef idx="minor">
            <a:schemeClr val="tx1"/>
          </a:fontRef>
        </p:style>
      </p:cxnSp>
      <p:sp>
        <p:nvSpPr>
          <p:cNvPr id="32" name="Zaoblený obdélník 19">
            <a:extLst>
              <a:ext uri="{FF2B5EF4-FFF2-40B4-BE49-F238E27FC236}">
                <a16:creationId xmlns:a16="http://schemas.microsoft.com/office/drawing/2014/main" id="{49D0644C-E24F-DBC3-72B2-B47556EC04AC}"/>
              </a:ext>
            </a:extLst>
          </p:cNvPr>
          <p:cNvSpPr/>
          <p:nvPr/>
        </p:nvSpPr>
        <p:spPr>
          <a:xfrm>
            <a:off x="2571678" y="2990738"/>
            <a:ext cx="1016453" cy="649061"/>
          </a:xfrm>
          <a:prstGeom prst="roundRect">
            <a:avLst/>
          </a:prstGeom>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schválení příkazce operace</a:t>
            </a:r>
          </a:p>
        </p:txBody>
      </p:sp>
      <p:sp>
        <p:nvSpPr>
          <p:cNvPr id="33" name="Zaoblený obdélník 20">
            <a:extLst>
              <a:ext uri="{FF2B5EF4-FFF2-40B4-BE49-F238E27FC236}">
                <a16:creationId xmlns:a16="http://schemas.microsoft.com/office/drawing/2014/main" id="{4057326F-AA57-3F5B-44DA-934DD04D91FA}"/>
              </a:ext>
            </a:extLst>
          </p:cNvPr>
          <p:cNvSpPr/>
          <p:nvPr/>
        </p:nvSpPr>
        <p:spPr>
          <a:xfrm>
            <a:off x="2533247" y="3909219"/>
            <a:ext cx="2194912" cy="65518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cs-CZ" sz="1350" dirty="0">
                <a:solidFill>
                  <a:prstClr val="black"/>
                </a:solidFill>
              </a:rPr>
              <a:t>schválení celé operace, ne pouze na daný rozpočtový rok</a:t>
            </a:r>
          </a:p>
        </p:txBody>
      </p:sp>
      <p:sp>
        <p:nvSpPr>
          <p:cNvPr id="34" name="Zaoblený obdélník 11">
            <a:extLst>
              <a:ext uri="{FF2B5EF4-FFF2-40B4-BE49-F238E27FC236}">
                <a16:creationId xmlns:a16="http://schemas.microsoft.com/office/drawing/2014/main" id="{96311251-2A12-C2DB-14E5-0746DDF2C481}"/>
              </a:ext>
            </a:extLst>
          </p:cNvPr>
          <p:cNvSpPr/>
          <p:nvPr/>
        </p:nvSpPr>
        <p:spPr>
          <a:xfrm>
            <a:off x="9713186" y="2984613"/>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Následná řídicí kontrola</a:t>
            </a:r>
          </a:p>
        </p:txBody>
      </p:sp>
      <p:sp>
        <p:nvSpPr>
          <p:cNvPr id="35" name="Zaoblený obdélník 11">
            <a:extLst>
              <a:ext uri="{FF2B5EF4-FFF2-40B4-BE49-F238E27FC236}">
                <a16:creationId xmlns:a16="http://schemas.microsoft.com/office/drawing/2014/main" id="{6E033140-3745-9279-5C79-8BEB060C8529}"/>
              </a:ext>
            </a:extLst>
          </p:cNvPr>
          <p:cNvSpPr/>
          <p:nvPr/>
        </p:nvSpPr>
        <p:spPr>
          <a:xfrm>
            <a:off x="3104409" y="4689935"/>
            <a:ext cx="1016453" cy="655184"/>
          </a:xfrm>
          <a:prstGeom prst="roundRect">
            <a:avLst/>
          </a:prstGeom>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dirty="0"/>
              <a:t>Osoba určená</a:t>
            </a:r>
          </a:p>
        </p:txBody>
      </p:sp>
      <p:sp>
        <p:nvSpPr>
          <p:cNvPr id="36" name="Zaoblený obdélník 19">
            <a:extLst>
              <a:ext uri="{FF2B5EF4-FFF2-40B4-BE49-F238E27FC236}">
                <a16:creationId xmlns:a16="http://schemas.microsoft.com/office/drawing/2014/main" id="{F9885C61-1AF3-7EFD-45AB-5D2902C1D2A4}"/>
              </a:ext>
            </a:extLst>
          </p:cNvPr>
          <p:cNvSpPr/>
          <p:nvPr/>
        </p:nvSpPr>
        <p:spPr>
          <a:xfrm>
            <a:off x="2559027" y="2465171"/>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V/P/M</a:t>
            </a:r>
          </a:p>
        </p:txBody>
      </p:sp>
      <p:sp>
        <p:nvSpPr>
          <p:cNvPr id="37" name="Zaoblený obdélník 19">
            <a:extLst>
              <a:ext uri="{FF2B5EF4-FFF2-40B4-BE49-F238E27FC236}">
                <a16:creationId xmlns:a16="http://schemas.microsoft.com/office/drawing/2014/main" id="{0455AA04-7535-556E-9A1E-0ADF821B340B}"/>
              </a:ext>
            </a:extLst>
          </p:cNvPr>
          <p:cNvSpPr/>
          <p:nvPr/>
        </p:nvSpPr>
        <p:spPr>
          <a:xfrm>
            <a:off x="3743047" y="2465171"/>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V/P</a:t>
            </a:r>
          </a:p>
        </p:txBody>
      </p:sp>
      <p:sp>
        <p:nvSpPr>
          <p:cNvPr id="38" name="Zaoblený obdélník 19">
            <a:extLst>
              <a:ext uri="{FF2B5EF4-FFF2-40B4-BE49-F238E27FC236}">
                <a16:creationId xmlns:a16="http://schemas.microsoft.com/office/drawing/2014/main" id="{804B253E-1B22-C24D-654C-590165B5F20F}"/>
              </a:ext>
            </a:extLst>
          </p:cNvPr>
          <p:cNvSpPr/>
          <p:nvPr/>
        </p:nvSpPr>
        <p:spPr>
          <a:xfrm>
            <a:off x="6061090" y="2470266"/>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a:t>
            </a:r>
          </a:p>
        </p:txBody>
      </p:sp>
      <p:sp>
        <p:nvSpPr>
          <p:cNvPr id="39" name="Zaoblený obdélník 19">
            <a:extLst>
              <a:ext uri="{FF2B5EF4-FFF2-40B4-BE49-F238E27FC236}">
                <a16:creationId xmlns:a16="http://schemas.microsoft.com/office/drawing/2014/main" id="{051C73DB-C093-3511-013B-B99952D63BB6}"/>
              </a:ext>
            </a:extLst>
          </p:cNvPr>
          <p:cNvSpPr/>
          <p:nvPr/>
        </p:nvSpPr>
        <p:spPr>
          <a:xfrm>
            <a:off x="7205467" y="2470266"/>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V</a:t>
            </a:r>
          </a:p>
        </p:txBody>
      </p:sp>
      <p:sp>
        <p:nvSpPr>
          <p:cNvPr id="40" name="Zaoblený obdélník 19">
            <a:extLst>
              <a:ext uri="{FF2B5EF4-FFF2-40B4-BE49-F238E27FC236}">
                <a16:creationId xmlns:a16="http://schemas.microsoft.com/office/drawing/2014/main" id="{3E244E06-FF73-ECF5-3C4E-6986BE5028D7}"/>
              </a:ext>
            </a:extLst>
          </p:cNvPr>
          <p:cNvSpPr/>
          <p:nvPr/>
        </p:nvSpPr>
        <p:spPr>
          <a:xfrm>
            <a:off x="3106753" y="5439792"/>
            <a:ext cx="1016453" cy="444948"/>
          </a:xfrm>
          <a:prstGeom prst="roundRect">
            <a:avLst/>
          </a:prstGeom>
          <a:solidFill>
            <a:schemeClr val="bg2">
              <a:lumMod val="85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350" b="1" dirty="0">
                <a:solidFill>
                  <a:schemeClr val="tx1"/>
                </a:solidFill>
              </a:rPr>
              <a:t>M</a:t>
            </a:r>
          </a:p>
        </p:txBody>
      </p:sp>
      <p:sp>
        <p:nvSpPr>
          <p:cNvPr id="41" name="Šipka: obousměrná vodorovná 40">
            <a:extLst>
              <a:ext uri="{FF2B5EF4-FFF2-40B4-BE49-F238E27FC236}">
                <a16:creationId xmlns:a16="http://schemas.microsoft.com/office/drawing/2014/main" id="{14A1CBD8-C47B-5BF6-5266-67153D625077}"/>
              </a:ext>
            </a:extLst>
          </p:cNvPr>
          <p:cNvSpPr/>
          <p:nvPr/>
        </p:nvSpPr>
        <p:spPr>
          <a:xfrm>
            <a:off x="3156894" y="2156508"/>
            <a:ext cx="1016452" cy="19696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Šipka: obousměrná vodorovná 41">
            <a:extLst>
              <a:ext uri="{FF2B5EF4-FFF2-40B4-BE49-F238E27FC236}">
                <a16:creationId xmlns:a16="http://schemas.microsoft.com/office/drawing/2014/main" id="{890AEECA-0D68-E2E6-529D-E93143BC951E}"/>
              </a:ext>
            </a:extLst>
          </p:cNvPr>
          <p:cNvSpPr/>
          <p:nvPr/>
        </p:nvSpPr>
        <p:spPr>
          <a:xfrm>
            <a:off x="6607788" y="2155956"/>
            <a:ext cx="1016452" cy="196960"/>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74415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1/10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53982"/>
            <a:ext cx="9900000" cy="4129782"/>
          </a:xfrm>
        </p:spPr>
        <p:txBody>
          <a:bodyPr/>
          <a:lstStyle/>
          <a:p>
            <a:pPr algn="just">
              <a:lnSpc>
                <a:spcPct val="115000"/>
              </a:lnSpc>
              <a:spcAft>
                <a:spcPts val="800"/>
              </a:spcAft>
            </a:pPr>
            <a:r>
              <a:rPr lang="cs-CZ" sz="1800" b="1" dirty="0">
                <a:solidFill>
                  <a:srgbClr val="C00000"/>
                </a:solidFill>
              </a:rPr>
              <a:t>Může být příkazcem operace referent pracující na úřadě (obce/města/městského obvodu/městské části) nebo řadový člen voleného kolektivního orgánu (zastupitelstva), za předpokladu, že dané oblasti věcně rozumí?</a:t>
            </a:r>
          </a:p>
          <a:p>
            <a:pPr marL="789750" lvl="1" indent="-285750" algn="just">
              <a:buFont typeface="Arial" panose="020B0604020202020204" pitchFamily="34" charset="0"/>
              <a:buChar char="•"/>
            </a:pPr>
            <a:r>
              <a:rPr lang="cs-CZ" sz="1600" b="1" dirty="0"/>
              <a:t>Ne, nemůže. </a:t>
            </a:r>
            <a:r>
              <a:rPr lang="cs-CZ" sz="1600" dirty="0"/>
              <a:t>Podle § 11 odst. 3 zákona č. 231/2025 Sb., o řízení a kontrole veřejných financí se vždy musí jednat o </a:t>
            </a:r>
            <a:r>
              <a:rPr lang="cs-CZ" sz="1600" b="1" dirty="0"/>
              <a:t>zaměstnance orgánu veřejné správy pověřeného řízením činnosti </a:t>
            </a:r>
            <a:r>
              <a:rPr lang="cs-CZ" sz="1600" dirty="0"/>
              <a:t>– ve většině případů se jedná o vedoucího zaměstnance. </a:t>
            </a:r>
          </a:p>
          <a:p>
            <a:pPr marL="789750" lvl="1" indent="-285750" algn="just">
              <a:buFont typeface="Arial" panose="020B0604020202020204" pitchFamily="34" charset="0"/>
              <a:buChar char="•"/>
            </a:pPr>
            <a:r>
              <a:rPr lang="cs-CZ" sz="1600" dirty="0"/>
              <a:t>Příkazcem operace ale nemusí být vždy pouze vedoucí orgánu veřejné správy (primátor, starosta, ředitel školy, apod.), tuto roli může vykonávat i jiný vedoucí zaměstnanec, pokud je k tomu určen vedoucím orgánu veřejné správy a je schopen danou operaci věcně posoudit. V případě většího počtu nebo vysoké rozmanitosti operací je dokonce vhodné funkci příkazce operace věcně rozdělit na nižší vedoucí úroveň, tedy na vedoucí zaměstnance odpovědné za konkrétní oblast nebo agendu.</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39</a:t>
            </a:fld>
            <a:endParaRPr lang="cs-CZ"/>
          </a:p>
        </p:txBody>
      </p:sp>
    </p:spTree>
    <p:extLst>
      <p:ext uri="{BB962C8B-B14F-4D97-AF65-F5344CB8AC3E}">
        <p14:creationId xmlns:p14="http://schemas.microsoft.com/office/powerpoint/2010/main" val="314329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Základní pojmy</a:t>
            </a:r>
          </a:p>
        </p:txBody>
      </p:sp>
    </p:spTree>
    <p:extLst>
      <p:ext uri="{BB962C8B-B14F-4D97-AF65-F5344CB8AC3E}">
        <p14:creationId xmlns:p14="http://schemas.microsoft.com/office/powerpoint/2010/main" val="103057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2/10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01942"/>
            <a:ext cx="9900000" cy="4129782"/>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800" b="1" dirty="0">
                <a:solidFill>
                  <a:srgbClr val="C00000"/>
                </a:solidFill>
              </a:rPr>
              <a:t>Jestliže primátor/starosta/ředitel ve vnitřním předpisu určil jako příkazce operace svého zástupce a on sám je příkazcem operace ze zákona, může některé finanční operace schvalovat primátor/starosta/ředitel a jiné jeho zástupce?</a:t>
            </a:r>
          </a:p>
          <a:p>
            <a:pPr marL="789750" lvl="1" indent="-285750" algn="just">
              <a:buClr>
                <a:schemeClr val="accent1"/>
              </a:buClr>
              <a:buSzPct val="90000"/>
              <a:buFont typeface="Arial" panose="020B0604020202020204" pitchFamily="34" charset="0"/>
              <a:buChar char="•"/>
            </a:pPr>
            <a:r>
              <a:rPr lang="cs-CZ" sz="1600" b="1" dirty="0"/>
              <a:t>Ano, může</a:t>
            </a:r>
            <a:r>
              <a:rPr lang="cs-CZ" sz="1600" dirty="0"/>
              <a:t>. Zákon č. 231/2025 Sb., o řízení a kontrole veřejných financí nevylučuje, aby byl výkon funkce příkazce operace v rámci jedné organizace rozdělen mezi více osob, pokud jsou k tomu oprávněny a je jednoznačně vymezen rozsah jejich působnosti. Takové uspořádání je z hlediska dobré praxe dokonce vhodnější, zejména pokud jednotlivé osoby disponují odlišnou odborností vztahující se ke konkrétním oblastem činnosti. Podmínkou je, aby bylo </a:t>
            </a:r>
            <a:r>
              <a:rPr lang="cs-CZ" sz="1600" b="1" dirty="0"/>
              <a:t>ve vnitřním předpise nebo v písemném pověření jednoznačně stanoveno, který příkazce operace schvaluje jaký typ finančních operací, případně v jakém rozsahu</a:t>
            </a:r>
            <a:r>
              <a:rPr lang="cs-CZ" sz="1600" dirty="0"/>
              <a:t>. U každé konkrétní finanční operace však musí být vždy zřejmé, kdo nese odpovědnost za výkon této role, přičemž jednu konkrétní operaci nemůže schvalovat více příkazců operace současně (</a:t>
            </a:r>
            <a:r>
              <a:rPr lang="cs-CZ" sz="1600" b="1" dirty="0"/>
              <a:t>viz </a:t>
            </a:r>
            <a:r>
              <a:rPr lang="cs-CZ" sz="1600" b="1" dirty="0">
                <a:hlinkClick r:id="rId3">
                  <a:extLst>
                    <a:ext uri="{A12FA001-AC4F-418D-AE19-62706E023703}">
                      <ahyp:hlinkClr xmlns:ahyp="http://schemas.microsoft.com/office/drawing/2018/hyperlinkcolor" val="tx"/>
                    </a:ext>
                  </a:extLst>
                </a:hlinkClick>
              </a:rPr>
              <a:t>Metodický pokyn CHJ č. 19 </a:t>
            </a:r>
            <a:r>
              <a:rPr lang="cs-CZ" sz="1600" b="1" dirty="0"/>
              <a:t>v části 4.6</a:t>
            </a:r>
            <a:r>
              <a:rPr lang="cs-CZ" sz="1600" dirty="0"/>
              <a:t>).</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40</a:t>
            </a:fld>
            <a:endParaRPr lang="cs-CZ"/>
          </a:p>
        </p:txBody>
      </p:sp>
    </p:spTree>
    <p:extLst>
      <p:ext uri="{BB962C8B-B14F-4D97-AF65-F5344CB8AC3E}">
        <p14:creationId xmlns:p14="http://schemas.microsoft.com/office/powerpoint/2010/main" val="9997420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3/10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594510"/>
            <a:ext cx="9900000" cy="4129782"/>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800" b="1" dirty="0">
                <a:solidFill>
                  <a:srgbClr val="C00000"/>
                </a:solidFill>
              </a:rPr>
              <a:t>Je nutné provádět předběžnou řídicí kontrolu i u plateb, které vyplývají z již uzavřené smlouvy (např. platby nájemného)?</a:t>
            </a:r>
            <a:endParaRPr lang="cs-CZ" b="1" dirty="0">
              <a:solidFill>
                <a:srgbClr val="C00000"/>
              </a:solidFill>
            </a:endParaRPr>
          </a:p>
          <a:p>
            <a:pPr marL="789750" lvl="1" indent="-285750" algn="just">
              <a:buClr>
                <a:schemeClr val="accent1"/>
              </a:buClr>
              <a:buSzPct val="90000"/>
              <a:buFont typeface="Arial" panose="020B0604020202020204" pitchFamily="34" charset="0"/>
              <a:buChar char="•"/>
            </a:pPr>
            <a:r>
              <a:rPr lang="cs-CZ" sz="1600" b="1" dirty="0"/>
              <a:t>Ano</a:t>
            </a:r>
            <a:r>
              <a:rPr lang="cs-CZ" sz="1600" dirty="0"/>
              <a:t>, u plateb vyplývajících z již schválené smlouvy se provádí </a:t>
            </a:r>
            <a:r>
              <a:rPr lang="cs-CZ" sz="1600" b="1" dirty="0"/>
              <a:t>předběžná řídicí kontrola před platbou </a:t>
            </a:r>
            <a:r>
              <a:rPr lang="cs-CZ" sz="1600" dirty="0"/>
              <a:t>podle § 13 zákona č. 231/2025 Sb., o řízení a kontrole veřejných financí. Předmětem této kontroly je zejména ověření správného určení věřitele, výše a splatnosti platby a posouzení souladu platby s podmínkami, za nichž byla výdajová operace původně schválena. </a:t>
            </a:r>
            <a:r>
              <a:rPr lang="cs-CZ" sz="1600" b="1" dirty="0"/>
              <a:t>U opakujících se nebo provozních plateb </a:t>
            </a:r>
            <a:r>
              <a:rPr lang="cs-CZ" sz="1600" dirty="0"/>
              <a:t>(např. nájemné, energie, ale i mzdy) může vedoucí orgánu veřejné správy podle § 14 odst. 1 stanovit ve vnitřním předpise zjednodušený postup předběžné řídicí kontroly před platbou (např. </a:t>
            </a:r>
            <a:r>
              <a:rPr lang="cs-CZ" sz="1600" b="1" dirty="0"/>
              <a:t>formou hromadného schválení</a:t>
            </a:r>
            <a:r>
              <a:rPr lang="cs-CZ" sz="1600" dirty="0"/>
              <a:t>).</a:t>
            </a:r>
          </a:p>
          <a:p>
            <a:pPr marL="360000" lvl="1" indent="-360000" algn="just">
              <a:lnSpc>
                <a:spcPct val="100000"/>
              </a:lnSpc>
              <a:spcBef>
                <a:spcPts val="900"/>
              </a:spcBef>
              <a:spcAft>
                <a:spcPts val="900"/>
              </a:spcAft>
              <a:buClr>
                <a:schemeClr val="accent1"/>
              </a:buClr>
              <a:buSzPct val="90000"/>
              <a:buFont typeface="Wingdings" pitchFamily="2" charset="2"/>
              <a:buChar char="§"/>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41</a:t>
            </a:fld>
            <a:endParaRPr lang="cs-CZ"/>
          </a:p>
        </p:txBody>
      </p:sp>
    </p:spTree>
    <p:extLst>
      <p:ext uri="{BB962C8B-B14F-4D97-AF65-F5344CB8AC3E}">
        <p14:creationId xmlns:p14="http://schemas.microsoft.com/office/powerpoint/2010/main" val="18718435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4/10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01944"/>
            <a:ext cx="9900000" cy="4129782"/>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800" b="1" dirty="0">
                <a:solidFill>
                  <a:srgbClr val="C00000"/>
                </a:solidFill>
              </a:rPr>
              <a:t>Je nutné provádět a dokládat předběžnou řídicí kontrolu také u příjmů (např. příspěvku na provoz od zřizovatele)? Pokud ano, jakou formou má být provedena a doložena?</a:t>
            </a:r>
          </a:p>
          <a:p>
            <a:pPr marL="789750" lvl="1" indent="-285750" algn="just">
              <a:buClr>
                <a:schemeClr val="accent1"/>
              </a:buClr>
              <a:buSzPct val="90000"/>
              <a:buFont typeface="Arial" panose="020B0604020202020204" pitchFamily="34" charset="0"/>
              <a:buChar char="•"/>
            </a:pPr>
            <a:r>
              <a:rPr lang="cs-CZ" sz="1600" b="1" dirty="0"/>
              <a:t>Ano, </a:t>
            </a:r>
            <a:r>
              <a:rPr lang="cs-CZ" sz="1600" dirty="0"/>
              <a:t>předběžná řídicí kontrola u příjmů </a:t>
            </a:r>
            <a:r>
              <a:rPr lang="cs-CZ" sz="1600" b="1" dirty="0"/>
              <a:t>se provádí pouze tehdy, pokud lze ovlivnit vznik nároku na příjem nebo podmínky, za nichž vzniká</a:t>
            </a:r>
            <a:r>
              <a:rPr lang="cs-CZ" sz="1600" dirty="0"/>
              <a:t> (§ 12 zákona č. 231/2025 Sb., o řízení a kontrole veřejných financí). Typicky se jedná o příjmy ze smluv či dotací, kde se kontrola provádí pouze před schválením operace (např. před podpisem smlouvy nebo podáním žádosti o dotaci). Naopak </a:t>
            </a:r>
            <a:r>
              <a:rPr lang="cs-CZ" sz="1600" b="1" dirty="0"/>
              <a:t>u příjmů, jejichž vznik, výši ani podmínky organizace nemůže ovlivnit (např. příspěvek na provoz stanovený zřizovatelem), se předběžná řídicí kontrola neprovádí ani nedokládá </a:t>
            </a:r>
            <a:r>
              <a:rPr lang="cs-CZ" sz="1600" dirty="0"/>
              <a:t>– tento postup vychází z § 14 odst. 2. Podrobněji viz </a:t>
            </a:r>
            <a:r>
              <a:rPr lang="cs-CZ" sz="1600" b="1" dirty="0">
                <a:hlinkClick r:id="rId3">
                  <a:extLst>
                    <a:ext uri="{A12FA001-AC4F-418D-AE19-62706E023703}">
                      <ahyp:hlinkClr xmlns:ahyp="http://schemas.microsoft.com/office/drawing/2018/hyperlinkcolor" val="tx"/>
                    </a:ext>
                  </a:extLst>
                </a:hlinkClick>
              </a:rPr>
              <a:t>Metodický pokyn CHJ č. 19</a:t>
            </a:r>
            <a:r>
              <a:rPr lang="cs-CZ" sz="1600" b="1" dirty="0"/>
              <a:t> v části 5.1.</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42</a:t>
            </a:fld>
            <a:endParaRPr lang="cs-CZ"/>
          </a:p>
        </p:txBody>
      </p:sp>
    </p:spTree>
    <p:extLst>
      <p:ext uri="{BB962C8B-B14F-4D97-AF65-F5344CB8AC3E}">
        <p14:creationId xmlns:p14="http://schemas.microsoft.com/office/powerpoint/2010/main" val="29512572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5/10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207936"/>
            <a:ext cx="9900000" cy="4434582"/>
          </a:xfrm>
        </p:spPr>
        <p:txBody>
          <a:bodyPr/>
          <a:lstStyle/>
          <a:p>
            <a:pPr algn="just"/>
            <a:endParaRPr lang="cs-CZ" sz="1600" dirty="0"/>
          </a:p>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800" b="1" dirty="0">
                <a:solidFill>
                  <a:srgbClr val="C00000"/>
                </a:solidFill>
              </a:rPr>
              <a:t>Lze u hromadných a průběžných příjmů (typu např. školné, stravné, kroužky) využít hromadné schválení nebo souhrnný způsob kontroly (např. na základě ceníku, předpisu plateb, seznamu žáků), namísto individuální kontroly každé jednotlivé platby?</a:t>
            </a:r>
            <a:endParaRPr lang="cs-CZ" b="1" dirty="0">
              <a:solidFill>
                <a:srgbClr val="C00000"/>
              </a:solidFill>
            </a:endParaRPr>
          </a:p>
          <a:p>
            <a:pPr marL="789750" lvl="1" indent="-285750" algn="just">
              <a:buClr>
                <a:schemeClr val="accent1"/>
              </a:buClr>
              <a:buSzPct val="90000"/>
              <a:buFont typeface="Arial" panose="020B0604020202020204" pitchFamily="34" charset="0"/>
              <a:buChar char="•"/>
            </a:pPr>
            <a:r>
              <a:rPr lang="cs-CZ" sz="1600" b="1" dirty="0"/>
              <a:t>Ano, lze. </a:t>
            </a:r>
            <a:r>
              <a:rPr lang="cs-CZ" sz="1600" dirty="0"/>
              <a:t>U hromadných a průběžných příjmů lze (a je zpravidla žádoucí) využít hromadné schválení či souhrnný způsob řídicí kontroly, například na základě schváleného ceníku, předpisu plateb, seznamu žáků či účastníků kroužků nebo jiného souhrnného podkladu. Není tedy nutné provádět individuální řídicí kontrolu ke každé jednotlivé platbě samostatně. Podmínkou je, aby byl tento postup upravený ve vnitřních předpisech organizace, v souladu s § 14 odst. 1 zákona č. 231/2025 Sb., o řízení a kontrole veřejných financí a se zásadou zachování auditní stopy podle ustanovení § 8. Podrobněji viz </a:t>
            </a:r>
            <a:r>
              <a:rPr lang="cs-CZ" sz="1600" b="1" dirty="0">
                <a:hlinkClick r:id="rId3">
                  <a:extLst>
                    <a:ext uri="{A12FA001-AC4F-418D-AE19-62706E023703}">
                      <ahyp:hlinkClr xmlns:ahyp="http://schemas.microsoft.com/office/drawing/2018/hyperlinkcolor" val="tx"/>
                    </a:ext>
                  </a:extLst>
                </a:hlinkClick>
              </a:rPr>
              <a:t>Metodický pokyn CHJ č. 19</a:t>
            </a:r>
            <a:r>
              <a:rPr lang="cs-CZ" sz="1600" dirty="0"/>
              <a:t>, část 5.1 a 5.4.1.</a:t>
            </a:r>
          </a:p>
          <a:p>
            <a:pPr algn="just"/>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43</a:t>
            </a:fld>
            <a:endParaRPr lang="cs-CZ"/>
          </a:p>
        </p:txBody>
      </p:sp>
    </p:spTree>
    <p:extLst>
      <p:ext uri="{BB962C8B-B14F-4D97-AF65-F5344CB8AC3E}">
        <p14:creationId xmlns:p14="http://schemas.microsoft.com/office/powerpoint/2010/main" val="21909620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6/10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01944"/>
            <a:ext cx="9900000" cy="4776553"/>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b="1" dirty="0">
                <a:solidFill>
                  <a:srgbClr val="C00000"/>
                </a:solidFill>
              </a:rPr>
              <a:t>Jaká je přípustná odchylka mezi částkou schválenou v předběžné řídicí kontrole (např. v žádance) a skutečnou cenou uvedenou v objednávce nebo smlouvě? </a:t>
            </a:r>
            <a:endParaRPr lang="cs-CZ" sz="1600" dirty="0"/>
          </a:p>
          <a:p>
            <a:pPr marL="789750" lvl="1" indent="-285750" algn="just">
              <a:buClr>
                <a:schemeClr val="accent1"/>
              </a:buClr>
              <a:buSzPct val="90000"/>
              <a:buFont typeface="Arial" panose="020B0604020202020204" pitchFamily="34" charset="0"/>
              <a:buChar char="•"/>
            </a:pPr>
            <a:r>
              <a:rPr lang="cs-CZ" sz="1600" b="1" dirty="0"/>
              <a:t>Ano,</a:t>
            </a:r>
            <a:r>
              <a:rPr lang="cs-CZ" sz="1600" dirty="0"/>
              <a:t> zákon č. 231/2025 Sb., o řízení a kontrole veřejných financí </a:t>
            </a:r>
            <a:r>
              <a:rPr lang="cs-CZ" sz="1600" b="1" dirty="0"/>
              <a:t>nestanoví konkrétní přípustnou odchylku </a:t>
            </a:r>
            <a:r>
              <a:rPr lang="cs-CZ" sz="1600" dirty="0"/>
              <a:t>mezi částkou schválenou v rámci předběžné řídicí kontroly a skutečnou cenou uvedenou v objednávce nebo smlouvě. Rozhodující je vždy posouzení důvodů vzniku této odchylky a jejich objektivní oprávněnost. </a:t>
            </a:r>
          </a:p>
          <a:p>
            <a:pPr marL="789750" lvl="1" indent="-285750" algn="just">
              <a:buClr>
                <a:schemeClr val="accent1"/>
              </a:buClr>
              <a:buSzPct val="90000"/>
              <a:buFont typeface="Arial" panose="020B0604020202020204" pitchFamily="34" charset="0"/>
              <a:buChar char="•"/>
            </a:pPr>
            <a:r>
              <a:rPr lang="cs-CZ" sz="1600" dirty="0"/>
              <a:t>V případě rozdílu je nezbytné, aby se příkazce operace zabýval důvody vzniku této odchylky a aby byla řádně zdokumentována a zdůvodněna. Skutečná výše vzniklého závazku musí být zároveň v souladu s právními předpisy, schváleným rozpočtem a zásadami hospodárnosti, efektivnosti a účelnosti podle § 3.</a:t>
            </a:r>
          </a:p>
          <a:p>
            <a:pPr marL="789750" lvl="1" indent="-285750" algn="just">
              <a:buClr>
                <a:schemeClr val="accent1"/>
              </a:buClr>
              <a:buSzPct val="90000"/>
              <a:buFont typeface="Arial" panose="020B0604020202020204" pitchFamily="34" charset="0"/>
              <a:buChar char="•"/>
            </a:pPr>
            <a:r>
              <a:rPr lang="cs-CZ" sz="1600" dirty="0"/>
              <a:t>§ 13 odst. 2 ukládá povinnost prověřit mimo jiné správnost určení výše vzniklého závazku a soulad platby s podmínkami, za nichž byla výdajová operace schválena. To však neznamená, že každé překročení původně předpokládané částky automaticky představuje porušení předběžné řídicí kontroly, pokud je rozdíl způsoben objektivními a odůvodněnými skutečnostmi a je řádně doložen.</a:t>
            </a:r>
          </a:p>
          <a:p>
            <a:pPr marL="0" indent="0" algn="just">
              <a:buNone/>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44</a:t>
            </a:fld>
            <a:endParaRPr lang="cs-CZ"/>
          </a:p>
        </p:txBody>
      </p:sp>
    </p:spTree>
    <p:extLst>
      <p:ext uri="{BB962C8B-B14F-4D97-AF65-F5344CB8AC3E}">
        <p14:creationId xmlns:p14="http://schemas.microsoft.com/office/powerpoint/2010/main" val="4956686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7/10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01944"/>
            <a:ext cx="9900000" cy="4583265"/>
          </a:xfrm>
        </p:spPr>
        <p:txBody>
          <a:bodyPr/>
          <a:lstStyle/>
          <a:p>
            <a:pPr algn="just">
              <a:lnSpc>
                <a:spcPct val="115000"/>
              </a:lnSpc>
              <a:spcAft>
                <a:spcPts val="800"/>
              </a:spcAft>
            </a:pPr>
            <a:r>
              <a:rPr lang="cs-CZ" sz="1800" b="1" dirty="0">
                <a:solidFill>
                  <a:srgbClr val="C00000"/>
                </a:solidFill>
              </a:rPr>
              <a:t>Jaký je vztah průběžné řídicí kontroly k předběžné a následné řídicí kontrole (u dlouhotrvajících závazků)? Má být upravena samostatně ve vnitřních předpisech, nebo zahrnuta podle povahy věci k jiné fázi kontroly (předběžné či následné)?</a:t>
            </a:r>
          </a:p>
          <a:p>
            <a:pPr marL="789750" lvl="1" indent="-285750" algn="just">
              <a:buFont typeface="Arial" panose="020B0604020202020204" pitchFamily="34" charset="0"/>
              <a:buChar char="•"/>
            </a:pPr>
            <a:r>
              <a:rPr lang="cs-CZ" sz="1400" b="1" dirty="0"/>
              <a:t>Průběžná řídicí kontrola nemá </a:t>
            </a:r>
            <a:r>
              <a:rPr lang="cs-CZ" sz="1400" dirty="0"/>
              <a:t>na rozdíl od předběžné (§ 12 a § 13) a následné (§ 15) řídicí kontroly </a:t>
            </a:r>
            <a:r>
              <a:rPr lang="cs-CZ" sz="1400" b="1" dirty="0"/>
              <a:t>samostatné zákonné vymezení </a:t>
            </a:r>
            <a:r>
              <a:rPr lang="cs-CZ" sz="1400" dirty="0"/>
              <a:t>v zákoně č. 231/2025 Sb., o řízení a kontrole veřejných financí. Zákon pracuje pouze s předběžnou řídicí kontrolou a s následnou řídicí kontrolou – jejich provádění je povinné, zatímco průběžná řídicí kontrola povinná není.</a:t>
            </a:r>
          </a:p>
          <a:p>
            <a:pPr marL="789750" lvl="1" indent="-285750" algn="just">
              <a:buFont typeface="Arial" panose="020B0604020202020204" pitchFamily="34" charset="0"/>
              <a:buChar char="•"/>
            </a:pPr>
            <a:r>
              <a:rPr lang="cs-CZ" sz="1400" b="1" dirty="0"/>
              <a:t>Smysl a funkce průběžné řídicí kontroly však v praxi přetrvávají, zejména u dlouhodobých nebo opakujících se závazků </a:t>
            </a:r>
            <a:r>
              <a:rPr lang="cs-CZ" sz="1400" dirty="0"/>
              <a:t>(např. rámcové smlouvy, víceleté projekty, závazky přesahující rozpočtové období). Podle </a:t>
            </a:r>
            <a:r>
              <a:rPr lang="cs-CZ" sz="1400" b="1" dirty="0">
                <a:hlinkClick r:id="rId3">
                  <a:extLst>
                    <a:ext uri="{A12FA001-AC4F-418D-AE19-62706E023703}">
                      <ahyp:hlinkClr xmlns:ahyp="http://schemas.microsoft.com/office/drawing/2018/hyperlinkcolor" val="tx"/>
                    </a:ext>
                  </a:extLst>
                </a:hlinkClick>
              </a:rPr>
              <a:t>Metodického pokynu CHJ č. 19</a:t>
            </a:r>
            <a:r>
              <a:rPr lang="cs-CZ" sz="1400" dirty="0"/>
              <a:t> (část 5.5) tak může být vhodným řídicím a kontrolním mechanismem, jehož konkrétní nastavení stanoví vedoucí orgánu veřejné správy vnitřním předpisem. Typicky jde o průběžné ověřování, zda operace nadále odpovídá schváleným podmínkám, rozpočtu, reálné potřebnosti a identifikovaným rizikům, a zda jsou správně a včas zaznamenávány skutečnosti v evidencích a informačních systémech.</a:t>
            </a:r>
          </a:p>
          <a:p>
            <a:pPr marL="789750" lvl="1" indent="-285750" algn="just">
              <a:buFont typeface="Arial" panose="020B0604020202020204" pitchFamily="34" charset="0"/>
              <a:buChar char="•"/>
            </a:pPr>
            <a:r>
              <a:rPr lang="cs-CZ" sz="1400" dirty="0"/>
              <a:t>Průběžná řídicí kontrola tedy může být (a je vhodné, aby byla) upravena ve vnitřních předpisech jako doplňkový kontrolní mechanismus, zejména u dlouhodobých závazků. Není však samostatnou ze zákona povinnou fází řídicí kontroly. </a:t>
            </a:r>
          </a:p>
          <a:p>
            <a:pPr marL="0" indent="0" algn="just">
              <a:buNone/>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45</a:t>
            </a:fld>
            <a:endParaRPr lang="cs-CZ"/>
          </a:p>
        </p:txBody>
      </p:sp>
    </p:spTree>
    <p:extLst>
      <p:ext uri="{BB962C8B-B14F-4D97-AF65-F5344CB8AC3E}">
        <p14:creationId xmlns:p14="http://schemas.microsoft.com/office/powerpoint/2010/main" val="33411774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8/10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601945"/>
            <a:ext cx="9900000" cy="4129782"/>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800" b="1" dirty="0">
                <a:solidFill>
                  <a:srgbClr val="C00000"/>
                </a:solidFill>
              </a:rPr>
              <a:t>Je u dlouhodobých smluv doporučeno provádět průběžnou řídicí kontrolu za účelem ověření další potřeby a efektivnosti trvání smlouvy?</a:t>
            </a:r>
            <a:endParaRPr lang="cs-CZ" dirty="0">
              <a:solidFill>
                <a:srgbClr val="C00000"/>
              </a:solidFill>
            </a:endParaRPr>
          </a:p>
          <a:p>
            <a:pPr marL="789750" lvl="1" indent="-285750" algn="just">
              <a:buClr>
                <a:schemeClr val="accent1"/>
              </a:buClr>
              <a:buSzPct val="90000"/>
              <a:buFont typeface="Arial" panose="020B0604020202020204" pitchFamily="34" charset="0"/>
              <a:buChar char="•"/>
            </a:pPr>
            <a:r>
              <a:rPr lang="cs-CZ" sz="1600" b="1" dirty="0"/>
              <a:t>Ano, </a:t>
            </a:r>
            <a:r>
              <a:rPr lang="cs-CZ" sz="1600" dirty="0"/>
              <a:t>je to doporučeno, ale nejedná se o povinnost vyplývající zákona č. 231/2025 Sb., o řízení a kontrole veřejných financí. Průběžná řídicí kontrola v těchto případech slouží jako doplňkový řídicí a kontrolní mechanismus a její konkrétní nastavení je vhodné upravit ve vnitřním předpise orgánu veřejné správy (viz </a:t>
            </a:r>
            <a:r>
              <a:rPr lang="cs-CZ" sz="1600" b="1" dirty="0">
                <a:hlinkClick r:id="rId3">
                  <a:extLst>
                    <a:ext uri="{A12FA001-AC4F-418D-AE19-62706E023703}">
                      <ahyp:hlinkClr xmlns:ahyp="http://schemas.microsoft.com/office/drawing/2018/hyperlinkcolor" val="tx"/>
                    </a:ext>
                  </a:extLst>
                </a:hlinkClick>
              </a:rPr>
              <a:t>Metodický pokyn CHJ č. 19</a:t>
            </a:r>
            <a:r>
              <a:rPr lang="cs-CZ" sz="1600" b="1" dirty="0"/>
              <a:t>, část 5.5</a:t>
            </a:r>
            <a:r>
              <a:rPr lang="cs-CZ" sz="1600" dirty="0"/>
              <a:t>).</a:t>
            </a:r>
          </a:p>
          <a:p>
            <a:pPr marL="0" indent="0" algn="just">
              <a:buNone/>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46</a:t>
            </a:fld>
            <a:endParaRPr lang="cs-CZ"/>
          </a:p>
        </p:txBody>
      </p:sp>
    </p:spTree>
    <p:extLst>
      <p:ext uri="{BB962C8B-B14F-4D97-AF65-F5344CB8AC3E}">
        <p14:creationId xmlns:p14="http://schemas.microsoft.com/office/powerpoint/2010/main" val="11025820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9/10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735755"/>
            <a:ext cx="9900000" cy="3765509"/>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b="1" dirty="0">
                <a:solidFill>
                  <a:srgbClr val="C00000"/>
                </a:solidFill>
              </a:rPr>
              <a:t>Vztahuje se povinnost provádět řídicí kontrolu i na soukromé školy?</a:t>
            </a:r>
          </a:p>
          <a:p>
            <a:pPr marL="789750" lvl="1" indent="-285750" algn="just">
              <a:buFont typeface="Arial" panose="020B0604020202020204" pitchFamily="34" charset="0"/>
              <a:buChar char="•"/>
            </a:pPr>
            <a:r>
              <a:rPr lang="cs-CZ" sz="1600" b="1" dirty="0"/>
              <a:t>Ne, nevztahuje. </a:t>
            </a:r>
            <a:r>
              <a:rPr lang="cs-CZ" sz="1600" dirty="0"/>
              <a:t>Povinnost řídit se zákonem č. 231/2025 Sb., o řízení a kontrole veřejných financí se vztahuje na orgány veřejné správy a další subjekty vymezené v § 2 odst. 1. Soukromé a církevní školy nejsou orgány veřejné správy a proto této právní úpravě nepodléhají. Ani v případě, že jsou žadateli či příjemci dotace (veřejné finanční podpory), jim nevzniká povinnost zavést řídicí kontrolu podle tohoto zákona. Jejich povinnosti se v takovém případě řídí podmínkami stanovenými poskytovatelem dotace nebo příspěvku. </a:t>
            </a:r>
          </a:p>
          <a:p>
            <a:pPr marL="789750" lvl="1" indent="-285750" algn="just">
              <a:buFont typeface="Arial" panose="020B0604020202020204" pitchFamily="34" charset="0"/>
              <a:buChar char="•"/>
            </a:pPr>
            <a:endParaRPr lang="cs-CZ" sz="14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47</a:t>
            </a:fld>
            <a:endParaRPr lang="cs-CZ"/>
          </a:p>
        </p:txBody>
      </p:sp>
    </p:spTree>
    <p:extLst>
      <p:ext uri="{BB962C8B-B14F-4D97-AF65-F5344CB8AC3E}">
        <p14:creationId xmlns:p14="http://schemas.microsoft.com/office/powerpoint/2010/main" val="38964610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Otázky a odpovědi k řídicí kontrole 10/10</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473102"/>
            <a:ext cx="9900000" cy="4690622"/>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b="1" dirty="0">
                <a:solidFill>
                  <a:srgbClr val="C00000"/>
                </a:solidFill>
              </a:rPr>
              <a:t>Je (nebo bude) stanovena povinnost vést řídicí kontrolu výhradně elektronicky, případně od jakého data?</a:t>
            </a:r>
          </a:p>
          <a:p>
            <a:pPr marL="789750" lvl="1" indent="-285750" algn="just">
              <a:buClr>
                <a:schemeClr val="accent1"/>
              </a:buClr>
              <a:buSzPct val="90000"/>
              <a:buFont typeface="Arial" panose="020B0604020202020204" pitchFamily="34" charset="0"/>
              <a:buChar char="•"/>
            </a:pPr>
            <a:r>
              <a:rPr lang="cs-CZ" sz="1600" b="1" dirty="0"/>
              <a:t>Ne, není. </a:t>
            </a:r>
            <a:r>
              <a:rPr lang="cs-CZ" sz="1600" dirty="0"/>
              <a:t>Procesní povinnost vést řídicí kontrolu výhradně elektronicky </a:t>
            </a:r>
            <a:r>
              <a:rPr lang="cs-CZ" sz="1600" b="1" dirty="0"/>
              <a:t>není zákonem č. 231/2025 Sb., o řízení a kontrole veřejných financí stanovena</a:t>
            </a:r>
            <a:r>
              <a:rPr lang="cs-CZ" sz="1600" dirty="0"/>
              <a:t>. Řídicí kontrola může být prováděna jak v listinné (papírové), tak v elektronické podobě, přičemž konkrétní způsob vedení řídicí kontroly si orgán veřejné správy stanoví ve svém vnitřním předpisu (viz </a:t>
            </a:r>
            <a:r>
              <a:rPr lang="cs-CZ" sz="1600" b="1" dirty="0">
                <a:hlinkClick r:id="rId3">
                  <a:extLst>
                    <a:ext uri="{A12FA001-AC4F-418D-AE19-62706E023703}">
                      <ahyp:hlinkClr xmlns:ahyp="http://schemas.microsoft.com/office/drawing/2018/hyperlinkcolor" val="tx"/>
                    </a:ext>
                  </a:extLst>
                </a:hlinkClick>
              </a:rPr>
              <a:t>Metodický pokyn CHJ č. 19</a:t>
            </a:r>
            <a:r>
              <a:rPr lang="cs-CZ" sz="1600" dirty="0"/>
              <a:t>, část 6.1). Povinnost elektronizace však může vyplývat z jiných právních předpisů (např. ze zákona o spisové službě či z právní úpravy v oblasti účetnictví). Volba způsobu provádění řídicí kontroly závisí na konkrétních podmínkách a potřebách orgánu veřejné správy, zejména na jeho velikosti, organizační struktuře, objemu a povaze prováděných operací a na úrovni jeho digitalizace. Klíčové je, aby byl zvolený způsob v souladu se zákonem a jeho zásadami, zejména zásadou zachování auditní stopy (§ 8). </a:t>
            </a:r>
          </a:p>
          <a:p>
            <a:pPr marL="789750" lvl="1" indent="-285750" algn="just">
              <a:buClr>
                <a:schemeClr val="accent1"/>
              </a:buClr>
              <a:buSzPct val="90000"/>
              <a:buFont typeface="Arial" panose="020B0604020202020204" pitchFamily="34" charset="0"/>
              <a:buChar char="•"/>
            </a:pPr>
            <a:r>
              <a:rPr lang="cs-CZ" sz="1600" dirty="0"/>
              <a:t>Rovněž platí, že musí být vždy dodrženy právní předpisy upravující technickou stránku věci – například spisovou službu, archivnictví či kybernetickou bezpečnost. Konkrétní nastavení by mělo být upraveno ve vnitřních předpisech organizace. Podrobněji viz </a:t>
            </a:r>
            <a:r>
              <a:rPr lang="cs-CZ" sz="1600" b="1" dirty="0">
                <a:hlinkClick r:id="rId4">
                  <a:extLst>
                    <a:ext uri="{A12FA001-AC4F-418D-AE19-62706E023703}">
                      <ahyp:hlinkClr xmlns:ahyp="http://schemas.microsoft.com/office/drawing/2018/hyperlinkcolor" val="tx"/>
                    </a:ext>
                  </a:extLst>
                </a:hlinkClick>
              </a:rPr>
              <a:t>Stanovisko CHJ č. 3/2026</a:t>
            </a:r>
            <a:r>
              <a:rPr lang="cs-CZ" sz="1600" dirty="0"/>
              <a:t>. </a:t>
            </a:r>
          </a:p>
          <a:p>
            <a:pPr marL="360000" lvl="1" indent="-360000" algn="just">
              <a:lnSpc>
                <a:spcPct val="100000"/>
              </a:lnSpc>
              <a:spcBef>
                <a:spcPts val="900"/>
              </a:spcBef>
              <a:spcAft>
                <a:spcPts val="900"/>
              </a:spcAft>
              <a:buClr>
                <a:schemeClr val="accent1"/>
              </a:buClr>
              <a:buSzPct val="90000"/>
              <a:buFont typeface="Wingdings" pitchFamily="2" charset="2"/>
              <a:buChar char="§"/>
            </a:pPr>
            <a:endParaRPr lang="cs-CZ" sz="1600" dirty="0"/>
          </a:p>
          <a:p>
            <a:pPr marL="360000" lvl="1" indent="-360000" algn="just">
              <a:lnSpc>
                <a:spcPct val="100000"/>
              </a:lnSpc>
              <a:spcBef>
                <a:spcPts val="900"/>
              </a:spcBef>
              <a:spcAft>
                <a:spcPts val="900"/>
              </a:spcAft>
              <a:buClr>
                <a:schemeClr val="accent1"/>
              </a:buClr>
              <a:buSzPct val="90000"/>
              <a:buFont typeface="Wingdings" pitchFamily="2" charset="2"/>
              <a:buChar char="§"/>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48</a:t>
            </a:fld>
            <a:endParaRPr lang="cs-CZ" dirty="0"/>
          </a:p>
        </p:txBody>
      </p:sp>
    </p:spTree>
    <p:extLst>
      <p:ext uri="{BB962C8B-B14F-4D97-AF65-F5344CB8AC3E}">
        <p14:creationId xmlns:p14="http://schemas.microsoft.com/office/powerpoint/2010/main" val="18941059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Metodické pokyny k řídicí kontrole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519408"/>
            <a:ext cx="9900000" cy="4324649"/>
          </a:xfrm>
        </p:spPr>
        <p:txBody>
          <a:bodyPr/>
          <a:lstStyle/>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2">
                  <a:extLst>
                    <a:ext uri="{A12FA001-AC4F-418D-AE19-62706E023703}">
                      <ahyp:hlinkClr xmlns:ahyp="http://schemas.microsoft.com/office/drawing/2018/hyperlinkcolor" val="tx"/>
                    </a:ext>
                  </a:extLst>
                </a:hlinkClick>
              </a:rPr>
              <a:t>Metodický pokyn CHJ č. 3</a:t>
            </a:r>
            <a:r>
              <a:rPr lang="cs-CZ" sz="1600" b="0" i="0" dirty="0">
                <a:solidFill>
                  <a:srgbClr val="000000"/>
                </a:solidFill>
                <a:effectLst/>
                <a:latin typeface="Roboto" panose="02000000000000000000" pitchFamily="2" charset="0"/>
              </a:rPr>
              <a:t> – Metodika veřejného nakupování</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3">
                  <a:extLst>
                    <a:ext uri="{A12FA001-AC4F-418D-AE19-62706E023703}">
                      <ahyp:hlinkClr xmlns:ahyp="http://schemas.microsoft.com/office/drawing/2018/hyperlinkcolor" val="tx"/>
                    </a:ext>
                  </a:extLst>
                </a:hlinkClick>
              </a:rPr>
              <a:t>Metodický pokyn CHJ č. 9</a:t>
            </a:r>
            <a:r>
              <a:rPr lang="cs-CZ" sz="1600" b="0" i="0" dirty="0">
                <a:solidFill>
                  <a:srgbClr val="000000"/>
                </a:solidFill>
                <a:effectLst/>
                <a:latin typeface="Roboto" panose="02000000000000000000" pitchFamily="2" charset="0"/>
              </a:rPr>
              <a:t> – Vzorová směrnice o finanční kontrole pro dobrovolné svazky obcí</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4">
                  <a:extLst>
                    <a:ext uri="{A12FA001-AC4F-418D-AE19-62706E023703}">
                      <ahyp:hlinkClr xmlns:ahyp="http://schemas.microsoft.com/office/drawing/2018/hyperlinkcolor" val="tx"/>
                    </a:ext>
                  </a:extLst>
                </a:hlinkClick>
              </a:rPr>
              <a:t>Metodický pokyn CHJ č. 10</a:t>
            </a:r>
            <a:r>
              <a:rPr lang="cs-CZ" sz="1600" b="0" i="0" dirty="0">
                <a:solidFill>
                  <a:srgbClr val="000000"/>
                </a:solidFill>
                <a:effectLst/>
                <a:latin typeface="Roboto" panose="02000000000000000000" pitchFamily="2" charset="0"/>
              </a:rPr>
              <a:t> – Vzorová směrnice o finanční kontrole pro obce</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5">
                  <a:extLst>
                    <a:ext uri="{A12FA001-AC4F-418D-AE19-62706E023703}">
                      <ahyp:hlinkClr xmlns:ahyp="http://schemas.microsoft.com/office/drawing/2018/hyperlinkcolor" val="tx"/>
                    </a:ext>
                  </a:extLst>
                </a:hlinkClick>
              </a:rPr>
              <a:t>Metodický pokyn CHJ č. 11</a:t>
            </a:r>
            <a:r>
              <a:rPr lang="cs-CZ" sz="1600" b="0" i="0" dirty="0">
                <a:solidFill>
                  <a:srgbClr val="000000"/>
                </a:solidFill>
                <a:effectLst/>
                <a:latin typeface="Roboto" panose="02000000000000000000" pitchFamily="2" charset="0"/>
              </a:rPr>
              <a:t> – Vzorová směrnice o řízení rizik</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6">
                  <a:extLst>
                    <a:ext uri="{A12FA001-AC4F-418D-AE19-62706E023703}">
                      <ahyp:hlinkClr xmlns:ahyp="http://schemas.microsoft.com/office/drawing/2018/hyperlinkcolor" val="tx"/>
                    </a:ext>
                  </a:extLst>
                </a:hlinkClick>
              </a:rPr>
              <a:t>Metodický pokyn CHJ č. 12</a:t>
            </a:r>
            <a:r>
              <a:rPr lang="cs-CZ" sz="1600" b="0" i="0" dirty="0">
                <a:solidFill>
                  <a:srgbClr val="000000"/>
                </a:solidFill>
                <a:effectLst/>
                <a:latin typeface="Roboto" panose="02000000000000000000" pitchFamily="2" charset="0"/>
              </a:rPr>
              <a:t> – Vzorová směrnice o finanční kontrole pro příspěvkové organizace</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7">
                  <a:extLst>
                    <a:ext uri="{A12FA001-AC4F-418D-AE19-62706E023703}">
                      <ahyp:hlinkClr xmlns:ahyp="http://schemas.microsoft.com/office/drawing/2018/hyperlinkcolor" val="tx"/>
                    </a:ext>
                  </a:extLst>
                </a:hlinkClick>
              </a:rPr>
              <a:t>Metodický pokyn CHJ č. 15</a:t>
            </a:r>
            <a:r>
              <a:rPr lang="cs-CZ" sz="1600" b="0" i="0" dirty="0">
                <a:solidFill>
                  <a:srgbClr val="000000"/>
                </a:solidFill>
                <a:effectLst/>
                <a:latin typeface="Roboto" panose="02000000000000000000" pitchFamily="2" charset="0"/>
              </a:rPr>
              <a:t> – Správa majetku v souladu s principy 3E</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8">
                  <a:extLst>
                    <a:ext uri="{A12FA001-AC4F-418D-AE19-62706E023703}">
                      <ahyp:hlinkClr xmlns:ahyp="http://schemas.microsoft.com/office/drawing/2018/hyperlinkcolor" val="tx"/>
                    </a:ext>
                  </a:extLst>
                </a:hlinkClick>
              </a:rPr>
              <a:t>Metodický pokyn CHJ č. 16</a:t>
            </a:r>
            <a:r>
              <a:rPr lang="cs-CZ" sz="1600" b="0" i="0" dirty="0">
                <a:solidFill>
                  <a:srgbClr val="000000"/>
                </a:solidFill>
                <a:effectLst/>
                <a:latin typeface="Roboto" panose="02000000000000000000" pitchFamily="2" charset="0"/>
              </a:rPr>
              <a:t> – Správa vozového parku</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9">
                  <a:extLst>
                    <a:ext uri="{A12FA001-AC4F-418D-AE19-62706E023703}">
                      <ahyp:hlinkClr xmlns:ahyp="http://schemas.microsoft.com/office/drawing/2018/hyperlinkcolor" val="tx"/>
                    </a:ext>
                  </a:extLst>
                </a:hlinkClick>
              </a:rPr>
              <a:t>Metodický pokyn CHJ č. 19</a:t>
            </a:r>
            <a:r>
              <a:rPr lang="cs-CZ" sz="1600" b="0" i="0" dirty="0">
                <a:solidFill>
                  <a:srgbClr val="000000"/>
                </a:solidFill>
                <a:effectLst/>
                <a:latin typeface="Roboto" panose="02000000000000000000" pitchFamily="2" charset="0"/>
              </a:rPr>
              <a:t> – Řídicí kontrola</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10">
                  <a:extLst>
                    <a:ext uri="{A12FA001-AC4F-418D-AE19-62706E023703}">
                      <ahyp:hlinkClr xmlns:ahyp="http://schemas.microsoft.com/office/drawing/2018/hyperlinkcolor" val="tx"/>
                    </a:ext>
                  </a:extLst>
                </a:hlinkClick>
              </a:rPr>
              <a:t>Metodický pokyn CHJ č. 21</a:t>
            </a:r>
            <a:r>
              <a:rPr lang="cs-CZ" sz="1600" b="0" i="0" dirty="0">
                <a:solidFill>
                  <a:srgbClr val="000000"/>
                </a:solidFill>
                <a:effectLst/>
                <a:latin typeface="Roboto" panose="02000000000000000000" pitchFamily="2" charset="0"/>
              </a:rPr>
              <a:t> – Směrnice o finanční kontrole (pro orgány veřejné správy)</a:t>
            </a:r>
          </a:p>
          <a:p>
            <a:pPr algn="l">
              <a:spcBef>
                <a:spcPts val="600"/>
              </a:spcBef>
              <a:spcAft>
                <a:spcPts val="600"/>
              </a:spcAft>
              <a:buFont typeface="Arial" panose="020B0604020202020204" pitchFamily="34" charset="0"/>
              <a:buChar char="•"/>
            </a:pPr>
            <a:r>
              <a:rPr lang="cs-CZ" sz="1600" b="1" i="0" u="sng" dirty="0">
                <a:solidFill>
                  <a:srgbClr val="C00000"/>
                </a:solidFill>
                <a:effectLst/>
                <a:latin typeface="Roboto" panose="02000000000000000000" pitchFamily="2" charset="0"/>
                <a:hlinkClick r:id="rId11">
                  <a:extLst>
                    <a:ext uri="{A12FA001-AC4F-418D-AE19-62706E023703}">
                      <ahyp:hlinkClr xmlns:ahyp="http://schemas.microsoft.com/office/drawing/2018/hyperlinkcolor" val="tx"/>
                    </a:ext>
                  </a:extLst>
                </a:hlinkClick>
              </a:rPr>
              <a:t>Metodický pokyn CHJ č. 26</a:t>
            </a:r>
            <a:r>
              <a:rPr lang="cs-CZ" sz="1600" b="0" i="0" dirty="0">
                <a:solidFill>
                  <a:srgbClr val="000000"/>
                </a:solidFill>
                <a:effectLst/>
                <a:latin typeface="Roboto" panose="02000000000000000000" pitchFamily="2" charset="0"/>
              </a:rPr>
              <a:t> – Řídicí kontrola u dotací</a:t>
            </a:r>
          </a:p>
          <a:p>
            <a:pPr marL="0" indent="0" algn="l">
              <a:spcBef>
                <a:spcPts val="600"/>
              </a:spcBef>
              <a:spcAft>
                <a:spcPts val="600"/>
              </a:spcAft>
              <a:buNone/>
            </a:pPr>
            <a:r>
              <a:rPr lang="cs-CZ" sz="1600" b="1" dirty="0">
                <a:solidFill>
                  <a:schemeClr val="bg2">
                    <a:lumMod val="50000"/>
                  </a:schemeClr>
                </a:solidFill>
                <a:latin typeface="Roboto" panose="02000000000000000000" pitchFamily="2" charset="0"/>
              </a:rPr>
              <a:t>Další informace naleznete zde:</a:t>
            </a:r>
            <a:r>
              <a:rPr lang="cs-CZ" sz="1600" b="1" dirty="0">
                <a:solidFill>
                  <a:srgbClr val="000000"/>
                </a:solidFill>
                <a:latin typeface="Roboto" panose="02000000000000000000" pitchFamily="2" charset="0"/>
              </a:rPr>
              <a:t> </a:t>
            </a:r>
            <a:r>
              <a:rPr lang="cs-CZ" sz="1600" b="1" dirty="0">
                <a:solidFill>
                  <a:srgbClr val="C00000"/>
                </a:solidFill>
                <a:hlinkClick r:id="rId12">
                  <a:extLst>
                    <a:ext uri="{A12FA001-AC4F-418D-AE19-62706E023703}">
                      <ahyp:hlinkClr xmlns:ahyp="http://schemas.microsoft.com/office/drawing/2018/hyperlinkcolor" val="tx"/>
                    </a:ext>
                  </a:extLst>
                </a:hlinkClick>
              </a:rPr>
              <a:t>Řídicí kontrola | Ministerstvo financí ČR</a:t>
            </a:r>
            <a:endParaRPr lang="cs-CZ" sz="1800" b="1" i="0" dirty="0">
              <a:solidFill>
                <a:srgbClr val="C00000"/>
              </a:solidFill>
              <a:effectLst/>
            </a:endParaRPr>
          </a:p>
          <a:p>
            <a:pPr>
              <a:spcBef>
                <a:spcPts val="600"/>
              </a:spcBef>
              <a:spcAft>
                <a:spcPts val="600"/>
              </a:spcAft>
            </a:pPr>
            <a:endParaRPr lang="cs-CZ" sz="1600" dirty="0"/>
          </a:p>
          <a:p>
            <a:pPr algn="just">
              <a:spcBef>
                <a:spcPts val="600"/>
              </a:spcBef>
              <a:spcAft>
                <a:spcPts val="600"/>
              </a:spcAft>
            </a:pP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49</a:t>
            </a:fld>
            <a:endParaRPr lang="cs-CZ"/>
          </a:p>
        </p:txBody>
      </p:sp>
    </p:spTree>
    <p:extLst>
      <p:ext uri="{BB962C8B-B14F-4D97-AF65-F5344CB8AC3E}">
        <p14:creationId xmlns:p14="http://schemas.microsoft.com/office/powerpoint/2010/main" val="1014629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524927"/>
          </a:xfrm>
        </p:spPr>
        <p:txBody>
          <a:bodyPr/>
          <a:lstStyle/>
          <a:p>
            <a:r>
              <a:rPr lang="cs-CZ" dirty="0"/>
              <a:t>Finanční kontrola</a:t>
            </a:r>
          </a:p>
        </p:txBody>
      </p:sp>
      <p:sp>
        <p:nvSpPr>
          <p:cNvPr id="13" name="Zástupný obsah 12">
            <a:extLst>
              <a:ext uri="{FF2B5EF4-FFF2-40B4-BE49-F238E27FC236}">
                <a16:creationId xmlns:a16="http://schemas.microsoft.com/office/drawing/2014/main" id="{40F8AC74-0B35-4A32-8264-A0ADAB3EF83D}"/>
              </a:ext>
            </a:extLst>
          </p:cNvPr>
          <p:cNvSpPr>
            <a:spLocks noGrp="1"/>
          </p:cNvSpPr>
          <p:nvPr>
            <p:ph sz="half" idx="1"/>
          </p:nvPr>
        </p:nvSpPr>
        <p:spPr>
          <a:xfrm>
            <a:off x="693600" y="1417995"/>
            <a:ext cx="4577209" cy="2544405"/>
          </a:xfrm>
        </p:spPr>
        <p:txBody>
          <a:bodyPr/>
          <a:lstStyle/>
          <a:p>
            <a:pPr algn="just">
              <a:spcAft>
                <a:spcPts val="0"/>
              </a:spcAft>
              <a:buSzPct val="90000"/>
            </a:pPr>
            <a:r>
              <a:rPr lang="cs-CZ" sz="1400" dirty="0">
                <a:solidFill>
                  <a:schemeClr val="tx1"/>
                </a:solidFill>
              </a:rPr>
              <a:t>Finanční kontrola – 320/2001 Sb.</a:t>
            </a:r>
          </a:p>
          <a:p>
            <a:pPr algn="just">
              <a:spcAft>
                <a:spcPts val="0"/>
              </a:spcAft>
              <a:buSzPct val="90000"/>
            </a:pPr>
            <a:endParaRPr lang="cs-CZ" sz="1400" dirty="0">
              <a:solidFill>
                <a:schemeClr val="tx1"/>
              </a:solidFill>
            </a:endParaRPr>
          </a:p>
          <a:p>
            <a:pPr marL="360000" lvl="1" indent="-360000" algn="just">
              <a:spcAft>
                <a:spcPts val="0"/>
              </a:spcAft>
              <a:buClr>
                <a:schemeClr val="accent1"/>
              </a:buClr>
              <a:buFont typeface="Wingdings" pitchFamily="2" charset="2"/>
              <a:buChar char="§"/>
            </a:pPr>
            <a:r>
              <a:rPr lang="cs-CZ" sz="1400" dirty="0"/>
              <a:t>Vnitřní kontrolní systém orgánů veřejné správy</a:t>
            </a:r>
          </a:p>
          <a:p>
            <a:pPr marL="576000" lvl="3" indent="-360000" algn="just">
              <a:spcAft>
                <a:spcPts val="0"/>
              </a:spcAft>
              <a:buClr>
                <a:schemeClr val="accent1"/>
              </a:buClr>
              <a:buSzPct val="90000"/>
              <a:buFont typeface="Wingdings" panose="05000000000000000000" pitchFamily="2" charset="2"/>
              <a:buChar char="Ø"/>
            </a:pPr>
            <a:r>
              <a:rPr lang="cs-CZ" sz="1400" dirty="0">
                <a:solidFill>
                  <a:schemeClr val="tx1"/>
                </a:solidFill>
              </a:rPr>
              <a:t>Řídicí kontrola</a:t>
            </a:r>
          </a:p>
          <a:p>
            <a:pPr marL="576000" lvl="3" indent="-360000" algn="just">
              <a:spcAft>
                <a:spcPts val="0"/>
              </a:spcAft>
              <a:buClr>
                <a:schemeClr val="accent1"/>
              </a:buClr>
              <a:buSzPct val="90000"/>
              <a:buFont typeface="Wingdings" panose="05000000000000000000" pitchFamily="2" charset="2"/>
              <a:buChar char="Ø"/>
            </a:pPr>
            <a:r>
              <a:rPr lang="cs-CZ" sz="1400" dirty="0">
                <a:solidFill>
                  <a:schemeClr val="tx1"/>
                </a:solidFill>
              </a:rPr>
              <a:t>Interní audit</a:t>
            </a:r>
          </a:p>
          <a:p>
            <a:pPr marL="216000" lvl="3" indent="0" algn="just">
              <a:spcAft>
                <a:spcPts val="0"/>
              </a:spcAft>
              <a:buClr>
                <a:schemeClr val="accent1"/>
              </a:buClr>
              <a:buSzPct val="90000"/>
            </a:pPr>
            <a:endParaRPr lang="cs-CZ" sz="1400" dirty="0">
              <a:solidFill>
                <a:schemeClr val="tx1"/>
              </a:solidFill>
            </a:endParaRPr>
          </a:p>
          <a:p>
            <a:pPr marL="360000" lvl="1" indent="-360000" algn="just">
              <a:spcAft>
                <a:spcPts val="0"/>
              </a:spcAft>
              <a:buClr>
                <a:schemeClr val="accent1"/>
              </a:buClr>
              <a:buFont typeface="Wingdings" pitchFamily="2" charset="2"/>
              <a:buChar char="§"/>
            </a:pPr>
            <a:r>
              <a:rPr lang="cs-CZ" sz="1400" dirty="0"/>
              <a:t>Veřejnosprávní kontrola hospodaření u organizačních složek státu a příspěvkových organizací</a:t>
            </a:r>
          </a:p>
          <a:p>
            <a:pPr marL="360000" lvl="1" indent="-360000" algn="just">
              <a:spcAft>
                <a:spcPts val="0"/>
              </a:spcAft>
              <a:buClr>
                <a:schemeClr val="accent1"/>
              </a:buClr>
              <a:buFont typeface="Wingdings" pitchFamily="2" charset="2"/>
              <a:buChar char="§"/>
            </a:pPr>
            <a:endParaRPr lang="cs-CZ" sz="1400" dirty="0"/>
          </a:p>
          <a:p>
            <a:pPr marL="360000" lvl="1" indent="-360000" algn="just">
              <a:spcAft>
                <a:spcPts val="0"/>
              </a:spcAft>
              <a:buClr>
                <a:schemeClr val="accent1"/>
              </a:buClr>
              <a:buFont typeface="Wingdings" pitchFamily="2" charset="2"/>
              <a:buChar char="§"/>
            </a:pPr>
            <a:r>
              <a:rPr lang="cs-CZ" sz="1400" dirty="0"/>
              <a:t>Veřejnosprávní kontrola u příjemců dotací</a:t>
            </a:r>
          </a:p>
          <a:p>
            <a:pPr lvl="1" indent="0" algn="just">
              <a:spcAft>
                <a:spcPts val="0"/>
              </a:spcAft>
              <a:buClr>
                <a:schemeClr val="accent1"/>
              </a:buClr>
            </a:pPr>
            <a:r>
              <a:rPr lang="cs-CZ" sz="1400" dirty="0"/>
              <a:t> </a:t>
            </a:r>
          </a:p>
          <a:p>
            <a:pPr marL="360000" lvl="1" indent="-360000" algn="just">
              <a:spcAft>
                <a:spcPts val="0"/>
              </a:spcAft>
              <a:buClr>
                <a:schemeClr val="accent1"/>
              </a:buClr>
              <a:buFont typeface="Wingdings" pitchFamily="2" charset="2"/>
              <a:buChar char="§"/>
            </a:pPr>
            <a:r>
              <a:rPr lang="cs-CZ" sz="1400" dirty="0"/>
              <a:t>Finanční kontrola podle mezinárodních smluv</a:t>
            </a:r>
          </a:p>
          <a:p>
            <a:pPr marL="360000" lvl="1" indent="-360000" algn="just">
              <a:spcAft>
                <a:spcPts val="0"/>
              </a:spcAft>
              <a:buClr>
                <a:schemeClr val="accent1"/>
              </a:buClr>
              <a:buFont typeface="Wingdings" pitchFamily="2" charset="2"/>
              <a:buChar char="§"/>
            </a:pPr>
            <a:endParaRPr lang="cs-CZ" sz="1400" dirty="0"/>
          </a:p>
          <a:p>
            <a:endParaRPr lang="cs-CZ" b="0" dirty="0">
              <a:solidFill>
                <a:schemeClr val="tx1">
                  <a:lumMod val="75000"/>
                </a:schemeClr>
              </a:solidFill>
            </a:endParaRP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5</a:t>
            </a:fld>
            <a:endParaRPr lang="cs-CZ"/>
          </a:p>
        </p:txBody>
      </p:sp>
      <p:sp>
        <p:nvSpPr>
          <p:cNvPr id="15" name="Zástupný obsah 14">
            <a:extLst>
              <a:ext uri="{FF2B5EF4-FFF2-40B4-BE49-F238E27FC236}">
                <a16:creationId xmlns:a16="http://schemas.microsoft.com/office/drawing/2014/main" id="{4E49BE12-F300-4392-A664-485A9CC03597}"/>
              </a:ext>
            </a:extLst>
          </p:cNvPr>
          <p:cNvSpPr>
            <a:spLocks noGrp="1"/>
          </p:cNvSpPr>
          <p:nvPr>
            <p:ph sz="half" idx="14"/>
          </p:nvPr>
        </p:nvSpPr>
        <p:spPr>
          <a:xfrm>
            <a:off x="5531005" y="1417137"/>
            <a:ext cx="5011041" cy="2544405"/>
          </a:xfrm>
        </p:spPr>
        <p:txBody>
          <a:bodyPr/>
          <a:lstStyle/>
          <a:p>
            <a:pPr algn="just">
              <a:spcAft>
                <a:spcPts val="0"/>
              </a:spcAft>
              <a:buSzPct val="90000"/>
            </a:pPr>
            <a:r>
              <a:rPr lang="cs-CZ" sz="1400" dirty="0">
                <a:solidFill>
                  <a:schemeClr val="tx1"/>
                </a:solidFill>
              </a:rPr>
              <a:t>Finanční kontrola – 231/2025 Sb.</a:t>
            </a:r>
          </a:p>
          <a:p>
            <a:pPr algn="just">
              <a:spcAft>
                <a:spcPts val="0"/>
              </a:spcAft>
              <a:buSzPct val="90000"/>
            </a:pPr>
            <a:endParaRPr lang="cs-CZ" sz="1400" dirty="0">
              <a:solidFill>
                <a:schemeClr val="tx1"/>
              </a:solidFill>
            </a:endParaRPr>
          </a:p>
          <a:p>
            <a:pPr marL="360000" lvl="1" indent="-360000" algn="just">
              <a:spcAft>
                <a:spcPts val="0"/>
              </a:spcAft>
              <a:buClr>
                <a:schemeClr val="accent1"/>
              </a:buClr>
              <a:buFont typeface="Wingdings" pitchFamily="2" charset="2"/>
              <a:buChar char="§"/>
            </a:pPr>
            <a:r>
              <a:rPr lang="cs-CZ" sz="1400" dirty="0"/>
              <a:t>Vnitřní kontrolní systém orgánů veřejné správy</a:t>
            </a:r>
          </a:p>
          <a:p>
            <a:pPr marL="576000" lvl="3" indent="-360000" algn="just">
              <a:spcAft>
                <a:spcPts val="0"/>
              </a:spcAft>
              <a:buClr>
                <a:schemeClr val="accent1"/>
              </a:buClr>
              <a:buSzPct val="90000"/>
              <a:buFont typeface="Wingdings" panose="05000000000000000000" pitchFamily="2" charset="2"/>
              <a:buChar char="Ø"/>
            </a:pPr>
            <a:r>
              <a:rPr lang="cs-CZ" sz="1400" dirty="0">
                <a:solidFill>
                  <a:schemeClr val="tx1"/>
                </a:solidFill>
              </a:rPr>
              <a:t>Řídicí kontrola</a:t>
            </a:r>
          </a:p>
          <a:p>
            <a:pPr marL="576000" lvl="3" indent="-360000" algn="just">
              <a:spcAft>
                <a:spcPts val="0"/>
              </a:spcAft>
              <a:buClr>
                <a:schemeClr val="accent1"/>
              </a:buClr>
              <a:buSzPct val="90000"/>
              <a:buFont typeface="Wingdings" panose="05000000000000000000" pitchFamily="2" charset="2"/>
              <a:buChar char="Ø"/>
            </a:pPr>
            <a:endParaRPr lang="cs-CZ" sz="1400" b="1" dirty="0">
              <a:solidFill>
                <a:schemeClr val="tx1"/>
              </a:solidFill>
            </a:endParaRPr>
          </a:p>
          <a:p>
            <a:pPr marL="360000" lvl="1" indent="-360000" algn="just">
              <a:spcAft>
                <a:spcPts val="0"/>
              </a:spcAft>
              <a:buClr>
                <a:schemeClr val="accent1"/>
              </a:buClr>
              <a:buFont typeface="Wingdings" pitchFamily="2" charset="2"/>
              <a:buChar char="§"/>
            </a:pPr>
            <a:r>
              <a:rPr lang="cs-CZ" sz="1400" dirty="0">
                <a:solidFill>
                  <a:srgbClr val="C00000"/>
                </a:solidFill>
              </a:rPr>
              <a:t>Interní audit (centralizovaný interní audit – státní správa)</a:t>
            </a:r>
          </a:p>
          <a:p>
            <a:pPr marL="360000" lvl="1" indent="-360000" algn="just">
              <a:spcAft>
                <a:spcPts val="0"/>
              </a:spcAft>
              <a:buClr>
                <a:schemeClr val="accent1"/>
              </a:buClr>
              <a:buFont typeface="Wingdings" pitchFamily="2" charset="2"/>
              <a:buChar char="§"/>
            </a:pPr>
            <a:r>
              <a:rPr lang="cs-CZ" sz="1400" dirty="0"/>
              <a:t>Veřejnosprávní kontrola hospodaření u organizačních složek a příspěvkových organizací – </a:t>
            </a:r>
            <a:r>
              <a:rPr lang="cs-CZ" sz="1400" dirty="0">
                <a:solidFill>
                  <a:srgbClr val="C00000"/>
                </a:solidFill>
              </a:rPr>
              <a:t>územní samosprávné celky</a:t>
            </a:r>
          </a:p>
          <a:p>
            <a:pPr marL="360000" lvl="1" indent="-360000" algn="just">
              <a:spcAft>
                <a:spcPts val="0"/>
              </a:spcAft>
              <a:buClr>
                <a:schemeClr val="accent1"/>
              </a:buClr>
              <a:buFont typeface="Wingdings" pitchFamily="2" charset="2"/>
              <a:buChar char="§"/>
            </a:pPr>
            <a:r>
              <a:rPr lang="cs-CZ" sz="1400" dirty="0"/>
              <a:t>Veřejnosprávní kontrola u příjemců dotací </a:t>
            </a:r>
          </a:p>
          <a:p>
            <a:pPr lvl="1" indent="0" algn="just">
              <a:spcAft>
                <a:spcPts val="0"/>
              </a:spcAft>
              <a:buClr>
                <a:schemeClr val="accent1"/>
              </a:buClr>
            </a:pPr>
            <a:endParaRPr lang="cs-CZ" sz="1400" dirty="0"/>
          </a:p>
          <a:p>
            <a:endParaRPr lang="cs-CZ" b="0" dirty="0">
              <a:solidFill>
                <a:schemeClr val="tx2">
                  <a:lumMod val="75000"/>
                  <a:lumOff val="25000"/>
                </a:schemeClr>
              </a:solidFill>
            </a:endParaRPr>
          </a:p>
        </p:txBody>
      </p:sp>
      <p:sp>
        <p:nvSpPr>
          <p:cNvPr id="6" name="TextovéPole 5">
            <a:extLst>
              <a:ext uri="{FF2B5EF4-FFF2-40B4-BE49-F238E27FC236}">
                <a16:creationId xmlns:a16="http://schemas.microsoft.com/office/drawing/2014/main" id="{1934BE60-81A7-32F3-48DC-6D24274431D0}"/>
              </a:ext>
            </a:extLst>
          </p:cNvPr>
          <p:cNvSpPr txBox="1"/>
          <p:nvPr/>
        </p:nvSpPr>
        <p:spPr>
          <a:xfrm>
            <a:off x="3048000" y="4171427"/>
            <a:ext cx="6096000" cy="2031325"/>
          </a:xfrm>
          <a:prstGeom prst="rect">
            <a:avLst/>
          </a:prstGeom>
          <a:noFill/>
        </p:spPr>
        <p:txBody>
          <a:bodyPr wrap="square">
            <a:spAutoFit/>
          </a:bodyPr>
          <a:lstStyle/>
          <a:p>
            <a:r>
              <a:rPr lang="cs-CZ" sz="1400" b="1" dirty="0">
                <a:latin typeface="Arial" panose="020B0604020202020204" pitchFamily="34" charset="0"/>
                <a:cs typeface="Arial" panose="020B0604020202020204" pitchFamily="34" charset="0"/>
              </a:rPr>
              <a:t>Ostatní typy kontrol mimo režim finanční kontroly (kontrolní řád /specifická procesní úprava)</a:t>
            </a:r>
          </a:p>
          <a:p>
            <a:endParaRPr lang="cs-CZ" sz="1400" b="1" dirty="0">
              <a:latin typeface="Arial" panose="020B0604020202020204" pitchFamily="34" charset="0"/>
              <a:cs typeface="Arial" panose="020B0604020202020204" pitchFamily="34" charset="0"/>
            </a:endParaRP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Přezkoumání hospodaření u ÚSC (MF/kraje)</a:t>
            </a: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Kontrola samostatné působnosti u ÚSC (MV)</a:t>
            </a: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Kontrola přenesené působnosti u ÚSC (ústřední orgány státní správy)</a:t>
            </a: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Dohled nad zadáváním veřejných zakázek (ÚOHS)</a:t>
            </a: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Nezávislý audit (kontrola ze strany NKÚ)</a:t>
            </a:r>
          </a:p>
          <a:p>
            <a:pPr marL="360000" lvl="1" indent="-360000" algn="just">
              <a:buClr>
                <a:schemeClr val="accent1"/>
              </a:buClr>
              <a:buSzPct val="90000"/>
              <a:buFont typeface="Wingdings" pitchFamily="2" charset="2"/>
              <a:buChar char="§"/>
            </a:pPr>
            <a:r>
              <a:rPr lang="cs-CZ" sz="1400" dirty="0">
                <a:latin typeface="Arial" panose="020B0604020202020204" pitchFamily="34" charset="0"/>
                <a:cs typeface="Arial" panose="020B0604020202020204" pitchFamily="34" charset="0"/>
              </a:rPr>
              <a:t>Daňová kontrola (řízení o porušení rozpočtové kázně)</a:t>
            </a:r>
          </a:p>
        </p:txBody>
      </p:sp>
      <p:sp>
        <p:nvSpPr>
          <p:cNvPr id="2" name="Zaoblený obdélník 7">
            <a:extLst>
              <a:ext uri="{FF2B5EF4-FFF2-40B4-BE49-F238E27FC236}">
                <a16:creationId xmlns:a16="http://schemas.microsoft.com/office/drawing/2014/main" id="{ADD382BD-CA2F-BFF7-F6C1-2EAA491BB1AB}"/>
              </a:ext>
            </a:extLst>
          </p:cNvPr>
          <p:cNvSpPr/>
          <p:nvPr/>
        </p:nvSpPr>
        <p:spPr>
          <a:xfrm>
            <a:off x="468351" y="1169807"/>
            <a:ext cx="10497015" cy="2904372"/>
          </a:xfrm>
          <a:prstGeom prst="roundRect">
            <a:avLst/>
          </a:prstGeom>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cs-CZ" dirty="0"/>
          </a:p>
        </p:txBody>
      </p:sp>
    </p:spTree>
    <p:extLst>
      <p:ext uri="{BB962C8B-B14F-4D97-AF65-F5344CB8AC3E}">
        <p14:creationId xmlns:p14="http://schemas.microsoft.com/office/powerpoint/2010/main" val="19589788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Veřejnosprávní kontrola</a:t>
            </a:r>
          </a:p>
        </p:txBody>
      </p:sp>
    </p:spTree>
    <p:extLst>
      <p:ext uri="{BB962C8B-B14F-4D97-AF65-F5344CB8AC3E}">
        <p14:creationId xmlns:p14="http://schemas.microsoft.com/office/powerpoint/2010/main" val="6522308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Povinnosti vedoucího orgánu veřejné správy v oblasti veřejnosprávní kontroly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809205" y="1868688"/>
            <a:ext cx="9435312" cy="4103234"/>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dirty="0"/>
              <a:t>zajistí, aby veřejnosprávní kontrolu vykonávaly bezúhonné osoby s odpovídajícími předpoklady potřebnými pro její výkon </a:t>
            </a:r>
            <a:r>
              <a:rPr lang="cs-CZ" b="1" dirty="0"/>
              <a:t>(§ 31)</a:t>
            </a:r>
          </a:p>
          <a:p>
            <a:pPr marL="789750" lvl="1" indent="-285750" algn="just">
              <a:buClr>
                <a:schemeClr val="accent1"/>
              </a:buClr>
              <a:buSzPct val="90000"/>
              <a:buFont typeface="Arial" panose="020B0604020202020204" pitchFamily="34" charset="0"/>
              <a:buChar char="•"/>
            </a:pPr>
            <a:r>
              <a:rPr lang="cs-CZ" sz="1600" dirty="0"/>
              <a:t>výkonem veřejnosprávní kontroly může být pověřena </a:t>
            </a:r>
            <a:r>
              <a:rPr lang="cs-CZ" sz="1600" b="1" dirty="0">
                <a:solidFill>
                  <a:srgbClr val="C00000"/>
                </a:solidFill>
              </a:rPr>
              <a:t>jiná osoba než zaměstnanec </a:t>
            </a:r>
            <a:r>
              <a:rPr lang="cs-CZ" sz="1600" b="1">
                <a:solidFill>
                  <a:srgbClr val="C00000"/>
                </a:solidFill>
              </a:rPr>
              <a:t>orgánu VS</a:t>
            </a:r>
          </a:p>
          <a:p>
            <a:pPr marL="789750" lvl="1" indent="-285750" algn="just">
              <a:buClr>
                <a:schemeClr val="accent1"/>
              </a:buClr>
              <a:buSzPct val="90000"/>
              <a:buFont typeface="Arial" panose="020B0604020202020204" pitchFamily="34" charset="0"/>
              <a:buChar char="•"/>
            </a:pPr>
            <a:r>
              <a:rPr lang="cs-CZ" sz="1600"/>
              <a:t>členové </a:t>
            </a:r>
            <a:r>
              <a:rPr lang="cs-CZ" sz="1600" dirty="0"/>
              <a:t>finančního a kontrolního výboru se na veřejnosprávní kontrole mohou podílet pouze jako jednotlivci, nikoliv jako celek</a:t>
            </a:r>
          </a:p>
          <a:p>
            <a:pPr marL="789750" lvl="1" indent="-285750" algn="just">
              <a:buFont typeface="Arial" panose="020B0604020202020204" pitchFamily="34" charset="0"/>
              <a:buChar char="•"/>
            </a:pPr>
            <a:r>
              <a:rPr lang="cs-CZ" sz="1600" b="1" dirty="0">
                <a:solidFill>
                  <a:srgbClr val="C00000"/>
                </a:solidFill>
              </a:rPr>
              <a:t>pověření útvaru IA </a:t>
            </a:r>
            <a:r>
              <a:rPr lang="cs-CZ" sz="1600" dirty="0"/>
              <a:t>výkonem veřejnosprávní kontroly hospodaření příspěvkové organizace nebo výkonem následné veřejnosprávní kontroly poskytnuté veřejné finanční podpory </a:t>
            </a:r>
            <a:r>
              <a:rPr lang="cs-CZ" sz="1600" b="1" dirty="0">
                <a:solidFill>
                  <a:srgbClr val="C00000"/>
                </a:solidFill>
              </a:rPr>
              <a:t>není v rozporu s požadavkem na zajištění funkční nezávislosti IA</a:t>
            </a:r>
          </a:p>
          <a:p>
            <a:pPr marL="789750" lvl="1" indent="-285750" algn="just">
              <a:buFont typeface="Arial" panose="020B0604020202020204" pitchFamily="34" charset="0"/>
              <a:buChar char="•"/>
            </a:pPr>
            <a:r>
              <a:rPr lang="cs-CZ" sz="1600" dirty="0">
                <a:hlinkClick r:id="rId3"/>
              </a:rPr>
              <a:t>stanovisko č. 7/2025 k pověření IA výkonem veřejnosprávní kontroly</a:t>
            </a:r>
            <a:endParaRPr lang="cs-CZ" sz="1600" dirty="0"/>
          </a:p>
          <a:p>
            <a:pPr marL="789750" lvl="1" indent="-285750" algn="just">
              <a:buFont typeface="Arial" panose="020B0604020202020204" pitchFamily="34" charset="0"/>
              <a:buChar char="•"/>
            </a:pPr>
            <a:endParaRPr lang="cs-CZ" sz="1600" b="1" dirty="0">
              <a:solidFill>
                <a:srgbClr val="C00000"/>
              </a:solidFill>
            </a:endParaRPr>
          </a:p>
          <a:p>
            <a:pPr lvl="1"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51</a:t>
            </a:fld>
            <a:endParaRPr lang="cs-CZ" dirty="0"/>
          </a:p>
        </p:txBody>
      </p:sp>
    </p:spTree>
    <p:extLst>
      <p:ext uri="{BB962C8B-B14F-4D97-AF65-F5344CB8AC3E}">
        <p14:creationId xmlns:p14="http://schemas.microsoft.com/office/powerpoint/2010/main" val="23601984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Působnost k výkonu veřejnosprávní kontroly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439812"/>
            <a:ext cx="9899999" cy="4611583"/>
          </a:xfrm>
        </p:spPr>
        <p:txBody>
          <a:bodyPr/>
          <a:lstStyle/>
          <a:p>
            <a:pPr algn="just"/>
            <a:r>
              <a:rPr lang="cs-CZ" sz="1800" b="1" dirty="0">
                <a:solidFill>
                  <a:srgbClr val="C00000"/>
                </a:solidFill>
              </a:rPr>
              <a:t>územní samospráva – veřejnosprávní kontrola</a:t>
            </a:r>
            <a:endParaRPr lang="cs-CZ" sz="1800" b="1" dirty="0"/>
          </a:p>
          <a:p>
            <a:pPr marL="789750" lvl="1" indent="-285750" algn="just">
              <a:buFont typeface="Arial" panose="020B0604020202020204" pitchFamily="34" charset="0"/>
              <a:buChar char="•"/>
            </a:pPr>
            <a:r>
              <a:rPr lang="cs-CZ" sz="1600" dirty="0"/>
              <a:t>kraj, hlavní město Praha, MČ hlavního města Prahy, obec, </a:t>
            </a:r>
            <a:r>
              <a:rPr lang="cs-CZ" sz="1600" b="1" dirty="0">
                <a:solidFill>
                  <a:srgbClr val="C00000"/>
                </a:solidFill>
              </a:rPr>
              <a:t>městský obvod nebo městská část statut. města </a:t>
            </a:r>
            <a:r>
              <a:rPr lang="cs-CZ" sz="1600" dirty="0"/>
              <a:t>a dobrovolný svazek obcí vykonávají veřejnosprávní kontrolu hospodaření jimi zřízené příspěvkové organizace </a:t>
            </a:r>
            <a:r>
              <a:rPr lang="cs-CZ" sz="1600" b="1" dirty="0"/>
              <a:t>(§ 32)</a:t>
            </a:r>
          </a:p>
          <a:p>
            <a:pPr marL="1005750" lvl="2" indent="-285750" algn="just">
              <a:buFont typeface="Wingdings" panose="05000000000000000000" pitchFamily="2" charset="2"/>
              <a:buChar char="Ø"/>
            </a:pPr>
            <a:r>
              <a:rPr lang="cs-CZ" sz="1400" dirty="0">
                <a:solidFill>
                  <a:schemeClr val="tx1"/>
                </a:solidFill>
              </a:rPr>
              <a:t>dodržování tohoto zákona, jiných právních předpisů a přímo použitelných předpisů EU</a:t>
            </a:r>
          </a:p>
          <a:p>
            <a:pPr marL="1005750" lvl="2" indent="-285750" algn="just">
              <a:buFont typeface="Wingdings" panose="05000000000000000000" pitchFamily="2" charset="2"/>
              <a:buChar char="Ø"/>
            </a:pPr>
            <a:r>
              <a:rPr lang="cs-CZ" sz="1400" dirty="0">
                <a:solidFill>
                  <a:schemeClr val="tx1"/>
                </a:solidFill>
              </a:rPr>
              <a:t>dodržování zásad řízení a kontroly VF a přiměřenosti a účinnosti vnitřního kontrolního systému</a:t>
            </a:r>
          </a:p>
          <a:p>
            <a:pPr marL="1005750" lvl="2" indent="-285750" algn="just">
              <a:buFont typeface="Wingdings" panose="05000000000000000000" pitchFamily="2" charset="2"/>
              <a:buChar char="Ø"/>
            </a:pPr>
            <a:r>
              <a:rPr lang="cs-CZ" sz="1400" dirty="0">
                <a:solidFill>
                  <a:schemeClr val="tx1"/>
                </a:solidFill>
              </a:rPr>
              <a:t>plnění povinností stanovených zřizovatelem</a:t>
            </a:r>
          </a:p>
          <a:p>
            <a:pPr lvl="2" algn="just"/>
            <a:endParaRPr lang="cs-CZ" sz="1400" dirty="0">
              <a:solidFill>
                <a:schemeClr val="tx1"/>
              </a:solidFill>
            </a:endParaRPr>
          </a:p>
          <a:p>
            <a:pPr marL="789750" lvl="1" indent="-285750" algn="just">
              <a:buFont typeface="Arial" panose="020B0604020202020204" pitchFamily="34" charset="0"/>
              <a:buChar char="•"/>
            </a:pPr>
            <a:r>
              <a:rPr lang="cs-CZ" sz="1600" dirty="0"/>
              <a:t>poskytovatelé veřejné finanční podpory </a:t>
            </a:r>
            <a:r>
              <a:rPr lang="cs-CZ" sz="1600" b="1" dirty="0"/>
              <a:t>(§ 33)</a:t>
            </a:r>
          </a:p>
          <a:p>
            <a:pPr marL="1005750" lvl="2" indent="-285750" algn="just">
              <a:buFont typeface="Wingdings" panose="05000000000000000000" pitchFamily="2" charset="2"/>
              <a:buChar char="Ø"/>
            </a:pPr>
            <a:r>
              <a:rPr lang="cs-CZ" sz="1400" dirty="0">
                <a:solidFill>
                  <a:schemeClr val="tx1"/>
                </a:solidFill>
              </a:rPr>
              <a:t>kontrola veřejné finanční podpory u příjemců a žadatelů</a:t>
            </a:r>
          </a:p>
          <a:p>
            <a:pPr marL="1005750" lvl="2" indent="-285750" algn="just">
              <a:buFont typeface="Wingdings" panose="05000000000000000000" pitchFamily="2" charset="2"/>
              <a:buChar char="Ø"/>
            </a:pPr>
            <a:endParaRPr lang="cs-CZ" sz="1400" dirty="0">
              <a:solidFill>
                <a:schemeClr val="tx1"/>
              </a:solidFill>
            </a:endParaRPr>
          </a:p>
          <a:p>
            <a:pPr marL="789750" lvl="1" indent="-285750" algn="just">
              <a:buFont typeface="Arial" panose="020B0604020202020204" pitchFamily="34" charset="0"/>
              <a:buChar char="•"/>
            </a:pPr>
            <a:r>
              <a:rPr lang="cs-CZ" sz="1600" dirty="0"/>
              <a:t>veřejnosprávní kontrola hospodaření není omezena pouze na kontrolu hospodaření s peněžními prostředky přijatými z rozpočtu zřizovatele a svěřeného majetku, zahrnuje kontrolu hospodaření s jakýmikoliv peněžními prostředky a majetkem, kterými příspěvková organizace disponuje</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52</a:t>
            </a:fld>
            <a:endParaRPr lang="cs-CZ"/>
          </a:p>
        </p:txBody>
      </p:sp>
    </p:spTree>
    <p:extLst>
      <p:ext uri="{BB962C8B-B14F-4D97-AF65-F5344CB8AC3E}">
        <p14:creationId xmlns:p14="http://schemas.microsoft.com/office/powerpoint/2010/main" val="31875096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Proces výkonu veřejnosprávní kontroly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439812"/>
            <a:ext cx="9899999" cy="4394547"/>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600" dirty="0"/>
              <a:t>při výkonu veřejnosprávní kontroly postupují kontrolní orgány (kraj, hlavní město Praha, MČ hlavního města Prahy, obec, městský obvod nebo městská část statut. města a dobrovolný svazek obcí) </a:t>
            </a:r>
            <a:r>
              <a:rPr lang="cs-CZ" sz="1600" b="1" dirty="0">
                <a:solidFill>
                  <a:srgbClr val="C00000"/>
                </a:solidFill>
              </a:rPr>
              <a:t>podle kontrolního řádu </a:t>
            </a:r>
            <a:r>
              <a:rPr lang="cs-CZ" sz="1600" dirty="0"/>
              <a:t>(zákon č. 255/2012 Sb.)</a:t>
            </a:r>
          </a:p>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600" dirty="0"/>
              <a:t>zákonem již</a:t>
            </a:r>
            <a:r>
              <a:rPr lang="cs-CZ" sz="1600" b="1" dirty="0">
                <a:solidFill>
                  <a:srgbClr val="C00000"/>
                </a:solidFill>
              </a:rPr>
              <a:t> není upraveno časové rozlišení veřejnosprávní kontroly na kontrolu předběžnou, průběžnou a následnou</a:t>
            </a:r>
          </a:p>
          <a:p>
            <a:pPr marL="1005750" lvl="2" indent="-285750" algn="just">
              <a:buClr>
                <a:schemeClr val="accent1"/>
              </a:buClr>
              <a:buSzPct val="90000"/>
              <a:buFont typeface="Wingdings" panose="05000000000000000000" pitchFamily="2" charset="2"/>
              <a:buChar char="Ø"/>
            </a:pPr>
            <a:r>
              <a:rPr lang="cs-CZ" sz="1400" dirty="0">
                <a:solidFill>
                  <a:schemeClr val="tx1"/>
                </a:solidFill>
              </a:rPr>
              <a:t>není vyloučeno provádět veřejnosprávní kontrolu u žadatele o veřejnou finanční podporu, jejíž výsledek může být podkladem pro rozhodnutí o poskytnutí veřejné finanční podpory</a:t>
            </a:r>
          </a:p>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600" dirty="0"/>
              <a:t>orgány veřejné správy mohou mezi sebou uzavřít veřejnoprávní smlouvu, jejímž předmětem je výkon veřejnosprávní kontroly veřejné finanční podpory </a:t>
            </a:r>
            <a:r>
              <a:rPr lang="cs-CZ" sz="1600" b="1" dirty="0"/>
              <a:t>(§ 33 odst. 3)</a:t>
            </a:r>
          </a:p>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rgbClr val="C00000"/>
                </a:solidFill>
              </a:rPr>
              <a:t>plán veřejnosprávních kontrol </a:t>
            </a:r>
            <a:r>
              <a:rPr lang="cs-CZ" sz="1600" dirty="0"/>
              <a:t>- výsledkem analýzy rizik hospodaření zřizované organizace (investiční a dotační projekty, změny legislativy)</a:t>
            </a:r>
          </a:p>
          <a:p>
            <a:pPr marL="1005750" lvl="2" indent="-285750" algn="just">
              <a:buFont typeface="Wingdings" panose="05000000000000000000" pitchFamily="2" charset="2"/>
              <a:buChar char="Ø"/>
            </a:pPr>
            <a:endParaRPr lang="cs-CZ" sz="1400" dirty="0">
              <a:solidFill>
                <a:schemeClr val="tx1"/>
              </a:solidFill>
            </a:endParaRPr>
          </a:p>
          <a:p>
            <a:pPr marL="1005750" lvl="2" indent="-285750" algn="just">
              <a:buFont typeface="Wingdings" panose="05000000000000000000" pitchFamily="2" charset="2"/>
              <a:buChar char="Ø"/>
            </a:pPr>
            <a:endParaRPr lang="cs-CZ" sz="1400" dirty="0">
              <a:solidFill>
                <a:schemeClr val="tx1"/>
              </a:solidFill>
            </a:endParaRP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53</a:t>
            </a:fld>
            <a:endParaRPr lang="cs-CZ"/>
          </a:p>
        </p:txBody>
      </p:sp>
    </p:spTree>
    <p:extLst>
      <p:ext uri="{BB962C8B-B14F-4D97-AF65-F5344CB8AC3E}">
        <p14:creationId xmlns:p14="http://schemas.microsoft.com/office/powerpoint/2010/main" val="27066443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Koordinace plánování kontrol veřejné finanční podpory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867444" y="2015622"/>
            <a:ext cx="8964000" cy="3915521"/>
          </a:xfrm>
        </p:spPr>
        <p:txBody>
          <a:bodyPr/>
          <a:lstStyle/>
          <a:p>
            <a:pPr algn="just"/>
            <a:r>
              <a:rPr lang="cs-CZ" sz="1600" dirty="0"/>
              <a:t>nebrání-li to splnění účelu kontroly, </a:t>
            </a:r>
            <a:r>
              <a:rPr lang="cs-CZ" sz="1600" b="1" dirty="0">
                <a:solidFill>
                  <a:srgbClr val="C00000"/>
                </a:solidFill>
              </a:rPr>
              <a:t>poskytovatel veřejné finanční podpory</a:t>
            </a:r>
            <a:r>
              <a:rPr lang="cs-CZ" sz="1600" dirty="0"/>
              <a:t>, orgán zapojený do správy zahraničních prostředků, auditní orgán, ÚOHS a při správě odvodů za porušení rozpočtové kázně orgány Finanční správy ČR vkládají </a:t>
            </a:r>
            <a:r>
              <a:rPr lang="cs-CZ" sz="1600" b="1" dirty="0">
                <a:solidFill>
                  <a:srgbClr val="C00000"/>
                </a:solidFill>
              </a:rPr>
              <a:t>informace o plánovaných kontrolách veřejné finanční podpory do informačního systému pro koordinaci kontrol Ministerstva financí </a:t>
            </a:r>
            <a:r>
              <a:rPr lang="cs-CZ" sz="1600" b="1" dirty="0"/>
              <a:t>(§ 37 odst. 1)</a:t>
            </a:r>
          </a:p>
          <a:p>
            <a:pPr algn="just"/>
            <a:r>
              <a:rPr lang="cs-CZ" sz="1600" dirty="0"/>
              <a:t>nebrání-li to splnění účelu kontroly, </a:t>
            </a:r>
            <a:r>
              <a:rPr lang="cs-CZ" sz="1600" b="1" dirty="0">
                <a:solidFill>
                  <a:srgbClr val="C00000"/>
                </a:solidFill>
              </a:rPr>
              <a:t>poskytovatel veřejné finanční podpory</a:t>
            </a:r>
            <a:r>
              <a:rPr lang="cs-CZ" sz="1600" dirty="0"/>
              <a:t>, orgán zapojený do správy zahraničních prostředků, ÚOHS a při správě odvodů za porušení rozpočtové kázně orgány Finanční správy ČR </a:t>
            </a:r>
            <a:r>
              <a:rPr lang="cs-CZ" sz="1600" b="1" dirty="0">
                <a:solidFill>
                  <a:srgbClr val="C00000"/>
                </a:solidFill>
              </a:rPr>
              <a:t>vzájemně koordinují plánované kontroly veřejné finanční podpory </a:t>
            </a:r>
            <a:r>
              <a:rPr lang="cs-CZ" sz="1600" dirty="0"/>
              <a:t>s cílem předcházet neodůvodněnému souběhu kontrol stejného žadatele o veřejnou finanční podporu nebo příjemce veřejné finanční podpory </a:t>
            </a:r>
            <a:r>
              <a:rPr lang="cs-CZ" sz="1600" b="1" dirty="0"/>
              <a:t>(§ 37 odst. 2)</a:t>
            </a:r>
          </a:p>
          <a:p>
            <a:pPr algn="just"/>
            <a:endParaRPr lang="cs-CZ" sz="1800"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54</a:t>
            </a:fld>
            <a:endParaRPr lang="cs-CZ"/>
          </a:p>
        </p:txBody>
      </p:sp>
    </p:spTree>
    <p:extLst>
      <p:ext uri="{BB962C8B-B14F-4D97-AF65-F5344CB8AC3E}">
        <p14:creationId xmlns:p14="http://schemas.microsoft.com/office/powerpoint/2010/main" val="30715805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Využívání výsledků kontrol veřejné finanční podpory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2160000"/>
            <a:ext cx="9900000" cy="3915521"/>
          </a:xfrm>
        </p:spPr>
        <p:txBody>
          <a:bodyPr/>
          <a:lstStyle/>
          <a:p>
            <a:pPr marL="360000" lvl="1" indent="-360000" algn="just">
              <a:lnSpc>
                <a:spcPct val="100000"/>
              </a:lnSpc>
              <a:spcBef>
                <a:spcPts val="900"/>
              </a:spcBef>
              <a:spcAft>
                <a:spcPts val="900"/>
              </a:spcAft>
              <a:buClr>
                <a:schemeClr val="accent1"/>
              </a:buClr>
              <a:buSzPct val="90000"/>
              <a:buFont typeface="Wingdings" pitchFamily="2" charset="2"/>
              <a:buChar char="§"/>
            </a:pPr>
            <a:r>
              <a:rPr lang="cs-CZ" sz="1600" b="1" dirty="0">
                <a:solidFill>
                  <a:srgbClr val="C00000"/>
                </a:solidFill>
              </a:rPr>
              <a:t>poskytovatel veřejné finanční podpory</a:t>
            </a:r>
            <a:r>
              <a:rPr lang="cs-CZ" sz="1600" dirty="0"/>
              <a:t>, orgán zapojený do správy zahraničních prostředků, ÚOHS a při správě odvodů za porušení rozpočtové kázně orgány Finanční správy ČR </a:t>
            </a:r>
            <a:r>
              <a:rPr lang="cs-CZ" sz="1600" b="1" dirty="0">
                <a:solidFill>
                  <a:srgbClr val="C00000"/>
                </a:solidFill>
              </a:rPr>
              <a:t>využívají při kontrole veřejné finanční podpory výsledky kontrol jiných kontrolních orgánů</a:t>
            </a:r>
            <a:r>
              <a:rPr lang="cs-CZ" sz="1600" dirty="0"/>
              <a:t>, a pokud se od nich odchýlí, tento postup odůvodní </a:t>
            </a:r>
            <a:r>
              <a:rPr lang="cs-CZ" sz="1600" b="1" dirty="0"/>
              <a:t>(§ 38)</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55</a:t>
            </a:fld>
            <a:endParaRPr lang="cs-CZ"/>
          </a:p>
        </p:txBody>
      </p:sp>
    </p:spTree>
    <p:extLst>
      <p:ext uri="{BB962C8B-B14F-4D97-AF65-F5344CB8AC3E}">
        <p14:creationId xmlns:p14="http://schemas.microsoft.com/office/powerpoint/2010/main" val="32187342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Opatření k odstranění nebo prevenci nedostatků</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2160001"/>
            <a:ext cx="9900000" cy="2627590"/>
          </a:xfrm>
        </p:spPr>
        <p:txBody>
          <a:bodyPr/>
          <a:lstStyle/>
          <a:p>
            <a:pPr algn="just"/>
            <a:r>
              <a:rPr lang="cs-CZ" sz="1600" b="1" dirty="0">
                <a:solidFill>
                  <a:srgbClr val="C00000"/>
                </a:solidFill>
              </a:rPr>
              <a:t>kontrolovaná osoba </a:t>
            </a:r>
            <a:r>
              <a:rPr lang="cs-CZ" sz="1600" dirty="0"/>
              <a:t>(příspěvková organizace zřízená krajem, hlavním městem Praha, městskou částí hlavního města Prahy, obcí, městským obvodem nebo městskou částí statutárního města nebo dobrovolným svazkem obcí) </a:t>
            </a:r>
            <a:r>
              <a:rPr lang="cs-CZ" sz="1600" b="1" dirty="0">
                <a:solidFill>
                  <a:srgbClr val="C00000"/>
                </a:solidFill>
              </a:rPr>
              <a:t>má povinnost přijmout bez zbytečného odkladu opatření </a:t>
            </a:r>
            <a:r>
              <a:rPr lang="cs-CZ" sz="1600" dirty="0"/>
              <a:t>k odstranění nebo prevenci nedostatků zjištěných veřejnosprávní kontrolou</a:t>
            </a:r>
          </a:p>
          <a:p>
            <a:pPr algn="just"/>
            <a:r>
              <a:rPr lang="cs-CZ" sz="1600" b="1" dirty="0">
                <a:solidFill>
                  <a:srgbClr val="C00000"/>
                </a:solidFill>
              </a:rPr>
              <a:t>kontrolní orgán </a:t>
            </a:r>
            <a:r>
              <a:rPr lang="cs-CZ" sz="1600" dirty="0"/>
              <a:t>(kraj, hlavní město Praha, městská část hlavního města Prahy, obec, městský obvod nebo městská část statutárního města, dobrovolný svazek obcí, poskytovatel veřejné finanční podpory) </a:t>
            </a:r>
            <a:r>
              <a:rPr lang="cs-CZ" sz="1600" b="1" dirty="0">
                <a:solidFill>
                  <a:srgbClr val="C00000"/>
                </a:solidFill>
              </a:rPr>
              <a:t>má povinnost sledovat plnění opatření </a:t>
            </a:r>
            <a:r>
              <a:rPr lang="cs-CZ" sz="1600" dirty="0"/>
              <a:t>k odstranění nebo prevenci nedostatků zjištěných veřejnosprávní kontrolou</a:t>
            </a:r>
          </a:p>
          <a:p>
            <a:pPr algn="just"/>
            <a:endParaRPr lang="cs-CZ" dirty="0"/>
          </a:p>
          <a:p>
            <a:pPr algn="just"/>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56</a:t>
            </a:fld>
            <a:endParaRPr lang="cs-CZ"/>
          </a:p>
        </p:txBody>
      </p:sp>
    </p:spTree>
    <p:extLst>
      <p:ext uri="{BB962C8B-B14F-4D97-AF65-F5344CB8AC3E}">
        <p14:creationId xmlns:p14="http://schemas.microsoft.com/office/powerpoint/2010/main" val="38430113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Roční zprávy předávané Ministerstvu financí</a:t>
            </a:r>
          </a:p>
        </p:txBody>
      </p:sp>
    </p:spTree>
    <p:extLst>
      <p:ext uri="{BB962C8B-B14F-4D97-AF65-F5344CB8AC3E}">
        <p14:creationId xmlns:p14="http://schemas.microsoft.com/office/powerpoint/2010/main" val="26703021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Roční zprávy o výsledcích finančních kontrol</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3999" y="1642112"/>
            <a:ext cx="9900001" cy="4357244"/>
          </a:xfrm>
        </p:spPr>
        <p:txBody>
          <a:bodyPr/>
          <a:lstStyle/>
          <a:p>
            <a:pPr algn="just"/>
            <a:r>
              <a:rPr lang="cs-CZ" sz="1800" dirty="0"/>
              <a:t>povinnost předávat mají orgány veřejné správy, </a:t>
            </a:r>
            <a:r>
              <a:rPr lang="cs-CZ" sz="1800" b="1" dirty="0">
                <a:solidFill>
                  <a:srgbClr val="C00000"/>
                </a:solidFill>
              </a:rPr>
              <a:t>které povinně zřizují útvar IA </a:t>
            </a:r>
            <a:r>
              <a:rPr lang="cs-CZ" sz="1800" b="1" dirty="0"/>
              <a:t>(§ 39 odst.1)</a:t>
            </a:r>
          </a:p>
          <a:p>
            <a:pPr algn="just"/>
            <a:r>
              <a:rPr lang="cs-CZ" sz="1800" dirty="0"/>
              <a:t>roční zprávy budou nově zahrnovat informaci o</a:t>
            </a:r>
          </a:p>
          <a:p>
            <a:pPr marL="789750" lvl="1" indent="-285750" algn="just">
              <a:buFont typeface="Arial" panose="020B0604020202020204" pitchFamily="34" charset="0"/>
              <a:buChar char="•"/>
            </a:pPr>
            <a:r>
              <a:rPr lang="cs-CZ" sz="1600" dirty="0"/>
              <a:t>stavu vnitřního kontrolního systému včetně celkového názoru</a:t>
            </a:r>
          </a:p>
          <a:p>
            <a:pPr marL="789750" lvl="1" indent="-285750" algn="just">
              <a:buFont typeface="Arial" panose="020B0604020202020204" pitchFamily="34" charset="0"/>
              <a:buChar char="•"/>
            </a:pPr>
            <a:r>
              <a:rPr lang="cs-CZ" sz="1600" dirty="0"/>
              <a:t>činnosti útvaru interního auditu, včetně shrnutí výsledků externího hodnocení kvality</a:t>
            </a:r>
          </a:p>
          <a:p>
            <a:pPr marL="789750" lvl="1" indent="-285750" algn="just">
              <a:buFont typeface="Arial" panose="020B0604020202020204" pitchFamily="34" charset="0"/>
              <a:buChar char="•"/>
            </a:pPr>
            <a:r>
              <a:rPr lang="it-IT" sz="1600" dirty="0"/>
              <a:t>interní</a:t>
            </a:r>
            <a:r>
              <a:rPr lang="cs-CZ" sz="1600" dirty="0"/>
              <a:t>m</a:t>
            </a:r>
            <a:r>
              <a:rPr lang="it-IT" sz="1600" dirty="0"/>
              <a:t> auditu, byl-li proveden</a:t>
            </a:r>
            <a:endParaRPr lang="cs-CZ" sz="1600" dirty="0"/>
          </a:p>
          <a:p>
            <a:pPr marL="789750" lvl="1" indent="-285750" algn="just">
              <a:buFont typeface="Arial" panose="020B0604020202020204" pitchFamily="34" charset="0"/>
              <a:buChar char="•"/>
            </a:pPr>
            <a:r>
              <a:rPr lang="cs-CZ" sz="1600" dirty="0"/>
              <a:t>vykonaných veřejnosprávních kontrolách</a:t>
            </a:r>
          </a:p>
          <a:p>
            <a:pPr algn="just"/>
            <a:r>
              <a:rPr lang="cs-CZ" sz="1800" dirty="0"/>
              <a:t>rozsah obdobný jako podle stávající právní úpravy</a:t>
            </a:r>
          </a:p>
          <a:p>
            <a:pPr marL="789750" lvl="1" indent="-285750" algn="just">
              <a:buFont typeface="Arial" panose="020B0604020202020204" pitchFamily="34" charset="0"/>
              <a:buChar char="•"/>
            </a:pPr>
            <a:r>
              <a:rPr lang="cs-CZ" sz="1600" dirty="0"/>
              <a:t>struktura ale není pevně stanovena právní úpravou</a:t>
            </a:r>
          </a:p>
          <a:p>
            <a:pPr algn="just"/>
            <a:r>
              <a:rPr lang="cs-CZ" sz="1800" dirty="0"/>
              <a:t>způsob předávání zpráv – stejný jako doposud </a:t>
            </a:r>
          </a:p>
          <a:p>
            <a:pPr algn="just"/>
            <a:r>
              <a:rPr lang="cs-CZ" sz="1800" dirty="0"/>
              <a:t>za rok 2026 ještě budou předávány podle stávající právní úpravy</a:t>
            </a:r>
          </a:p>
          <a:p>
            <a:pPr marL="0" indent="0" algn="just">
              <a:buNone/>
            </a:pPr>
            <a:endParaRPr lang="cs-CZ" dirty="0"/>
          </a:p>
          <a:p>
            <a:pPr marL="0" indent="0" algn="just">
              <a:buNone/>
            </a:pPr>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58</a:t>
            </a:fld>
            <a:endParaRPr lang="cs-CZ"/>
          </a:p>
        </p:txBody>
      </p:sp>
    </p:spTree>
    <p:extLst>
      <p:ext uri="{BB962C8B-B14F-4D97-AF65-F5344CB8AC3E}">
        <p14:creationId xmlns:p14="http://schemas.microsoft.com/office/powerpoint/2010/main" val="42484638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Závažná zjištění</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401718"/>
            <a:ext cx="9900000" cy="4434088"/>
          </a:xfrm>
        </p:spPr>
        <p:txBody>
          <a:bodyPr/>
          <a:lstStyle/>
          <a:p>
            <a:pPr algn="just"/>
            <a:r>
              <a:rPr lang="cs-CZ" dirty="0"/>
              <a:t>povinnost podle § 22 odst. 5 a 6 zákona č. 320/2001 Sb. je s účinností od 1. ledna 2027 zrušena </a:t>
            </a:r>
            <a:r>
              <a:rPr lang="cs-CZ" sz="2000" dirty="0"/>
              <a:t>bez náhrady</a:t>
            </a:r>
            <a:r>
              <a:rPr lang="cs-CZ" dirty="0"/>
              <a:t> </a:t>
            </a:r>
          </a:p>
          <a:p>
            <a:pPr algn="just"/>
            <a:endParaRPr lang="cs-CZ" dirty="0"/>
          </a:p>
          <a:p>
            <a:pPr marL="789750" lvl="1" indent="-285750" algn="just">
              <a:buFont typeface="Wingdings" panose="05000000000000000000" pitchFamily="2" charset="2"/>
              <a:buChar char="Ø"/>
            </a:pPr>
            <a:r>
              <a:rPr lang="cs-CZ" sz="1200" i="1" dirty="0"/>
              <a:t>O závažných zjištěních z vykonaných finančních kontrol informují kontrolní orgány Ministerstvo financí nejpozději do 1 měsíce od ukončení finanční kontroly. Za závažné zjištění se považuje</a:t>
            </a:r>
          </a:p>
          <a:p>
            <a:pPr marL="1005750" lvl="2" indent="-285750" algn="just">
              <a:buFont typeface="Wingdings" panose="05000000000000000000" pitchFamily="2" charset="2"/>
              <a:buChar char="Ø"/>
            </a:pPr>
            <a:r>
              <a:rPr lang="cs-CZ" sz="1200" i="1" dirty="0">
                <a:solidFill>
                  <a:schemeClr val="tx1"/>
                </a:solidFill>
              </a:rPr>
              <a:t>a) zjištění, na jehož základě kontrolní orgán oznámil podle zvláštního právního předpisu státnímu zástupci nebo policejním orgánům skutečnosti nasvědčující tomu, že byl spáchán trestný čin,</a:t>
            </a:r>
          </a:p>
          <a:p>
            <a:pPr marL="1005750" lvl="2" indent="-285750" algn="just">
              <a:buFont typeface="Wingdings" panose="05000000000000000000" pitchFamily="2" charset="2"/>
              <a:buChar char="Ø"/>
            </a:pPr>
            <a:r>
              <a:rPr lang="cs-CZ" sz="1200" i="1" dirty="0">
                <a:solidFill>
                  <a:schemeClr val="tx1"/>
                </a:solidFill>
              </a:rPr>
              <a:t>b) zjištění neoprávněného použití, zadržení, ztráty nebo poškození veřejných prostředků v hodnotě přesahující 300 000 Kč.</a:t>
            </a:r>
          </a:p>
          <a:p>
            <a:pPr marL="789750" lvl="1" indent="-285750" algn="just">
              <a:buFont typeface="Wingdings" panose="05000000000000000000" pitchFamily="2" charset="2"/>
              <a:buChar char="Ø"/>
            </a:pPr>
            <a:r>
              <a:rPr lang="cs-CZ" sz="1200" i="1" dirty="0"/>
              <a:t>Splněním povinnosti podle odstavce 6 písm. b) není dotčena povinnost kontrolního orgánu sdělit příslušnému správci daně zjištění o porušení rozpočtové či daňové kázně podle zvláštního právního předpisu.</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59</a:t>
            </a:fld>
            <a:endParaRPr lang="cs-CZ"/>
          </a:p>
        </p:txBody>
      </p:sp>
    </p:spTree>
    <p:extLst>
      <p:ext uri="{BB962C8B-B14F-4D97-AF65-F5344CB8AC3E}">
        <p14:creationId xmlns:p14="http://schemas.microsoft.com/office/powerpoint/2010/main" val="3185798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Členění zákona</a:t>
            </a:r>
          </a:p>
        </p:txBody>
      </p:sp>
      <p:sp>
        <p:nvSpPr>
          <p:cNvPr id="12" name="Zástupný obsah 11">
            <a:extLst>
              <a:ext uri="{FF2B5EF4-FFF2-40B4-BE49-F238E27FC236}">
                <a16:creationId xmlns:a16="http://schemas.microsoft.com/office/drawing/2014/main" id="{982C1B61-FCEE-5458-DEDF-FBE34C3EC1E6}"/>
              </a:ext>
            </a:extLst>
          </p:cNvPr>
          <p:cNvSpPr>
            <a:spLocks noGrp="1"/>
          </p:cNvSpPr>
          <p:nvPr>
            <p:ph sz="half" idx="1"/>
          </p:nvPr>
        </p:nvSpPr>
        <p:spPr>
          <a:xfrm>
            <a:off x="684000" y="1468625"/>
            <a:ext cx="4148195" cy="3960537"/>
          </a:xfrm>
        </p:spPr>
        <p:txBody>
          <a:bodyPr/>
          <a:lstStyle/>
          <a:p>
            <a:pPr marL="0" indent="0">
              <a:spcBef>
                <a:spcPts val="0"/>
              </a:spcBef>
              <a:spcAft>
                <a:spcPts val="600"/>
              </a:spcAft>
            </a:pPr>
            <a:r>
              <a:rPr lang="cs-CZ" dirty="0">
                <a:solidFill>
                  <a:srgbClr val="C00000"/>
                </a:solidFill>
              </a:rPr>
              <a:t>ZÁKON O FINANČNÍ KONTROLE VE VEŘEJNÉ SPRÁVĚ</a:t>
            </a:r>
          </a:p>
          <a:p>
            <a:pPr marL="342900" indent="-342900">
              <a:spcBef>
                <a:spcPts val="0"/>
              </a:spcBef>
              <a:spcAft>
                <a:spcPts val="600"/>
              </a:spcAft>
              <a:buFont typeface="+mj-lt"/>
              <a:buAutoNum type="arabicPeriod"/>
            </a:pPr>
            <a:r>
              <a:rPr lang="cs-CZ" sz="1800" b="0" dirty="0">
                <a:solidFill>
                  <a:schemeClr val="tx1"/>
                </a:solidFill>
              </a:rPr>
              <a:t>obecná ustanovení</a:t>
            </a:r>
          </a:p>
          <a:p>
            <a:pPr marL="342900" indent="-342900">
              <a:spcBef>
                <a:spcPts val="0"/>
              </a:spcBef>
              <a:spcAft>
                <a:spcPts val="600"/>
              </a:spcAft>
              <a:buFont typeface="+mj-lt"/>
              <a:buAutoNum type="arabicPeriod"/>
            </a:pPr>
            <a:r>
              <a:rPr lang="cs-CZ" sz="1800" b="0" dirty="0">
                <a:solidFill>
                  <a:schemeClr val="tx1"/>
                </a:solidFill>
              </a:rPr>
              <a:t>veřejnosprávní kontrola</a:t>
            </a:r>
          </a:p>
          <a:p>
            <a:pPr marL="342900" indent="-342900">
              <a:spcBef>
                <a:spcPts val="0"/>
              </a:spcBef>
              <a:spcAft>
                <a:spcPts val="600"/>
              </a:spcAft>
              <a:buFont typeface="+mj-lt"/>
              <a:buAutoNum type="arabicPeriod"/>
            </a:pPr>
            <a:r>
              <a:rPr lang="cs-CZ" sz="1800" b="0" dirty="0">
                <a:solidFill>
                  <a:schemeClr val="tx1"/>
                </a:solidFill>
              </a:rPr>
              <a:t>finanční kontrola podle mezinárodních smluv</a:t>
            </a:r>
          </a:p>
          <a:p>
            <a:pPr marL="342900" indent="-342900">
              <a:spcBef>
                <a:spcPts val="0"/>
              </a:spcBef>
              <a:spcAft>
                <a:spcPts val="600"/>
              </a:spcAft>
              <a:buFont typeface="+mj-lt"/>
              <a:buAutoNum type="arabicPeriod"/>
            </a:pPr>
            <a:r>
              <a:rPr lang="cs-CZ" sz="1800" b="0" dirty="0">
                <a:solidFill>
                  <a:schemeClr val="tx1"/>
                </a:solidFill>
              </a:rPr>
              <a:t>vnitřní kontrolní systém</a:t>
            </a:r>
          </a:p>
          <a:p>
            <a:pPr marL="342900" indent="-342900">
              <a:spcBef>
                <a:spcPts val="0"/>
              </a:spcBef>
              <a:spcAft>
                <a:spcPts val="600"/>
              </a:spcAft>
              <a:buFont typeface="+mj-lt"/>
              <a:buAutoNum type="arabicPeriod"/>
            </a:pPr>
            <a:r>
              <a:rPr lang="cs-CZ" sz="1800" b="0" dirty="0">
                <a:solidFill>
                  <a:schemeClr val="tx1"/>
                </a:solidFill>
              </a:rPr>
              <a:t>přechodná a zmocňovací ustanovení</a:t>
            </a:r>
          </a:p>
          <a:p>
            <a:pPr marL="0" indent="0">
              <a:spcBef>
                <a:spcPts val="0"/>
              </a:spcBef>
              <a:spcAft>
                <a:spcPts val="600"/>
              </a:spcAft>
            </a:pPr>
            <a:r>
              <a:rPr lang="cs-CZ" b="0" dirty="0">
                <a:solidFill>
                  <a:schemeClr val="tx1"/>
                </a:solidFill>
              </a:rPr>
              <a:t>+ </a:t>
            </a:r>
            <a:r>
              <a:rPr lang="cs-CZ" dirty="0">
                <a:solidFill>
                  <a:srgbClr val="C00000"/>
                </a:solidFill>
              </a:rPr>
              <a:t>PROVÁDĚCÍ VYHLÁŠKA</a:t>
            </a:r>
          </a:p>
          <a:p>
            <a:pPr marL="285750" indent="-285750">
              <a:spcBef>
                <a:spcPts val="0"/>
              </a:spcBef>
              <a:spcAft>
                <a:spcPts val="600"/>
              </a:spcAft>
              <a:buFont typeface="Arial" panose="020B0604020202020204" pitchFamily="34" charset="0"/>
              <a:buChar char="•"/>
            </a:pPr>
            <a:r>
              <a:rPr lang="cs-CZ" sz="1800" b="0" dirty="0">
                <a:solidFill>
                  <a:schemeClr val="tx1"/>
                </a:solidFill>
              </a:rPr>
              <a:t>schvalovací, operační, hodnotící, revizní a auditní postupy</a:t>
            </a:r>
            <a:r>
              <a:rPr lang="en-US" sz="1800" b="0" dirty="0">
                <a:solidFill>
                  <a:schemeClr val="tx1"/>
                </a:solidFill>
              </a:rPr>
              <a:t>;</a:t>
            </a:r>
            <a:r>
              <a:rPr lang="cs-CZ" sz="1800" b="0" dirty="0">
                <a:solidFill>
                  <a:schemeClr val="tx1"/>
                </a:solidFill>
              </a:rPr>
              <a:t> náležitosti ročních zpráv</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6</a:t>
            </a:fld>
            <a:endParaRPr lang="cs-CZ"/>
          </a:p>
        </p:txBody>
      </p:sp>
      <p:sp>
        <p:nvSpPr>
          <p:cNvPr id="18" name="Zástupný obsah 17">
            <a:extLst>
              <a:ext uri="{FF2B5EF4-FFF2-40B4-BE49-F238E27FC236}">
                <a16:creationId xmlns:a16="http://schemas.microsoft.com/office/drawing/2014/main" id="{4B460C4D-7A63-3242-916C-20D285602F90}"/>
              </a:ext>
            </a:extLst>
          </p:cNvPr>
          <p:cNvSpPr>
            <a:spLocks noGrp="1"/>
          </p:cNvSpPr>
          <p:nvPr>
            <p:ph sz="half" idx="15"/>
          </p:nvPr>
        </p:nvSpPr>
        <p:spPr>
          <a:xfrm>
            <a:off x="5516137" y="1468626"/>
            <a:ext cx="5067863" cy="4005142"/>
          </a:xfrm>
        </p:spPr>
        <p:txBody>
          <a:bodyPr/>
          <a:lstStyle/>
          <a:p>
            <a:pPr marL="0" indent="0">
              <a:spcBef>
                <a:spcPts val="0"/>
              </a:spcBef>
              <a:spcAft>
                <a:spcPts val="600"/>
              </a:spcAft>
            </a:pPr>
            <a:r>
              <a:rPr lang="cs-CZ" dirty="0">
                <a:solidFill>
                  <a:srgbClr val="C00000"/>
                </a:solidFill>
              </a:rPr>
              <a:t>ZÁKON O ŘÍZENÍ A KONTROLE VEŘEJNÝCH FINANCÍ</a:t>
            </a:r>
          </a:p>
          <a:p>
            <a:pPr marL="457200" indent="-457200">
              <a:spcBef>
                <a:spcPts val="0"/>
              </a:spcBef>
              <a:spcAft>
                <a:spcPts val="600"/>
              </a:spcAft>
              <a:buFont typeface="+mj-lt"/>
              <a:buAutoNum type="arabicPeriod"/>
            </a:pPr>
            <a:r>
              <a:rPr lang="cs-CZ" sz="1800" b="0" dirty="0">
                <a:solidFill>
                  <a:schemeClr val="tx1"/>
                </a:solidFill>
              </a:rPr>
              <a:t>obecná ustanovení</a:t>
            </a:r>
          </a:p>
          <a:p>
            <a:pPr marL="457200" indent="-457200">
              <a:spcBef>
                <a:spcPts val="0"/>
              </a:spcBef>
              <a:spcAft>
                <a:spcPts val="600"/>
              </a:spcAft>
              <a:buFont typeface="+mj-lt"/>
              <a:buAutoNum type="arabicPeriod"/>
            </a:pPr>
            <a:r>
              <a:rPr lang="cs-CZ" sz="1800" b="0" dirty="0">
                <a:solidFill>
                  <a:schemeClr val="tx1"/>
                </a:solidFill>
              </a:rPr>
              <a:t>zásady řízení a kontroly veřejných financí</a:t>
            </a:r>
          </a:p>
          <a:p>
            <a:pPr marL="457200" indent="-457200">
              <a:spcBef>
                <a:spcPts val="0"/>
              </a:spcBef>
              <a:spcAft>
                <a:spcPts val="600"/>
              </a:spcAft>
              <a:buFont typeface="+mj-lt"/>
              <a:buAutoNum type="arabicPeriod"/>
            </a:pPr>
            <a:r>
              <a:rPr lang="cs-CZ" sz="1800" b="0" dirty="0">
                <a:solidFill>
                  <a:schemeClr val="tx1"/>
                </a:solidFill>
              </a:rPr>
              <a:t>vnitřní kontrolní systém</a:t>
            </a:r>
          </a:p>
          <a:p>
            <a:pPr marL="457200" indent="-457200">
              <a:spcBef>
                <a:spcPts val="0"/>
              </a:spcBef>
              <a:spcAft>
                <a:spcPts val="600"/>
              </a:spcAft>
              <a:buFont typeface="+mj-lt"/>
              <a:buAutoNum type="arabicPeriod"/>
            </a:pPr>
            <a:r>
              <a:rPr lang="cs-CZ" sz="1800" b="0" dirty="0">
                <a:solidFill>
                  <a:schemeClr val="tx1"/>
                </a:solidFill>
              </a:rPr>
              <a:t>interní audit a vrchní audit</a:t>
            </a:r>
          </a:p>
          <a:p>
            <a:pPr marL="457200" indent="-457200">
              <a:spcBef>
                <a:spcPts val="0"/>
              </a:spcBef>
              <a:spcAft>
                <a:spcPts val="600"/>
              </a:spcAft>
              <a:buFont typeface="+mj-lt"/>
              <a:buAutoNum type="arabicPeriod"/>
            </a:pPr>
            <a:r>
              <a:rPr lang="cs-CZ" sz="1800" b="0" dirty="0">
                <a:solidFill>
                  <a:schemeClr val="tx1"/>
                </a:solidFill>
              </a:rPr>
              <a:t>veřejnosprávní kontrola</a:t>
            </a:r>
          </a:p>
          <a:p>
            <a:pPr marL="457200" indent="-457200">
              <a:spcBef>
                <a:spcPts val="0"/>
              </a:spcBef>
              <a:spcAft>
                <a:spcPts val="600"/>
              </a:spcAft>
              <a:buFont typeface="+mj-lt"/>
              <a:buAutoNum type="arabicPeriod"/>
            </a:pPr>
            <a:r>
              <a:rPr lang="cs-CZ" sz="1800" b="0" dirty="0">
                <a:solidFill>
                  <a:schemeClr val="tx1"/>
                </a:solidFill>
              </a:rPr>
              <a:t>povinnost koordinace a spolupráce</a:t>
            </a:r>
          </a:p>
          <a:p>
            <a:pPr marL="457200" indent="-457200">
              <a:spcBef>
                <a:spcPts val="0"/>
              </a:spcBef>
              <a:spcAft>
                <a:spcPts val="600"/>
              </a:spcAft>
              <a:buFont typeface="+mj-lt"/>
              <a:buAutoNum type="arabicPeriod"/>
            </a:pPr>
            <a:r>
              <a:rPr lang="cs-CZ" sz="1800" b="0" dirty="0">
                <a:solidFill>
                  <a:schemeClr val="tx1"/>
                </a:solidFill>
              </a:rPr>
              <a:t>Vyhodnocování řízení a kontroly veřejných financí</a:t>
            </a:r>
          </a:p>
          <a:p>
            <a:pPr marL="457200" indent="-457200">
              <a:spcBef>
                <a:spcPts val="0"/>
              </a:spcBef>
              <a:spcAft>
                <a:spcPts val="600"/>
              </a:spcAft>
              <a:buFont typeface="+mj-lt"/>
              <a:buAutoNum type="arabicPeriod"/>
            </a:pPr>
            <a:r>
              <a:rPr lang="cs-CZ" sz="1800" b="0" dirty="0">
                <a:solidFill>
                  <a:schemeClr val="tx1"/>
                </a:solidFill>
              </a:rPr>
              <a:t>přechodná ustanovení</a:t>
            </a:r>
          </a:p>
        </p:txBody>
      </p:sp>
    </p:spTree>
    <p:extLst>
      <p:ext uri="{BB962C8B-B14F-4D97-AF65-F5344CB8AC3E}">
        <p14:creationId xmlns:p14="http://schemas.microsoft.com/office/powerpoint/2010/main" val="2299203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DCD4FB-73CD-447D-BE3E-6FD94A17AB48}"/>
              </a:ext>
            </a:extLst>
          </p:cNvPr>
          <p:cNvSpPr>
            <a:spLocks noGrp="1"/>
          </p:cNvSpPr>
          <p:nvPr>
            <p:ph type="title"/>
          </p:nvPr>
        </p:nvSpPr>
        <p:spPr/>
        <p:txBody>
          <a:bodyPr/>
          <a:lstStyle/>
          <a:p>
            <a:r>
              <a:rPr lang="cs-CZ" dirty="0"/>
              <a:t>Metodická podpora  </a:t>
            </a:r>
          </a:p>
        </p:txBody>
      </p:sp>
    </p:spTree>
    <p:extLst>
      <p:ext uri="{BB962C8B-B14F-4D97-AF65-F5344CB8AC3E}">
        <p14:creationId xmlns:p14="http://schemas.microsoft.com/office/powerpoint/2010/main" val="33799223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Metodická podpora</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1" y="1368890"/>
            <a:ext cx="9899999" cy="4191851"/>
          </a:xfrm>
        </p:spPr>
        <p:txBody>
          <a:bodyPr/>
          <a:lstStyle/>
          <a:p>
            <a:pPr algn="l"/>
            <a:r>
              <a:rPr lang="cs-CZ" sz="1600" b="1" i="0" u="none" strike="noStrike" baseline="0" dirty="0">
                <a:solidFill>
                  <a:schemeClr val="tx2">
                    <a:lumMod val="75000"/>
                    <a:lumOff val="25000"/>
                  </a:schemeClr>
                </a:solidFill>
              </a:rPr>
              <a:t>Metodické materiály</a:t>
            </a:r>
          </a:p>
          <a:p>
            <a:pPr marL="789750" lvl="1" indent="-285750">
              <a:buFont typeface="Arial" panose="020B0604020202020204" pitchFamily="34" charset="0"/>
              <a:buChar char="•"/>
            </a:pPr>
            <a:r>
              <a:rPr lang="cs-CZ" sz="1600" b="0" i="0" u="none" strike="noStrike" baseline="0" dirty="0">
                <a:solidFill>
                  <a:srgbClr val="000000"/>
                </a:solidFill>
              </a:rPr>
              <a:t>metodické pokyny a stanoviska k </a:t>
            </a:r>
            <a:r>
              <a:rPr lang="cs-CZ" sz="1600" b="1" i="0" u="sng" strike="noStrike" baseline="0" dirty="0">
                <a:solidFill>
                  <a:srgbClr val="C00000"/>
                </a:solidFill>
              </a:rPr>
              <a:t>řídicí</a:t>
            </a:r>
            <a:r>
              <a:rPr lang="cs-CZ" sz="1600" b="0" i="0" u="sng" strike="noStrike" baseline="0" dirty="0">
                <a:solidFill>
                  <a:srgbClr val="C00000"/>
                </a:solidFill>
              </a:rPr>
              <a:t> </a:t>
            </a:r>
            <a:r>
              <a:rPr lang="cs-CZ" sz="1600" b="1" i="0" u="sng" strike="noStrike" baseline="0" dirty="0">
                <a:solidFill>
                  <a:srgbClr val="C00000"/>
                </a:solidFill>
              </a:rPr>
              <a:t>kontrole</a:t>
            </a:r>
            <a:r>
              <a:rPr lang="cs-CZ" sz="1600" b="0" i="0" u="sng" strike="noStrike" baseline="0" dirty="0">
                <a:solidFill>
                  <a:srgbClr val="467986"/>
                </a:solidFill>
              </a:rPr>
              <a:t> </a:t>
            </a:r>
            <a:r>
              <a:rPr lang="cs-CZ" sz="1600" b="0" i="0" u="none" strike="noStrike" baseline="0" dirty="0">
                <a:solidFill>
                  <a:srgbClr val="000000"/>
                </a:solidFill>
              </a:rPr>
              <a:t>a </a:t>
            </a:r>
            <a:r>
              <a:rPr lang="cs-CZ" sz="1600" b="1" i="0" u="sng" strike="noStrike" baseline="0" dirty="0">
                <a:solidFill>
                  <a:srgbClr val="C00000"/>
                </a:solidFill>
              </a:rPr>
              <a:t>internímu auditu</a:t>
            </a:r>
          </a:p>
          <a:p>
            <a:pPr marL="789750" lvl="1" indent="-285750">
              <a:buFont typeface="Arial" panose="020B0604020202020204" pitchFamily="34" charset="0"/>
              <a:buChar char="•"/>
            </a:pPr>
            <a:r>
              <a:rPr lang="pl-PL" sz="1600" b="0" i="0" u="none" strike="noStrike" baseline="0" dirty="0">
                <a:solidFill>
                  <a:srgbClr val="000000"/>
                </a:solidFill>
              </a:rPr>
              <a:t>odpovědi na </a:t>
            </a:r>
            <a:r>
              <a:rPr lang="pl-PL" sz="1600" b="1" i="0" u="sng" strike="noStrike" baseline="0" dirty="0">
                <a:solidFill>
                  <a:srgbClr val="C00000"/>
                </a:solidFill>
              </a:rPr>
              <a:t>často kladené dotazy</a:t>
            </a:r>
          </a:p>
          <a:p>
            <a:pPr algn="l"/>
            <a:r>
              <a:rPr lang="cs-CZ" sz="1600" b="1" i="0" u="none" strike="noStrike" baseline="0" dirty="0">
                <a:solidFill>
                  <a:schemeClr val="tx2">
                    <a:lumMod val="75000"/>
                    <a:lumOff val="25000"/>
                  </a:schemeClr>
                </a:solidFill>
              </a:rPr>
              <a:t>Školení – Změny vyplývající ze zákona o řízení a kontrole veřejných financí </a:t>
            </a:r>
          </a:p>
          <a:p>
            <a:pPr marL="789750" lvl="1" indent="-285750">
              <a:buFont typeface="Arial" panose="020B0604020202020204" pitchFamily="34" charset="0"/>
              <a:buChar char="•"/>
            </a:pPr>
            <a:r>
              <a:rPr lang="cs-CZ" sz="1600" b="0" i="0" u="none" strike="noStrike" baseline="0" dirty="0">
                <a:solidFill>
                  <a:srgbClr val="000000"/>
                </a:solidFill>
              </a:rPr>
              <a:t>pro obce a příspěvkové organizace online v termínech:</a:t>
            </a:r>
          </a:p>
          <a:p>
            <a:pPr lvl="4"/>
            <a:r>
              <a:rPr lang="cs-CZ" sz="1600" b="0" i="0" u="none" strike="noStrike" baseline="0" dirty="0">
                <a:solidFill>
                  <a:srgbClr val="000000"/>
                </a:solidFill>
              </a:rPr>
              <a:t>25. 6. 2026 – 9:00 – 11:00</a:t>
            </a:r>
          </a:p>
          <a:p>
            <a:pPr algn="l"/>
            <a:r>
              <a:rPr lang="cs-CZ" sz="1600" b="0" i="0" u="none" strike="noStrike" baseline="0" dirty="0">
                <a:solidFill>
                  <a:srgbClr val="000000"/>
                </a:solidFill>
              </a:rPr>
              <a:t>odkaz pro připojení: </a:t>
            </a:r>
            <a:r>
              <a:rPr lang="cs-CZ" sz="1600" b="1" i="0" u="sng" strike="noStrike" baseline="0" dirty="0">
                <a:solidFill>
                  <a:srgbClr val="C00000"/>
                </a:solidFill>
              </a:rPr>
              <a:t>Školení – Změny vyplývající ze zákona o řízení a kontrole veřejných financí | Microsoft Teams</a:t>
            </a:r>
          </a:p>
          <a:p>
            <a:r>
              <a:rPr lang="cs-CZ" sz="1600" b="1" i="0" u="sng" strike="noStrike" baseline="0" dirty="0">
                <a:solidFill>
                  <a:srgbClr val="C00000"/>
                </a:solidFill>
              </a:rPr>
              <a:t>další bezplatné vzdělávací akce pořádané MF</a:t>
            </a:r>
          </a:p>
          <a:p>
            <a:pPr algn="l"/>
            <a:r>
              <a:rPr lang="pl-PL" sz="1600" b="1" i="0" u="sng" strike="noStrike" baseline="0" dirty="0">
                <a:solidFill>
                  <a:srgbClr val="C00000"/>
                </a:solidFill>
              </a:rPr>
              <a:t>záznamy ze školení online</a:t>
            </a:r>
            <a:endParaRPr lang="cs-CZ" sz="16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61</a:t>
            </a:fld>
            <a:endParaRPr lang="cs-CZ"/>
          </a:p>
        </p:txBody>
      </p:sp>
    </p:spTree>
    <p:extLst>
      <p:ext uri="{BB962C8B-B14F-4D97-AF65-F5344CB8AC3E}">
        <p14:creationId xmlns:p14="http://schemas.microsoft.com/office/powerpoint/2010/main" val="26008964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p:txBody>
          <a:bodyPr/>
          <a:lstStyle/>
          <a:p>
            <a:r>
              <a:rPr lang="cs-CZ" dirty="0"/>
              <a:t>Metodické pokyny k internímu auditu</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715792"/>
            <a:ext cx="9900000" cy="3915521"/>
          </a:xfrm>
        </p:spPr>
        <p:txBody>
          <a:bodyPr/>
          <a:lstStyle/>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2">
                  <a:extLst>
                    <a:ext uri="{A12FA001-AC4F-418D-AE19-62706E023703}">
                      <ahyp:hlinkClr xmlns:ahyp="http://schemas.microsoft.com/office/drawing/2018/hyperlinkcolor" val="tx"/>
                    </a:ext>
                  </a:extLst>
                </a:hlinkClick>
              </a:rPr>
              <a:t>Metodický pokyn CHJ č. 5</a:t>
            </a:r>
            <a:r>
              <a:rPr lang="cs-CZ" sz="1800" b="0" i="0" dirty="0">
                <a:solidFill>
                  <a:srgbClr val="000000"/>
                </a:solidFill>
                <a:effectLst/>
                <a:latin typeface="Roboto" panose="02000000000000000000" pitchFamily="2" charset="0"/>
              </a:rPr>
              <a:t> – Statut interního auditu</a:t>
            </a:r>
          </a:p>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3">
                  <a:extLst>
                    <a:ext uri="{A12FA001-AC4F-418D-AE19-62706E023703}">
                      <ahyp:hlinkClr xmlns:ahyp="http://schemas.microsoft.com/office/drawing/2018/hyperlinkcolor" val="tx"/>
                    </a:ext>
                  </a:extLst>
                </a:hlinkClick>
              </a:rPr>
              <a:t>Metodický pokyn CHJ č. 6</a:t>
            </a:r>
            <a:r>
              <a:rPr lang="cs-CZ" sz="1800" b="0" i="0" dirty="0">
                <a:solidFill>
                  <a:srgbClr val="000000"/>
                </a:solidFill>
                <a:effectLst/>
                <a:latin typeface="Roboto" panose="02000000000000000000" pitchFamily="2" charset="0"/>
              </a:rPr>
              <a:t> – Manuál interního auditu</a:t>
            </a:r>
          </a:p>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4">
                  <a:extLst>
                    <a:ext uri="{A12FA001-AC4F-418D-AE19-62706E023703}">
                      <ahyp:hlinkClr xmlns:ahyp="http://schemas.microsoft.com/office/drawing/2018/hyperlinkcolor" val="tx"/>
                    </a:ext>
                  </a:extLst>
                </a:hlinkClick>
              </a:rPr>
              <a:t>Metodický pokyn CHJ č. 17</a:t>
            </a:r>
            <a:r>
              <a:rPr lang="cs-CZ" sz="1800" b="0" i="0" dirty="0">
                <a:solidFill>
                  <a:srgbClr val="000000"/>
                </a:solidFill>
                <a:effectLst/>
                <a:latin typeface="Roboto" panose="02000000000000000000" pitchFamily="2" charset="0"/>
              </a:rPr>
              <a:t> – Audit vnitřního kontrolního systému v orgánech veřejné správy</a:t>
            </a:r>
          </a:p>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5">
                  <a:extLst>
                    <a:ext uri="{A12FA001-AC4F-418D-AE19-62706E023703}">
                      <ahyp:hlinkClr xmlns:ahyp="http://schemas.microsoft.com/office/drawing/2018/hyperlinkcolor" val="tx"/>
                    </a:ext>
                  </a:extLst>
                </a:hlinkClick>
              </a:rPr>
              <a:t>Metodický pokyn CHJ č. 18</a:t>
            </a:r>
            <a:r>
              <a:rPr lang="cs-CZ" sz="1800" b="1" i="0" dirty="0">
                <a:solidFill>
                  <a:srgbClr val="C00000"/>
                </a:solidFill>
                <a:effectLst/>
                <a:latin typeface="Roboto" panose="02000000000000000000" pitchFamily="2" charset="0"/>
              </a:rPr>
              <a:t> </a:t>
            </a:r>
            <a:r>
              <a:rPr lang="cs-CZ" sz="1800" b="0" i="0" dirty="0">
                <a:solidFill>
                  <a:srgbClr val="000000"/>
                </a:solidFill>
                <a:effectLst/>
                <a:latin typeface="Roboto" panose="02000000000000000000" pitchFamily="2" charset="0"/>
              </a:rPr>
              <a:t>– Manuál pro začínajícího interního auditora v orgánech veřejné správy</a:t>
            </a:r>
          </a:p>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6">
                  <a:extLst>
                    <a:ext uri="{A12FA001-AC4F-418D-AE19-62706E023703}">
                      <ahyp:hlinkClr xmlns:ahyp="http://schemas.microsoft.com/office/drawing/2018/hyperlinkcolor" val="tx"/>
                    </a:ext>
                  </a:extLst>
                </a:hlinkClick>
              </a:rPr>
              <a:t>Metodický pokyn CHJ č. 20</a:t>
            </a:r>
            <a:r>
              <a:rPr lang="cs-CZ" sz="1800" b="1" i="0" dirty="0">
                <a:solidFill>
                  <a:srgbClr val="C00000"/>
                </a:solidFill>
                <a:effectLst/>
                <a:latin typeface="Roboto" panose="02000000000000000000" pitchFamily="2" charset="0"/>
              </a:rPr>
              <a:t> </a:t>
            </a:r>
            <a:r>
              <a:rPr lang="cs-CZ" sz="1800" b="0" i="0" dirty="0">
                <a:solidFill>
                  <a:srgbClr val="000000"/>
                </a:solidFill>
                <a:effectLst/>
                <a:latin typeface="Roboto" panose="02000000000000000000" pitchFamily="2" charset="0"/>
              </a:rPr>
              <a:t>– Hodnocení kvality interního auditu v orgánech veřejné správy</a:t>
            </a:r>
          </a:p>
          <a:p>
            <a:pPr algn="l">
              <a:buFont typeface="Arial" panose="020B0604020202020204" pitchFamily="34" charset="0"/>
              <a:buChar char="•"/>
            </a:pPr>
            <a:r>
              <a:rPr lang="cs-CZ" sz="1800" b="1" i="0" u="sng" dirty="0">
                <a:solidFill>
                  <a:srgbClr val="C00000"/>
                </a:solidFill>
                <a:effectLst/>
                <a:latin typeface="Roboto" panose="02000000000000000000" pitchFamily="2" charset="0"/>
                <a:hlinkClick r:id="rId7">
                  <a:extLst>
                    <a:ext uri="{A12FA001-AC4F-418D-AE19-62706E023703}">
                      <ahyp:hlinkClr xmlns:ahyp="http://schemas.microsoft.com/office/drawing/2018/hyperlinkcolor" val="tx"/>
                    </a:ext>
                  </a:extLst>
                </a:hlinkClick>
              </a:rPr>
              <a:t>Metodický pokyn CHJ č. 28</a:t>
            </a:r>
            <a:r>
              <a:rPr lang="cs-CZ" sz="1800" b="1" i="0" dirty="0">
                <a:solidFill>
                  <a:srgbClr val="C00000"/>
                </a:solidFill>
                <a:effectLst/>
                <a:latin typeface="Roboto" panose="02000000000000000000" pitchFamily="2" charset="0"/>
              </a:rPr>
              <a:t> </a:t>
            </a:r>
            <a:r>
              <a:rPr lang="cs-CZ" sz="1800" b="0" i="0" dirty="0">
                <a:solidFill>
                  <a:srgbClr val="000000"/>
                </a:solidFill>
                <a:effectLst/>
                <a:latin typeface="Roboto" panose="02000000000000000000" pitchFamily="2" charset="0"/>
              </a:rPr>
              <a:t>– Etický kodex interního auditu</a:t>
            </a:r>
          </a:p>
          <a:p>
            <a:pPr marL="0" indent="0" algn="l">
              <a:buNone/>
            </a:pPr>
            <a:r>
              <a:rPr lang="cs-CZ" sz="1800" b="1" dirty="0">
                <a:solidFill>
                  <a:schemeClr val="accent6">
                    <a:lumMod val="75000"/>
                  </a:schemeClr>
                </a:solidFill>
                <a:latin typeface="Roboto" panose="02000000000000000000" pitchFamily="2" charset="0"/>
              </a:rPr>
              <a:t>Další informace naleznete zde: </a:t>
            </a:r>
            <a:r>
              <a:rPr lang="cs-CZ" sz="1800" b="1" dirty="0">
                <a:solidFill>
                  <a:srgbClr val="C00000"/>
                </a:solidFill>
                <a:hlinkClick r:id="rId8">
                  <a:extLst>
                    <a:ext uri="{A12FA001-AC4F-418D-AE19-62706E023703}">
                      <ahyp:hlinkClr xmlns:ahyp="http://schemas.microsoft.com/office/drawing/2018/hyperlinkcolor" val="tx"/>
                    </a:ext>
                  </a:extLst>
                </a:hlinkClick>
              </a:rPr>
              <a:t>Interní audit | Ministerstvo financí ČR</a:t>
            </a:r>
            <a:endParaRPr lang="cs-CZ" sz="1800" b="1" dirty="0">
              <a:solidFill>
                <a:srgbClr val="C00000"/>
              </a:solidFill>
            </a:endParaRPr>
          </a:p>
          <a:p>
            <a:pPr algn="just"/>
            <a:endParaRPr lang="cs-CZ" sz="1800"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62</a:t>
            </a:fld>
            <a:endParaRPr lang="cs-CZ"/>
          </a:p>
        </p:txBody>
      </p:sp>
    </p:spTree>
    <p:extLst>
      <p:ext uri="{BB962C8B-B14F-4D97-AF65-F5344CB8AC3E}">
        <p14:creationId xmlns:p14="http://schemas.microsoft.com/office/powerpoint/2010/main" val="40685103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Děkujeme</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lnSpcReduction="10000"/>
          </a:bodyPr>
          <a:lstStyle/>
          <a:p>
            <a:r>
              <a:rPr lang="cs-CZ" b="1" dirty="0"/>
              <a:t>Centrální harmonizační jednotka</a:t>
            </a:r>
          </a:p>
          <a:p>
            <a:r>
              <a:rPr lang="cs-CZ" dirty="0">
                <a:hlinkClick r:id="rId3"/>
              </a:rPr>
              <a:t>r</a:t>
            </a:r>
            <a:r>
              <a:rPr lang="cs-CZ" dirty="0">
                <a:solidFill>
                  <a:schemeClr val="accent5"/>
                </a:solidFill>
                <a:hlinkClick r:id="rId3"/>
              </a:rPr>
              <a:t>adka.kapounova@mf.gov.cz</a:t>
            </a:r>
            <a:endParaRPr lang="cs-CZ" dirty="0"/>
          </a:p>
          <a:p>
            <a:r>
              <a:rPr lang="cs-CZ" dirty="0">
                <a:hlinkClick r:id="rId4"/>
              </a:rPr>
              <a:t>valdemar.adamis@mf.gov.cz</a:t>
            </a:r>
            <a:endParaRPr lang="cs-CZ" dirty="0"/>
          </a:p>
          <a:p>
            <a:r>
              <a:rPr lang="cs-CZ" dirty="0">
                <a:hlinkClick r:id="rId5"/>
              </a:rPr>
              <a:t>chj@mfcr.cz</a:t>
            </a:r>
            <a:r>
              <a:rPr lang="cs-CZ" dirty="0"/>
              <a:t> </a:t>
            </a:r>
          </a:p>
          <a:p>
            <a:r>
              <a:rPr lang="cs-CZ" b="1" dirty="0">
                <a:hlinkClick r:id="rId6"/>
              </a:rPr>
              <a:t>Řízení a kontrola veřejných financí </a:t>
            </a:r>
            <a:endParaRPr lang="cs-CZ" b="1" dirty="0">
              <a:solidFill>
                <a:schemeClr val="accent5"/>
              </a:solidFill>
            </a:endParaRPr>
          </a:p>
        </p:txBody>
      </p:sp>
    </p:spTree>
    <p:extLst>
      <p:ext uri="{BB962C8B-B14F-4D97-AF65-F5344CB8AC3E}">
        <p14:creationId xmlns:p14="http://schemas.microsoft.com/office/powerpoint/2010/main" val="2726387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547229"/>
          </a:xfrm>
        </p:spPr>
        <p:txBody>
          <a:bodyPr/>
          <a:lstStyle/>
          <a:p>
            <a:r>
              <a:rPr lang="cs-CZ" dirty="0"/>
              <a:t>Orgán veřejné správy</a:t>
            </a:r>
          </a:p>
        </p:txBody>
      </p:sp>
      <p:sp>
        <p:nvSpPr>
          <p:cNvPr id="13" name="Zástupný obsah 12">
            <a:extLst>
              <a:ext uri="{FF2B5EF4-FFF2-40B4-BE49-F238E27FC236}">
                <a16:creationId xmlns:a16="http://schemas.microsoft.com/office/drawing/2014/main" id="{40F8AC74-0B35-4A32-8264-A0ADAB3EF83D}"/>
              </a:ext>
            </a:extLst>
          </p:cNvPr>
          <p:cNvSpPr>
            <a:spLocks noGrp="1"/>
          </p:cNvSpPr>
          <p:nvPr>
            <p:ph sz="half" idx="1"/>
          </p:nvPr>
        </p:nvSpPr>
        <p:spPr>
          <a:xfrm>
            <a:off x="684000" y="1447731"/>
            <a:ext cx="5768839" cy="3960537"/>
          </a:xfrm>
        </p:spPr>
        <p:txBody>
          <a:bodyPr/>
          <a:lstStyle/>
          <a:p>
            <a:pPr marL="360000" indent="-360000">
              <a:spcAft>
                <a:spcPts val="0"/>
              </a:spcAft>
              <a:buSzPct val="90000"/>
              <a:buFont typeface="Wingdings" pitchFamily="2" charset="2"/>
              <a:buChar char="§"/>
            </a:pPr>
            <a:r>
              <a:rPr lang="cs-CZ" sz="1600" b="0" dirty="0">
                <a:solidFill>
                  <a:schemeClr val="tx1"/>
                </a:solidFill>
              </a:rPr>
              <a:t>kraj</a:t>
            </a:r>
          </a:p>
          <a:p>
            <a:pPr marL="360000" indent="-360000">
              <a:spcAft>
                <a:spcPts val="0"/>
              </a:spcAft>
              <a:buSzPct val="90000"/>
              <a:buFont typeface="Wingdings" pitchFamily="2" charset="2"/>
              <a:buChar char="§"/>
            </a:pPr>
            <a:r>
              <a:rPr lang="cs-CZ" sz="1600" b="0" dirty="0">
                <a:solidFill>
                  <a:schemeClr val="tx1"/>
                </a:solidFill>
              </a:rPr>
              <a:t>hlavní město Praha</a:t>
            </a:r>
          </a:p>
          <a:p>
            <a:pPr marL="360000" indent="-360000">
              <a:spcAft>
                <a:spcPts val="0"/>
              </a:spcAft>
              <a:buSzPct val="90000"/>
              <a:buFont typeface="Wingdings" pitchFamily="2" charset="2"/>
              <a:buChar char="§"/>
            </a:pPr>
            <a:r>
              <a:rPr lang="cs-CZ" sz="1600" b="0" dirty="0">
                <a:solidFill>
                  <a:schemeClr val="tx1"/>
                </a:solidFill>
              </a:rPr>
              <a:t>městská část hlavního města Prahy</a:t>
            </a:r>
          </a:p>
          <a:p>
            <a:pPr marL="360000" indent="-360000">
              <a:spcAft>
                <a:spcPts val="0"/>
              </a:spcAft>
              <a:buSzPct val="90000"/>
              <a:buFont typeface="Wingdings" pitchFamily="2" charset="2"/>
              <a:buChar char="§"/>
            </a:pPr>
            <a:r>
              <a:rPr lang="cs-CZ" sz="1600" b="0" dirty="0">
                <a:solidFill>
                  <a:schemeClr val="tx1"/>
                </a:solidFill>
              </a:rPr>
              <a:t>obec</a:t>
            </a:r>
          </a:p>
          <a:p>
            <a:pPr marL="360000" indent="-360000">
              <a:spcAft>
                <a:spcPts val="0"/>
              </a:spcAft>
              <a:buSzPct val="90000"/>
              <a:buFont typeface="Wingdings" pitchFamily="2" charset="2"/>
              <a:buChar char="§"/>
            </a:pPr>
            <a:r>
              <a:rPr lang="cs-CZ" sz="1600" b="0" dirty="0">
                <a:solidFill>
                  <a:srgbClr val="C00000"/>
                </a:solidFill>
              </a:rPr>
              <a:t>městský obvod nebo městská část statutárního města</a:t>
            </a:r>
          </a:p>
          <a:p>
            <a:pPr marL="360000" indent="-360000">
              <a:spcAft>
                <a:spcPts val="0"/>
              </a:spcAft>
              <a:buSzPct val="90000"/>
              <a:buFont typeface="Wingdings" pitchFamily="2" charset="2"/>
              <a:buChar char="§"/>
            </a:pPr>
            <a:r>
              <a:rPr lang="cs-CZ" sz="1600" b="0" dirty="0">
                <a:solidFill>
                  <a:schemeClr val="tx1"/>
                </a:solidFill>
              </a:rPr>
              <a:t>dobrovolný svazek obcí</a:t>
            </a:r>
          </a:p>
          <a:p>
            <a:pPr marL="360000" indent="-360000">
              <a:spcAft>
                <a:spcPts val="0"/>
              </a:spcAft>
              <a:buSzPct val="90000"/>
              <a:buFont typeface="Wingdings" pitchFamily="2" charset="2"/>
              <a:buChar char="§"/>
            </a:pPr>
            <a:r>
              <a:rPr lang="cs-CZ" sz="1600" b="0" dirty="0">
                <a:solidFill>
                  <a:schemeClr val="tx1"/>
                </a:solidFill>
              </a:rPr>
              <a:t>příspěvková organizace (ÚSC, DSO)</a:t>
            </a:r>
          </a:p>
          <a:p>
            <a:pPr marL="360000" indent="-360000">
              <a:spcAft>
                <a:spcPts val="0"/>
              </a:spcAft>
              <a:buSzPct val="90000"/>
              <a:buFont typeface="Wingdings" pitchFamily="2" charset="2"/>
              <a:buChar char="§"/>
            </a:pPr>
            <a:r>
              <a:rPr lang="cs-CZ" sz="1600" b="0" dirty="0">
                <a:solidFill>
                  <a:schemeClr val="tx1"/>
                </a:solidFill>
              </a:rPr>
              <a:t>školská právnická osoba (MŠMT, ÚSC, DSO)</a:t>
            </a:r>
          </a:p>
          <a:p>
            <a:pPr marL="360000" indent="-360000">
              <a:spcAft>
                <a:spcPts val="0"/>
              </a:spcAft>
              <a:buSzPct val="90000"/>
              <a:buFont typeface="Wingdings" pitchFamily="2" charset="2"/>
              <a:buChar char="§"/>
            </a:pPr>
            <a:r>
              <a:rPr lang="cs-CZ" sz="1600" b="0" dirty="0">
                <a:solidFill>
                  <a:schemeClr val="tx1"/>
                </a:solidFill>
              </a:rPr>
              <a:t>veřejná výzkumná instituce</a:t>
            </a:r>
          </a:p>
          <a:p>
            <a:pPr marL="360000" indent="-360000">
              <a:spcAft>
                <a:spcPts val="0"/>
              </a:spcAft>
              <a:buSzPct val="90000"/>
              <a:buFont typeface="Wingdings" pitchFamily="2" charset="2"/>
              <a:buChar char="§"/>
            </a:pPr>
            <a:r>
              <a:rPr lang="cs-CZ" sz="1600" b="0" dirty="0">
                <a:solidFill>
                  <a:schemeClr val="tx1"/>
                </a:solidFill>
              </a:rPr>
              <a:t>veřejná kulturní instituce</a:t>
            </a:r>
          </a:p>
          <a:p>
            <a:pPr marL="360000" indent="-360000">
              <a:spcAft>
                <a:spcPts val="0"/>
              </a:spcAft>
              <a:buSzPct val="90000"/>
              <a:buFont typeface="Wingdings" pitchFamily="2" charset="2"/>
              <a:buChar char="§"/>
            </a:pPr>
            <a:r>
              <a:rPr lang="cs-CZ" sz="1600" b="0" dirty="0">
                <a:solidFill>
                  <a:schemeClr val="tx1"/>
                </a:solidFill>
              </a:rPr>
              <a:t>jiná veřejná instituce podle zákona upravujícího pravidla rozpočtové odpovědnosti, která hospodaří s veřejnými prostředky nebo plní úkoly veřejné správy, s výjimkou státního podniku a obchodní společnosti</a:t>
            </a:r>
          </a:p>
          <a:p>
            <a:endParaRPr lang="cs-CZ" b="0" dirty="0">
              <a:solidFill>
                <a:schemeClr val="tx1">
                  <a:lumMod val="75000"/>
                </a:schemeClr>
              </a:solidFill>
            </a:endParaRP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p:txBody>
          <a:bodyPr/>
          <a:lstStyle/>
          <a:p>
            <a:fld id="{1CF5A12E-3DFE-4C3E-9036-7893F29C52C1}" type="slidenum">
              <a:rPr lang="cs-CZ" smtClean="0"/>
              <a:pPr/>
              <a:t>7</a:t>
            </a:fld>
            <a:endParaRPr lang="cs-CZ"/>
          </a:p>
        </p:txBody>
      </p:sp>
      <p:sp>
        <p:nvSpPr>
          <p:cNvPr id="15" name="Zástupný obsah 14">
            <a:extLst>
              <a:ext uri="{FF2B5EF4-FFF2-40B4-BE49-F238E27FC236}">
                <a16:creationId xmlns:a16="http://schemas.microsoft.com/office/drawing/2014/main" id="{4E49BE12-F300-4392-A664-485A9CC03597}"/>
              </a:ext>
            </a:extLst>
          </p:cNvPr>
          <p:cNvSpPr>
            <a:spLocks noGrp="1"/>
          </p:cNvSpPr>
          <p:nvPr>
            <p:ph sz="half" idx="14"/>
          </p:nvPr>
        </p:nvSpPr>
        <p:spPr>
          <a:xfrm>
            <a:off x="6452839" y="1476610"/>
            <a:ext cx="4131162" cy="3931658"/>
          </a:xfrm>
        </p:spPr>
        <p:txBody>
          <a:bodyPr/>
          <a:lstStyle/>
          <a:p>
            <a:pPr marL="360000" indent="-360000">
              <a:spcAft>
                <a:spcPts val="0"/>
              </a:spcAft>
              <a:buSzPct val="90000"/>
              <a:buFont typeface="Wingdings" pitchFamily="2" charset="2"/>
              <a:buChar char="§"/>
            </a:pPr>
            <a:r>
              <a:rPr lang="cs-CZ" sz="1600" b="0" dirty="0">
                <a:solidFill>
                  <a:schemeClr val="tx1"/>
                </a:solidFill>
              </a:rPr>
              <a:t>zpravodajská služba</a:t>
            </a:r>
          </a:p>
          <a:p>
            <a:pPr marL="360000" indent="-360000">
              <a:spcAft>
                <a:spcPts val="0"/>
              </a:spcAft>
              <a:buSzPct val="90000"/>
              <a:buFont typeface="Wingdings" pitchFamily="2" charset="2"/>
              <a:buChar char="§"/>
            </a:pPr>
            <a:r>
              <a:rPr lang="cs-CZ" sz="1600" b="0" dirty="0">
                <a:solidFill>
                  <a:schemeClr val="tx1"/>
                </a:solidFill>
              </a:rPr>
              <a:t>organizační složka státu</a:t>
            </a:r>
          </a:p>
          <a:p>
            <a:pPr marL="360000" indent="-360000">
              <a:spcAft>
                <a:spcPts val="0"/>
              </a:spcAft>
              <a:buSzPct val="90000"/>
              <a:buFont typeface="Wingdings" pitchFamily="2" charset="2"/>
              <a:buChar char="§"/>
            </a:pPr>
            <a:r>
              <a:rPr lang="cs-CZ" sz="1600" b="0" dirty="0">
                <a:solidFill>
                  <a:schemeClr val="tx1"/>
                </a:solidFill>
              </a:rPr>
              <a:t>Kancelář Poslanecké sněmovny</a:t>
            </a:r>
          </a:p>
          <a:p>
            <a:pPr marL="360000" indent="-360000">
              <a:spcAft>
                <a:spcPts val="0"/>
              </a:spcAft>
              <a:buSzPct val="90000"/>
              <a:buFont typeface="Wingdings" pitchFamily="2" charset="2"/>
              <a:buChar char="§"/>
            </a:pPr>
            <a:r>
              <a:rPr lang="cs-CZ" sz="1600" b="0" dirty="0">
                <a:solidFill>
                  <a:schemeClr val="tx1"/>
                </a:solidFill>
              </a:rPr>
              <a:t>Kancelář Senátu</a:t>
            </a:r>
          </a:p>
          <a:p>
            <a:pPr marL="360000" indent="-360000">
              <a:spcAft>
                <a:spcPts val="0"/>
              </a:spcAft>
              <a:buSzPct val="90000"/>
              <a:buFont typeface="Wingdings" pitchFamily="2" charset="2"/>
              <a:buChar char="§"/>
            </a:pPr>
            <a:r>
              <a:rPr lang="cs-CZ" sz="1600" b="0" dirty="0">
                <a:solidFill>
                  <a:schemeClr val="tx1"/>
                </a:solidFill>
              </a:rPr>
              <a:t>státní příspěvková organizace</a:t>
            </a:r>
          </a:p>
          <a:p>
            <a:pPr marL="360000" indent="-360000">
              <a:spcAft>
                <a:spcPts val="0"/>
              </a:spcAft>
              <a:buSzPct val="90000"/>
              <a:buFont typeface="Wingdings" pitchFamily="2" charset="2"/>
              <a:buChar char="§"/>
            </a:pPr>
            <a:r>
              <a:rPr lang="cs-CZ" sz="1600" b="0" dirty="0">
                <a:solidFill>
                  <a:schemeClr val="tx1"/>
                </a:solidFill>
              </a:rPr>
              <a:t>státní fond</a:t>
            </a:r>
          </a:p>
          <a:p>
            <a:pPr marL="360000" indent="-360000">
              <a:spcAft>
                <a:spcPts val="0"/>
              </a:spcAft>
              <a:buSzPct val="90000"/>
              <a:buFont typeface="Wingdings" pitchFamily="2" charset="2"/>
              <a:buChar char="§"/>
            </a:pPr>
            <a:r>
              <a:rPr lang="cs-CZ" sz="1600" b="0" dirty="0">
                <a:solidFill>
                  <a:schemeClr val="tx1"/>
                </a:solidFill>
              </a:rPr>
              <a:t>státní organizace Správa železnic</a:t>
            </a:r>
          </a:p>
          <a:p>
            <a:pPr marL="360000" indent="-360000">
              <a:spcAft>
                <a:spcPts val="0"/>
              </a:spcAft>
              <a:buSzPct val="90000"/>
              <a:buFont typeface="Wingdings" pitchFamily="2" charset="2"/>
              <a:buChar char="§"/>
            </a:pPr>
            <a:r>
              <a:rPr lang="cs-CZ" sz="1600" b="0" dirty="0">
                <a:solidFill>
                  <a:schemeClr val="tx1"/>
                </a:solidFill>
              </a:rPr>
              <a:t>zdravotní pojišťovna</a:t>
            </a:r>
          </a:p>
          <a:p>
            <a:pPr marL="360000" indent="-360000">
              <a:spcAft>
                <a:spcPts val="0"/>
              </a:spcAft>
              <a:buSzPct val="90000"/>
              <a:buFont typeface="Wingdings" pitchFamily="2" charset="2"/>
              <a:buChar char="§"/>
            </a:pPr>
            <a:r>
              <a:rPr lang="cs-CZ" sz="1600" b="0" dirty="0">
                <a:solidFill>
                  <a:schemeClr val="tx1"/>
                </a:solidFill>
              </a:rPr>
              <a:t>veřejná vysoká škola</a:t>
            </a:r>
          </a:p>
          <a:p>
            <a:pPr marL="360000" indent="-360000">
              <a:spcAft>
                <a:spcPts val="0"/>
              </a:spcAft>
              <a:buSzPct val="90000"/>
              <a:buFont typeface="Wingdings" pitchFamily="2" charset="2"/>
              <a:buChar char="§"/>
            </a:pPr>
            <a:endParaRPr lang="cs-CZ" sz="1600" b="0" dirty="0">
              <a:solidFill>
                <a:schemeClr val="tx1"/>
              </a:solidFill>
            </a:endParaRPr>
          </a:p>
          <a:p>
            <a:endParaRPr lang="cs-CZ" b="0" dirty="0">
              <a:solidFill>
                <a:schemeClr val="tx2">
                  <a:lumMod val="75000"/>
                  <a:lumOff val="25000"/>
                </a:schemeClr>
              </a:solidFill>
            </a:endParaRPr>
          </a:p>
        </p:txBody>
      </p:sp>
    </p:spTree>
    <p:extLst>
      <p:ext uri="{BB962C8B-B14F-4D97-AF65-F5344CB8AC3E}">
        <p14:creationId xmlns:p14="http://schemas.microsoft.com/office/powerpoint/2010/main" val="101632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532361"/>
          </a:xfrm>
        </p:spPr>
        <p:txBody>
          <a:bodyPr/>
          <a:lstStyle/>
          <a:p>
            <a:r>
              <a:rPr lang="cs-CZ" dirty="0"/>
              <a:t>Vedoucí orgánu veřejné správy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3999" y="1728820"/>
            <a:ext cx="9899999" cy="3140546"/>
          </a:xfrm>
        </p:spPr>
        <p:txBody>
          <a:bodyPr/>
          <a:lstStyle/>
          <a:p>
            <a:pPr algn="just">
              <a:spcBef>
                <a:spcPts val="0"/>
              </a:spcBef>
              <a:spcAft>
                <a:spcPts val="0"/>
              </a:spcAft>
            </a:pPr>
            <a:r>
              <a:rPr lang="cs-CZ" sz="1800" dirty="0"/>
              <a:t>fyzická osoba oprávněná jednat za orgán veřejné správy</a:t>
            </a:r>
          </a:p>
          <a:p>
            <a:pPr algn="just">
              <a:spcBef>
                <a:spcPts val="0"/>
              </a:spcBef>
              <a:spcAft>
                <a:spcPts val="0"/>
              </a:spcAft>
            </a:pPr>
            <a:r>
              <a:rPr lang="cs-CZ" sz="1800" dirty="0"/>
              <a:t>vymezeno s ohledem na specifika územní samosprávy</a:t>
            </a:r>
          </a:p>
          <a:p>
            <a:pPr marL="0" indent="0" algn="just">
              <a:spcBef>
                <a:spcPts val="0"/>
              </a:spcBef>
              <a:spcAft>
                <a:spcPts val="0"/>
              </a:spcAft>
              <a:buNone/>
            </a:pPr>
            <a:endParaRPr lang="cs-CZ" sz="1800" dirty="0"/>
          </a:p>
          <a:p>
            <a:pPr marL="360000" lvl="1" indent="-360000" algn="just">
              <a:lnSpc>
                <a:spcPct val="100000"/>
              </a:lnSpc>
              <a:spcAft>
                <a:spcPts val="0"/>
              </a:spcAft>
              <a:buClr>
                <a:schemeClr val="accent1"/>
              </a:buClr>
              <a:buSzPct val="90000"/>
              <a:buFont typeface="Wingdings" pitchFamily="2" charset="2"/>
              <a:buChar char="§"/>
            </a:pPr>
            <a:r>
              <a:rPr lang="cs-CZ" dirty="0"/>
              <a:t>kraj – ředitel krajského úřadu</a:t>
            </a:r>
          </a:p>
          <a:p>
            <a:pPr marL="360000" lvl="1" indent="-360000" algn="just">
              <a:lnSpc>
                <a:spcPct val="100000"/>
              </a:lnSpc>
              <a:spcAft>
                <a:spcPts val="0"/>
              </a:spcAft>
              <a:buClr>
                <a:schemeClr val="accent1"/>
              </a:buClr>
              <a:buSzPct val="90000"/>
              <a:buFont typeface="Wingdings" pitchFamily="2" charset="2"/>
              <a:buChar char="§"/>
            </a:pPr>
            <a:r>
              <a:rPr lang="cs-CZ" dirty="0"/>
              <a:t>obec – starosta</a:t>
            </a:r>
          </a:p>
          <a:p>
            <a:pPr marL="360000" lvl="1" indent="-360000" algn="just">
              <a:lnSpc>
                <a:spcPct val="100000"/>
              </a:lnSpc>
              <a:spcAft>
                <a:spcPts val="0"/>
              </a:spcAft>
              <a:buClr>
                <a:schemeClr val="accent1"/>
              </a:buClr>
              <a:buSzPct val="90000"/>
              <a:buFont typeface="Wingdings" pitchFamily="2" charset="2"/>
              <a:buChar char="§"/>
            </a:pPr>
            <a:r>
              <a:rPr lang="cs-CZ" dirty="0"/>
              <a:t>statutární město – primátor</a:t>
            </a:r>
          </a:p>
          <a:p>
            <a:pPr marL="360000" lvl="1" indent="-360000" algn="just">
              <a:lnSpc>
                <a:spcPct val="100000"/>
              </a:lnSpc>
              <a:spcAft>
                <a:spcPts val="0"/>
              </a:spcAft>
              <a:buClr>
                <a:schemeClr val="accent1"/>
              </a:buClr>
              <a:buSzPct val="90000"/>
              <a:buFont typeface="Wingdings" pitchFamily="2" charset="2"/>
              <a:buChar char="§"/>
            </a:pPr>
            <a:r>
              <a:rPr lang="cs-CZ" dirty="0"/>
              <a:t>městská část hlavního města Prahy – starosta</a:t>
            </a:r>
          </a:p>
          <a:p>
            <a:pPr marL="360000" lvl="1" indent="-360000">
              <a:lnSpc>
                <a:spcPct val="100000"/>
              </a:lnSpc>
              <a:spcAft>
                <a:spcPts val="0"/>
              </a:spcAft>
              <a:buClr>
                <a:schemeClr val="accent1"/>
              </a:buClr>
              <a:buSzPct val="90000"/>
              <a:buFont typeface="Wingdings" pitchFamily="2" charset="2"/>
              <a:buChar char="§"/>
            </a:pPr>
            <a:r>
              <a:rPr lang="cs-CZ" dirty="0">
                <a:solidFill>
                  <a:srgbClr val="C00000"/>
                </a:solidFill>
              </a:rPr>
              <a:t>městský obvod nebo městská část statutárního města – starosta</a:t>
            </a:r>
          </a:p>
          <a:p>
            <a:pPr marL="360000" lvl="1" indent="-360000" algn="just">
              <a:lnSpc>
                <a:spcPct val="100000"/>
              </a:lnSpc>
              <a:spcAft>
                <a:spcPts val="0"/>
              </a:spcAft>
              <a:buClr>
                <a:schemeClr val="accent1"/>
              </a:buClr>
              <a:buSzPct val="90000"/>
              <a:buFont typeface="Wingdings" pitchFamily="2" charset="2"/>
              <a:buChar char="§"/>
            </a:pPr>
            <a:r>
              <a:rPr lang="cs-CZ" dirty="0"/>
              <a:t>dobrovolný svazek obcí – orgán, kterým dobrovolný svazek obcí jedná</a:t>
            </a:r>
          </a:p>
          <a:p>
            <a:pPr marL="360000" lvl="1" indent="-360000" algn="just">
              <a:lnSpc>
                <a:spcPct val="100000"/>
              </a:lnSpc>
              <a:spcAft>
                <a:spcPts val="0"/>
              </a:spcAft>
              <a:buClr>
                <a:schemeClr val="accent1"/>
              </a:buClr>
              <a:buSzPct val="90000"/>
              <a:buFont typeface="Wingdings" pitchFamily="2" charset="2"/>
              <a:buChar char="§"/>
            </a:pPr>
            <a:r>
              <a:rPr lang="cs-CZ" dirty="0"/>
              <a:t>příspěvková organizace – ředitel</a:t>
            </a:r>
          </a:p>
          <a:p>
            <a:pPr marL="360000" lvl="1" indent="-360000" algn="just">
              <a:lnSpc>
                <a:spcPct val="100000"/>
              </a:lnSpc>
              <a:spcAft>
                <a:spcPts val="0"/>
              </a:spcAft>
              <a:buClr>
                <a:schemeClr val="accent1"/>
              </a:buClr>
              <a:buSzPct val="90000"/>
              <a:buFont typeface="Wingdings" pitchFamily="2" charset="2"/>
              <a:buChar char="§"/>
            </a:pPr>
            <a:r>
              <a:rPr lang="cs-CZ" dirty="0"/>
              <a:t>školská právnická osoba – ředitel </a:t>
            </a:r>
          </a:p>
          <a:p>
            <a:endParaRPr lang="cs-CZ" dirty="0"/>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81220" y="6329737"/>
            <a:ext cx="2743200" cy="365125"/>
          </a:xfrm>
        </p:spPr>
        <p:txBody>
          <a:bodyPr/>
          <a:lstStyle/>
          <a:p>
            <a:fld id="{1CF5A12E-3DFE-4C3E-9036-7893F29C52C1}" type="slidenum">
              <a:rPr lang="cs-CZ" smtClean="0"/>
              <a:pPr/>
              <a:t>8</a:t>
            </a:fld>
            <a:endParaRPr lang="cs-CZ"/>
          </a:p>
        </p:txBody>
      </p:sp>
    </p:spTree>
    <p:extLst>
      <p:ext uri="{BB962C8B-B14F-4D97-AF65-F5344CB8AC3E}">
        <p14:creationId xmlns:p14="http://schemas.microsoft.com/office/powerpoint/2010/main" val="797996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532361"/>
          </a:xfrm>
        </p:spPr>
        <p:txBody>
          <a:bodyPr/>
          <a:lstStyle/>
          <a:p>
            <a:r>
              <a:rPr lang="cs-CZ" dirty="0"/>
              <a:t>Další zákonné pojmy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3999" y="1728820"/>
            <a:ext cx="9899999" cy="4270535"/>
          </a:xfrm>
        </p:spPr>
        <p:txBody>
          <a:bodyPr/>
          <a:lstStyle/>
          <a:p>
            <a:pPr algn="just"/>
            <a:r>
              <a:rPr lang="cs-CZ" sz="1600" b="1" dirty="0">
                <a:solidFill>
                  <a:srgbClr val="C00000"/>
                </a:solidFill>
              </a:rPr>
              <a:t>veřejná finanční podpora </a:t>
            </a:r>
            <a:r>
              <a:rPr lang="cs-CZ" sz="1600" dirty="0"/>
              <a:t>– na rozdíl od původního zákona se jedná o peněžní prostředky poskytované orgánem veřejné správy, a to bez ohledu na jejich zdroj nebo označení</a:t>
            </a:r>
          </a:p>
          <a:p>
            <a:pPr marL="789750" lvl="1" indent="-285750" algn="just">
              <a:buFont typeface="Wingdings" panose="05000000000000000000" pitchFamily="2" charset="2"/>
              <a:buChar char="Ø"/>
            </a:pPr>
            <a:r>
              <a:rPr lang="cs-CZ" sz="1400" dirty="0"/>
              <a:t>např. výnosy z prodeje majetku, dotace a návratné finanční výpomoci, příspěvky na provoz a investiční příspěvky poskytované příspěvkovým organizacím, peněžní prostředky kryté a poskytované Národním fondem, peněžní prostředky poskytované ze zahraničí, státní záruky, finanční podpora poskytnutá formou úlevy na dani, poplatku nebo jiném obdobném peněžitém plnění, např. sleva na daních nebo osvobození od cla …</a:t>
            </a:r>
          </a:p>
          <a:p>
            <a:pPr algn="just"/>
            <a:r>
              <a:rPr lang="cs-CZ" sz="1600" b="1" dirty="0">
                <a:solidFill>
                  <a:srgbClr val="C00000"/>
                </a:solidFill>
              </a:rPr>
              <a:t>zaměstnanec</a:t>
            </a:r>
            <a:r>
              <a:rPr lang="cs-CZ" sz="1600" dirty="0"/>
              <a:t> – pojem v původním zákoně definován nebyl, jedná se o zaměstnance na základě základního pracovněprávního vztahu</a:t>
            </a:r>
          </a:p>
          <a:p>
            <a:pPr marL="789750" lvl="1" indent="-285750" algn="just">
              <a:buFont typeface="Wingdings" panose="05000000000000000000" pitchFamily="2" charset="2"/>
              <a:buChar char="Ø"/>
            </a:pPr>
            <a:r>
              <a:rPr lang="cs-CZ" sz="1400" dirty="0"/>
              <a:t>státní zaměstnanec, úředník územního samosprávného celku, příslušník bezpečnostních sborů a voják v činné službě</a:t>
            </a:r>
          </a:p>
          <a:p>
            <a:pPr algn="just"/>
            <a:r>
              <a:rPr lang="cs-CZ" sz="1600" b="1" dirty="0">
                <a:solidFill>
                  <a:srgbClr val="C00000"/>
                </a:solidFill>
              </a:rPr>
              <a:t>bezúhonnost</a:t>
            </a:r>
            <a:r>
              <a:rPr lang="cs-CZ" sz="1600" dirty="0"/>
              <a:t> – převzata z příslušných předpisů, pro ostatní osoby převzata ze zákona o státní službě</a:t>
            </a:r>
          </a:p>
          <a:p>
            <a:pPr algn="just"/>
            <a:r>
              <a:rPr lang="cs-CZ" sz="1600" dirty="0"/>
              <a:t>většina v praxi zažitých pojmů je zachována, často ale s úpravou definice </a:t>
            </a:r>
            <a:r>
              <a:rPr lang="cs-CZ" sz="1600" b="1" dirty="0"/>
              <a:t>(§ 2 odst. 7)</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9</a:t>
            </a:fld>
            <a:endParaRPr lang="cs-CZ"/>
          </a:p>
        </p:txBody>
      </p:sp>
    </p:spTree>
    <p:extLst>
      <p:ext uri="{BB962C8B-B14F-4D97-AF65-F5344CB8AC3E}">
        <p14:creationId xmlns:p14="http://schemas.microsoft.com/office/powerpoint/2010/main" val="539282501"/>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E135B2A647C6347BCDF77FE154963B0" ma:contentTypeVersion="2" ma:contentTypeDescription="Vytvoří nový dokument" ma:contentTypeScope="" ma:versionID="4b8a09fc9fa18cdd0067e295bff36252">
  <xsd:schema xmlns:xsd="http://www.w3.org/2001/XMLSchema" xmlns:xs="http://www.w3.org/2001/XMLSchema" xmlns:p="http://schemas.microsoft.com/office/2006/metadata/properties" xmlns:ns2="181a8a43-540d-4cb0-a453-5a7c91b81e5c" targetNamespace="http://schemas.microsoft.com/office/2006/metadata/properties" ma:root="true" ma:fieldsID="c239c491363c39d46929c50c067a6a23" ns2:_="">
    <xsd:import namespace="181a8a43-540d-4cb0-a453-5a7c91b81e5c"/>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1a8a43-540d-4cb0-a453-5a7c91b81e5c" elementFormDefault="qualified">
    <xsd:import namespace="http://schemas.microsoft.com/office/2006/documentManagement/types"/>
    <xsd:import namespace="http://schemas.microsoft.com/office/infopath/2007/PartnerControls"/>
    <xsd:element name="SharedWithUsers" ma:index="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F4C383-300C-44C8-A9D8-3BA80BCDBF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1a8a43-540d-4cb0-a453-5a7c91b81e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19C120-5274-443A-93A6-139E5591E124}">
  <ds:schemaRefs>
    <ds:schemaRef ds:uri="http://purl.org/dc/terms/"/>
    <ds:schemaRef ds:uri="181a8a43-540d-4cb0-a453-5a7c91b81e5c"/>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C91B0F1-BDD1-486A-BD8F-8AC4E1CC69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2617</TotalTime>
  <Words>5806</Words>
  <Application>Microsoft Office PowerPoint</Application>
  <PresentationFormat>Širokoúhlá obrazovka</PresentationFormat>
  <Paragraphs>570</Paragraphs>
  <Slides>63</Slides>
  <Notes>37</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63</vt:i4>
      </vt:variant>
    </vt:vector>
  </HeadingPairs>
  <TitlesOfParts>
    <vt:vector size="69" baseType="lpstr">
      <vt:lpstr>Aptos</vt:lpstr>
      <vt:lpstr>Arial</vt:lpstr>
      <vt:lpstr>Roboto</vt:lpstr>
      <vt:lpstr>Wingdings</vt:lpstr>
      <vt:lpstr>JVS PPT Dark</vt:lpstr>
      <vt:lpstr>JVS PPS Light</vt:lpstr>
      <vt:lpstr>Zákon o řízení a kontrole veřejných financí</vt:lpstr>
      <vt:lpstr>Obsah</vt:lpstr>
      <vt:lpstr>Základní informace</vt:lpstr>
      <vt:lpstr>Základní pojmy</vt:lpstr>
      <vt:lpstr>Finanční kontrola</vt:lpstr>
      <vt:lpstr>Členění zákona</vt:lpstr>
      <vt:lpstr>Orgán veřejné správy</vt:lpstr>
      <vt:lpstr>Vedoucí orgánu veřejné správy</vt:lpstr>
      <vt:lpstr>Další zákonné pojmy</vt:lpstr>
      <vt:lpstr>Zásady řízení a kontroly veřejných financí</vt:lpstr>
      <vt:lpstr>Zásada řádného finančního řízení (§ 3)</vt:lpstr>
      <vt:lpstr>Zásada spolupráce (§ 4)</vt:lpstr>
      <vt:lpstr>Zásada prevence (§ 5)</vt:lpstr>
      <vt:lpstr>Zásada přístupu založeného na posouzení rizik (§ 6)</vt:lpstr>
      <vt:lpstr>Zásada rozdělení práv a povinností (§ 7)</vt:lpstr>
      <vt:lpstr>Zásada zachování auditní stopy (§ 8)</vt:lpstr>
      <vt:lpstr>Vnitřní kontrolní systém</vt:lpstr>
      <vt:lpstr>Prezentace aplikace PowerPoint</vt:lpstr>
      <vt:lpstr>Vnitřní kontrolní systém</vt:lpstr>
      <vt:lpstr>Základní povinnosti – vedoucí orgánu veřejné správy</vt:lpstr>
      <vt:lpstr>Přiměřený a účinný vnitřní kontrolní systém</vt:lpstr>
      <vt:lpstr>Základní povinnosti – ostatní osoby</vt:lpstr>
      <vt:lpstr>Řídicí kontrola</vt:lpstr>
      <vt:lpstr>Osoby vykonávající předběžnou řídicí kontrolu</vt:lpstr>
      <vt:lpstr>Osoby vykonávající předběžnou řídicí kontrolu</vt:lpstr>
      <vt:lpstr>PŘÍJMOVÉ OPERACE- předběžná kontrola</vt:lpstr>
      <vt:lpstr>PŘÍJMOVÉ OPERACE – následná kontrola</vt:lpstr>
      <vt:lpstr>PŘÍJMOVÉ OPERACE - výjimky</vt:lpstr>
      <vt:lpstr>VÝDAJOVÉ OPERACE- předběžná kontrola</vt:lpstr>
      <vt:lpstr>VÝDAJOVÉ OPERACE- předběžná kontrola</vt:lpstr>
      <vt:lpstr>VÝDAJOVÉ OPERACE – výjimky</vt:lpstr>
      <vt:lpstr>MAJETKOVÉ OPERACE - předběžná kontrola</vt:lpstr>
      <vt:lpstr>Speciální pravidla – operace schvalovaná kolektivním orgánem </vt:lpstr>
      <vt:lpstr>Osoby vykonávající následnou řídicí kontrolu</vt:lpstr>
      <vt:lpstr>Následná řídicí kontrola</vt:lpstr>
      <vt:lpstr>Fáze řídicí kontroly – starý vs. nový zákon</vt:lpstr>
      <vt:lpstr>Fáze řídicí kontroly – starý zákon</vt:lpstr>
      <vt:lpstr>Fáze řídicí kontroly – nový zákon</vt:lpstr>
      <vt:lpstr>Otázky a odpovědi k řídicí kontrole 1/10</vt:lpstr>
      <vt:lpstr>Otázky a odpovědi k řídicí kontrole 2/10</vt:lpstr>
      <vt:lpstr>Otázky a odpovědi k řídicí kontrole 3/10</vt:lpstr>
      <vt:lpstr>Otázky a odpovědi k řídicí kontrole 4/10</vt:lpstr>
      <vt:lpstr>Otázky a odpovědi k řídicí kontrole 5/10</vt:lpstr>
      <vt:lpstr>Otázky a odpovědi k řídicí kontrole 6/10</vt:lpstr>
      <vt:lpstr>Otázky a odpovědi k řídicí kontrole 7/10</vt:lpstr>
      <vt:lpstr>Otázky a odpovědi k řídicí kontrole 8/10</vt:lpstr>
      <vt:lpstr>Otázky a odpovědi k řídicí kontrole 9/10</vt:lpstr>
      <vt:lpstr>Otázky a odpovědi k řídicí kontrole 10/10</vt:lpstr>
      <vt:lpstr>Metodické pokyny k řídicí kontrole</vt:lpstr>
      <vt:lpstr>Veřejnosprávní kontrola</vt:lpstr>
      <vt:lpstr>Povinnosti vedoucího orgánu veřejné správy v oblasti veřejnosprávní kontroly</vt:lpstr>
      <vt:lpstr>Působnost k výkonu veřejnosprávní kontroly</vt:lpstr>
      <vt:lpstr>Proces výkonu veřejnosprávní kontroly</vt:lpstr>
      <vt:lpstr>Koordinace plánování kontrol veřejné finanční podpory</vt:lpstr>
      <vt:lpstr>Využívání výsledků kontrol veřejné finanční podpory</vt:lpstr>
      <vt:lpstr>Opatření k odstranění nebo prevenci nedostatků</vt:lpstr>
      <vt:lpstr>Roční zprávy předávané Ministerstvu financí</vt:lpstr>
      <vt:lpstr>Roční zprávy o výsledcích finančních kontrol</vt:lpstr>
      <vt:lpstr>Závažná zjištění</vt:lpstr>
      <vt:lpstr>Metodická podpora  </vt:lpstr>
      <vt:lpstr>Metodická podpora</vt:lpstr>
      <vt:lpstr>Metodické pokyny k internímu auditu</vt:lpstr>
      <vt:lpstr>Děkujeme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Kapounová Radka Ing.</cp:lastModifiedBy>
  <cp:revision>193</cp:revision>
  <cp:lastPrinted>2025-10-24T08:31:40Z</cp:lastPrinted>
  <dcterms:created xsi:type="dcterms:W3CDTF">2025-01-29T13:36:29Z</dcterms:created>
  <dcterms:modified xsi:type="dcterms:W3CDTF">2026-05-18T16:38:51Z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0x0101002E135B2A647C6347BCDF77FE154963B0</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