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3" r:id="rId4"/>
    <p:sldId id="274" r:id="rId5"/>
    <p:sldId id="275" r:id="rId6"/>
    <p:sldId id="276" r:id="rId7"/>
    <p:sldId id="279" r:id="rId8"/>
    <p:sldId id="290" r:id="rId9"/>
    <p:sldId id="289" r:id="rId10"/>
    <p:sldId id="288" r:id="rId11"/>
    <p:sldId id="287" r:id="rId12"/>
    <p:sldId id="286" r:id="rId13"/>
    <p:sldId id="285" r:id="rId14"/>
    <p:sldId id="284" r:id="rId15"/>
    <p:sldId id="283" r:id="rId16"/>
    <p:sldId id="282" r:id="rId17"/>
    <p:sldId id="277" r:id="rId18"/>
    <p:sldId id="281" r:id="rId19"/>
    <p:sldId id="292" r:id="rId20"/>
    <p:sldId id="268" r:id="rId21"/>
    <p:sldId id="260" r:id="rId22"/>
    <p:sldId id="291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F9924F-0C31-4D6C-999B-5E57D61B3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87CBC29-DB0C-4AB4-B637-480705EF4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75138C-D2BE-4FD5-91CB-B3ECB97D6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66F9E12-EBCB-444F-89FB-1E71D1DD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98DE3F-85EE-4B39-8F39-0AAF79CFB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3406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701465-1324-47F0-864C-FF6D44E0D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C146BA0-CB1A-465E-8D06-01E8F2779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621A96-CDF6-49D2-9799-8EFC222EC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8174923-962D-41E1-9A22-1B5839AC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4D9A2A-24AA-4F07-864D-501C64F29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57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6323A5-8CE7-4871-8F02-E964AB878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843FD7B-03BB-4E66-9B6C-CD1EB4C48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7F1D2B2-3BFF-4D92-A2E9-6B49193E3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863F0E2-1ED6-4F64-8D1F-412E1024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AE1F907-18E2-424B-88E5-5B34DE067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3026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A0E3E1-3812-4723-8FA5-603CF289A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51064A7-5631-41C6-A0C5-D495E6C7CD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29CA9A9F-FBA2-4915-AB6A-4A3559EFE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E2D57C1-34AF-4A76-AB64-30B2425EB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4026E3-873B-40B8-A0B0-82176487D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9C1B37B-BED6-4714-AC99-6A5494AF2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7009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58A327-9507-483A-807B-EE82DD02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43ED4A8-0DDA-4AA7-8016-BE52DF4A1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777D9429-68CB-434A-87C7-62B25A375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939AE62A-0A52-4F4A-8BCD-5E3F3148B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CB102093-6E21-408B-BAE3-4DA23D040D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5D78B17-2BDD-467C-ABDB-5D7BC9569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60D1515-274D-4F4C-BF29-E5D39969B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F835E33-A83C-4CD7-A697-1449A488C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0017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B431DB-C54D-4F33-BEFC-8BAB72C30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72FC6C4-4980-47CE-B828-DB1CDE109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FF63073-6C00-42D0-84FE-4015B3DF4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6D6DAD1-A1FC-4F9D-8C84-3FBAC651E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4038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65E1E27-0821-4961-A8D9-4557D6ADB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7ECA6979-2832-4EE7-A133-E88190DC5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F66CF0E-BE3F-4E1B-8849-83AD3E72C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2808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0166B6-A57B-4A21-A0C2-67A00E7AB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EBA26A0-193C-47BE-82E4-D8B6B6987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0D0ADD90-52C1-4264-B054-E5F78B81D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79152E4-2B8C-44F6-86E7-3390CC29A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BAD3AA0-1FB2-4414-A46A-2E80A201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E3B1BDE-7592-45A8-8562-096505CFF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142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919FD5-54B2-4A6A-B6A8-60561657F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A306AA9-0E60-46BD-B533-51165851E5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8A092E73-A048-4A67-A5EE-33C55284C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16F7461-2455-4776-A061-4CE5A1059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38AE5BD-ECD9-4AD8-B141-7C31A306B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013FB3A-CAF4-460F-AF7C-EC762CC60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67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65602B-615D-41F8-8109-BA4FF15A2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AC659AE-ED72-405F-A1D9-A68EF3E5C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986E0C2-E05F-41CF-AD0E-14BE176C8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37EC0A8-CE02-480A-98CD-632E9C022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129F8FC-66B2-4CE7-ADC7-A7C992F9F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8202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4461607-8D86-4EC9-9D32-50F66C398C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7F7DF35-CECC-40A4-B37A-124B7E2FA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85CD4F4-2B83-4442-9A35-605F79A7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0D9312-F077-49EC-A91C-69F01E5D7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50913B5-521F-49F5-BE9F-427E510EF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8386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06FF845-291A-4452-B017-122494E5D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183D38D1-EDFE-482D-A316-56B7BB7AD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C40B664-F78A-40CF-B5B0-4070DD7694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F73D3-D5AF-4A3C-AA06-6821098FB4BF}" type="datetimeFigureOut">
              <a:rPr lang="cs-CZ" smtClean="0"/>
              <a:t>24.09.2025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A154EDC-22AE-4D49-9A6B-6CE958CAA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9B648AD-A673-4AB9-8326-76F53CF9B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9BD50-A63F-4B04-BFF9-4AB2B8E6AF3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10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emf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69B97A-F5C0-406B-A9FA-20F28E814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28997"/>
            <a:ext cx="9144000" cy="2803160"/>
          </a:xfrm>
        </p:spPr>
        <p:txBody>
          <a:bodyPr>
            <a:noAutofit/>
          </a:bodyPr>
          <a:lstStyle/>
          <a:p>
            <a:r>
              <a:rPr lang="cs-CZ" sz="6600" b="1" dirty="0"/>
              <a:t>Budování FVE a následné sdílení energie v podmínkách města </a:t>
            </a:r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C4607BCB-5951-43AD-BE04-F3B788BD88C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623" y="5006715"/>
            <a:ext cx="4184753" cy="10193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3798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DC4712-F59E-4881-9DFA-EF16888A9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FVE – dotace – část A, realizace k 31.8.2024</a:t>
            </a:r>
            <a:endParaRPr lang="cs-CZ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4568FC2A-E645-4112-A0E1-319E7BA928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9828374"/>
              </p:ext>
            </p:extLst>
          </p:nvPr>
        </p:nvGraphicFramePr>
        <p:xfrm>
          <a:off x="1041991" y="1690688"/>
          <a:ext cx="9128237" cy="41997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5159">
                  <a:extLst>
                    <a:ext uri="{9D8B030D-6E8A-4147-A177-3AD203B41FA5}">
                      <a16:colId xmlns:a16="http://schemas.microsoft.com/office/drawing/2014/main" val="3837430757"/>
                    </a:ext>
                  </a:extLst>
                </a:gridCol>
                <a:gridCol w="3128575">
                  <a:extLst>
                    <a:ext uri="{9D8B030D-6E8A-4147-A177-3AD203B41FA5}">
                      <a16:colId xmlns:a16="http://schemas.microsoft.com/office/drawing/2014/main" val="1218824793"/>
                    </a:ext>
                  </a:extLst>
                </a:gridCol>
                <a:gridCol w="2464503">
                  <a:extLst>
                    <a:ext uri="{9D8B030D-6E8A-4147-A177-3AD203B41FA5}">
                      <a16:colId xmlns:a16="http://schemas.microsoft.com/office/drawing/2014/main" val="2265680569"/>
                    </a:ext>
                  </a:extLst>
                </a:gridCol>
              </a:tblGrid>
              <a:tr h="77537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Budova: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Adresa: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s akumulací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534659540"/>
                  </a:ext>
                </a:extLst>
              </a:tr>
              <a:tr h="77537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Městská policie - služebna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Plzeň, Polední 6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ANO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777007608"/>
                  </a:ext>
                </a:extLst>
              </a:tr>
              <a:tr h="1098235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Malesický dvůr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 err="1">
                          <a:effectLst/>
                        </a:rPr>
                        <a:t>Malesice</a:t>
                      </a:r>
                      <a:r>
                        <a:rPr lang="cs-CZ" sz="2400" dirty="0">
                          <a:effectLst/>
                        </a:rPr>
                        <a:t>, Chotíkovská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ANO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778717879"/>
                  </a:ext>
                </a:extLst>
              </a:tr>
              <a:tr h="77537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Divadlo Alfa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Plzeň, Rokycanská  7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ANO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389770199"/>
                  </a:ext>
                </a:extLst>
              </a:tr>
              <a:tr h="775379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>
                          <a:effectLst/>
                        </a:rPr>
                        <a:t>2. základní škola</a:t>
                      </a:r>
                      <a:endParaRPr lang="cs-CZ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Plzeň, Schwarzova 20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effectLst/>
                        </a:rPr>
                        <a:t>NE</a:t>
                      </a:r>
                      <a:endParaRPr lang="cs-CZ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411336457"/>
                  </a:ext>
                </a:extLst>
              </a:tr>
            </a:tbl>
          </a:graphicData>
        </a:graphic>
      </p:graphicFrame>
      <p:pic>
        <p:nvPicPr>
          <p:cNvPr id="5" name="obrázek 1">
            <a:extLst>
              <a:ext uri="{FF2B5EF4-FFF2-40B4-BE49-F238E27FC236}">
                <a16:creationId xmlns:a16="http://schemas.microsoft.com/office/drawing/2014/main" id="{9A014AC6-D0AC-4F46-942D-9272165C0A2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2286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E24EAD-2AEA-40CF-A0E6-C77C87E85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2. základní škola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05DCF533-4EC6-4CD7-A35A-033B032666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71" y="365125"/>
            <a:ext cx="3263503" cy="4351338"/>
          </a:xfr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E189811F-6CE1-45BB-96D0-4D6114B5E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48" y="1690687"/>
            <a:ext cx="3263504" cy="4351339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D9410B19-1D93-48CB-B4DB-A325C9C16F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651" y="1690686"/>
            <a:ext cx="3263504" cy="4351339"/>
          </a:xfrm>
          <a:prstGeom prst="rect">
            <a:avLst/>
          </a:prstGeom>
        </p:spPr>
      </p:pic>
      <p:pic>
        <p:nvPicPr>
          <p:cNvPr id="16" name="obrázek 1">
            <a:extLst>
              <a:ext uri="{FF2B5EF4-FFF2-40B4-BE49-F238E27FC236}">
                <a16:creationId xmlns:a16="http://schemas.microsoft.com/office/drawing/2014/main" id="{4E09D465-C18B-4F8A-A302-B3AE0870C2A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634" y="365125"/>
            <a:ext cx="1652665" cy="37475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18E3121C-A4A2-4DD7-BF05-BC204393B8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438446"/>
              </p:ext>
            </p:extLst>
          </p:nvPr>
        </p:nvGraphicFramePr>
        <p:xfrm>
          <a:off x="123826" y="4915689"/>
          <a:ext cx="4210050" cy="13255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09981">
                  <a:extLst>
                    <a:ext uri="{9D8B030D-6E8A-4147-A177-3AD203B41FA5}">
                      <a16:colId xmlns:a16="http://schemas.microsoft.com/office/drawing/2014/main" val="3608027436"/>
                    </a:ext>
                  </a:extLst>
                </a:gridCol>
                <a:gridCol w="1365416">
                  <a:extLst>
                    <a:ext uri="{9D8B030D-6E8A-4147-A177-3AD203B41FA5}">
                      <a16:colId xmlns:a16="http://schemas.microsoft.com/office/drawing/2014/main" val="3582246198"/>
                    </a:ext>
                  </a:extLst>
                </a:gridCol>
                <a:gridCol w="1634653">
                  <a:extLst>
                    <a:ext uri="{9D8B030D-6E8A-4147-A177-3AD203B41FA5}">
                      <a16:colId xmlns:a16="http://schemas.microsoft.com/office/drawing/2014/main" val="1316474169"/>
                    </a:ext>
                  </a:extLst>
                </a:gridCol>
              </a:tblGrid>
              <a:tr h="3026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2013813883"/>
                  </a:ext>
                </a:extLst>
              </a:tr>
              <a:tr h="67942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000212"/>
                  </a:ext>
                </a:extLst>
              </a:tr>
              <a:tr h="34348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122 275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42,78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45 328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3532240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880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B21B8E-5B49-4948-BC0E-6F138CC73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Divadlo Alfa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5252C924-3CA5-442E-88ED-150102F89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19" y="739878"/>
            <a:ext cx="3263503" cy="4351338"/>
          </a:xfr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40DEB6F-9E9F-44BA-8585-8B0ADFBD6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807" y="1690689"/>
            <a:ext cx="3263503" cy="4351338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944EBEBA-A338-4102-9459-E53CDBCF4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690" y="1690688"/>
            <a:ext cx="3263504" cy="4351338"/>
          </a:xfrm>
          <a:prstGeom prst="rect">
            <a:avLst/>
          </a:prstGeom>
        </p:spPr>
      </p:pic>
      <p:pic>
        <p:nvPicPr>
          <p:cNvPr id="16" name="obrázek 1">
            <a:extLst>
              <a:ext uri="{FF2B5EF4-FFF2-40B4-BE49-F238E27FC236}">
                <a16:creationId xmlns:a16="http://schemas.microsoft.com/office/drawing/2014/main" id="{247DE5B2-804D-4241-9B7C-2A9E08487BD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634" y="365125"/>
            <a:ext cx="1652665" cy="37475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268F9223-6842-4F1A-B621-F5A61122F2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618922"/>
              </p:ext>
            </p:extLst>
          </p:nvPr>
        </p:nvGraphicFramePr>
        <p:xfrm>
          <a:off x="304799" y="5267326"/>
          <a:ext cx="3990976" cy="10477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8526">
                  <a:extLst>
                    <a:ext uri="{9D8B030D-6E8A-4147-A177-3AD203B41FA5}">
                      <a16:colId xmlns:a16="http://schemas.microsoft.com/office/drawing/2014/main" val="1788940962"/>
                    </a:ext>
                  </a:extLst>
                </a:gridCol>
                <a:gridCol w="1013924">
                  <a:extLst>
                    <a:ext uri="{9D8B030D-6E8A-4147-A177-3AD203B41FA5}">
                      <a16:colId xmlns:a16="http://schemas.microsoft.com/office/drawing/2014/main" val="1948133482"/>
                    </a:ext>
                  </a:extLst>
                </a:gridCol>
                <a:gridCol w="1488526">
                  <a:extLst>
                    <a:ext uri="{9D8B030D-6E8A-4147-A177-3AD203B41FA5}">
                      <a16:colId xmlns:a16="http://schemas.microsoft.com/office/drawing/2014/main" val="660697801"/>
                    </a:ext>
                  </a:extLst>
                </a:gridCol>
              </a:tblGrid>
              <a:tr h="19571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99658436"/>
                  </a:ext>
                </a:extLst>
              </a:tr>
              <a:tr h="65540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726699"/>
                  </a:ext>
                </a:extLst>
              </a:tr>
              <a:tr h="19662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72 394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22,00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21 158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465956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31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40A844-AD47-4D85-A0D2-616020D86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673" y="365125"/>
            <a:ext cx="11170127" cy="1325563"/>
          </a:xfrm>
        </p:spPr>
        <p:txBody>
          <a:bodyPr/>
          <a:lstStyle/>
          <a:p>
            <a:r>
              <a:rPr lang="cs-CZ" b="1" dirty="0"/>
              <a:t>Malesický dvůr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5259BF4C-942E-4B3B-AE0C-8720FF7FA7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63" y="1511236"/>
            <a:ext cx="3555489" cy="4740653"/>
          </a:xfr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1E1AF4F1-C950-4717-A80D-123B2FA76E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840" y="552501"/>
            <a:ext cx="3642460" cy="4740652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1F34A53E-A5D3-4F54-95D6-30A7BC51C4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377" y="1027906"/>
            <a:ext cx="4088950" cy="2300034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29E81194-8EF1-4A71-B19A-E6217F0540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038" y="3951854"/>
            <a:ext cx="4088951" cy="2300035"/>
          </a:xfrm>
          <a:prstGeom prst="rect">
            <a:avLst/>
          </a:prstGeom>
        </p:spPr>
      </p:pic>
      <p:pic>
        <p:nvPicPr>
          <p:cNvPr id="18" name="obrázek 1">
            <a:extLst>
              <a:ext uri="{FF2B5EF4-FFF2-40B4-BE49-F238E27FC236}">
                <a16:creationId xmlns:a16="http://schemas.microsoft.com/office/drawing/2014/main" id="{5E4D1CAB-585A-4F45-8A17-640F8B2CAB4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634" y="365125"/>
            <a:ext cx="1652665" cy="37475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B5414639-DB2C-435F-B447-9B6737B697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320616"/>
              </p:ext>
            </p:extLst>
          </p:nvPr>
        </p:nvGraphicFramePr>
        <p:xfrm>
          <a:off x="4025742" y="5435599"/>
          <a:ext cx="3822856" cy="11366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5822">
                  <a:extLst>
                    <a:ext uri="{9D8B030D-6E8A-4147-A177-3AD203B41FA5}">
                      <a16:colId xmlns:a16="http://schemas.microsoft.com/office/drawing/2014/main" val="4020711656"/>
                    </a:ext>
                  </a:extLst>
                </a:gridCol>
                <a:gridCol w="971212">
                  <a:extLst>
                    <a:ext uri="{9D8B030D-6E8A-4147-A177-3AD203B41FA5}">
                      <a16:colId xmlns:a16="http://schemas.microsoft.com/office/drawing/2014/main" val="1738239356"/>
                    </a:ext>
                  </a:extLst>
                </a:gridCol>
                <a:gridCol w="1425822">
                  <a:extLst>
                    <a:ext uri="{9D8B030D-6E8A-4147-A177-3AD203B41FA5}">
                      <a16:colId xmlns:a16="http://schemas.microsoft.com/office/drawing/2014/main" val="4254881851"/>
                    </a:ext>
                  </a:extLst>
                </a:gridCol>
              </a:tblGrid>
              <a:tr h="20480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76442290"/>
                  </a:ext>
                </a:extLst>
              </a:tr>
              <a:tr h="71680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546428"/>
                  </a:ext>
                </a:extLst>
              </a:tr>
              <a:tr h="21504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44 099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46,04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47 348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1455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3331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EDB916-E83A-494D-8159-372DE28FC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                    služebna Městské policie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10E5DBF5-B3AD-4853-8E3E-0591883B02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87" y="349588"/>
            <a:ext cx="3526124" cy="4701499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53E7CC44-6A01-402E-9548-E58D96032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324" y="1475464"/>
            <a:ext cx="7727752" cy="4701499"/>
          </a:xfrm>
          <a:prstGeom prst="rect">
            <a:avLst/>
          </a:prstGeom>
        </p:spPr>
      </p:pic>
      <p:pic>
        <p:nvPicPr>
          <p:cNvPr id="22" name="obrázek 1">
            <a:extLst>
              <a:ext uri="{FF2B5EF4-FFF2-40B4-BE49-F238E27FC236}">
                <a16:creationId xmlns:a16="http://schemas.microsoft.com/office/drawing/2014/main" id="{976DFD22-1506-4ADD-8845-95C05A46B58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634" y="365125"/>
            <a:ext cx="1652665" cy="37475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9B1451E3-8280-486D-901C-DF862CE67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465491"/>
              </p:ext>
            </p:extLst>
          </p:nvPr>
        </p:nvGraphicFramePr>
        <p:xfrm>
          <a:off x="238125" y="5329237"/>
          <a:ext cx="3943350" cy="10537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43025">
                  <a:extLst>
                    <a:ext uri="{9D8B030D-6E8A-4147-A177-3AD203B41FA5}">
                      <a16:colId xmlns:a16="http://schemas.microsoft.com/office/drawing/2014/main" val="3647950065"/>
                    </a:ext>
                  </a:extLst>
                </a:gridCol>
                <a:gridCol w="1129562">
                  <a:extLst>
                    <a:ext uri="{9D8B030D-6E8A-4147-A177-3AD203B41FA5}">
                      <a16:colId xmlns:a16="http://schemas.microsoft.com/office/drawing/2014/main" val="1881409034"/>
                    </a:ext>
                  </a:extLst>
                </a:gridCol>
                <a:gridCol w="1470763">
                  <a:extLst>
                    <a:ext uri="{9D8B030D-6E8A-4147-A177-3AD203B41FA5}">
                      <a16:colId xmlns:a16="http://schemas.microsoft.com/office/drawing/2014/main" val="1418372334"/>
                    </a:ext>
                  </a:extLst>
                </a:gridCol>
              </a:tblGrid>
              <a:tr h="1911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93255"/>
                  </a:ext>
                </a:extLst>
              </a:tr>
              <a:tr h="66255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950362"/>
                  </a:ext>
                </a:extLst>
              </a:tr>
              <a:tr h="19876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25 536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23,92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23 666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9496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8803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EE36DD-2868-4C7C-B1E0-B6DBEB6AF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FVE – dotace – část B, realizace k 17.7.2025</a:t>
            </a:r>
            <a:endParaRPr lang="cs-CZ" dirty="0"/>
          </a:p>
        </p:txBody>
      </p:sp>
      <p:graphicFrame>
        <p:nvGraphicFramePr>
          <p:cNvPr id="10" name="Zástupný symbol pro obsah 9">
            <a:extLst>
              <a:ext uri="{FF2B5EF4-FFF2-40B4-BE49-F238E27FC236}">
                <a16:creationId xmlns:a16="http://schemas.microsoft.com/office/drawing/2014/main" id="{7749257C-2039-43BA-BD70-05F9A2F4A4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8178123"/>
              </p:ext>
            </p:extLst>
          </p:nvPr>
        </p:nvGraphicFramePr>
        <p:xfrm>
          <a:off x="318977" y="1780673"/>
          <a:ext cx="10726012" cy="4319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06535">
                  <a:extLst>
                    <a:ext uri="{9D8B030D-6E8A-4147-A177-3AD203B41FA5}">
                      <a16:colId xmlns:a16="http://schemas.microsoft.com/office/drawing/2014/main" val="3007493907"/>
                    </a:ext>
                  </a:extLst>
                </a:gridCol>
                <a:gridCol w="3773319">
                  <a:extLst>
                    <a:ext uri="{9D8B030D-6E8A-4147-A177-3AD203B41FA5}">
                      <a16:colId xmlns:a16="http://schemas.microsoft.com/office/drawing/2014/main" val="3145688967"/>
                    </a:ext>
                  </a:extLst>
                </a:gridCol>
                <a:gridCol w="3146158">
                  <a:extLst>
                    <a:ext uri="{9D8B030D-6E8A-4147-A177-3AD203B41FA5}">
                      <a16:colId xmlns:a16="http://schemas.microsoft.com/office/drawing/2014/main" val="564972263"/>
                    </a:ext>
                  </a:extLst>
                </a:gridCol>
              </a:tblGrid>
              <a:tr h="538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Budova: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Adresa: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s akumulací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327331770"/>
                  </a:ext>
                </a:extLst>
              </a:tr>
              <a:tr h="420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Knihovna města Plzně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Plzeň, Macháčkova 28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ano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80687849"/>
                  </a:ext>
                </a:extLst>
              </a:tr>
              <a:tr h="420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5. Mateřská škola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Plzeň, Zelenohorská 25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ano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899993962"/>
                  </a:ext>
                </a:extLst>
              </a:tr>
              <a:tr h="420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17. Mateřská škola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Plzeň, Čapkovo nám. 4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ne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1873360450"/>
                  </a:ext>
                </a:extLst>
              </a:tr>
              <a:tr h="420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38. Mateřská škola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Plzeň, Spojovací 14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ano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402182677"/>
                  </a:ext>
                </a:extLst>
              </a:tr>
              <a:tr h="420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Atletický stadion </a:t>
                      </a:r>
                      <a:r>
                        <a:rPr lang="cs-CZ" sz="2000" dirty="0" err="1">
                          <a:effectLst/>
                        </a:rPr>
                        <a:t>Skvrňany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Plzeň, Vejprnická 36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ne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006753129"/>
                  </a:ext>
                </a:extLst>
              </a:tr>
              <a:tr h="420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21. základní škola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Plzeň, Slovanská alej 12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ne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707784821"/>
                  </a:ext>
                </a:extLst>
              </a:tr>
              <a:tr h="420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63. Mateřská škola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Plzeň, Karla Steinera 25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ano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305437069"/>
                  </a:ext>
                </a:extLst>
              </a:tr>
              <a:tr h="420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51. Mateřská škola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Plzeň, Částkova 6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ano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748088234"/>
                  </a:ext>
                </a:extLst>
              </a:tr>
              <a:tr h="420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89. Mateřská škola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Plzeň, Habrová 8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ne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455671438"/>
                  </a:ext>
                </a:extLst>
              </a:tr>
            </a:tbl>
          </a:graphicData>
        </a:graphic>
      </p:graphicFrame>
      <p:pic>
        <p:nvPicPr>
          <p:cNvPr id="11" name="obrázek 1">
            <a:extLst>
              <a:ext uri="{FF2B5EF4-FFF2-40B4-BE49-F238E27FC236}">
                <a16:creationId xmlns:a16="http://schemas.microsoft.com/office/drawing/2014/main" id="{9C70C89B-1ACC-415A-BB76-219818A0D7B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6498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84CE6-49E2-477D-AE7F-B7166C4F4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Knihovna města Plzně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9D7BDE75-0E3E-4F79-B16A-C282F6540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83" y="1205967"/>
            <a:ext cx="5025885" cy="4103165"/>
          </a:xfrm>
        </p:spPr>
      </p:pic>
      <p:pic>
        <p:nvPicPr>
          <p:cNvPr id="4" name="obrázek 1">
            <a:extLst>
              <a:ext uri="{FF2B5EF4-FFF2-40B4-BE49-F238E27FC236}">
                <a16:creationId xmlns:a16="http://schemas.microsoft.com/office/drawing/2014/main" id="{0908529C-E015-4EB9-B17F-73DB117AF2B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B1AB6B1A-FC48-4E55-8E54-9E4A7DABF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912" y="1489960"/>
            <a:ext cx="3263504" cy="4351339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05FE0F0-D5B9-4125-A964-B4E699C2AF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841" y="1489960"/>
            <a:ext cx="2486809" cy="4423144"/>
          </a:xfrm>
          <a:prstGeom prst="rect">
            <a:avLst/>
          </a:prstGeom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40D47E49-271F-47E4-81E5-6CF16C86E8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025429"/>
              </p:ext>
            </p:extLst>
          </p:nvPr>
        </p:nvGraphicFramePr>
        <p:xfrm>
          <a:off x="723900" y="5592532"/>
          <a:ext cx="4495800" cy="10111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6812">
                  <a:extLst>
                    <a:ext uri="{9D8B030D-6E8A-4147-A177-3AD203B41FA5}">
                      <a16:colId xmlns:a16="http://schemas.microsoft.com/office/drawing/2014/main" val="279324870"/>
                    </a:ext>
                  </a:extLst>
                </a:gridCol>
                <a:gridCol w="1142176">
                  <a:extLst>
                    <a:ext uri="{9D8B030D-6E8A-4147-A177-3AD203B41FA5}">
                      <a16:colId xmlns:a16="http://schemas.microsoft.com/office/drawing/2014/main" val="1881859748"/>
                    </a:ext>
                  </a:extLst>
                </a:gridCol>
                <a:gridCol w="1676812">
                  <a:extLst>
                    <a:ext uri="{9D8B030D-6E8A-4147-A177-3AD203B41FA5}">
                      <a16:colId xmlns:a16="http://schemas.microsoft.com/office/drawing/2014/main" val="2276592591"/>
                    </a:ext>
                  </a:extLst>
                </a:gridCol>
              </a:tblGrid>
              <a:tr h="1909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91676379"/>
                  </a:ext>
                </a:extLst>
              </a:tr>
              <a:tr h="62633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659915"/>
                  </a:ext>
                </a:extLst>
              </a:tr>
              <a:tr h="1909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19 583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26,04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22 779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6226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7487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DCB9DA-743C-4CB4-9C5A-E49ACBDFB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5. mateřská škola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7EB45C24-1737-45F5-918D-3DF5F2BE05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43698" y="1888836"/>
            <a:ext cx="4709554" cy="3264693"/>
          </a:xfrm>
        </p:spPr>
      </p:pic>
      <p:pic>
        <p:nvPicPr>
          <p:cNvPr id="4" name="obrázek 1">
            <a:extLst>
              <a:ext uri="{FF2B5EF4-FFF2-40B4-BE49-F238E27FC236}">
                <a16:creationId xmlns:a16="http://schemas.microsoft.com/office/drawing/2014/main" id="{81C19399-5383-47EF-8CBC-7856C759802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6A54B51-FD83-425C-82A9-D57648595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94654" y="1754775"/>
            <a:ext cx="4709555" cy="353281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131B9AC3-0970-44A4-A420-1B51B78ED5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437" y="1166405"/>
            <a:ext cx="4621769" cy="3466327"/>
          </a:xfrm>
          <a:prstGeom prst="rect">
            <a:avLst/>
          </a:prstGeom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BCCF63EC-2D90-4682-A671-1A5D43EE75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374816"/>
              </p:ext>
            </p:extLst>
          </p:nvPr>
        </p:nvGraphicFramePr>
        <p:xfrm>
          <a:off x="7255437" y="5209243"/>
          <a:ext cx="4730750" cy="11153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4442">
                  <a:extLst>
                    <a:ext uri="{9D8B030D-6E8A-4147-A177-3AD203B41FA5}">
                      <a16:colId xmlns:a16="http://schemas.microsoft.com/office/drawing/2014/main" val="3489752655"/>
                    </a:ext>
                  </a:extLst>
                </a:gridCol>
                <a:gridCol w="1201866">
                  <a:extLst>
                    <a:ext uri="{9D8B030D-6E8A-4147-A177-3AD203B41FA5}">
                      <a16:colId xmlns:a16="http://schemas.microsoft.com/office/drawing/2014/main" val="140266648"/>
                    </a:ext>
                  </a:extLst>
                </a:gridCol>
                <a:gridCol w="1764442">
                  <a:extLst>
                    <a:ext uri="{9D8B030D-6E8A-4147-A177-3AD203B41FA5}">
                      <a16:colId xmlns:a16="http://schemas.microsoft.com/office/drawing/2014/main" val="1710116129"/>
                    </a:ext>
                  </a:extLst>
                </a:gridCol>
              </a:tblGrid>
              <a:tr h="1984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 </a:t>
                      </a:r>
                      <a:endParaRPr lang="cs-CZ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202"/>
                  </a:ext>
                </a:extLst>
              </a:tr>
              <a:tr h="6944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770997"/>
                  </a:ext>
                </a:extLst>
              </a:tr>
              <a:tr h="222452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21 950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20,93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21 619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4818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205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D1CC4E-B589-4E37-A071-AD47C2F46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17. mateřská škola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E937B575-DB53-4002-9BFC-755B942EF6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4487" y="1567463"/>
            <a:ext cx="3528265" cy="2709410"/>
          </a:xfrm>
        </p:spPr>
      </p:pic>
      <p:pic>
        <p:nvPicPr>
          <p:cNvPr id="4" name="obrázek 1">
            <a:extLst>
              <a:ext uri="{FF2B5EF4-FFF2-40B4-BE49-F238E27FC236}">
                <a16:creationId xmlns:a16="http://schemas.microsoft.com/office/drawing/2014/main" id="{6E993031-C9B2-4CDE-98C5-5A83CBA424A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B268A85-933F-4752-816A-10449D2191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315" y="1158035"/>
            <a:ext cx="6991010" cy="5241108"/>
          </a:xfrm>
          <a:prstGeom prst="rect">
            <a:avLst/>
          </a:prstGeom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89CD4698-C0C5-44B9-9594-CF7EEEC4C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238185"/>
              </p:ext>
            </p:extLst>
          </p:nvPr>
        </p:nvGraphicFramePr>
        <p:xfrm>
          <a:off x="285751" y="5053013"/>
          <a:ext cx="4016374" cy="10715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7999">
                  <a:extLst>
                    <a:ext uri="{9D8B030D-6E8A-4147-A177-3AD203B41FA5}">
                      <a16:colId xmlns:a16="http://schemas.microsoft.com/office/drawing/2014/main" val="872247969"/>
                    </a:ext>
                  </a:extLst>
                </a:gridCol>
                <a:gridCol w="1020376">
                  <a:extLst>
                    <a:ext uri="{9D8B030D-6E8A-4147-A177-3AD203B41FA5}">
                      <a16:colId xmlns:a16="http://schemas.microsoft.com/office/drawing/2014/main" val="406297959"/>
                    </a:ext>
                  </a:extLst>
                </a:gridCol>
                <a:gridCol w="1497999">
                  <a:extLst>
                    <a:ext uri="{9D8B030D-6E8A-4147-A177-3AD203B41FA5}">
                      <a16:colId xmlns:a16="http://schemas.microsoft.com/office/drawing/2014/main" val="2017654243"/>
                    </a:ext>
                  </a:extLst>
                </a:gridCol>
              </a:tblGrid>
              <a:tr h="1930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279287"/>
                  </a:ext>
                </a:extLst>
              </a:tr>
              <a:tr h="67576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37539"/>
                  </a:ext>
                </a:extLst>
              </a:tr>
              <a:tr h="2027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20 553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15,81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15 320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39946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656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9A6F48-DB1D-4CA7-B702-CDC68CD1B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                              38. mateřská škola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28025215-BFB2-4F3D-AD99-A83BB8780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93" y="572293"/>
            <a:ext cx="3263503" cy="4351338"/>
          </a:xfrm>
        </p:spPr>
      </p:pic>
      <p:pic>
        <p:nvPicPr>
          <p:cNvPr id="4" name="obrázek 1">
            <a:extLst>
              <a:ext uri="{FF2B5EF4-FFF2-40B4-BE49-F238E27FC236}">
                <a16:creationId xmlns:a16="http://schemas.microsoft.com/office/drawing/2014/main" id="{C83ACDB4-D75F-43C0-BB29-D1416FC2C59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8FECFA8A-E247-4811-9E45-B75E7AFF12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233" y="1453486"/>
            <a:ext cx="5211543" cy="435133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5482E37-ED7B-4BD3-8196-BD812C4395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094" y="1453486"/>
            <a:ext cx="2699772" cy="4351338"/>
          </a:xfrm>
          <a:prstGeom prst="rect">
            <a:avLst/>
          </a:prstGeom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89AD9110-BDEE-4993-865B-2D598944D4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901609"/>
              </p:ext>
            </p:extLst>
          </p:nvPr>
        </p:nvGraphicFramePr>
        <p:xfrm>
          <a:off x="211224" y="5145617"/>
          <a:ext cx="3455902" cy="13255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8958">
                  <a:extLst>
                    <a:ext uri="{9D8B030D-6E8A-4147-A177-3AD203B41FA5}">
                      <a16:colId xmlns:a16="http://schemas.microsoft.com/office/drawing/2014/main" val="4238087213"/>
                    </a:ext>
                  </a:extLst>
                </a:gridCol>
                <a:gridCol w="877986">
                  <a:extLst>
                    <a:ext uri="{9D8B030D-6E8A-4147-A177-3AD203B41FA5}">
                      <a16:colId xmlns:a16="http://schemas.microsoft.com/office/drawing/2014/main" val="1324036953"/>
                    </a:ext>
                  </a:extLst>
                </a:gridCol>
                <a:gridCol w="1288958">
                  <a:extLst>
                    <a:ext uri="{9D8B030D-6E8A-4147-A177-3AD203B41FA5}">
                      <a16:colId xmlns:a16="http://schemas.microsoft.com/office/drawing/2014/main" val="3528399603"/>
                    </a:ext>
                  </a:extLst>
                </a:gridCol>
              </a:tblGrid>
              <a:tr h="2367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7343850"/>
                  </a:ext>
                </a:extLst>
              </a:tr>
              <a:tr h="82860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33034"/>
                  </a:ext>
                </a:extLst>
              </a:tr>
              <a:tr h="26021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14 959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12,09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14 125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74567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397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167424-6506-4547-8913-D1E3770EC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Atletický stadion </a:t>
            </a:r>
            <a:r>
              <a:rPr lang="cs-CZ" b="1" dirty="0" err="1"/>
              <a:t>Skvrňany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2E9ECC1A-1112-4E09-9C55-75DA230CD6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8955" y="2011458"/>
            <a:ext cx="4304873" cy="2590332"/>
          </a:xfrm>
        </p:spPr>
      </p:pic>
      <p:pic>
        <p:nvPicPr>
          <p:cNvPr id="4" name="obrázek 1">
            <a:extLst>
              <a:ext uri="{FF2B5EF4-FFF2-40B4-BE49-F238E27FC236}">
                <a16:creationId xmlns:a16="http://schemas.microsoft.com/office/drawing/2014/main" id="{091FDEEE-3EFB-45E2-98EF-C8550AC2450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11C0908-4A54-4850-8A02-0993B49B7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772" y="1230387"/>
            <a:ext cx="4148912" cy="5425595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2914EC4-A7AE-4ADE-8DE2-FD21E81948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2781" y="2049662"/>
            <a:ext cx="5425595" cy="3787047"/>
          </a:xfrm>
          <a:prstGeom prst="rect">
            <a:avLst/>
          </a:prstGeom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71E27370-63D0-4BAA-BC88-7B9702343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110477"/>
              </p:ext>
            </p:extLst>
          </p:nvPr>
        </p:nvGraphicFramePr>
        <p:xfrm>
          <a:off x="395203" y="5562600"/>
          <a:ext cx="3062372" cy="11639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2182">
                  <a:extLst>
                    <a:ext uri="{9D8B030D-6E8A-4147-A177-3AD203B41FA5}">
                      <a16:colId xmlns:a16="http://schemas.microsoft.com/office/drawing/2014/main" val="2070563177"/>
                    </a:ext>
                  </a:extLst>
                </a:gridCol>
                <a:gridCol w="778008">
                  <a:extLst>
                    <a:ext uri="{9D8B030D-6E8A-4147-A177-3AD203B41FA5}">
                      <a16:colId xmlns:a16="http://schemas.microsoft.com/office/drawing/2014/main" val="3488859086"/>
                    </a:ext>
                  </a:extLst>
                </a:gridCol>
                <a:gridCol w="1142182">
                  <a:extLst>
                    <a:ext uri="{9D8B030D-6E8A-4147-A177-3AD203B41FA5}">
                      <a16:colId xmlns:a16="http://schemas.microsoft.com/office/drawing/2014/main" val="296019549"/>
                    </a:ext>
                  </a:extLst>
                </a:gridCol>
              </a:tblGrid>
              <a:tr h="1905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 </a:t>
                      </a:r>
                      <a:endParaRPr lang="cs-CZ" sz="12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94764546"/>
                  </a:ext>
                </a:extLst>
              </a:tr>
              <a:tr h="66025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460902"/>
                  </a:ext>
                </a:extLst>
              </a:tr>
              <a:tr h="31126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103 108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49,29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44 365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00624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063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6FE9A1-B098-4723-BB83-3DE64BA31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21. základní škola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A240BBB8-A85A-404E-B7BC-7CF46751CB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423" y="1776978"/>
            <a:ext cx="5801784" cy="4351338"/>
          </a:xfrm>
        </p:spPr>
      </p:pic>
      <p:pic>
        <p:nvPicPr>
          <p:cNvPr id="4" name="obrázek 1">
            <a:extLst>
              <a:ext uri="{FF2B5EF4-FFF2-40B4-BE49-F238E27FC236}">
                <a16:creationId xmlns:a16="http://schemas.microsoft.com/office/drawing/2014/main" id="{678EF78E-34EC-44D2-8FBB-9658917C9FE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B80F188-AAA6-4CEE-BAFF-9BB179478C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492" y="1437640"/>
            <a:ext cx="2813823" cy="500235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E0F242C9-A072-4CB2-A751-F7A4C48AC6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93" y="1437640"/>
            <a:ext cx="2555229" cy="3406972"/>
          </a:xfrm>
          <a:prstGeom prst="rect">
            <a:avLst/>
          </a:prstGeom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4063EF02-2791-471B-95CE-990A456C8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178218"/>
              </p:ext>
            </p:extLst>
          </p:nvPr>
        </p:nvGraphicFramePr>
        <p:xfrm>
          <a:off x="228155" y="5105401"/>
          <a:ext cx="2641867" cy="1506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9281">
                  <a:extLst>
                    <a:ext uri="{9D8B030D-6E8A-4147-A177-3AD203B41FA5}">
                      <a16:colId xmlns:a16="http://schemas.microsoft.com/office/drawing/2014/main" val="1150324656"/>
                    </a:ext>
                  </a:extLst>
                </a:gridCol>
                <a:gridCol w="856818">
                  <a:extLst>
                    <a:ext uri="{9D8B030D-6E8A-4147-A177-3AD203B41FA5}">
                      <a16:colId xmlns:a16="http://schemas.microsoft.com/office/drawing/2014/main" val="1449265536"/>
                    </a:ext>
                  </a:extLst>
                </a:gridCol>
                <a:gridCol w="1025768">
                  <a:extLst>
                    <a:ext uri="{9D8B030D-6E8A-4147-A177-3AD203B41FA5}">
                      <a16:colId xmlns:a16="http://schemas.microsoft.com/office/drawing/2014/main" val="3988302368"/>
                    </a:ext>
                  </a:extLst>
                </a:gridCol>
              </a:tblGrid>
              <a:tr h="34869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200">
                        <a:solidFill>
                          <a:schemeClr val="tx1"/>
                        </a:solidFill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2535996944"/>
                  </a:ext>
                </a:extLst>
              </a:tr>
              <a:tr h="76872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61679"/>
                  </a:ext>
                </a:extLst>
              </a:tr>
              <a:tr h="38863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60 482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48,83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48 996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215" marR="8215" marT="8215" marB="0" anchor="ctr"/>
                </a:tc>
                <a:extLst>
                  <a:ext uri="{0D108BD9-81ED-4DB2-BD59-A6C34878D82A}">
                    <a16:rowId xmlns:a16="http://schemas.microsoft.com/office/drawing/2014/main" val="1026426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404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570FC6-B335-462B-9147-ACE9BCF7C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63. mateřská škola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2A52BB3A-A6B4-4C62-8B4B-0AA5058565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08" y="1124744"/>
            <a:ext cx="5801784" cy="4351338"/>
          </a:xfrm>
        </p:spPr>
      </p:pic>
      <p:pic>
        <p:nvPicPr>
          <p:cNvPr id="4" name="obrázek 1">
            <a:extLst>
              <a:ext uri="{FF2B5EF4-FFF2-40B4-BE49-F238E27FC236}">
                <a16:creationId xmlns:a16="http://schemas.microsoft.com/office/drawing/2014/main" id="{65AB41C3-2DEC-442D-B4E9-AF633AE6E03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ED6C3981-CE35-485C-8D42-963862E506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49716" y="1753109"/>
            <a:ext cx="5604667" cy="4203501"/>
          </a:xfrm>
          <a:prstGeom prst="rect">
            <a:avLst/>
          </a:prstGeom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3EEF4572-73AC-4346-9296-23BCBD288C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849766"/>
              </p:ext>
            </p:extLst>
          </p:nvPr>
        </p:nvGraphicFramePr>
        <p:xfrm>
          <a:off x="1885950" y="5599918"/>
          <a:ext cx="3435348" cy="10572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1292">
                  <a:extLst>
                    <a:ext uri="{9D8B030D-6E8A-4147-A177-3AD203B41FA5}">
                      <a16:colId xmlns:a16="http://schemas.microsoft.com/office/drawing/2014/main" val="412937779"/>
                    </a:ext>
                  </a:extLst>
                </a:gridCol>
                <a:gridCol w="872764">
                  <a:extLst>
                    <a:ext uri="{9D8B030D-6E8A-4147-A177-3AD203B41FA5}">
                      <a16:colId xmlns:a16="http://schemas.microsoft.com/office/drawing/2014/main" val="3693425526"/>
                    </a:ext>
                  </a:extLst>
                </a:gridCol>
                <a:gridCol w="1281292">
                  <a:extLst>
                    <a:ext uri="{9D8B030D-6E8A-4147-A177-3AD203B41FA5}">
                      <a16:colId xmlns:a16="http://schemas.microsoft.com/office/drawing/2014/main" val="1530182945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 dirty="0">
                          <a:effectLst/>
                        </a:rPr>
                        <a:t> </a:t>
                      </a:r>
                      <a:endParaRPr lang="cs-CZ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69002131"/>
                  </a:ext>
                </a:extLst>
              </a:tr>
              <a:tr h="66675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94948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16 762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46,50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45 278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61529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2933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5DB93B-707B-4075-B617-6598DDD13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51. mateřská škola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29FB7600-B7B5-4961-95DF-A5D2230912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93" y="1134509"/>
            <a:ext cx="3625920" cy="5358366"/>
          </a:xfrm>
        </p:spPr>
      </p:pic>
      <p:pic>
        <p:nvPicPr>
          <p:cNvPr id="4" name="obrázek 1">
            <a:extLst>
              <a:ext uri="{FF2B5EF4-FFF2-40B4-BE49-F238E27FC236}">
                <a16:creationId xmlns:a16="http://schemas.microsoft.com/office/drawing/2014/main" id="{8D574A87-1619-4BB6-9BB5-E0FA1917D02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06CAA6D2-B429-40BC-B431-12FBD589CE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774" y="1160868"/>
            <a:ext cx="4301313" cy="535836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FB229506-37F6-4C06-8212-EF83B343FA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243" y="1134509"/>
            <a:ext cx="2026299" cy="3594322"/>
          </a:xfrm>
          <a:prstGeom prst="rect">
            <a:avLst/>
          </a:prstGeom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6BC6D2DD-0B75-4181-ACFA-6B93B78D4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842457"/>
              </p:ext>
            </p:extLst>
          </p:nvPr>
        </p:nvGraphicFramePr>
        <p:xfrm>
          <a:off x="8661400" y="5081588"/>
          <a:ext cx="3416301" cy="10715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4188">
                  <a:extLst>
                    <a:ext uri="{9D8B030D-6E8A-4147-A177-3AD203B41FA5}">
                      <a16:colId xmlns:a16="http://schemas.microsoft.com/office/drawing/2014/main" val="1184082401"/>
                    </a:ext>
                  </a:extLst>
                </a:gridCol>
                <a:gridCol w="867925">
                  <a:extLst>
                    <a:ext uri="{9D8B030D-6E8A-4147-A177-3AD203B41FA5}">
                      <a16:colId xmlns:a16="http://schemas.microsoft.com/office/drawing/2014/main" val="886524622"/>
                    </a:ext>
                  </a:extLst>
                </a:gridCol>
                <a:gridCol w="1274188">
                  <a:extLst>
                    <a:ext uri="{9D8B030D-6E8A-4147-A177-3AD203B41FA5}">
                      <a16:colId xmlns:a16="http://schemas.microsoft.com/office/drawing/2014/main" val="3693275788"/>
                    </a:ext>
                  </a:extLst>
                </a:gridCol>
              </a:tblGrid>
              <a:tr h="1930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3837717"/>
                  </a:ext>
                </a:extLst>
              </a:tr>
              <a:tr h="67576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455866"/>
                  </a:ext>
                </a:extLst>
              </a:tr>
              <a:tr h="202728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16 667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19,07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18 332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4913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96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EC1FC2-8042-42E8-9FFA-3761FA5B0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89. mateřská škola</a:t>
            </a:r>
            <a:br>
              <a:rPr lang="cs-CZ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B2566EEE-67A2-4265-BCDB-4C72EDD7BE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29472" y="1919626"/>
            <a:ext cx="5028380" cy="3771284"/>
          </a:xfrm>
        </p:spPr>
      </p:pic>
      <p:pic>
        <p:nvPicPr>
          <p:cNvPr id="4" name="obrázek 1">
            <a:extLst>
              <a:ext uri="{FF2B5EF4-FFF2-40B4-BE49-F238E27FC236}">
                <a16:creationId xmlns:a16="http://schemas.microsoft.com/office/drawing/2014/main" id="{BDA33F29-FCF7-4AFC-952B-A19CD505645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284A03A-7F13-4296-82A1-8BB3B65BB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430" y="1126457"/>
            <a:ext cx="3113701" cy="4151602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6F6ACA70-FCFC-4488-83EC-E169A6C324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569" y="1126457"/>
            <a:ext cx="3629247" cy="2678811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5D12B63B-0949-4104-BFDB-9A50F9A2A3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571" y="4002647"/>
            <a:ext cx="3629247" cy="2721935"/>
          </a:xfrm>
          <a:prstGeom prst="rect">
            <a:avLst/>
          </a:prstGeom>
        </p:spPr>
      </p:pic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9B28EDD0-2524-47B1-BCCF-5B09E7905A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381826"/>
              </p:ext>
            </p:extLst>
          </p:nvPr>
        </p:nvGraphicFramePr>
        <p:xfrm>
          <a:off x="4143376" y="5435600"/>
          <a:ext cx="3552825" cy="10572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5108">
                  <a:extLst>
                    <a:ext uri="{9D8B030D-6E8A-4147-A177-3AD203B41FA5}">
                      <a16:colId xmlns:a16="http://schemas.microsoft.com/office/drawing/2014/main" val="2430186353"/>
                    </a:ext>
                  </a:extLst>
                </a:gridCol>
                <a:gridCol w="902609">
                  <a:extLst>
                    <a:ext uri="{9D8B030D-6E8A-4147-A177-3AD203B41FA5}">
                      <a16:colId xmlns:a16="http://schemas.microsoft.com/office/drawing/2014/main" val="3699426978"/>
                    </a:ext>
                  </a:extLst>
                </a:gridCol>
                <a:gridCol w="1325108">
                  <a:extLst>
                    <a:ext uri="{9D8B030D-6E8A-4147-A177-3AD203B41FA5}">
                      <a16:colId xmlns:a16="http://schemas.microsoft.com/office/drawing/2014/main" val="3415559101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Spotřeba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Instalovaný výkon [</a:t>
                      </a:r>
                      <a:r>
                        <a:rPr lang="cs-CZ" sz="1200" b="1" u="none" strike="noStrike" dirty="0" err="1">
                          <a:effectLst/>
                        </a:rPr>
                        <a:t>kWp</a:t>
                      </a:r>
                      <a:r>
                        <a:rPr lang="cs-CZ" sz="1200" b="1" u="none" strike="noStrike" dirty="0">
                          <a:effectLst/>
                        </a:rPr>
                        <a:t>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900" b="1" u="none" strike="noStrike">
                          <a:effectLst/>
                        </a:rPr>
                        <a:t> </a:t>
                      </a:r>
                      <a:endParaRPr lang="cs-CZ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724162"/>
                  </a:ext>
                </a:extLst>
              </a:tr>
              <a:tr h="66675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b="1" u="none" strike="noStrike" dirty="0">
                          <a:effectLst/>
                        </a:rPr>
                        <a:t>Předpokládaná výroba [kWh/rok]</a:t>
                      </a:r>
                      <a:endParaRPr lang="cs-CZ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75118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21 175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32,66</a:t>
                      </a:r>
                      <a:endParaRPr lang="cs-CZ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32 932</a:t>
                      </a:r>
                      <a:endParaRPr lang="cs-CZ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0355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781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945489-2C36-4883-B0CE-E1F8F91A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FVE – dotace</a:t>
            </a:r>
            <a:br>
              <a:rPr lang="cs-CZ" b="1" dirty="0">
                <a:solidFill>
                  <a:schemeClr val="accent6">
                    <a:lumMod val="75000"/>
                  </a:schemeClr>
                </a:solidFill>
              </a:rPr>
            </a:br>
            <a:endParaRPr lang="cs-CZ" sz="2000" dirty="0">
              <a:latin typeface="+mn-lt"/>
            </a:endParaRP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90C82223-43B8-421B-802E-ECE3C5437D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1430886"/>
              </p:ext>
            </p:extLst>
          </p:nvPr>
        </p:nvGraphicFramePr>
        <p:xfrm>
          <a:off x="493294" y="1576138"/>
          <a:ext cx="11099131" cy="48126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9068">
                  <a:extLst>
                    <a:ext uri="{9D8B030D-6E8A-4147-A177-3AD203B41FA5}">
                      <a16:colId xmlns:a16="http://schemas.microsoft.com/office/drawing/2014/main" val="3356382498"/>
                    </a:ext>
                  </a:extLst>
                </a:gridCol>
                <a:gridCol w="1021622">
                  <a:extLst>
                    <a:ext uri="{9D8B030D-6E8A-4147-A177-3AD203B41FA5}">
                      <a16:colId xmlns:a16="http://schemas.microsoft.com/office/drawing/2014/main" val="1531050035"/>
                    </a:ext>
                  </a:extLst>
                </a:gridCol>
                <a:gridCol w="1567573">
                  <a:extLst>
                    <a:ext uri="{9D8B030D-6E8A-4147-A177-3AD203B41FA5}">
                      <a16:colId xmlns:a16="http://schemas.microsoft.com/office/drawing/2014/main" val="3381808501"/>
                    </a:ext>
                  </a:extLst>
                </a:gridCol>
                <a:gridCol w="819664">
                  <a:extLst>
                    <a:ext uri="{9D8B030D-6E8A-4147-A177-3AD203B41FA5}">
                      <a16:colId xmlns:a16="http://schemas.microsoft.com/office/drawing/2014/main" val="913000053"/>
                    </a:ext>
                  </a:extLst>
                </a:gridCol>
                <a:gridCol w="1322710">
                  <a:extLst>
                    <a:ext uri="{9D8B030D-6E8A-4147-A177-3AD203B41FA5}">
                      <a16:colId xmlns:a16="http://schemas.microsoft.com/office/drawing/2014/main" val="177783137"/>
                    </a:ext>
                  </a:extLst>
                </a:gridCol>
                <a:gridCol w="1307912">
                  <a:extLst>
                    <a:ext uri="{9D8B030D-6E8A-4147-A177-3AD203B41FA5}">
                      <a16:colId xmlns:a16="http://schemas.microsoft.com/office/drawing/2014/main" val="1835397243"/>
                    </a:ext>
                  </a:extLst>
                </a:gridCol>
                <a:gridCol w="1278323">
                  <a:extLst>
                    <a:ext uri="{9D8B030D-6E8A-4147-A177-3AD203B41FA5}">
                      <a16:colId xmlns:a16="http://schemas.microsoft.com/office/drawing/2014/main" val="2292010372"/>
                    </a:ext>
                  </a:extLst>
                </a:gridCol>
                <a:gridCol w="2512259">
                  <a:extLst>
                    <a:ext uri="{9D8B030D-6E8A-4147-A177-3AD203B41FA5}">
                      <a16:colId xmlns:a16="http://schemas.microsoft.com/office/drawing/2014/main" val="3553747839"/>
                    </a:ext>
                  </a:extLst>
                </a:gridCol>
              </a:tblGrid>
              <a:tr h="2946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Objekt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FVE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4 827 180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Baterie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575 218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PD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355 441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Celkem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565624602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73862934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2. ZŠ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10,54%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508 687,46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12,30%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43 732,42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552 419,87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328844508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21. ZŠ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12,03%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580 626,66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12,97%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46 100,99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626 727,65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39625562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Knihovna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6,41%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309 635,84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12,40%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71 323,47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4,70%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16 698,00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397 657,31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72885201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Divadlo Alfa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5,42%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261 597,10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28,71%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165 136,83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426 733,93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161006996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Malesický dvůr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11,34%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547 451,39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10,45%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60 107,28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8,68%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30 854,99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638 413,66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839173931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Atletický stadion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12,14%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586 096,42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12,84%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45 625,28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631 721,70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37344618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63. MŠ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11,45%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552 921,15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12,00%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69 022,71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12,35%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43 886,69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665 830,55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24091275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5. MŠ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5,16%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248 873,97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10,00%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57 518,92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5,92%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21 054,00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327 446,89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10334667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17. MŠ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3,89%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187 993,19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4,20%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14 921,48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202 914,67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626235409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38. MŠ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2,98%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143 759,50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7,50%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43 139,19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4,20%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14 921,48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201 820,17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858876657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51. MŠ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4,70%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226 757,13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8,50%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48 891,09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5,11%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18 150,00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293 798,21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048687228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89. MŠ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8,05%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388 352,79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9,50%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33 758,99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422 111,78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808383844"/>
                  </a:ext>
                </a:extLst>
              </a:tr>
              <a:tr h="280620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Městská policie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5,89%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284 427,40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10,44%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60 078,52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7,24%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25 736,69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370 242,61 Kč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50662957"/>
                  </a:ext>
                </a:extLst>
              </a:tr>
              <a:tr h="294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34888586"/>
                  </a:ext>
                </a:extLst>
              </a:tr>
              <a:tr h="2946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4 827 180,00 Kč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575 218,00 Kč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cs-CZ" sz="1100" dirty="0">
                          <a:effectLst/>
                        </a:rPr>
                        <a:t>355 441,00 Kč</a:t>
                      </a:r>
                      <a:endParaRPr lang="cs-C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100" b="1" dirty="0">
                          <a:effectLst/>
                        </a:rPr>
                        <a:t>5 757 839,00 Kč</a:t>
                      </a:r>
                      <a:endParaRPr lang="cs-CZ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01918106"/>
                  </a:ext>
                </a:extLst>
              </a:tr>
            </a:tbl>
          </a:graphicData>
        </a:graphic>
      </p:graphicFrame>
      <p:pic>
        <p:nvPicPr>
          <p:cNvPr id="6" name="obrázek 1">
            <a:extLst>
              <a:ext uri="{FF2B5EF4-FFF2-40B4-BE49-F238E27FC236}">
                <a16:creationId xmlns:a16="http://schemas.microsoft.com/office/drawing/2014/main" id="{E9848989-B355-45AE-9B2D-FF07422014C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634" y="365125"/>
            <a:ext cx="1652665" cy="3747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4473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95AD01-3755-4E85-9D35-9D9DD01FA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5525"/>
          </a:xfrm>
        </p:spPr>
        <p:txBody>
          <a:bodyPr/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FVE – dotace – část C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3A78E0E-10EA-4729-A660-CB6498A5E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957763"/>
          </a:xfrm>
        </p:spPr>
        <p:txBody>
          <a:bodyPr/>
          <a:lstStyle/>
          <a:p>
            <a:r>
              <a:rPr lang="cs-CZ" dirty="0"/>
              <a:t>V současné době probíhá zhotovení PD, statického posudku a PBŘ. Realizace - předání PD nejpozději do  5.12.2025.</a:t>
            </a:r>
          </a:p>
          <a:p>
            <a:r>
              <a:rPr lang="cs-CZ" dirty="0"/>
              <a:t>Po předání bude vyhlášena VZ – nadlimitní, otevřené řízení pro 8 budov.</a:t>
            </a:r>
          </a:p>
          <a:p>
            <a:r>
              <a:rPr lang="cs-CZ" dirty="0"/>
              <a:t>Schváleno podání žádosti o dotaci.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86AB3FD1-E5AA-4EE6-AC2D-825221F7F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874610"/>
              </p:ext>
            </p:extLst>
          </p:nvPr>
        </p:nvGraphicFramePr>
        <p:xfrm>
          <a:off x="1562100" y="3598135"/>
          <a:ext cx="9791700" cy="3112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16931">
                  <a:extLst>
                    <a:ext uri="{9D8B030D-6E8A-4147-A177-3AD203B41FA5}">
                      <a16:colId xmlns:a16="http://schemas.microsoft.com/office/drawing/2014/main" val="3432170158"/>
                    </a:ext>
                  </a:extLst>
                </a:gridCol>
                <a:gridCol w="3381947">
                  <a:extLst>
                    <a:ext uri="{9D8B030D-6E8A-4147-A177-3AD203B41FA5}">
                      <a16:colId xmlns:a16="http://schemas.microsoft.com/office/drawing/2014/main" val="1176330583"/>
                    </a:ext>
                  </a:extLst>
                </a:gridCol>
                <a:gridCol w="2492822">
                  <a:extLst>
                    <a:ext uri="{9D8B030D-6E8A-4147-A177-3AD203B41FA5}">
                      <a16:colId xmlns:a16="http://schemas.microsoft.com/office/drawing/2014/main" val="2806361595"/>
                    </a:ext>
                  </a:extLst>
                </a:gridCol>
              </a:tblGrid>
              <a:tr h="266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Budova: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Adresa: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s akumulací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905040287"/>
                  </a:ext>
                </a:extLst>
              </a:tr>
              <a:tr h="266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Dětské centrum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Plzeň, Partyzánská 759/55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NE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573412257"/>
                  </a:ext>
                </a:extLst>
              </a:tr>
              <a:tr h="266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54. mateřská škola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Plzeň, Staniční 1125/72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ANO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927783232"/>
                  </a:ext>
                </a:extLst>
              </a:tr>
              <a:tr h="266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55. mateřská škola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Plzeň, Mandlova 429/6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ANO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653686792"/>
                  </a:ext>
                </a:extLst>
              </a:tr>
              <a:tr h="266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ÚMO 4 – nová budova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Plzeň, Masarykova 19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ANO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608926368"/>
                  </a:ext>
                </a:extLst>
              </a:tr>
              <a:tr h="266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70. mateřská škola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Plzeň, Waltrova 1013/26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ANO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3150313124"/>
                  </a:ext>
                </a:extLst>
              </a:tr>
              <a:tr h="4725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60. mateřská škola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Plzeň, Manětínská 1617/37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ANO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76426809"/>
                  </a:ext>
                </a:extLst>
              </a:tr>
              <a:tr h="266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81. mateřská škola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Plzeň, Břeclavská 12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ANO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534259997"/>
                  </a:ext>
                </a:extLst>
              </a:tr>
              <a:tr h="266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MMP</a:t>
                      </a:r>
                      <a:endParaRPr lang="cs-CZ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Plzeň, Koterovská 162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ANO</a:t>
                      </a:r>
                      <a:endParaRPr lang="cs-CZ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/>
                </a:tc>
                <a:extLst>
                  <a:ext uri="{0D108BD9-81ED-4DB2-BD59-A6C34878D82A}">
                    <a16:rowId xmlns:a16="http://schemas.microsoft.com/office/drawing/2014/main" val="232498684"/>
                  </a:ext>
                </a:extLst>
              </a:tr>
            </a:tbl>
          </a:graphicData>
        </a:graphic>
      </p:graphicFrame>
      <p:pic>
        <p:nvPicPr>
          <p:cNvPr id="5" name="obrázek 1">
            <a:extLst>
              <a:ext uri="{FF2B5EF4-FFF2-40B4-BE49-F238E27FC236}">
                <a16:creationId xmlns:a16="http://schemas.microsoft.com/office/drawing/2014/main" id="{BA8DCBE5-BAEC-4575-AE5E-C2B48623387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8621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61B9E8-4440-42AD-AF3C-7415EFA8F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Komunitní sdílení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7543C1D-8560-4B9F-AE9D-CA3BCEE9B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238"/>
            <a:ext cx="10515600" cy="4644725"/>
          </a:xfrm>
        </p:spPr>
        <p:txBody>
          <a:bodyPr>
            <a:normAutofit lnSpcReduction="10000"/>
          </a:bodyPr>
          <a:lstStyle/>
          <a:p>
            <a:endParaRPr lang="cs-CZ" dirty="0"/>
          </a:p>
          <a:p>
            <a:pPr lvl="1"/>
            <a:r>
              <a:rPr lang="cs-CZ" dirty="0"/>
              <a:t>Od ledna 2025 probíhá komunitní sdílení energie prostřednictvím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Elektroenergetického datového centra (EDC)</a:t>
            </a:r>
            <a:r>
              <a:rPr lang="cs-CZ" dirty="0"/>
              <a:t>.</a:t>
            </a:r>
          </a:p>
          <a:p>
            <a:pPr lvl="1"/>
            <a:r>
              <a:rPr lang="cs-CZ" dirty="0"/>
              <a:t>V r. 2024 byla realizována registrace Statutárního města Plzeň do Informačního systému EDC a v r. 2025 pak registrace 2. základní školy Plzeň a Správy informačních technologií města Plzně.</a:t>
            </a:r>
          </a:p>
          <a:p>
            <a:pPr lvl="1"/>
            <a:r>
              <a:rPr lang="cs-CZ" dirty="0"/>
              <a:t>Vytvořeno </a:t>
            </a:r>
            <a:r>
              <a:rPr lang="cs-CZ" b="1" dirty="0">
                <a:solidFill>
                  <a:srgbClr val="FFC000"/>
                </a:solidFill>
              </a:rPr>
              <a:t>6 skupin sdílení</a:t>
            </a:r>
            <a:r>
              <a:rPr lang="cs-CZ" dirty="0"/>
              <a:t> (Malesický dvůr, MP Polední, Koterovská 162, 2.ZŠ, ÚMO1, SIT Cukrovarská 23) v režimu </a:t>
            </a:r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aktivního zákazníka</a:t>
            </a:r>
            <a:r>
              <a:rPr lang="cs-CZ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dirty="0"/>
              <a:t>(tj. ve skupině sdílení vždy 1 výrobna a max. 10 odběrných míst).</a:t>
            </a:r>
          </a:p>
          <a:p>
            <a:pPr lvl="1"/>
            <a:r>
              <a:rPr lang="cs-CZ" sz="2400" dirty="0"/>
              <a:t>Optimalizace sdílení ve spolupráci se </a:t>
            </a:r>
            <a:r>
              <a:rPr lang="cs-CZ" sz="2400" b="1" dirty="0">
                <a:solidFill>
                  <a:srgbClr val="FFC000"/>
                </a:solidFill>
              </a:rPr>
              <a:t>ZČU Plzeň (vyvinutý software)</a:t>
            </a:r>
            <a:r>
              <a:rPr lang="cs-CZ" sz="2400" dirty="0"/>
              <a:t>. Na základě tohoto nástroje budou skupiny sdílení a jejich alokační klíče upravovány tak, aby byly využity téměř veškeré přetoky energie z FVE v městských objektech.</a:t>
            </a:r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1D1042E5-F1D6-4757-9443-97B4017D1A1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8095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08E57A-386C-4446-97E2-D283DE375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7906"/>
            <a:ext cx="10515600" cy="662782"/>
          </a:xfrm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Komunitní sdílení energie – ÚSPORY r. 2025</a:t>
            </a:r>
            <a:endParaRPr lang="cs-CZ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504E1CC0-C42B-451D-9C7A-CC551ACD58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2361125"/>
              </p:ext>
            </p:extLst>
          </p:nvPr>
        </p:nvGraphicFramePr>
        <p:xfrm>
          <a:off x="771524" y="2608290"/>
          <a:ext cx="10868025" cy="22018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2151">
                  <a:extLst>
                    <a:ext uri="{9D8B030D-6E8A-4147-A177-3AD203B41FA5}">
                      <a16:colId xmlns:a16="http://schemas.microsoft.com/office/drawing/2014/main" val="1492508775"/>
                    </a:ext>
                  </a:extLst>
                </a:gridCol>
                <a:gridCol w="2047875">
                  <a:extLst>
                    <a:ext uri="{9D8B030D-6E8A-4147-A177-3AD203B41FA5}">
                      <a16:colId xmlns:a16="http://schemas.microsoft.com/office/drawing/2014/main" val="1454795097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2866236461"/>
                    </a:ext>
                  </a:extLst>
                </a:gridCol>
                <a:gridCol w="1892324">
                  <a:extLst>
                    <a:ext uri="{9D8B030D-6E8A-4147-A177-3AD203B41FA5}">
                      <a16:colId xmlns:a16="http://schemas.microsoft.com/office/drawing/2014/main" val="364113137"/>
                    </a:ext>
                  </a:extLst>
                </a:gridCol>
                <a:gridCol w="2565375">
                  <a:extLst>
                    <a:ext uri="{9D8B030D-6E8A-4147-A177-3AD203B41FA5}">
                      <a16:colId xmlns:a16="http://schemas.microsoft.com/office/drawing/2014/main" val="2896389432"/>
                    </a:ext>
                  </a:extLst>
                </a:gridCol>
              </a:tblGrid>
              <a:tr h="759253">
                <a:tc>
                  <a:txBody>
                    <a:bodyPr/>
                    <a:lstStyle/>
                    <a:p>
                      <a:pPr algn="l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u="none" strike="noStrike" dirty="0">
                          <a:effectLst/>
                          <a:latin typeface="+mj-lt"/>
                        </a:rPr>
                        <a:t>výroba (kWh)</a:t>
                      </a:r>
                      <a:endParaRPr lang="cs-CZ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u="none" strike="noStrike" dirty="0">
                          <a:effectLst/>
                          <a:latin typeface="+mj-lt"/>
                        </a:rPr>
                        <a:t>z toho </a:t>
                      </a:r>
                      <a:r>
                        <a:rPr lang="cs-CZ" sz="2000" b="1" u="none" strike="noStrike" dirty="0" err="1">
                          <a:effectLst/>
                          <a:latin typeface="+mj-lt"/>
                        </a:rPr>
                        <a:t>nasdíleno</a:t>
                      </a:r>
                      <a:r>
                        <a:rPr lang="cs-CZ" sz="2000" b="1" u="none" strike="noStrike" dirty="0">
                          <a:effectLst/>
                          <a:latin typeface="+mj-lt"/>
                        </a:rPr>
                        <a:t> (kWh)</a:t>
                      </a:r>
                      <a:endParaRPr lang="cs-CZ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u="none" strike="noStrike" dirty="0">
                          <a:effectLst/>
                          <a:latin typeface="+mj-lt"/>
                        </a:rPr>
                        <a:t>úspora (Kč)</a:t>
                      </a:r>
                      <a:endParaRPr lang="cs-CZ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u="none" strike="noStrike" dirty="0">
                          <a:effectLst/>
                          <a:latin typeface="+mj-lt"/>
                        </a:rPr>
                        <a:t>z toho úspora sdílením</a:t>
                      </a:r>
                      <a:endParaRPr lang="cs-CZ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25245793"/>
                  </a:ext>
                </a:extLst>
              </a:tr>
              <a:tr h="1442582">
                <a:tc>
                  <a:txBody>
                    <a:bodyPr/>
                    <a:lstStyle/>
                    <a:p>
                      <a:pPr algn="l" fontAlgn="b"/>
                      <a:r>
                        <a:rPr lang="cs-CZ" sz="2000" b="1" u="none" strike="noStrike" dirty="0">
                          <a:effectLst/>
                          <a:latin typeface="+mj-lt"/>
                        </a:rPr>
                        <a:t>CELKEM odhad rok</a:t>
                      </a:r>
                      <a:endParaRPr lang="cs-CZ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u="none" strike="noStrike" dirty="0">
                          <a:effectLst/>
                          <a:latin typeface="+mj-lt"/>
                        </a:rPr>
                        <a:t>217 308</a:t>
                      </a:r>
                      <a:endParaRPr lang="cs-CZ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u="none" strike="noStrike" dirty="0">
                          <a:effectLst/>
                          <a:latin typeface="+mj-lt"/>
                        </a:rPr>
                        <a:t>17 744</a:t>
                      </a:r>
                      <a:endParaRPr lang="cs-CZ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u="none" strike="noStrike" dirty="0">
                          <a:effectLst/>
                          <a:latin typeface="+mj-lt"/>
                        </a:rPr>
                        <a:t>1 172 350</a:t>
                      </a:r>
                      <a:endParaRPr lang="cs-CZ" sz="2000" b="1" i="0" u="none" strike="noStrike" dirty="0">
                        <a:solidFill>
                          <a:srgbClr val="375623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2000" u="none" strike="noStrike" dirty="0">
                          <a:effectLst/>
                          <a:latin typeface="+mj-lt"/>
                        </a:rPr>
                        <a:t>51 458</a:t>
                      </a:r>
                      <a:endParaRPr lang="cs-CZ" sz="2000" b="1" i="0" u="none" strike="noStrike" dirty="0">
                        <a:solidFill>
                          <a:srgbClr val="548235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50889929"/>
                  </a:ext>
                </a:extLst>
              </a:tr>
            </a:tbl>
          </a:graphicData>
        </a:graphic>
      </p:graphicFrame>
      <p:pic>
        <p:nvPicPr>
          <p:cNvPr id="5" name="obrázek 1">
            <a:extLst>
              <a:ext uri="{FF2B5EF4-FFF2-40B4-BE49-F238E27FC236}">
                <a16:creationId xmlns:a16="http://schemas.microsoft.com/office/drawing/2014/main" id="{8472EDEE-8ECB-4B29-B1D3-181D347A57C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6419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273996-DE10-477F-8BDA-1322C21B7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chemeClr val="accent6">
                    <a:lumMod val="75000"/>
                  </a:schemeClr>
                </a:solidFill>
              </a:rPr>
              <a:t>Komunitní sdílení energie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DA2CFB6-DF67-4999-BED5-EB53D6410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cs-CZ" sz="3200" b="1" dirty="0"/>
              <a:t>Finanční úspory</a:t>
            </a:r>
            <a:endParaRPr lang="cs-CZ" sz="3200" dirty="0"/>
          </a:p>
          <a:p>
            <a:pPr lvl="1"/>
            <a:r>
              <a:rPr lang="cs-CZ" sz="3200" dirty="0"/>
              <a:t>V roce 2025 město ušetří přes 1 170 000 Kč díky elektrické energii z obnovitelných zdrojů (FVE).</a:t>
            </a:r>
          </a:p>
          <a:p>
            <a:pPr lvl="1"/>
            <a:r>
              <a:rPr lang="cs-CZ" sz="3200" dirty="0"/>
              <a:t>Více než 50 000 Kč z této částky činí úspora díky zaváděnému komunitnímu sdílení.</a:t>
            </a:r>
          </a:p>
          <a:p>
            <a:pPr marL="0" lvl="0" indent="0">
              <a:buNone/>
            </a:pPr>
            <a:r>
              <a:rPr lang="cs-CZ" sz="3200" b="1" dirty="0"/>
              <a:t>Budoucnost</a:t>
            </a:r>
            <a:endParaRPr lang="cs-CZ" sz="3200" dirty="0"/>
          </a:p>
          <a:p>
            <a:pPr lvl="1"/>
            <a:r>
              <a:rPr lang="cs-CZ" sz="3200" dirty="0"/>
              <a:t>Rozšíření komunitního sdílení s dokončením nových FVE.</a:t>
            </a:r>
          </a:p>
          <a:p>
            <a:pPr lvl="1"/>
            <a:r>
              <a:rPr lang="cs-CZ" sz="3200" dirty="0"/>
              <a:t>Pokračování v instalaci FVE na městských budovách.</a:t>
            </a:r>
          </a:p>
          <a:p>
            <a:endParaRPr lang="cs-CZ" dirty="0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025369FB-78B7-4CB1-B424-C0EEA93C029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6396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9C5D24A-89E2-4328-9685-D5852638A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23953"/>
            <a:ext cx="10515600" cy="32530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Děkuji za pozornost.</a:t>
            </a:r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F4A4FE2C-F88C-4C15-8D38-87B8B66C1B1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813" y="389745"/>
            <a:ext cx="2448394" cy="6381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095158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1180</Words>
  <Application>Microsoft Office PowerPoint</Application>
  <PresentationFormat>Širokoúhlá obrazovka</PresentationFormat>
  <Paragraphs>342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Motiv Office</vt:lpstr>
      <vt:lpstr>Budování FVE a následné sdílení energie v podmínkách města </vt:lpstr>
      <vt:lpstr>FVE – dotace – část A, realizace k 31.8.2024</vt:lpstr>
      <vt:lpstr>2. základní škola</vt:lpstr>
      <vt:lpstr>Divadlo Alfa</vt:lpstr>
      <vt:lpstr>Malesický dvůr</vt:lpstr>
      <vt:lpstr>                    služebna Městské policie</vt:lpstr>
      <vt:lpstr>FVE – dotace – část B, realizace k 17.7.2025</vt:lpstr>
      <vt:lpstr>Knihovna města Plzně </vt:lpstr>
      <vt:lpstr>5. mateřská škola </vt:lpstr>
      <vt:lpstr>17. mateřská škola </vt:lpstr>
      <vt:lpstr>                              38. mateřská škola </vt:lpstr>
      <vt:lpstr>Atletický stadion Skvrňany </vt:lpstr>
      <vt:lpstr>21. základní škola </vt:lpstr>
      <vt:lpstr>63. mateřská škola </vt:lpstr>
      <vt:lpstr>51. mateřská škola </vt:lpstr>
      <vt:lpstr>89. mateřská škola </vt:lpstr>
      <vt:lpstr>FVE – dotace </vt:lpstr>
      <vt:lpstr>FVE – dotace – část C</vt:lpstr>
      <vt:lpstr>Komunitní sdílení</vt:lpstr>
      <vt:lpstr>Komunitní sdílení energie – ÚSPORY r. 2025</vt:lpstr>
      <vt:lpstr>Komunitní sdílení energie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Sdílení energie v podmínkách města Plzně</dc:title>
  <dc:creator>Volková Jana</dc:creator>
  <cp:lastModifiedBy>Hurdová Lucie</cp:lastModifiedBy>
  <cp:revision>97</cp:revision>
  <dcterms:created xsi:type="dcterms:W3CDTF">2025-09-22T06:37:06Z</dcterms:created>
  <dcterms:modified xsi:type="dcterms:W3CDTF">2025-09-24T10:29:50Z</dcterms:modified>
</cp:coreProperties>
</file>