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56" r:id="rId2"/>
    <p:sldId id="277" r:id="rId3"/>
    <p:sldId id="281" r:id="rId4"/>
    <p:sldId id="284" r:id="rId5"/>
    <p:sldId id="271" r:id="rId6"/>
    <p:sldId id="297" r:id="rId7"/>
    <p:sldId id="270" r:id="rId8"/>
    <p:sldId id="282" r:id="rId9"/>
    <p:sldId id="283" r:id="rId10"/>
    <p:sldId id="288" r:id="rId11"/>
    <p:sldId id="263" r:id="rId12"/>
    <p:sldId id="276" r:id="rId13"/>
    <p:sldId id="302" r:id="rId14"/>
    <p:sldId id="292" r:id="rId15"/>
    <p:sldId id="291" r:id="rId16"/>
    <p:sldId id="289" r:id="rId17"/>
    <p:sldId id="293" r:id="rId18"/>
    <p:sldId id="294" r:id="rId19"/>
    <p:sldId id="300" r:id="rId20"/>
    <p:sldId id="301" r:id="rId21"/>
    <p:sldId id="296" r:id="rId22"/>
    <p:sldId id="298" r:id="rId23"/>
    <p:sldId id="299" r:id="rId24"/>
    <p:sldId id="290" r:id="rId25"/>
    <p:sldId id="303" r:id="rId26"/>
    <p:sldId id="295" r:id="rId27"/>
    <p:sldId id="272" r:id="rId28"/>
    <p:sldId id="262" r:id="rId29"/>
  </p:sldIdLst>
  <p:sldSz cx="21336000" cy="13335000"/>
  <p:notesSz cx="10234613" cy="7099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54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010" userDrawn="1">
          <p15:clr>
            <a:srgbClr val="A4A3A4"/>
          </p15:clr>
        </p15:guide>
        <p15:guide id="2" pos="6720">
          <p15:clr>
            <a:srgbClr val="A4A3A4"/>
          </p15:clr>
        </p15:guide>
        <p15:guide id="3" orient="horz" pos="43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rdová Luci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F79"/>
    <a:srgbClr val="FFF2C9"/>
    <a:srgbClr val="FFFF99"/>
    <a:srgbClr val="CCFFCC"/>
    <a:srgbClr val="FED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8" autoAdjust="0"/>
  </p:normalViewPr>
  <p:slideViewPr>
    <p:cSldViewPr>
      <p:cViewPr varScale="1">
        <p:scale>
          <a:sx n="41" d="100"/>
          <a:sy n="41" d="100"/>
        </p:scale>
        <p:origin x="60" y="294"/>
      </p:cViewPr>
      <p:guideLst>
        <p:guide orient="horz" pos="8010"/>
        <p:guide pos="6720"/>
        <p:guide orient="horz" pos="43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po-enex.cz/experti/ExpertList.aspx?idSpec=1559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po-enex.cz/experti/ExpertList.aspx?idSpec=1559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77AA64-C87A-4203-9649-AAA64CC25C8B}" type="doc">
      <dgm:prSet loTypeId="urn:microsoft.com/office/officeart/2008/layout/PictureStrips" loCatId="pictur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7B7AAE9-96FD-4CCA-ADB4-2EFFA5324E4F}">
      <dgm:prSet phldrT="[Text]" phldr="0" custT="1"/>
      <dgm:spPr/>
      <dgm:t>
        <a:bodyPr/>
        <a:lstStyle/>
        <a:p>
          <a:r>
            <a:rPr lang="cs-CZ" sz="4000" dirty="0"/>
            <a:t>Barevné odlišení dle typů měřidel </a:t>
          </a:r>
        </a:p>
        <a:p>
          <a:r>
            <a:rPr lang="cs-CZ" sz="2800" dirty="0"/>
            <a:t>hlavní – zelená</a:t>
          </a:r>
        </a:p>
        <a:p>
          <a:r>
            <a:rPr lang="cs-CZ" sz="2800" dirty="0"/>
            <a:t>podružná – oranžová</a:t>
          </a:r>
        </a:p>
        <a:p>
          <a:r>
            <a:rPr lang="cs-CZ" sz="2800" dirty="0"/>
            <a:t>Informativní - modrá</a:t>
          </a:r>
        </a:p>
      </dgm:t>
    </dgm:pt>
    <dgm:pt modelId="{71A3F6D9-ACEC-4CDA-A2E9-90AA5B11C719}" type="parTrans" cxnId="{A7186EF0-65A6-435E-9325-ABD32FD8F735}">
      <dgm:prSet/>
      <dgm:spPr/>
      <dgm:t>
        <a:bodyPr/>
        <a:lstStyle/>
        <a:p>
          <a:endParaRPr lang="cs-CZ"/>
        </a:p>
      </dgm:t>
    </dgm:pt>
    <dgm:pt modelId="{6EC502CB-18D6-4D38-B30C-E97FD7284693}" type="sibTrans" cxnId="{A7186EF0-65A6-435E-9325-ABD32FD8F735}">
      <dgm:prSet/>
      <dgm:spPr/>
      <dgm:t>
        <a:bodyPr/>
        <a:lstStyle/>
        <a:p>
          <a:endParaRPr lang="cs-CZ"/>
        </a:p>
      </dgm:t>
    </dgm:pt>
    <dgm:pt modelId="{62864B08-A64B-4927-9955-C206ECCA2285}">
      <dgm:prSet phldrT="[Text]" phldr="0" custT="1"/>
      <dgm:spPr/>
      <dgm:t>
        <a:bodyPr/>
        <a:lstStyle/>
        <a:p>
          <a:r>
            <a:rPr lang="cs-CZ" sz="4000" dirty="0"/>
            <a:t>Výměny měřidel </a:t>
          </a:r>
        </a:p>
        <a:p>
          <a:r>
            <a:rPr lang="cs-CZ" sz="2800" dirty="0"/>
            <a:t>- nově i grafické odlišení</a:t>
          </a:r>
        </a:p>
      </dgm:t>
    </dgm:pt>
    <dgm:pt modelId="{6B1DD6A7-132E-4D07-B218-4B067E32A468}" type="parTrans" cxnId="{E04AACCC-F5F3-4341-9E2F-500661E7737A}">
      <dgm:prSet/>
      <dgm:spPr/>
      <dgm:t>
        <a:bodyPr/>
        <a:lstStyle/>
        <a:p>
          <a:endParaRPr lang="cs-CZ"/>
        </a:p>
      </dgm:t>
    </dgm:pt>
    <dgm:pt modelId="{B4C4FB8A-E127-4DA9-A8AC-E262368B416E}" type="sibTrans" cxnId="{E04AACCC-F5F3-4341-9E2F-500661E7737A}">
      <dgm:prSet/>
      <dgm:spPr/>
      <dgm:t>
        <a:bodyPr/>
        <a:lstStyle/>
        <a:p>
          <a:endParaRPr lang="cs-CZ"/>
        </a:p>
      </dgm:t>
    </dgm:pt>
    <dgm:pt modelId="{80F1376D-05CA-4321-B9D9-9CB2ECFADD8C}">
      <dgm:prSet phldrT="[Text]" phldr="0" custT="1"/>
      <dgm:spPr/>
      <dgm:t>
        <a:bodyPr/>
        <a:lstStyle/>
        <a:p>
          <a:r>
            <a:rPr lang="cs-CZ" sz="4000" dirty="0"/>
            <a:t>Dopočítávání referenčních spotřeb z průměru minulých let</a:t>
          </a:r>
        </a:p>
        <a:p>
          <a:r>
            <a:rPr lang="cs-CZ" sz="2800" dirty="0"/>
            <a:t>(možnost nastavení z jakých let)</a:t>
          </a:r>
        </a:p>
      </dgm:t>
    </dgm:pt>
    <dgm:pt modelId="{E12DE0C2-161C-48E9-A3A4-35505FB5B8D3}" type="parTrans" cxnId="{07361C80-2D00-4918-B7E6-48D9D8B58AB3}">
      <dgm:prSet/>
      <dgm:spPr/>
      <dgm:t>
        <a:bodyPr/>
        <a:lstStyle/>
        <a:p>
          <a:endParaRPr lang="cs-CZ"/>
        </a:p>
      </dgm:t>
    </dgm:pt>
    <dgm:pt modelId="{93236385-4C35-4CD4-98B6-063A9F3E98D5}" type="sibTrans" cxnId="{07361C80-2D00-4918-B7E6-48D9D8B58AB3}">
      <dgm:prSet/>
      <dgm:spPr/>
      <dgm:t>
        <a:bodyPr/>
        <a:lstStyle/>
        <a:p>
          <a:endParaRPr lang="cs-CZ"/>
        </a:p>
      </dgm:t>
    </dgm:pt>
    <dgm:pt modelId="{412B7585-68D7-40D9-B5FA-57AAA4F1EB64}">
      <dgm:prSet/>
      <dgm:spPr/>
      <dgm:t>
        <a:bodyPr/>
        <a:lstStyle/>
        <a:p>
          <a:endParaRPr lang="cs-CZ" sz="4300"/>
        </a:p>
      </dgm:t>
    </dgm:pt>
    <dgm:pt modelId="{E3433855-2BEA-48AE-8BFD-9A0B07483EED}" type="parTrans" cxnId="{E4D371A9-DA6C-49E2-8B57-51E61B69A7F3}">
      <dgm:prSet/>
      <dgm:spPr/>
      <dgm:t>
        <a:bodyPr/>
        <a:lstStyle/>
        <a:p>
          <a:endParaRPr lang="cs-CZ"/>
        </a:p>
      </dgm:t>
    </dgm:pt>
    <dgm:pt modelId="{01D01476-FB56-4796-9996-A08839A3E162}" type="sibTrans" cxnId="{E4D371A9-DA6C-49E2-8B57-51E61B69A7F3}">
      <dgm:prSet/>
      <dgm:spPr/>
      <dgm:t>
        <a:bodyPr/>
        <a:lstStyle/>
        <a:p>
          <a:endParaRPr lang="cs-CZ"/>
        </a:p>
      </dgm:t>
    </dgm:pt>
    <dgm:pt modelId="{A30EB29A-A31A-48EE-9CBC-2D59FC2FCC66}">
      <dgm:prSet/>
      <dgm:spPr/>
      <dgm:t>
        <a:bodyPr/>
        <a:lstStyle/>
        <a:p>
          <a:endParaRPr lang="cs-CZ" sz="4300"/>
        </a:p>
      </dgm:t>
    </dgm:pt>
    <dgm:pt modelId="{14961EBC-D68C-4796-8157-3334DE79C02A}" type="parTrans" cxnId="{51D6E3AF-EC52-4830-AC64-F2CC3BB6A091}">
      <dgm:prSet/>
      <dgm:spPr/>
      <dgm:t>
        <a:bodyPr/>
        <a:lstStyle/>
        <a:p>
          <a:endParaRPr lang="cs-CZ"/>
        </a:p>
      </dgm:t>
    </dgm:pt>
    <dgm:pt modelId="{80A79B17-01A6-4769-BD4F-9E276B342660}" type="sibTrans" cxnId="{51D6E3AF-EC52-4830-AC64-F2CC3BB6A091}">
      <dgm:prSet/>
      <dgm:spPr/>
      <dgm:t>
        <a:bodyPr/>
        <a:lstStyle/>
        <a:p>
          <a:endParaRPr lang="cs-CZ"/>
        </a:p>
      </dgm:t>
    </dgm:pt>
    <dgm:pt modelId="{C7BBE614-3DC6-4527-8A01-07FAF3F9BB55}">
      <dgm:prSet custT="1"/>
      <dgm:spPr/>
      <dgm:t>
        <a:bodyPr/>
        <a:lstStyle/>
        <a:p>
          <a:r>
            <a:rPr lang="cs-CZ" sz="4000" dirty="0"/>
            <a:t>Počáteční stavy u jednotlivých měřidel </a:t>
          </a:r>
        </a:p>
        <a:p>
          <a:r>
            <a:rPr lang="cs-CZ" sz="2800" dirty="0"/>
            <a:t>- Nově se zobrazují i stavy k  31. 12. 2025</a:t>
          </a:r>
        </a:p>
      </dgm:t>
    </dgm:pt>
    <dgm:pt modelId="{74ECBE90-2BE2-4BFB-83E7-2E07F8C2DB83}" type="parTrans" cxnId="{8F5C8FC1-9005-46AC-9926-830FFC7403E2}">
      <dgm:prSet/>
      <dgm:spPr/>
      <dgm:t>
        <a:bodyPr/>
        <a:lstStyle/>
        <a:p>
          <a:endParaRPr lang="cs-CZ"/>
        </a:p>
      </dgm:t>
    </dgm:pt>
    <dgm:pt modelId="{6F0EA41F-9DE4-4F45-9000-C04DA5D29C36}" type="sibTrans" cxnId="{8F5C8FC1-9005-46AC-9926-830FFC7403E2}">
      <dgm:prSet/>
      <dgm:spPr/>
      <dgm:t>
        <a:bodyPr/>
        <a:lstStyle/>
        <a:p>
          <a:endParaRPr lang="cs-CZ"/>
        </a:p>
      </dgm:t>
    </dgm:pt>
    <dgm:pt modelId="{B9ACBE31-F86A-48DD-90EA-63CC4C93AD61}" type="pres">
      <dgm:prSet presAssocID="{5777AA64-C87A-4203-9649-AAA64CC25C8B}" presName="Name0" presStyleCnt="0">
        <dgm:presLayoutVars>
          <dgm:dir/>
          <dgm:resizeHandles val="exact"/>
        </dgm:presLayoutVars>
      </dgm:prSet>
      <dgm:spPr/>
    </dgm:pt>
    <dgm:pt modelId="{919991A5-B971-40BC-9E1A-D19F783F8D19}" type="pres">
      <dgm:prSet presAssocID="{07B7AAE9-96FD-4CCA-ADB4-2EFFA5324E4F}" presName="composite" presStyleCnt="0"/>
      <dgm:spPr/>
    </dgm:pt>
    <dgm:pt modelId="{9EC87C48-2F7F-4AF6-A5FF-CE10980C67B1}" type="pres">
      <dgm:prSet presAssocID="{07B7AAE9-96FD-4CCA-ADB4-2EFFA5324E4F}" presName="rect1" presStyleLbl="trAlignAcc1" presStyleIdx="0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EB9618C5-5225-4192-B2CE-A0C8DD82E359}" type="pres">
      <dgm:prSet presAssocID="{07B7AAE9-96FD-4CCA-ADB4-2EFFA5324E4F}" presName="rect2" presStyleLbl="fgImgPlace1" presStyleIdx="0" presStyleCnt="4"/>
      <dgm:spPr>
        <a:prstGeom prst="rect">
          <a:avLst/>
        </a:prstGeom>
        <a:solidFill>
          <a:srgbClr val="FFC000"/>
        </a:solidFill>
      </dgm:spPr>
    </dgm:pt>
    <dgm:pt modelId="{7B07FD1E-6B20-413D-9F19-4F79AA41FB57}" type="pres">
      <dgm:prSet presAssocID="{6EC502CB-18D6-4D38-B30C-E97FD7284693}" presName="sibTrans" presStyleCnt="0"/>
      <dgm:spPr/>
    </dgm:pt>
    <dgm:pt modelId="{252D87FD-7E14-40C6-ABCF-005896F7775F}" type="pres">
      <dgm:prSet presAssocID="{62864B08-A64B-4927-9955-C206ECCA2285}" presName="composite" presStyleCnt="0"/>
      <dgm:spPr/>
    </dgm:pt>
    <dgm:pt modelId="{61BCCD40-8D73-4D2F-AED2-D7C2CD7451F8}" type="pres">
      <dgm:prSet presAssocID="{62864B08-A64B-4927-9955-C206ECCA2285}" presName="rect1" presStyleLbl="trAlignAcc1" presStyleIdx="1" presStyleCnt="4">
        <dgm:presLayoutVars>
          <dgm:bulletEnabled val="1"/>
        </dgm:presLayoutVars>
      </dgm:prSet>
      <dgm:spPr/>
    </dgm:pt>
    <dgm:pt modelId="{D0410215-ECAE-4E04-B271-252A296B6BCE}" type="pres">
      <dgm:prSet presAssocID="{62864B08-A64B-4927-9955-C206ECCA2285}" presName="rect2" presStyleLbl="fgImgPlace1" presStyleIdx="1" presStyleCnt="4" custLinFactNeighborX="3701" custLinFactNeighborY="631"/>
      <dgm:spPr>
        <a:solidFill>
          <a:srgbClr val="FFC000"/>
        </a:solidFill>
      </dgm:spPr>
    </dgm:pt>
    <dgm:pt modelId="{E46D7028-C6C3-43C3-A5EF-BEF0F1E78BDC}" type="pres">
      <dgm:prSet presAssocID="{B4C4FB8A-E127-4DA9-A8AC-E262368B416E}" presName="sibTrans" presStyleCnt="0"/>
      <dgm:spPr/>
    </dgm:pt>
    <dgm:pt modelId="{00F4E325-0483-4C7F-ABBB-50D43A42EF49}" type="pres">
      <dgm:prSet presAssocID="{80F1376D-05CA-4321-B9D9-9CB2ECFADD8C}" presName="composite" presStyleCnt="0"/>
      <dgm:spPr/>
    </dgm:pt>
    <dgm:pt modelId="{251119D5-107D-490F-A8D1-CEECFAA709A7}" type="pres">
      <dgm:prSet presAssocID="{80F1376D-05CA-4321-B9D9-9CB2ECFADD8C}" presName="rect1" presStyleLbl="trAlignAcc1" presStyleIdx="2" presStyleCnt="4">
        <dgm:presLayoutVars>
          <dgm:bulletEnabled val="1"/>
        </dgm:presLayoutVars>
      </dgm:prSet>
      <dgm:spPr/>
    </dgm:pt>
    <dgm:pt modelId="{437E5458-455F-4D1E-A204-E8C49595F918}" type="pres">
      <dgm:prSet presAssocID="{80F1376D-05CA-4321-B9D9-9CB2ECFADD8C}" presName="rect2" presStyleLbl="fgImgPlace1" presStyleIdx="2" presStyleCnt="4"/>
      <dgm:spPr>
        <a:solidFill>
          <a:srgbClr val="FFC000"/>
        </a:solidFill>
      </dgm:spPr>
    </dgm:pt>
    <dgm:pt modelId="{668265CF-B98F-45D1-BE94-387894528411}" type="pres">
      <dgm:prSet presAssocID="{93236385-4C35-4CD4-98B6-063A9F3E98D5}" presName="sibTrans" presStyleCnt="0"/>
      <dgm:spPr/>
    </dgm:pt>
    <dgm:pt modelId="{D8AFE876-E842-4547-AA1B-C5A1863C47B4}" type="pres">
      <dgm:prSet presAssocID="{C7BBE614-3DC6-4527-8A01-07FAF3F9BB55}" presName="composite" presStyleCnt="0"/>
      <dgm:spPr/>
    </dgm:pt>
    <dgm:pt modelId="{5F9CC44A-5B1C-4795-934F-2D81F94B24CB}" type="pres">
      <dgm:prSet presAssocID="{C7BBE614-3DC6-4527-8A01-07FAF3F9BB55}" presName="rect1" presStyleLbl="trAlignAcc1" presStyleIdx="3" presStyleCnt="4" custLinFactNeighborX="354" custLinFactNeighborY="2647">
        <dgm:presLayoutVars>
          <dgm:bulletEnabled val="1"/>
        </dgm:presLayoutVars>
      </dgm:prSet>
      <dgm:spPr/>
    </dgm:pt>
    <dgm:pt modelId="{CAAD8793-A2D9-433F-BF63-7DEB6A3BE2DE}" type="pres">
      <dgm:prSet presAssocID="{C7BBE614-3DC6-4527-8A01-07FAF3F9BB55}" presName="rect2" presStyleLbl="fgImgPlace1" presStyleIdx="3" presStyleCnt="4" custLinFactNeighborX="8969" custLinFactNeighborY="83"/>
      <dgm:spPr>
        <a:solidFill>
          <a:srgbClr val="FFC000"/>
        </a:solidFill>
      </dgm:spPr>
    </dgm:pt>
  </dgm:ptLst>
  <dgm:cxnLst>
    <dgm:cxn modelId="{DF13B90D-7C14-4F4E-82FA-F75B8E0546CE}" type="presOf" srcId="{62864B08-A64B-4927-9955-C206ECCA2285}" destId="{61BCCD40-8D73-4D2F-AED2-D7C2CD7451F8}" srcOrd="0" destOrd="0" presId="urn:microsoft.com/office/officeart/2008/layout/PictureStrips"/>
    <dgm:cxn modelId="{0C9EC32A-B9CD-46CC-80D1-9A8E2DF0A681}" type="presOf" srcId="{C7BBE614-3DC6-4527-8A01-07FAF3F9BB55}" destId="{5F9CC44A-5B1C-4795-934F-2D81F94B24CB}" srcOrd="0" destOrd="0" presId="urn:microsoft.com/office/officeart/2008/layout/PictureStrips"/>
    <dgm:cxn modelId="{5F6C9A60-6AFC-49CE-BC9D-FC7E86B37BA5}" type="presOf" srcId="{412B7585-68D7-40D9-B5FA-57AAA4F1EB64}" destId="{251119D5-107D-490F-A8D1-CEECFAA709A7}" srcOrd="0" destOrd="1" presId="urn:microsoft.com/office/officeart/2008/layout/PictureStrips"/>
    <dgm:cxn modelId="{AC88AE75-6FDC-4B3E-9F9A-D21994C71B35}" type="presOf" srcId="{80F1376D-05CA-4321-B9D9-9CB2ECFADD8C}" destId="{251119D5-107D-490F-A8D1-CEECFAA709A7}" srcOrd="0" destOrd="0" presId="urn:microsoft.com/office/officeart/2008/layout/PictureStrips"/>
    <dgm:cxn modelId="{8A066576-FA90-45EF-836D-ABEF42336685}" type="presOf" srcId="{5777AA64-C87A-4203-9649-AAA64CC25C8B}" destId="{B9ACBE31-F86A-48DD-90EA-63CC4C93AD61}" srcOrd="0" destOrd="0" presId="urn:microsoft.com/office/officeart/2008/layout/PictureStrips"/>
    <dgm:cxn modelId="{07361C80-2D00-4918-B7E6-48D9D8B58AB3}" srcId="{5777AA64-C87A-4203-9649-AAA64CC25C8B}" destId="{80F1376D-05CA-4321-B9D9-9CB2ECFADD8C}" srcOrd="2" destOrd="0" parTransId="{E12DE0C2-161C-48E9-A3A4-35505FB5B8D3}" sibTransId="{93236385-4C35-4CD4-98B6-063A9F3E98D5}"/>
    <dgm:cxn modelId="{E4D371A9-DA6C-49E2-8B57-51E61B69A7F3}" srcId="{80F1376D-05CA-4321-B9D9-9CB2ECFADD8C}" destId="{412B7585-68D7-40D9-B5FA-57AAA4F1EB64}" srcOrd="0" destOrd="0" parTransId="{E3433855-2BEA-48AE-8BFD-9A0B07483EED}" sibTransId="{01D01476-FB56-4796-9996-A08839A3E162}"/>
    <dgm:cxn modelId="{51D6E3AF-EC52-4830-AC64-F2CC3BB6A091}" srcId="{80F1376D-05CA-4321-B9D9-9CB2ECFADD8C}" destId="{A30EB29A-A31A-48EE-9CBC-2D59FC2FCC66}" srcOrd="1" destOrd="0" parTransId="{14961EBC-D68C-4796-8157-3334DE79C02A}" sibTransId="{80A79B17-01A6-4769-BD4F-9E276B342660}"/>
    <dgm:cxn modelId="{06A90AB7-6EF3-4892-B7B3-D3BDA7622D23}" type="presOf" srcId="{07B7AAE9-96FD-4CCA-ADB4-2EFFA5324E4F}" destId="{9EC87C48-2F7F-4AF6-A5FF-CE10980C67B1}" srcOrd="0" destOrd="0" presId="urn:microsoft.com/office/officeart/2008/layout/PictureStrips"/>
    <dgm:cxn modelId="{8F5C8FC1-9005-46AC-9926-830FFC7403E2}" srcId="{5777AA64-C87A-4203-9649-AAA64CC25C8B}" destId="{C7BBE614-3DC6-4527-8A01-07FAF3F9BB55}" srcOrd="3" destOrd="0" parTransId="{74ECBE90-2BE2-4BFB-83E7-2E07F8C2DB83}" sibTransId="{6F0EA41F-9DE4-4F45-9000-C04DA5D29C36}"/>
    <dgm:cxn modelId="{E04AACCC-F5F3-4341-9E2F-500661E7737A}" srcId="{5777AA64-C87A-4203-9649-AAA64CC25C8B}" destId="{62864B08-A64B-4927-9955-C206ECCA2285}" srcOrd="1" destOrd="0" parTransId="{6B1DD6A7-132E-4D07-B218-4B067E32A468}" sibTransId="{B4C4FB8A-E127-4DA9-A8AC-E262368B416E}"/>
    <dgm:cxn modelId="{0F4337DA-FBE2-48CA-A0F2-F019C95FD6A3}" type="presOf" srcId="{A30EB29A-A31A-48EE-9CBC-2D59FC2FCC66}" destId="{251119D5-107D-490F-A8D1-CEECFAA709A7}" srcOrd="0" destOrd="2" presId="urn:microsoft.com/office/officeart/2008/layout/PictureStrips"/>
    <dgm:cxn modelId="{A7186EF0-65A6-435E-9325-ABD32FD8F735}" srcId="{5777AA64-C87A-4203-9649-AAA64CC25C8B}" destId="{07B7AAE9-96FD-4CCA-ADB4-2EFFA5324E4F}" srcOrd="0" destOrd="0" parTransId="{71A3F6D9-ACEC-4CDA-A2E9-90AA5B11C719}" sibTransId="{6EC502CB-18D6-4D38-B30C-E97FD7284693}"/>
    <dgm:cxn modelId="{ED5A4773-558A-4BA9-B5B9-47F91D2CAB8B}" type="presParOf" srcId="{B9ACBE31-F86A-48DD-90EA-63CC4C93AD61}" destId="{919991A5-B971-40BC-9E1A-D19F783F8D19}" srcOrd="0" destOrd="0" presId="urn:microsoft.com/office/officeart/2008/layout/PictureStrips"/>
    <dgm:cxn modelId="{A75501B9-9C71-43FD-ADAF-FF431BAF6CA8}" type="presParOf" srcId="{919991A5-B971-40BC-9E1A-D19F783F8D19}" destId="{9EC87C48-2F7F-4AF6-A5FF-CE10980C67B1}" srcOrd="0" destOrd="0" presId="urn:microsoft.com/office/officeart/2008/layout/PictureStrips"/>
    <dgm:cxn modelId="{8E2190F3-02ED-4337-AF24-895D2D3FA736}" type="presParOf" srcId="{919991A5-B971-40BC-9E1A-D19F783F8D19}" destId="{EB9618C5-5225-4192-B2CE-A0C8DD82E359}" srcOrd="1" destOrd="0" presId="urn:microsoft.com/office/officeart/2008/layout/PictureStrips"/>
    <dgm:cxn modelId="{E367AA9A-5877-4F46-B011-64B0304D203C}" type="presParOf" srcId="{B9ACBE31-F86A-48DD-90EA-63CC4C93AD61}" destId="{7B07FD1E-6B20-413D-9F19-4F79AA41FB57}" srcOrd="1" destOrd="0" presId="urn:microsoft.com/office/officeart/2008/layout/PictureStrips"/>
    <dgm:cxn modelId="{E25C314B-C2AA-4DA0-8C26-F13BFD5DE6E7}" type="presParOf" srcId="{B9ACBE31-F86A-48DD-90EA-63CC4C93AD61}" destId="{252D87FD-7E14-40C6-ABCF-005896F7775F}" srcOrd="2" destOrd="0" presId="urn:microsoft.com/office/officeart/2008/layout/PictureStrips"/>
    <dgm:cxn modelId="{6CE97C04-A717-4DCD-BDD8-B0BCD6285D3C}" type="presParOf" srcId="{252D87FD-7E14-40C6-ABCF-005896F7775F}" destId="{61BCCD40-8D73-4D2F-AED2-D7C2CD7451F8}" srcOrd="0" destOrd="0" presId="urn:microsoft.com/office/officeart/2008/layout/PictureStrips"/>
    <dgm:cxn modelId="{98A87BE9-F35B-4228-9F2C-0344D0A03581}" type="presParOf" srcId="{252D87FD-7E14-40C6-ABCF-005896F7775F}" destId="{D0410215-ECAE-4E04-B271-252A296B6BCE}" srcOrd="1" destOrd="0" presId="urn:microsoft.com/office/officeart/2008/layout/PictureStrips"/>
    <dgm:cxn modelId="{B2D0832D-5A45-4870-9BB7-0A806CAF99C9}" type="presParOf" srcId="{B9ACBE31-F86A-48DD-90EA-63CC4C93AD61}" destId="{E46D7028-C6C3-43C3-A5EF-BEF0F1E78BDC}" srcOrd="3" destOrd="0" presId="urn:microsoft.com/office/officeart/2008/layout/PictureStrips"/>
    <dgm:cxn modelId="{DF622333-D34B-4737-8E06-56C1CD4275E6}" type="presParOf" srcId="{B9ACBE31-F86A-48DD-90EA-63CC4C93AD61}" destId="{00F4E325-0483-4C7F-ABBB-50D43A42EF49}" srcOrd="4" destOrd="0" presId="urn:microsoft.com/office/officeart/2008/layout/PictureStrips"/>
    <dgm:cxn modelId="{20B7C06C-FB41-499E-A8B4-C25FC1F36FB1}" type="presParOf" srcId="{00F4E325-0483-4C7F-ABBB-50D43A42EF49}" destId="{251119D5-107D-490F-A8D1-CEECFAA709A7}" srcOrd="0" destOrd="0" presId="urn:microsoft.com/office/officeart/2008/layout/PictureStrips"/>
    <dgm:cxn modelId="{77F865DE-EC4B-43AB-BF26-39A84E6F8A87}" type="presParOf" srcId="{00F4E325-0483-4C7F-ABBB-50D43A42EF49}" destId="{437E5458-455F-4D1E-A204-E8C49595F918}" srcOrd="1" destOrd="0" presId="urn:microsoft.com/office/officeart/2008/layout/PictureStrips"/>
    <dgm:cxn modelId="{2E136132-B08C-464C-8BA9-2463165C48E8}" type="presParOf" srcId="{B9ACBE31-F86A-48DD-90EA-63CC4C93AD61}" destId="{668265CF-B98F-45D1-BE94-387894528411}" srcOrd="5" destOrd="0" presId="urn:microsoft.com/office/officeart/2008/layout/PictureStrips"/>
    <dgm:cxn modelId="{F81D1E91-19E5-4F3A-A43C-F712CCCC219D}" type="presParOf" srcId="{B9ACBE31-F86A-48DD-90EA-63CC4C93AD61}" destId="{D8AFE876-E842-4547-AA1B-C5A1863C47B4}" srcOrd="6" destOrd="0" presId="urn:microsoft.com/office/officeart/2008/layout/PictureStrips"/>
    <dgm:cxn modelId="{EB530293-275E-4F51-B09C-F5AE14DA79E4}" type="presParOf" srcId="{D8AFE876-E842-4547-AA1B-C5A1863C47B4}" destId="{5F9CC44A-5B1C-4795-934F-2D81F94B24CB}" srcOrd="0" destOrd="0" presId="urn:microsoft.com/office/officeart/2008/layout/PictureStrips"/>
    <dgm:cxn modelId="{42C9D148-F624-49AF-B576-4816FCDD2E92}" type="presParOf" srcId="{D8AFE876-E842-4547-AA1B-C5A1863C47B4}" destId="{CAAD8793-A2D9-433F-BF63-7DEB6A3BE2D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E2BA08-FBF3-4961-A4D3-7B04438B129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3012423-0800-4403-8EB9-DF0915E2A6D3}">
      <dgm:prSet phldrT="[Text]" phldr="0" custT="1"/>
      <dgm:spPr/>
      <dgm:t>
        <a:bodyPr/>
        <a:lstStyle/>
        <a:p>
          <a:r>
            <a:rPr lang="cs-CZ" sz="2600" dirty="0"/>
            <a:t>Rychlé odečty</a:t>
          </a:r>
        </a:p>
      </dgm:t>
    </dgm:pt>
    <dgm:pt modelId="{C9F4878A-518B-4F37-9B49-03A99F4A37C7}" type="parTrans" cxnId="{8E93631B-3DD1-45A6-AF78-7399A8679CEC}">
      <dgm:prSet/>
      <dgm:spPr/>
      <dgm:t>
        <a:bodyPr/>
        <a:lstStyle/>
        <a:p>
          <a:endParaRPr lang="cs-CZ"/>
        </a:p>
      </dgm:t>
    </dgm:pt>
    <dgm:pt modelId="{C2937784-48A1-44F4-9566-D30AAFB27268}" type="sibTrans" cxnId="{8E93631B-3DD1-45A6-AF78-7399A8679CEC}">
      <dgm:prSet/>
      <dgm:spPr/>
      <dgm:t>
        <a:bodyPr/>
        <a:lstStyle/>
        <a:p>
          <a:endParaRPr lang="cs-CZ"/>
        </a:p>
      </dgm:t>
    </dgm:pt>
    <dgm:pt modelId="{333A4DD8-25D8-4C05-A86C-DCC9B246703E}">
      <dgm:prSet phldrT="[Text]" phldr="0" custT="1"/>
      <dgm:spPr/>
      <dgm:t>
        <a:bodyPr/>
        <a:lstStyle/>
        <a:p>
          <a:r>
            <a:rPr lang="cs-CZ" sz="3200" dirty="0"/>
            <a:t>Všechny odečty na jednom místě</a:t>
          </a:r>
        </a:p>
      </dgm:t>
    </dgm:pt>
    <dgm:pt modelId="{05965EAF-66B6-4270-A3A8-310FFABABD79}" type="parTrans" cxnId="{29FF1887-5C04-458E-9569-ED668A706C27}">
      <dgm:prSet/>
      <dgm:spPr/>
      <dgm:t>
        <a:bodyPr/>
        <a:lstStyle/>
        <a:p>
          <a:endParaRPr lang="cs-CZ"/>
        </a:p>
      </dgm:t>
    </dgm:pt>
    <dgm:pt modelId="{049DD7F4-58D3-4B01-B65E-2693D452C546}" type="sibTrans" cxnId="{29FF1887-5C04-458E-9569-ED668A706C27}">
      <dgm:prSet/>
      <dgm:spPr/>
      <dgm:t>
        <a:bodyPr/>
        <a:lstStyle/>
        <a:p>
          <a:endParaRPr lang="cs-CZ"/>
        </a:p>
      </dgm:t>
    </dgm:pt>
    <dgm:pt modelId="{64F41964-917D-4DDB-9E78-F661BDA75952}">
      <dgm:prSet phldrT="[Text]" phldr="0" custT="1"/>
      <dgm:spPr/>
      <dgm:t>
        <a:bodyPr/>
        <a:lstStyle/>
        <a:p>
          <a:r>
            <a:rPr lang="cs-CZ" sz="3200" dirty="0"/>
            <a:t>Zkrácení doby při zadávání odečtů</a:t>
          </a:r>
        </a:p>
      </dgm:t>
    </dgm:pt>
    <dgm:pt modelId="{8E074EF8-86E1-4FEE-B790-D74737ECAC6B}" type="parTrans" cxnId="{0275B522-E8D2-40FC-A135-2EA583E2B785}">
      <dgm:prSet/>
      <dgm:spPr/>
      <dgm:t>
        <a:bodyPr/>
        <a:lstStyle/>
        <a:p>
          <a:endParaRPr lang="cs-CZ"/>
        </a:p>
      </dgm:t>
    </dgm:pt>
    <dgm:pt modelId="{1FFB60DE-6604-465B-A9D7-98A5196F7F86}" type="sibTrans" cxnId="{0275B522-E8D2-40FC-A135-2EA583E2B785}">
      <dgm:prSet/>
      <dgm:spPr/>
      <dgm:t>
        <a:bodyPr/>
        <a:lstStyle/>
        <a:p>
          <a:endParaRPr lang="cs-CZ"/>
        </a:p>
      </dgm:t>
    </dgm:pt>
    <dgm:pt modelId="{EB2A4F15-60F5-4F85-A543-4A678D604440}">
      <dgm:prSet phldrT="[Text]" phldr="0" custT="1"/>
      <dgm:spPr/>
      <dgm:t>
        <a:bodyPr/>
        <a:lstStyle/>
        <a:p>
          <a:r>
            <a:rPr lang="cs-CZ" sz="2500" dirty="0"/>
            <a:t>Automatické odečty</a:t>
          </a:r>
        </a:p>
      </dgm:t>
    </dgm:pt>
    <dgm:pt modelId="{AEF1799B-529F-4BC7-870C-DFE4E691703A}" type="parTrans" cxnId="{0C454EB6-03A9-495D-AC97-38916FD6060D}">
      <dgm:prSet/>
      <dgm:spPr/>
      <dgm:t>
        <a:bodyPr/>
        <a:lstStyle/>
        <a:p>
          <a:endParaRPr lang="cs-CZ"/>
        </a:p>
      </dgm:t>
    </dgm:pt>
    <dgm:pt modelId="{D0F32CCE-5883-4412-9803-335A2F9E1B57}" type="sibTrans" cxnId="{0C454EB6-03A9-495D-AC97-38916FD6060D}">
      <dgm:prSet/>
      <dgm:spPr/>
      <dgm:t>
        <a:bodyPr/>
        <a:lstStyle/>
        <a:p>
          <a:endParaRPr lang="cs-CZ"/>
        </a:p>
      </dgm:t>
    </dgm:pt>
    <dgm:pt modelId="{9B604B08-01BB-4D70-9838-17426BCB35E8}">
      <dgm:prSet phldrT="[Text]" phldr="0" custT="1"/>
      <dgm:spPr/>
      <dgm:t>
        <a:bodyPr/>
        <a:lstStyle/>
        <a:p>
          <a:r>
            <a:rPr lang="cs-CZ" sz="3200" dirty="0"/>
            <a:t>Automatické načítání spotřeby vody přímo od Vodárny</a:t>
          </a:r>
        </a:p>
      </dgm:t>
    </dgm:pt>
    <dgm:pt modelId="{0929D6F6-894F-4606-82B1-4E0AFC4719FF}" type="parTrans" cxnId="{C5471A3F-9049-4A5D-88D9-1E29D36659E2}">
      <dgm:prSet/>
      <dgm:spPr/>
      <dgm:t>
        <a:bodyPr/>
        <a:lstStyle/>
        <a:p>
          <a:endParaRPr lang="cs-CZ"/>
        </a:p>
      </dgm:t>
    </dgm:pt>
    <dgm:pt modelId="{D2608E93-5C5B-4676-BD35-0BC75F3758B5}" type="sibTrans" cxnId="{C5471A3F-9049-4A5D-88D9-1E29D36659E2}">
      <dgm:prSet/>
      <dgm:spPr/>
      <dgm:t>
        <a:bodyPr/>
        <a:lstStyle/>
        <a:p>
          <a:endParaRPr lang="cs-CZ"/>
        </a:p>
      </dgm:t>
    </dgm:pt>
    <dgm:pt modelId="{542E0454-F044-4E02-88BF-9E9B021D131C}">
      <dgm:prSet phldrT="[Text]" custT="1"/>
      <dgm:spPr/>
      <dgm:t>
        <a:bodyPr/>
        <a:lstStyle/>
        <a:p>
          <a:r>
            <a:rPr lang="cs-CZ" sz="3200" dirty="0"/>
            <a:t>Automatické načítání spotřeby elektřiny přímo od ČEZ</a:t>
          </a:r>
        </a:p>
      </dgm:t>
    </dgm:pt>
    <dgm:pt modelId="{2242CD6C-9128-4DD0-B3BE-8FF24CC1BF45}" type="parTrans" cxnId="{1AE333DF-8E51-44C5-A287-00C314350CEB}">
      <dgm:prSet/>
      <dgm:spPr/>
      <dgm:t>
        <a:bodyPr/>
        <a:lstStyle/>
        <a:p>
          <a:endParaRPr lang="cs-CZ"/>
        </a:p>
      </dgm:t>
    </dgm:pt>
    <dgm:pt modelId="{74BA35E5-B58A-4606-A1B3-A459A9F36933}" type="sibTrans" cxnId="{1AE333DF-8E51-44C5-A287-00C314350CEB}">
      <dgm:prSet/>
      <dgm:spPr/>
      <dgm:t>
        <a:bodyPr/>
        <a:lstStyle/>
        <a:p>
          <a:endParaRPr lang="cs-CZ"/>
        </a:p>
      </dgm:t>
    </dgm:pt>
    <dgm:pt modelId="{91BCDCDD-FB79-41E0-BF5B-347521516825}">
      <dgm:prSet phldrT="[Text]" phldr="0" custT="1"/>
      <dgm:spPr/>
      <dgm:t>
        <a:bodyPr/>
        <a:lstStyle/>
        <a:p>
          <a:r>
            <a:rPr lang="cs-CZ" sz="2600" dirty="0"/>
            <a:t>Nová záložka FVE</a:t>
          </a:r>
        </a:p>
      </dgm:t>
    </dgm:pt>
    <dgm:pt modelId="{879563F3-C41C-47F7-96B8-6035D3A6BC56}" type="parTrans" cxnId="{07668374-F73F-40C5-A171-C0185C33D633}">
      <dgm:prSet/>
      <dgm:spPr/>
      <dgm:t>
        <a:bodyPr/>
        <a:lstStyle/>
        <a:p>
          <a:endParaRPr lang="cs-CZ"/>
        </a:p>
      </dgm:t>
    </dgm:pt>
    <dgm:pt modelId="{54CC51CB-A00A-40D6-A7AE-2B17DD9987FF}" type="sibTrans" cxnId="{07668374-F73F-40C5-A171-C0185C33D633}">
      <dgm:prSet/>
      <dgm:spPr/>
      <dgm:t>
        <a:bodyPr/>
        <a:lstStyle/>
        <a:p>
          <a:endParaRPr lang="cs-CZ"/>
        </a:p>
      </dgm:t>
    </dgm:pt>
    <dgm:pt modelId="{4411F6AA-023E-4C36-9EFB-2F46AC7D387F}">
      <dgm:prSet phldrT="[Text]" phldr="0" custT="1"/>
      <dgm:spPr/>
      <dgm:t>
        <a:bodyPr/>
        <a:lstStyle/>
        <a:p>
          <a:r>
            <a:rPr lang="cs-CZ" sz="3200" dirty="0"/>
            <a:t>Výroba</a:t>
          </a:r>
        </a:p>
      </dgm:t>
    </dgm:pt>
    <dgm:pt modelId="{684D8B3B-57A8-4AA2-A3FC-323599209AB3}" type="parTrans" cxnId="{325BE8DC-4E14-40D2-81B7-774D8BDABF7E}">
      <dgm:prSet/>
      <dgm:spPr/>
      <dgm:t>
        <a:bodyPr/>
        <a:lstStyle/>
        <a:p>
          <a:endParaRPr lang="cs-CZ"/>
        </a:p>
      </dgm:t>
    </dgm:pt>
    <dgm:pt modelId="{CA2D2C64-FA76-4316-8869-C3D9ACFE8A35}" type="sibTrans" cxnId="{325BE8DC-4E14-40D2-81B7-774D8BDABF7E}">
      <dgm:prSet/>
      <dgm:spPr/>
      <dgm:t>
        <a:bodyPr/>
        <a:lstStyle/>
        <a:p>
          <a:endParaRPr lang="cs-CZ"/>
        </a:p>
      </dgm:t>
    </dgm:pt>
    <dgm:pt modelId="{3483FBC6-BA21-446D-B4F8-AB3263355CCF}">
      <dgm:prSet phldrT="[Text]" phldr="0" custT="1"/>
      <dgm:spPr/>
      <dgm:t>
        <a:bodyPr/>
        <a:lstStyle/>
        <a:p>
          <a:r>
            <a:rPr lang="cs-CZ" sz="3200" dirty="0"/>
            <a:t>Přetoky do sítě</a:t>
          </a:r>
        </a:p>
      </dgm:t>
    </dgm:pt>
    <dgm:pt modelId="{6316CCB5-B1DA-4075-A9D6-C5E089FFE83E}" type="parTrans" cxnId="{9F8B055E-71AB-4494-A5C1-C1D59DBF5772}">
      <dgm:prSet/>
      <dgm:spPr/>
      <dgm:t>
        <a:bodyPr/>
        <a:lstStyle/>
        <a:p>
          <a:endParaRPr lang="cs-CZ"/>
        </a:p>
      </dgm:t>
    </dgm:pt>
    <dgm:pt modelId="{EC1B27E3-93B5-45E9-A696-7595D8E9EA02}" type="sibTrans" cxnId="{9F8B055E-71AB-4494-A5C1-C1D59DBF5772}">
      <dgm:prSet/>
      <dgm:spPr/>
      <dgm:t>
        <a:bodyPr/>
        <a:lstStyle/>
        <a:p>
          <a:endParaRPr lang="cs-CZ"/>
        </a:p>
      </dgm:t>
    </dgm:pt>
    <dgm:pt modelId="{F8435872-DF42-4282-8417-22FE855E662C}">
      <dgm:prSet phldrT="[Text]" phldr="0" custT="1"/>
      <dgm:spPr/>
      <dgm:t>
        <a:bodyPr/>
        <a:lstStyle/>
        <a:p>
          <a:r>
            <a:rPr lang="cs-CZ" sz="3200" dirty="0"/>
            <a:t>Nasdílená energie</a:t>
          </a:r>
        </a:p>
      </dgm:t>
    </dgm:pt>
    <dgm:pt modelId="{DB89731D-B4B6-4190-913A-20C85B494251}" type="parTrans" cxnId="{B2CA9D46-52EC-4574-8295-40FE346902AB}">
      <dgm:prSet/>
      <dgm:spPr/>
      <dgm:t>
        <a:bodyPr/>
        <a:lstStyle/>
        <a:p>
          <a:endParaRPr lang="cs-CZ"/>
        </a:p>
      </dgm:t>
    </dgm:pt>
    <dgm:pt modelId="{760CF885-D303-4C91-958B-ACFBF7BC366D}" type="sibTrans" cxnId="{B2CA9D46-52EC-4574-8295-40FE346902AB}">
      <dgm:prSet/>
      <dgm:spPr/>
      <dgm:t>
        <a:bodyPr/>
        <a:lstStyle/>
        <a:p>
          <a:endParaRPr lang="cs-CZ"/>
        </a:p>
      </dgm:t>
    </dgm:pt>
    <dgm:pt modelId="{9117196C-1360-43BC-ABCE-94497A8ABA93}" type="pres">
      <dgm:prSet presAssocID="{8BE2BA08-FBF3-4961-A4D3-7B04438B1295}" presName="linearFlow" presStyleCnt="0">
        <dgm:presLayoutVars>
          <dgm:dir/>
          <dgm:animLvl val="lvl"/>
          <dgm:resizeHandles val="exact"/>
        </dgm:presLayoutVars>
      </dgm:prSet>
      <dgm:spPr/>
    </dgm:pt>
    <dgm:pt modelId="{87FBDBEB-9286-452C-A9FF-1A839DF36220}" type="pres">
      <dgm:prSet presAssocID="{D3012423-0800-4403-8EB9-DF0915E2A6D3}" presName="composite" presStyleCnt="0"/>
      <dgm:spPr/>
    </dgm:pt>
    <dgm:pt modelId="{44F4BEB2-7811-43BA-B458-2FE4865F4413}" type="pres">
      <dgm:prSet presAssocID="{D3012423-0800-4403-8EB9-DF0915E2A6D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8082670-40EA-4A35-9352-7D5394D7F9DB}" type="pres">
      <dgm:prSet presAssocID="{D3012423-0800-4403-8EB9-DF0915E2A6D3}" presName="descendantText" presStyleLbl="alignAcc1" presStyleIdx="0" presStyleCnt="3">
        <dgm:presLayoutVars>
          <dgm:bulletEnabled val="1"/>
        </dgm:presLayoutVars>
      </dgm:prSet>
      <dgm:spPr/>
    </dgm:pt>
    <dgm:pt modelId="{3791ABED-3D21-45B6-9B39-BC5C8798C327}" type="pres">
      <dgm:prSet presAssocID="{C2937784-48A1-44F4-9566-D30AAFB27268}" presName="sp" presStyleCnt="0"/>
      <dgm:spPr/>
    </dgm:pt>
    <dgm:pt modelId="{51413673-B7F4-43A8-99ED-80E61C297AD3}" type="pres">
      <dgm:prSet presAssocID="{EB2A4F15-60F5-4F85-A543-4A678D604440}" presName="composite" presStyleCnt="0"/>
      <dgm:spPr/>
    </dgm:pt>
    <dgm:pt modelId="{A148543E-EC05-4D98-8A07-B99C3833F704}" type="pres">
      <dgm:prSet presAssocID="{EB2A4F15-60F5-4F85-A543-4A678D604440}" presName="parentText" presStyleLbl="alignNode1" presStyleIdx="1" presStyleCnt="3" custLinFactNeighborY="-18764">
        <dgm:presLayoutVars>
          <dgm:chMax val="1"/>
          <dgm:bulletEnabled val="1"/>
        </dgm:presLayoutVars>
      </dgm:prSet>
      <dgm:spPr/>
    </dgm:pt>
    <dgm:pt modelId="{5E4F41A4-77D1-43F7-88E5-3E126F2DC46F}" type="pres">
      <dgm:prSet presAssocID="{EB2A4F15-60F5-4F85-A543-4A678D604440}" presName="descendantText" presStyleLbl="alignAcc1" presStyleIdx="1" presStyleCnt="3" custLinFactNeighborX="0" custLinFactNeighborY="-31327">
        <dgm:presLayoutVars>
          <dgm:bulletEnabled val="1"/>
        </dgm:presLayoutVars>
      </dgm:prSet>
      <dgm:spPr/>
    </dgm:pt>
    <dgm:pt modelId="{B5C4AF0E-CF42-4AE3-A2C5-B4C568ECB007}" type="pres">
      <dgm:prSet presAssocID="{D0F32CCE-5883-4412-9803-335A2F9E1B57}" presName="sp" presStyleCnt="0"/>
      <dgm:spPr/>
    </dgm:pt>
    <dgm:pt modelId="{7BDAA43F-87CE-4D11-8B04-444BD601B680}" type="pres">
      <dgm:prSet presAssocID="{91BCDCDD-FB79-41E0-BF5B-347521516825}" presName="composite" presStyleCnt="0"/>
      <dgm:spPr/>
    </dgm:pt>
    <dgm:pt modelId="{5D35612B-7E2A-405C-AA17-E3F154608426}" type="pres">
      <dgm:prSet presAssocID="{91BCDCDD-FB79-41E0-BF5B-347521516825}" presName="parentText" presStyleLbl="alignNode1" presStyleIdx="2" presStyleCnt="3" custLinFactNeighborX="1229" custLinFactNeighborY="-37678">
        <dgm:presLayoutVars>
          <dgm:chMax val="1"/>
          <dgm:bulletEnabled val="1"/>
        </dgm:presLayoutVars>
      </dgm:prSet>
      <dgm:spPr/>
    </dgm:pt>
    <dgm:pt modelId="{4FD8C532-977F-41EA-AA4A-671AEF4611E5}" type="pres">
      <dgm:prSet presAssocID="{91BCDCDD-FB79-41E0-BF5B-347521516825}" presName="descendantText" presStyleLbl="alignAcc1" presStyleIdx="2" presStyleCnt="3" custLinFactNeighborX="0" custLinFactNeighborY="-61232">
        <dgm:presLayoutVars>
          <dgm:bulletEnabled val="1"/>
        </dgm:presLayoutVars>
      </dgm:prSet>
      <dgm:spPr/>
    </dgm:pt>
  </dgm:ptLst>
  <dgm:cxnLst>
    <dgm:cxn modelId="{B0872803-815F-499C-BF57-B380DE58DAD5}" type="presOf" srcId="{91BCDCDD-FB79-41E0-BF5B-347521516825}" destId="{5D35612B-7E2A-405C-AA17-E3F154608426}" srcOrd="0" destOrd="0" presId="urn:microsoft.com/office/officeart/2005/8/layout/chevron2"/>
    <dgm:cxn modelId="{B7BA7D0B-4852-4BA3-90F4-20CCEB77D38E}" type="presOf" srcId="{333A4DD8-25D8-4C05-A86C-DCC9B246703E}" destId="{A8082670-40EA-4A35-9352-7D5394D7F9DB}" srcOrd="0" destOrd="0" presId="urn:microsoft.com/office/officeart/2005/8/layout/chevron2"/>
    <dgm:cxn modelId="{8E93631B-3DD1-45A6-AF78-7399A8679CEC}" srcId="{8BE2BA08-FBF3-4961-A4D3-7B04438B1295}" destId="{D3012423-0800-4403-8EB9-DF0915E2A6D3}" srcOrd="0" destOrd="0" parTransId="{C9F4878A-518B-4F37-9B49-03A99F4A37C7}" sibTransId="{C2937784-48A1-44F4-9566-D30AAFB27268}"/>
    <dgm:cxn modelId="{0275B522-E8D2-40FC-A135-2EA583E2B785}" srcId="{D3012423-0800-4403-8EB9-DF0915E2A6D3}" destId="{64F41964-917D-4DDB-9E78-F661BDA75952}" srcOrd="1" destOrd="0" parTransId="{8E074EF8-86E1-4FEE-B790-D74737ECAC6B}" sibTransId="{1FFB60DE-6604-465B-A9D7-98A5196F7F86}"/>
    <dgm:cxn modelId="{51B7A73E-302E-4C2B-90E3-E0E6ABE4F03F}" type="presOf" srcId="{64F41964-917D-4DDB-9E78-F661BDA75952}" destId="{A8082670-40EA-4A35-9352-7D5394D7F9DB}" srcOrd="0" destOrd="1" presId="urn:microsoft.com/office/officeart/2005/8/layout/chevron2"/>
    <dgm:cxn modelId="{C5471A3F-9049-4A5D-88D9-1E29D36659E2}" srcId="{EB2A4F15-60F5-4F85-A543-4A678D604440}" destId="{9B604B08-01BB-4D70-9838-17426BCB35E8}" srcOrd="0" destOrd="0" parTransId="{0929D6F6-894F-4606-82B1-4E0AFC4719FF}" sibTransId="{D2608E93-5C5B-4676-BD35-0BC75F3758B5}"/>
    <dgm:cxn modelId="{9F8B055E-71AB-4494-A5C1-C1D59DBF5772}" srcId="{91BCDCDD-FB79-41E0-BF5B-347521516825}" destId="{3483FBC6-BA21-446D-B4F8-AB3263355CCF}" srcOrd="1" destOrd="0" parTransId="{6316CCB5-B1DA-4075-A9D6-C5E089FFE83E}" sibTransId="{EC1B27E3-93B5-45E9-A696-7595D8E9EA02}"/>
    <dgm:cxn modelId="{24F9E462-0585-4AE2-B4C3-C5DA7B6CBBB9}" type="presOf" srcId="{8BE2BA08-FBF3-4961-A4D3-7B04438B1295}" destId="{9117196C-1360-43BC-ABCE-94497A8ABA93}" srcOrd="0" destOrd="0" presId="urn:microsoft.com/office/officeart/2005/8/layout/chevron2"/>
    <dgm:cxn modelId="{86479A45-7C8E-4380-827F-56566480C45E}" type="presOf" srcId="{4411F6AA-023E-4C36-9EFB-2F46AC7D387F}" destId="{4FD8C532-977F-41EA-AA4A-671AEF4611E5}" srcOrd="0" destOrd="0" presId="urn:microsoft.com/office/officeart/2005/8/layout/chevron2"/>
    <dgm:cxn modelId="{B2CA9D46-52EC-4574-8295-40FE346902AB}" srcId="{91BCDCDD-FB79-41E0-BF5B-347521516825}" destId="{F8435872-DF42-4282-8417-22FE855E662C}" srcOrd="2" destOrd="0" parTransId="{DB89731D-B4B6-4190-913A-20C85B494251}" sibTransId="{760CF885-D303-4C91-958B-ACFBF7BC366D}"/>
    <dgm:cxn modelId="{7C9EF370-9FA2-43D9-BBE9-EA797D2BD7B8}" type="presOf" srcId="{F8435872-DF42-4282-8417-22FE855E662C}" destId="{4FD8C532-977F-41EA-AA4A-671AEF4611E5}" srcOrd="0" destOrd="2" presId="urn:microsoft.com/office/officeart/2005/8/layout/chevron2"/>
    <dgm:cxn modelId="{07668374-F73F-40C5-A171-C0185C33D633}" srcId="{8BE2BA08-FBF3-4961-A4D3-7B04438B1295}" destId="{91BCDCDD-FB79-41E0-BF5B-347521516825}" srcOrd="2" destOrd="0" parTransId="{879563F3-C41C-47F7-96B8-6035D3A6BC56}" sibTransId="{54CC51CB-A00A-40D6-A7AE-2B17DD9987FF}"/>
    <dgm:cxn modelId="{7557F458-838D-4F1F-BEA0-91B07EA5A6D1}" type="presOf" srcId="{EB2A4F15-60F5-4F85-A543-4A678D604440}" destId="{A148543E-EC05-4D98-8A07-B99C3833F704}" srcOrd="0" destOrd="0" presId="urn:microsoft.com/office/officeart/2005/8/layout/chevron2"/>
    <dgm:cxn modelId="{29FF1887-5C04-458E-9569-ED668A706C27}" srcId="{D3012423-0800-4403-8EB9-DF0915E2A6D3}" destId="{333A4DD8-25D8-4C05-A86C-DCC9B246703E}" srcOrd="0" destOrd="0" parTransId="{05965EAF-66B6-4270-A3A8-310FFABABD79}" sibTransId="{049DD7F4-58D3-4B01-B65E-2693D452C546}"/>
    <dgm:cxn modelId="{0ADCD59F-E6C1-47E6-B63B-AD2A2FFD0A4D}" type="presOf" srcId="{3483FBC6-BA21-446D-B4F8-AB3263355CCF}" destId="{4FD8C532-977F-41EA-AA4A-671AEF4611E5}" srcOrd="0" destOrd="1" presId="urn:microsoft.com/office/officeart/2005/8/layout/chevron2"/>
    <dgm:cxn modelId="{DC891CB2-4C0E-4883-94E6-AE74AC81A118}" type="presOf" srcId="{D3012423-0800-4403-8EB9-DF0915E2A6D3}" destId="{44F4BEB2-7811-43BA-B458-2FE4865F4413}" srcOrd="0" destOrd="0" presId="urn:microsoft.com/office/officeart/2005/8/layout/chevron2"/>
    <dgm:cxn modelId="{0C454EB6-03A9-495D-AC97-38916FD6060D}" srcId="{8BE2BA08-FBF3-4961-A4D3-7B04438B1295}" destId="{EB2A4F15-60F5-4F85-A543-4A678D604440}" srcOrd="1" destOrd="0" parTransId="{AEF1799B-529F-4BC7-870C-DFE4E691703A}" sibTransId="{D0F32CCE-5883-4412-9803-335A2F9E1B57}"/>
    <dgm:cxn modelId="{AEE3E3B9-1080-4B0B-9246-C8DEE6CBE50A}" type="presOf" srcId="{9B604B08-01BB-4D70-9838-17426BCB35E8}" destId="{5E4F41A4-77D1-43F7-88E5-3E126F2DC46F}" srcOrd="0" destOrd="0" presId="urn:microsoft.com/office/officeart/2005/8/layout/chevron2"/>
    <dgm:cxn modelId="{2618FCD8-ECDD-45B8-AD58-7DB960A0C0A8}" type="presOf" srcId="{542E0454-F044-4E02-88BF-9E9B021D131C}" destId="{5E4F41A4-77D1-43F7-88E5-3E126F2DC46F}" srcOrd="0" destOrd="1" presId="urn:microsoft.com/office/officeart/2005/8/layout/chevron2"/>
    <dgm:cxn modelId="{325BE8DC-4E14-40D2-81B7-774D8BDABF7E}" srcId="{91BCDCDD-FB79-41E0-BF5B-347521516825}" destId="{4411F6AA-023E-4C36-9EFB-2F46AC7D387F}" srcOrd="0" destOrd="0" parTransId="{684D8B3B-57A8-4AA2-A3FC-323599209AB3}" sibTransId="{CA2D2C64-FA76-4316-8869-C3D9ACFE8A35}"/>
    <dgm:cxn modelId="{1AE333DF-8E51-44C5-A287-00C314350CEB}" srcId="{EB2A4F15-60F5-4F85-A543-4A678D604440}" destId="{542E0454-F044-4E02-88BF-9E9B021D131C}" srcOrd="1" destOrd="0" parTransId="{2242CD6C-9128-4DD0-B3BE-8FF24CC1BF45}" sibTransId="{74BA35E5-B58A-4606-A1B3-A459A9F36933}"/>
    <dgm:cxn modelId="{36DC50D5-FA5B-4ABB-BA02-8B0F04C15BDA}" type="presParOf" srcId="{9117196C-1360-43BC-ABCE-94497A8ABA93}" destId="{87FBDBEB-9286-452C-A9FF-1A839DF36220}" srcOrd="0" destOrd="0" presId="urn:microsoft.com/office/officeart/2005/8/layout/chevron2"/>
    <dgm:cxn modelId="{02711DD7-384B-4019-8047-F9CEDF9525B5}" type="presParOf" srcId="{87FBDBEB-9286-452C-A9FF-1A839DF36220}" destId="{44F4BEB2-7811-43BA-B458-2FE4865F4413}" srcOrd="0" destOrd="0" presId="urn:microsoft.com/office/officeart/2005/8/layout/chevron2"/>
    <dgm:cxn modelId="{89FDC8DF-501E-4F0D-9A21-F504FA23F89E}" type="presParOf" srcId="{87FBDBEB-9286-452C-A9FF-1A839DF36220}" destId="{A8082670-40EA-4A35-9352-7D5394D7F9DB}" srcOrd="1" destOrd="0" presId="urn:microsoft.com/office/officeart/2005/8/layout/chevron2"/>
    <dgm:cxn modelId="{E45E2E58-77AC-48F6-A80A-16BD93427F4F}" type="presParOf" srcId="{9117196C-1360-43BC-ABCE-94497A8ABA93}" destId="{3791ABED-3D21-45B6-9B39-BC5C8798C327}" srcOrd="1" destOrd="0" presId="urn:microsoft.com/office/officeart/2005/8/layout/chevron2"/>
    <dgm:cxn modelId="{3E1B8647-C433-4A47-8300-BCB158EBBFF3}" type="presParOf" srcId="{9117196C-1360-43BC-ABCE-94497A8ABA93}" destId="{51413673-B7F4-43A8-99ED-80E61C297AD3}" srcOrd="2" destOrd="0" presId="urn:microsoft.com/office/officeart/2005/8/layout/chevron2"/>
    <dgm:cxn modelId="{2E1FCA8A-4457-40BE-B54B-F764B2A46B39}" type="presParOf" srcId="{51413673-B7F4-43A8-99ED-80E61C297AD3}" destId="{A148543E-EC05-4D98-8A07-B99C3833F704}" srcOrd="0" destOrd="0" presId="urn:microsoft.com/office/officeart/2005/8/layout/chevron2"/>
    <dgm:cxn modelId="{A331A8C5-A159-4606-9075-C02DEF242962}" type="presParOf" srcId="{51413673-B7F4-43A8-99ED-80E61C297AD3}" destId="{5E4F41A4-77D1-43F7-88E5-3E126F2DC46F}" srcOrd="1" destOrd="0" presId="urn:microsoft.com/office/officeart/2005/8/layout/chevron2"/>
    <dgm:cxn modelId="{1DFF8E8E-FFF6-4A0C-9AE9-285C691D6CD4}" type="presParOf" srcId="{9117196C-1360-43BC-ABCE-94497A8ABA93}" destId="{B5C4AF0E-CF42-4AE3-A2C5-B4C568ECB007}" srcOrd="3" destOrd="0" presId="urn:microsoft.com/office/officeart/2005/8/layout/chevron2"/>
    <dgm:cxn modelId="{9EB9188E-F9B1-4327-8A98-9DE8A5EA3724}" type="presParOf" srcId="{9117196C-1360-43BC-ABCE-94497A8ABA93}" destId="{7BDAA43F-87CE-4D11-8B04-444BD601B680}" srcOrd="4" destOrd="0" presId="urn:microsoft.com/office/officeart/2005/8/layout/chevron2"/>
    <dgm:cxn modelId="{75C5FB94-BCAD-4237-8A36-AEB04965242F}" type="presParOf" srcId="{7BDAA43F-87CE-4D11-8B04-444BD601B680}" destId="{5D35612B-7E2A-405C-AA17-E3F154608426}" srcOrd="0" destOrd="0" presId="urn:microsoft.com/office/officeart/2005/8/layout/chevron2"/>
    <dgm:cxn modelId="{D017C23D-2EFB-4BBC-A254-BD2F9F7C0532}" type="presParOf" srcId="{7BDAA43F-87CE-4D11-8B04-444BD601B680}" destId="{4FD8C532-977F-41EA-AA4A-671AEF4611E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E2BA08-FBF3-4961-A4D3-7B04438B129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3012423-0800-4403-8EB9-DF0915E2A6D3}">
      <dgm:prSet phldrT="[Text]" phldr="0"/>
      <dgm:spPr>
        <a:solidFill>
          <a:srgbClr val="FFC000"/>
        </a:solidFill>
      </dgm:spPr>
      <dgm:t>
        <a:bodyPr/>
        <a:lstStyle/>
        <a:p>
          <a:r>
            <a:rPr lang="cs-CZ" dirty="0">
              <a:solidFill>
                <a:schemeClr val="accent1"/>
              </a:solidFill>
            </a:rPr>
            <a:t>Sdílená energie</a:t>
          </a:r>
        </a:p>
      </dgm:t>
    </dgm:pt>
    <dgm:pt modelId="{C9F4878A-518B-4F37-9B49-03A99F4A37C7}" type="parTrans" cxnId="{8E93631B-3DD1-45A6-AF78-7399A8679CEC}">
      <dgm:prSet/>
      <dgm:spPr/>
      <dgm:t>
        <a:bodyPr/>
        <a:lstStyle/>
        <a:p>
          <a:endParaRPr lang="cs-CZ"/>
        </a:p>
      </dgm:t>
    </dgm:pt>
    <dgm:pt modelId="{C2937784-48A1-44F4-9566-D30AAFB27268}" type="sibTrans" cxnId="{8E93631B-3DD1-45A6-AF78-7399A8679CEC}">
      <dgm:prSet/>
      <dgm:spPr/>
      <dgm:t>
        <a:bodyPr/>
        <a:lstStyle/>
        <a:p>
          <a:endParaRPr lang="cs-CZ"/>
        </a:p>
      </dgm:t>
    </dgm:pt>
    <dgm:pt modelId="{333A4DD8-25D8-4C05-A86C-DCC9B246703E}">
      <dgm:prSet phldrT="[Text]" phldr="0"/>
      <dgm:spPr/>
      <dgm:t>
        <a:bodyPr/>
        <a:lstStyle/>
        <a:p>
          <a:r>
            <a:rPr lang="cs-CZ" dirty="0"/>
            <a:t>Nasdílená energie z FVE u sdílejících objektů v rámci skupiny aktivního zákazníka</a:t>
          </a:r>
        </a:p>
      </dgm:t>
    </dgm:pt>
    <dgm:pt modelId="{05965EAF-66B6-4270-A3A8-310FFABABD79}" type="parTrans" cxnId="{29FF1887-5C04-458E-9569-ED668A706C27}">
      <dgm:prSet/>
      <dgm:spPr/>
      <dgm:t>
        <a:bodyPr/>
        <a:lstStyle/>
        <a:p>
          <a:endParaRPr lang="cs-CZ"/>
        </a:p>
      </dgm:t>
    </dgm:pt>
    <dgm:pt modelId="{049DD7F4-58D3-4B01-B65E-2693D452C546}" type="sibTrans" cxnId="{29FF1887-5C04-458E-9569-ED668A706C27}">
      <dgm:prSet/>
      <dgm:spPr/>
      <dgm:t>
        <a:bodyPr/>
        <a:lstStyle/>
        <a:p>
          <a:endParaRPr lang="cs-CZ"/>
        </a:p>
      </dgm:t>
    </dgm:pt>
    <dgm:pt modelId="{64F41964-917D-4DDB-9E78-F661BDA75952}">
      <dgm:prSet phldrT="[Text]" phldr="0"/>
      <dgm:spPr/>
      <dgm:t>
        <a:bodyPr/>
        <a:lstStyle/>
        <a:p>
          <a:r>
            <a:rPr lang="cs-CZ" dirty="0"/>
            <a:t>Úspora nákladů na sdílenou elektřinu</a:t>
          </a:r>
        </a:p>
      </dgm:t>
    </dgm:pt>
    <dgm:pt modelId="{8E074EF8-86E1-4FEE-B790-D74737ECAC6B}" type="parTrans" cxnId="{0275B522-E8D2-40FC-A135-2EA583E2B785}">
      <dgm:prSet/>
      <dgm:spPr/>
      <dgm:t>
        <a:bodyPr/>
        <a:lstStyle/>
        <a:p>
          <a:endParaRPr lang="cs-CZ"/>
        </a:p>
      </dgm:t>
    </dgm:pt>
    <dgm:pt modelId="{1FFB60DE-6604-465B-A9D7-98A5196F7F86}" type="sibTrans" cxnId="{0275B522-E8D2-40FC-A135-2EA583E2B785}">
      <dgm:prSet/>
      <dgm:spPr/>
      <dgm:t>
        <a:bodyPr/>
        <a:lstStyle/>
        <a:p>
          <a:endParaRPr lang="cs-CZ"/>
        </a:p>
      </dgm:t>
    </dgm:pt>
    <dgm:pt modelId="{EB2A4F15-60F5-4F85-A543-4A678D604440}">
      <dgm:prSet phldrT="[Text]" phldr="0"/>
      <dgm:spPr>
        <a:solidFill>
          <a:srgbClr val="FFC000"/>
        </a:solidFill>
      </dgm:spPr>
      <dgm:t>
        <a:bodyPr/>
        <a:lstStyle/>
        <a:p>
          <a:r>
            <a:rPr lang="cs-CZ" dirty="0">
              <a:solidFill>
                <a:schemeClr val="accent1"/>
              </a:solidFill>
            </a:rPr>
            <a:t>Rozúčtování energie</a:t>
          </a:r>
        </a:p>
      </dgm:t>
    </dgm:pt>
    <dgm:pt modelId="{AEF1799B-529F-4BC7-870C-DFE4E691703A}" type="parTrans" cxnId="{0C454EB6-03A9-495D-AC97-38916FD6060D}">
      <dgm:prSet/>
      <dgm:spPr/>
      <dgm:t>
        <a:bodyPr/>
        <a:lstStyle/>
        <a:p>
          <a:endParaRPr lang="cs-CZ"/>
        </a:p>
      </dgm:t>
    </dgm:pt>
    <dgm:pt modelId="{D0F32CCE-5883-4412-9803-335A2F9E1B57}" type="sibTrans" cxnId="{0C454EB6-03A9-495D-AC97-38916FD6060D}">
      <dgm:prSet/>
      <dgm:spPr/>
      <dgm:t>
        <a:bodyPr/>
        <a:lstStyle/>
        <a:p>
          <a:endParaRPr lang="cs-CZ"/>
        </a:p>
      </dgm:t>
    </dgm:pt>
    <dgm:pt modelId="{9B604B08-01BB-4D70-9838-17426BCB35E8}">
      <dgm:prSet phldrT="[Text]" phldr="0"/>
      <dgm:spPr/>
      <dgm:t>
        <a:bodyPr/>
        <a:lstStyle/>
        <a:p>
          <a:r>
            <a:rPr lang="cs-CZ" dirty="0"/>
            <a:t>Výpočet přeúčtovaného množství energie</a:t>
          </a:r>
        </a:p>
      </dgm:t>
    </dgm:pt>
    <dgm:pt modelId="{0929D6F6-894F-4606-82B1-4E0AFC4719FF}" type="parTrans" cxnId="{C5471A3F-9049-4A5D-88D9-1E29D36659E2}">
      <dgm:prSet/>
      <dgm:spPr/>
      <dgm:t>
        <a:bodyPr/>
        <a:lstStyle/>
        <a:p>
          <a:endParaRPr lang="cs-CZ"/>
        </a:p>
      </dgm:t>
    </dgm:pt>
    <dgm:pt modelId="{D2608E93-5C5B-4676-BD35-0BC75F3758B5}" type="sibTrans" cxnId="{C5471A3F-9049-4A5D-88D9-1E29D36659E2}">
      <dgm:prSet/>
      <dgm:spPr/>
      <dgm:t>
        <a:bodyPr/>
        <a:lstStyle/>
        <a:p>
          <a:endParaRPr lang="cs-CZ"/>
        </a:p>
      </dgm:t>
    </dgm:pt>
    <dgm:pt modelId="{542E0454-F044-4E02-88BF-9E9B021D131C}">
      <dgm:prSet phldrT="[Text]"/>
      <dgm:spPr/>
      <dgm:t>
        <a:bodyPr/>
        <a:lstStyle/>
        <a:p>
          <a:r>
            <a:rPr lang="cs-CZ" dirty="0"/>
            <a:t>Měrný náklad na jednotku přeúčtované energie</a:t>
          </a:r>
        </a:p>
      </dgm:t>
    </dgm:pt>
    <dgm:pt modelId="{2242CD6C-9128-4DD0-B3BE-8FF24CC1BF45}" type="parTrans" cxnId="{1AE333DF-8E51-44C5-A287-00C314350CEB}">
      <dgm:prSet/>
      <dgm:spPr/>
      <dgm:t>
        <a:bodyPr/>
        <a:lstStyle/>
        <a:p>
          <a:endParaRPr lang="cs-CZ"/>
        </a:p>
      </dgm:t>
    </dgm:pt>
    <dgm:pt modelId="{74BA35E5-B58A-4606-A1B3-A459A9F36933}" type="sibTrans" cxnId="{1AE333DF-8E51-44C5-A287-00C314350CEB}">
      <dgm:prSet/>
      <dgm:spPr/>
      <dgm:t>
        <a:bodyPr/>
        <a:lstStyle/>
        <a:p>
          <a:endParaRPr lang="cs-CZ"/>
        </a:p>
      </dgm:t>
    </dgm:pt>
    <dgm:pt modelId="{271918BF-EA75-4E23-9C39-AD7CC66069FD}">
      <dgm:prSet phldrT="[Text]"/>
      <dgm:spPr/>
      <dgm:t>
        <a:bodyPr/>
        <a:lstStyle/>
        <a:p>
          <a:r>
            <a:rPr lang="cs-CZ" dirty="0"/>
            <a:t>Celkové přeúčtované náklady</a:t>
          </a:r>
        </a:p>
      </dgm:t>
    </dgm:pt>
    <dgm:pt modelId="{125A6AD4-332D-46CE-A6BE-7508B343ABF7}" type="parTrans" cxnId="{C8F9FA9E-D977-472D-9451-77DF904B99D3}">
      <dgm:prSet/>
      <dgm:spPr/>
      <dgm:t>
        <a:bodyPr/>
        <a:lstStyle/>
        <a:p>
          <a:endParaRPr lang="cs-CZ"/>
        </a:p>
      </dgm:t>
    </dgm:pt>
    <dgm:pt modelId="{E290F166-70F6-4374-B5A7-80CEEF77185A}" type="sibTrans" cxnId="{C8F9FA9E-D977-472D-9451-77DF904B99D3}">
      <dgm:prSet/>
      <dgm:spPr/>
      <dgm:t>
        <a:bodyPr/>
        <a:lstStyle/>
        <a:p>
          <a:endParaRPr lang="cs-CZ"/>
        </a:p>
      </dgm:t>
    </dgm:pt>
    <dgm:pt modelId="{9117196C-1360-43BC-ABCE-94497A8ABA93}" type="pres">
      <dgm:prSet presAssocID="{8BE2BA08-FBF3-4961-A4D3-7B04438B1295}" presName="linearFlow" presStyleCnt="0">
        <dgm:presLayoutVars>
          <dgm:dir/>
          <dgm:animLvl val="lvl"/>
          <dgm:resizeHandles val="exact"/>
        </dgm:presLayoutVars>
      </dgm:prSet>
      <dgm:spPr/>
    </dgm:pt>
    <dgm:pt modelId="{87FBDBEB-9286-452C-A9FF-1A839DF36220}" type="pres">
      <dgm:prSet presAssocID="{D3012423-0800-4403-8EB9-DF0915E2A6D3}" presName="composite" presStyleCnt="0"/>
      <dgm:spPr/>
    </dgm:pt>
    <dgm:pt modelId="{44F4BEB2-7811-43BA-B458-2FE4865F4413}" type="pres">
      <dgm:prSet presAssocID="{D3012423-0800-4403-8EB9-DF0915E2A6D3}" presName="parentText" presStyleLbl="alignNode1" presStyleIdx="0" presStyleCnt="2" custLinFactNeighborX="-11756" custLinFactNeighborY="-653">
        <dgm:presLayoutVars>
          <dgm:chMax val="1"/>
          <dgm:bulletEnabled val="1"/>
        </dgm:presLayoutVars>
      </dgm:prSet>
      <dgm:spPr/>
    </dgm:pt>
    <dgm:pt modelId="{A8082670-40EA-4A35-9352-7D5394D7F9DB}" type="pres">
      <dgm:prSet presAssocID="{D3012423-0800-4403-8EB9-DF0915E2A6D3}" presName="descendantText" presStyleLbl="alignAcc1" presStyleIdx="0" presStyleCnt="2">
        <dgm:presLayoutVars>
          <dgm:bulletEnabled val="1"/>
        </dgm:presLayoutVars>
      </dgm:prSet>
      <dgm:spPr/>
    </dgm:pt>
    <dgm:pt modelId="{00245FC0-FC14-4133-AD4A-F4FABB4A4A86}" type="pres">
      <dgm:prSet presAssocID="{C2937784-48A1-44F4-9566-D30AAFB27268}" presName="sp" presStyleCnt="0"/>
      <dgm:spPr/>
    </dgm:pt>
    <dgm:pt modelId="{51413673-B7F4-43A8-99ED-80E61C297AD3}" type="pres">
      <dgm:prSet presAssocID="{EB2A4F15-60F5-4F85-A543-4A678D604440}" presName="composite" presStyleCnt="0"/>
      <dgm:spPr/>
    </dgm:pt>
    <dgm:pt modelId="{A148543E-EC05-4D98-8A07-B99C3833F704}" type="pres">
      <dgm:prSet presAssocID="{EB2A4F15-60F5-4F85-A543-4A678D604440}" presName="parentText" presStyleLbl="alignNode1" presStyleIdx="1" presStyleCnt="2" custLinFactNeighborX="1308" custLinFactNeighborY="-14896">
        <dgm:presLayoutVars>
          <dgm:chMax val="1"/>
          <dgm:bulletEnabled val="1"/>
        </dgm:presLayoutVars>
      </dgm:prSet>
      <dgm:spPr/>
    </dgm:pt>
    <dgm:pt modelId="{5E4F41A4-77D1-43F7-88E5-3E126F2DC46F}" type="pres">
      <dgm:prSet presAssocID="{EB2A4F15-60F5-4F85-A543-4A678D604440}" presName="descendantText" presStyleLbl="alignAcc1" presStyleIdx="1" presStyleCnt="2" custLinFactNeighborX="0" custLinFactNeighborY="-25607">
        <dgm:presLayoutVars>
          <dgm:bulletEnabled val="1"/>
        </dgm:presLayoutVars>
      </dgm:prSet>
      <dgm:spPr/>
    </dgm:pt>
  </dgm:ptLst>
  <dgm:cxnLst>
    <dgm:cxn modelId="{55AC1617-044C-42F7-A8CF-CFCE2FEAE941}" type="presOf" srcId="{D3012423-0800-4403-8EB9-DF0915E2A6D3}" destId="{44F4BEB2-7811-43BA-B458-2FE4865F4413}" srcOrd="0" destOrd="0" presId="urn:microsoft.com/office/officeart/2005/8/layout/chevron2"/>
    <dgm:cxn modelId="{8E93631B-3DD1-45A6-AF78-7399A8679CEC}" srcId="{8BE2BA08-FBF3-4961-A4D3-7B04438B1295}" destId="{D3012423-0800-4403-8EB9-DF0915E2A6D3}" srcOrd="0" destOrd="0" parTransId="{C9F4878A-518B-4F37-9B49-03A99F4A37C7}" sibTransId="{C2937784-48A1-44F4-9566-D30AAFB27268}"/>
    <dgm:cxn modelId="{128CBE1E-E362-4AB5-BB0D-64C82B339A1F}" type="presOf" srcId="{EB2A4F15-60F5-4F85-A543-4A678D604440}" destId="{A148543E-EC05-4D98-8A07-B99C3833F704}" srcOrd="0" destOrd="0" presId="urn:microsoft.com/office/officeart/2005/8/layout/chevron2"/>
    <dgm:cxn modelId="{0275B522-E8D2-40FC-A135-2EA583E2B785}" srcId="{D3012423-0800-4403-8EB9-DF0915E2A6D3}" destId="{64F41964-917D-4DDB-9E78-F661BDA75952}" srcOrd="1" destOrd="0" parTransId="{8E074EF8-86E1-4FEE-B790-D74737ECAC6B}" sibTransId="{1FFB60DE-6604-465B-A9D7-98A5196F7F86}"/>
    <dgm:cxn modelId="{39305923-9688-478D-83F6-08C6656B4EF2}" type="presOf" srcId="{64F41964-917D-4DDB-9E78-F661BDA75952}" destId="{A8082670-40EA-4A35-9352-7D5394D7F9DB}" srcOrd="0" destOrd="1" presId="urn:microsoft.com/office/officeart/2005/8/layout/chevron2"/>
    <dgm:cxn modelId="{C5471A3F-9049-4A5D-88D9-1E29D36659E2}" srcId="{EB2A4F15-60F5-4F85-A543-4A678D604440}" destId="{9B604B08-01BB-4D70-9838-17426BCB35E8}" srcOrd="0" destOrd="0" parTransId="{0929D6F6-894F-4606-82B1-4E0AFC4719FF}" sibTransId="{D2608E93-5C5B-4676-BD35-0BC75F3758B5}"/>
    <dgm:cxn modelId="{A6E6D75D-4636-49CF-85F1-54424CD826A1}" type="presOf" srcId="{9B604B08-01BB-4D70-9838-17426BCB35E8}" destId="{5E4F41A4-77D1-43F7-88E5-3E126F2DC46F}" srcOrd="0" destOrd="0" presId="urn:microsoft.com/office/officeart/2005/8/layout/chevron2"/>
    <dgm:cxn modelId="{24F9E462-0585-4AE2-B4C3-C5DA7B6CBBB9}" type="presOf" srcId="{8BE2BA08-FBF3-4961-A4D3-7B04438B1295}" destId="{9117196C-1360-43BC-ABCE-94497A8ABA93}" srcOrd="0" destOrd="0" presId="urn:microsoft.com/office/officeart/2005/8/layout/chevron2"/>
    <dgm:cxn modelId="{538D247C-631B-41B6-B1BF-B93D392ED7E5}" type="presOf" srcId="{542E0454-F044-4E02-88BF-9E9B021D131C}" destId="{5E4F41A4-77D1-43F7-88E5-3E126F2DC46F}" srcOrd="0" destOrd="1" presId="urn:microsoft.com/office/officeart/2005/8/layout/chevron2"/>
    <dgm:cxn modelId="{29FF1887-5C04-458E-9569-ED668A706C27}" srcId="{D3012423-0800-4403-8EB9-DF0915E2A6D3}" destId="{333A4DD8-25D8-4C05-A86C-DCC9B246703E}" srcOrd="0" destOrd="0" parTransId="{05965EAF-66B6-4270-A3A8-310FFABABD79}" sibTransId="{049DD7F4-58D3-4B01-B65E-2693D452C546}"/>
    <dgm:cxn modelId="{74FFCE95-4504-419B-AA68-407D3CF0D1CB}" type="presOf" srcId="{271918BF-EA75-4E23-9C39-AD7CC66069FD}" destId="{5E4F41A4-77D1-43F7-88E5-3E126F2DC46F}" srcOrd="0" destOrd="2" presId="urn:microsoft.com/office/officeart/2005/8/layout/chevron2"/>
    <dgm:cxn modelId="{C8F9FA9E-D977-472D-9451-77DF904B99D3}" srcId="{EB2A4F15-60F5-4F85-A543-4A678D604440}" destId="{271918BF-EA75-4E23-9C39-AD7CC66069FD}" srcOrd="2" destOrd="0" parTransId="{125A6AD4-332D-46CE-A6BE-7508B343ABF7}" sibTransId="{E290F166-70F6-4374-B5A7-80CEEF77185A}"/>
    <dgm:cxn modelId="{0C454EB6-03A9-495D-AC97-38916FD6060D}" srcId="{8BE2BA08-FBF3-4961-A4D3-7B04438B1295}" destId="{EB2A4F15-60F5-4F85-A543-4A678D604440}" srcOrd="1" destOrd="0" parTransId="{AEF1799B-529F-4BC7-870C-DFE4E691703A}" sibTransId="{D0F32CCE-5883-4412-9803-335A2F9E1B57}"/>
    <dgm:cxn modelId="{1AE333DF-8E51-44C5-A287-00C314350CEB}" srcId="{EB2A4F15-60F5-4F85-A543-4A678D604440}" destId="{542E0454-F044-4E02-88BF-9E9B021D131C}" srcOrd="1" destOrd="0" parTransId="{2242CD6C-9128-4DD0-B3BE-8FF24CC1BF45}" sibTransId="{74BA35E5-B58A-4606-A1B3-A459A9F36933}"/>
    <dgm:cxn modelId="{DAB44CFA-D373-443E-B2AB-CADA98312DAA}" type="presOf" srcId="{333A4DD8-25D8-4C05-A86C-DCC9B246703E}" destId="{A8082670-40EA-4A35-9352-7D5394D7F9DB}" srcOrd="0" destOrd="0" presId="urn:microsoft.com/office/officeart/2005/8/layout/chevron2"/>
    <dgm:cxn modelId="{CDCDF01A-A164-4F57-B9B9-1168897B6806}" type="presParOf" srcId="{9117196C-1360-43BC-ABCE-94497A8ABA93}" destId="{87FBDBEB-9286-452C-A9FF-1A839DF36220}" srcOrd="0" destOrd="0" presId="urn:microsoft.com/office/officeart/2005/8/layout/chevron2"/>
    <dgm:cxn modelId="{B24B41A9-A3FA-433F-875C-6046CC151730}" type="presParOf" srcId="{87FBDBEB-9286-452C-A9FF-1A839DF36220}" destId="{44F4BEB2-7811-43BA-B458-2FE4865F4413}" srcOrd="0" destOrd="0" presId="urn:microsoft.com/office/officeart/2005/8/layout/chevron2"/>
    <dgm:cxn modelId="{9EDA69D1-EB2F-4379-8DEB-9AF97C80A006}" type="presParOf" srcId="{87FBDBEB-9286-452C-A9FF-1A839DF36220}" destId="{A8082670-40EA-4A35-9352-7D5394D7F9DB}" srcOrd="1" destOrd="0" presId="urn:microsoft.com/office/officeart/2005/8/layout/chevron2"/>
    <dgm:cxn modelId="{2CA33E71-3054-4FEB-B2D6-12BB88DB7960}" type="presParOf" srcId="{9117196C-1360-43BC-ABCE-94497A8ABA93}" destId="{00245FC0-FC14-4133-AD4A-F4FABB4A4A86}" srcOrd="1" destOrd="0" presId="urn:microsoft.com/office/officeart/2005/8/layout/chevron2"/>
    <dgm:cxn modelId="{8BA4391A-03B8-4AE6-B029-0727E65ACF83}" type="presParOf" srcId="{9117196C-1360-43BC-ABCE-94497A8ABA93}" destId="{51413673-B7F4-43A8-99ED-80E61C297AD3}" srcOrd="2" destOrd="0" presId="urn:microsoft.com/office/officeart/2005/8/layout/chevron2"/>
    <dgm:cxn modelId="{0C7FB64A-DD33-4312-B40D-5EE58B925840}" type="presParOf" srcId="{51413673-B7F4-43A8-99ED-80E61C297AD3}" destId="{A148543E-EC05-4D98-8A07-B99C3833F704}" srcOrd="0" destOrd="0" presId="urn:microsoft.com/office/officeart/2005/8/layout/chevron2"/>
    <dgm:cxn modelId="{7F7FD84A-0B39-46DF-A224-FBB7B703E586}" type="presParOf" srcId="{51413673-B7F4-43A8-99ED-80E61C297AD3}" destId="{5E4F41A4-77D1-43F7-88E5-3E126F2DC46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7A1737-CBDA-4A39-AEE3-C06034781B3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0B6F016-DC8D-4CBB-B49B-27180FC243EB}">
      <dgm:prSet phldrT="[Text]" custT="1"/>
      <dgm:spPr/>
      <dgm:t>
        <a:bodyPr/>
        <a:lstStyle/>
        <a:p>
          <a:pPr>
            <a:buNone/>
          </a:pPr>
          <a:r>
            <a:rPr lang="cs-CZ" sz="3200" b="1" i="0" dirty="0"/>
            <a:t>Obnovitelné zdroje energie pro veřejné budovy</a:t>
          </a:r>
          <a:endParaRPr lang="cs-CZ" sz="3200" dirty="0"/>
        </a:p>
      </dgm:t>
    </dgm:pt>
    <dgm:pt modelId="{012C7B8A-7393-41E0-A7A4-B1BE736D1738}" type="parTrans" cxnId="{867097D2-A3D4-48D3-B0B9-39E28ECBBD98}">
      <dgm:prSet/>
      <dgm:spPr/>
      <dgm:t>
        <a:bodyPr/>
        <a:lstStyle/>
        <a:p>
          <a:endParaRPr lang="cs-CZ" sz="2400"/>
        </a:p>
      </dgm:t>
    </dgm:pt>
    <dgm:pt modelId="{A53C6D15-4E7F-44D1-9C32-E5768F1F4E10}" type="sibTrans" cxnId="{867097D2-A3D4-48D3-B0B9-39E28ECBBD98}">
      <dgm:prSet/>
      <dgm:spPr/>
      <dgm:t>
        <a:bodyPr/>
        <a:lstStyle/>
        <a:p>
          <a:endParaRPr lang="cs-CZ" sz="2400"/>
        </a:p>
      </dgm:t>
    </dgm:pt>
    <dgm:pt modelId="{BB93AA7F-DE4B-4AF4-9BFF-0568431ADBD5}">
      <dgm:prSet phldrT="[Text]" custT="1"/>
      <dgm:spPr/>
      <dgm:t>
        <a:bodyPr/>
        <a:lstStyle/>
        <a:p>
          <a:pPr>
            <a:buNone/>
          </a:pPr>
          <a:r>
            <a:rPr lang="pl-PL" sz="2400" b="0" i="0" dirty="0"/>
            <a:t>103. Výzva OPŽP</a:t>
          </a:r>
          <a:endParaRPr lang="cs-CZ" sz="2400" dirty="0"/>
        </a:p>
      </dgm:t>
    </dgm:pt>
    <dgm:pt modelId="{A49C43D6-574E-4825-A161-71E64F4CC42D}" type="parTrans" cxnId="{D44E277A-DE0F-49DD-B1BD-A905D22E6C66}">
      <dgm:prSet/>
      <dgm:spPr/>
      <dgm:t>
        <a:bodyPr/>
        <a:lstStyle/>
        <a:p>
          <a:endParaRPr lang="cs-CZ" sz="2400"/>
        </a:p>
      </dgm:t>
    </dgm:pt>
    <dgm:pt modelId="{184B59BB-E860-421E-A7AA-8A8CE593C37B}" type="sibTrans" cxnId="{D44E277A-DE0F-49DD-B1BD-A905D22E6C66}">
      <dgm:prSet/>
      <dgm:spPr/>
      <dgm:t>
        <a:bodyPr/>
        <a:lstStyle/>
        <a:p>
          <a:endParaRPr lang="cs-CZ" sz="2400"/>
        </a:p>
      </dgm:t>
    </dgm:pt>
    <dgm:pt modelId="{E3D3E6B3-8C35-48C9-9158-C023E701FF45}">
      <dgm:prSet phldrT="[Text]" custT="1"/>
      <dgm:spPr/>
      <dgm:t>
        <a:bodyPr/>
        <a:lstStyle/>
        <a:p>
          <a:pPr>
            <a:buNone/>
          </a:pPr>
          <a:r>
            <a:rPr lang="pl-PL" sz="2400" b="0" i="0" dirty="0"/>
            <a:t>Příjem žádostí </a:t>
          </a:r>
          <a:r>
            <a:rPr lang="pl-PL" sz="2400" b="1" i="0" dirty="0"/>
            <a:t>od 29.4. do 25.9.2026</a:t>
          </a:r>
          <a:endParaRPr lang="cs-CZ" sz="2400" u="sng" dirty="0">
            <a:solidFill>
              <a:srgbClr val="FFC000"/>
            </a:solidFill>
          </a:endParaRPr>
        </a:p>
      </dgm:t>
    </dgm:pt>
    <dgm:pt modelId="{5674C031-6A99-48D3-BE6D-1C72E44D980A}" type="parTrans" cxnId="{DEF78A3F-C459-45F4-BDC9-34BF399A3CB1}">
      <dgm:prSet/>
      <dgm:spPr/>
      <dgm:t>
        <a:bodyPr/>
        <a:lstStyle/>
        <a:p>
          <a:endParaRPr lang="cs-CZ" sz="2400"/>
        </a:p>
      </dgm:t>
    </dgm:pt>
    <dgm:pt modelId="{D3989207-828A-4B92-859D-34B7F5B785DD}" type="sibTrans" cxnId="{DEF78A3F-C459-45F4-BDC9-34BF399A3CB1}">
      <dgm:prSet/>
      <dgm:spPr/>
      <dgm:t>
        <a:bodyPr/>
        <a:lstStyle/>
        <a:p>
          <a:endParaRPr lang="cs-CZ" sz="2400"/>
        </a:p>
      </dgm:t>
    </dgm:pt>
    <dgm:pt modelId="{DA44A67A-1441-4D06-9565-A3975EB14D41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cs-CZ" sz="2400" b="1" i="0" dirty="0"/>
            <a:t>předmět </a:t>
          </a:r>
          <a:r>
            <a:rPr lang="cs-CZ" sz="2400" b="0" i="0" dirty="0"/>
            <a:t>dotace: </a:t>
          </a:r>
        </a:p>
        <a:p>
          <a:pPr>
            <a:buFont typeface="Arial" panose="020B0604020202020204" pitchFamily="34" charset="0"/>
            <a:buNone/>
          </a:pPr>
          <a:r>
            <a:rPr lang="cs-CZ" sz="2400" b="1" i="0" dirty="0"/>
            <a:t>V</a:t>
          </a:r>
          <a:r>
            <a:rPr lang="cs-CZ" sz="2400" b="0" i="0" dirty="0"/>
            <a:t>ýměna zdroje za tepelné čerpadlo, kotel na biomasu, zařízení pro kombinovanou výrobu elektřiny a tepla či chladu využívající OZE. Součástí projektu může být i rekonstrukce otopné soustavy (kromě plynového TČ).</a:t>
          </a:r>
        </a:p>
        <a:p>
          <a:pPr>
            <a:buFont typeface="Arial" panose="020B0604020202020204" pitchFamily="34" charset="0"/>
            <a:buChar char="•"/>
          </a:pPr>
          <a:r>
            <a:rPr lang="cs-CZ" sz="2400" b="1" i="0" dirty="0"/>
            <a:t>I</a:t>
          </a:r>
          <a:r>
            <a:rPr lang="cs-CZ" sz="2400" b="0" i="0" dirty="0"/>
            <a:t>nstalace solárně – termických systémů.</a:t>
          </a:r>
        </a:p>
        <a:p>
          <a:pPr>
            <a:buFont typeface="Arial" panose="020B0604020202020204" pitchFamily="34" charset="0"/>
            <a:buNone/>
          </a:pPr>
          <a:r>
            <a:rPr lang="cs-CZ" sz="2400" b="1" i="0" dirty="0"/>
            <a:t>R</a:t>
          </a:r>
          <a:r>
            <a:rPr lang="cs-CZ" sz="2400" b="0" i="0" dirty="0"/>
            <a:t>ekonstrukce, či výměna stávajícího OZE za OZE (kromě FVE). </a:t>
          </a:r>
        </a:p>
        <a:p>
          <a:r>
            <a:rPr lang="cs-CZ" sz="2400" b="1" i="0" dirty="0"/>
            <a:t>Z</a:t>
          </a:r>
          <a:r>
            <a:rPr lang="cs-CZ" sz="2400" b="0" i="0" dirty="0"/>
            <a:t>avedení energetického managementu včetně řídícího softwaru a měřících a řídících prvků pro optimalizaci výroby a spotřeby energie (s některým výše uvedeným opatřením).</a:t>
          </a:r>
          <a:endParaRPr lang="cs-CZ" sz="2400" dirty="0"/>
        </a:p>
      </dgm:t>
    </dgm:pt>
    <dgm:pt modelId="{9EF7BF73-31A0-4882-A7CF-072C5F428C1E}" type="parTrans" cxnId="{44F4C12F-FCF7-4E0B-B978-658DFE8A46E1}">
      <dgm:prSet/>
      <dgm:spPr/>
      <dgm:t>
        <a:bodyPr/>
        <a:lstStyle/>
        <a:p>
          <a:endParaRPr lang="cs-CZ" sz="2400"/>
        </a:p>
      </dgm:t>
    </dgm:pt>
    <dgm:pt modelId="{F130F89E-6F61-4AE1-9681-008C0EC6AF9E}" type="sibTrans" cxnId="{44F4C12F-FCF7-4E0B-B978-658DFE8A46E1}">
      <dgm:prSet/>
      <dgm:spPr/>
      <dgm:t>
        <a:bodyPr/>
        <a:lstStyle/>
        <a:p>
          <a:endParaRPr lang="cs-CZ" sz="2400"/>
        </a:p>
      </dgm:t>
    </dgm:pt>
    <dgm:pt modelId="{ADF0D1A2-EDEF-4E5B-A04E-666DD5F5D841}">
      <dgm:prSet phldrT="[Text]" custT="1"/>
      <dgm:spPr/>
      <dgm:t>
        <a:bodyPr/>
        <a:lstStyle/>
        <a:p>
          <a:pPr>
            <a:buNone/>
          </a:pPr>
          <a:r>
            <a:rPr lang="cs-CZ" sz="3200" b="1" i="0" dirty="0">
              <a:solidFill>
                <a:srgbClr val="92D050"/>
              </a:solidFill>
            </a:rPr>
            <a:t>Snížení energetické náročnosti veřejných budov</a:t>
          </a:r>
          <a:endParaRPr lang="cs-CZ" sz="3200" dirty="0">
            <a:solidFill>
              <a:srgbClr val="92D050"/>
            </a:solidFill>
          </a:endParaRPr>
        </a:p>
      </dgm:t>
    </dgm:pt>
    <dgm:pt modelId="{ABE87570-9E27-49F8-A92D-6EF4F94A479D}" type="parTrans" cxnId="{51CBC311-2AE5-4EF0-817D-F237E052E4C8}">
      <dgm:prSet/>
      <dgm:spPr/>
      <dgm:t>
        <a:bodyPr/>
        <a:lstStyle/>
        <a:p>
          <a:endParaRPr lang="cs-CZ" sz="2400"/>
        </a:p>
      </dgm:t>
    </dgm:pt>
    <dgm:pt modelId="{A8DFD1BB-5F8F-409C-986C-FC53C5E3F63A}" type="sibTrans" cxnId="{51CBC311-2AE5-4EF0-817D-F237E052E4C8}">
      <dgm:prSet/>
      <dgm:spPr/>
      <dgm:t>
        <a:bodyPr/>
        <a:lstStyle/>
        <a:p>
          <a:endParaRPr lang="cs-CZ" sz="2400"/>
        </a:p>
      </dgm:t>
    </dgm:pt>
    <dgm:pt modelId="{2F6A5BEA-755D-4D73-9049-B1398AEE32AE}">
      <dgm:prSet phldrT="[Text]" custT="1"/>
      <dgm:spPr/>
      <dgm:t>
        <a:bodyPr/>
        <a:lstStyle/>
        <a:p>
          <a:pPr>
            <a:buNone/>
          </a:pPr>
          <a:r>
            <a:rPr lang="pl-PL" sz="2400" b="0" i="0" dirty="0"/>
            <a:t>102. Výzva OPŽP</a:t>
          </a:r>
          <a:endParaRPr lang="cs-CZ" sz="2400" b="0" dirty="0"/>
        </a:p>
      </dgm:t>
    </dgm:pt>
    <dgm:pt modelId="{4AD041E7-6650-47AC-ADBA-F026DCA6F1A7}" type="parTrans" cxnId="{3C89857A-4219-4067-9B55-27A4AD7AAA87}">
      <dgm:prSet/>
      <dgm:spPr/>
      <dgm:t>
        <a:bodyPr/>
        <a:lstStyle/>
        <a:p>
          <a:endParaRPr lang="cs-CZ" sz="2400"/>
        </a:p>
      </dgm:t>
    </dgm:pt>
    <dgm:pt modelId="{3D0C27F0-7D44-4EF3-9055-3220C613F681}" type="sibTrans" cxnId="{3C89857A-4219-4067-9B55-27A4AD7AAA87}">
      <dgm:prSet/>
      <dgm:spPr/>
      <dgm:t>
        <a:bodyPr/>
        <a:lstStyle/>
        <a:p>
          <a:endParaRPr lang="cs-CZ" sz="2400"/>
        </a:p>
      </dgm:t>
    </dgm:pt>
    <dgm:pt modelId="{20AA2119-B1DC-4F79-9AC0-EE5E157CB24E}">
      <dgm:prSet phldrT="[Text]" custT="1"/>
      <dgm:spPr/>
      <dgm:t>
        <a:bodyPr/>
        <a:lstStyle/>
        <a:p>
          <a:pPr>
            <a:buNone/>
          </a:pPr>
          <a:r>
            <a:rPr lang="pl-PL" sz="2400" b="0" i="0" dirty="0"/>
            <a:t>Příjem žádostí </a:t>
          </a:r>
          <a:r>
            <a:rPr lang="pl-PL" sz="2400" b="1" i="0" dirty="0"/>
            <a:t>od 29.4. do 25.9.2026</a:t>
          </a:r>
          <a:endParaRPr lang="cs-CZ" sz="2400" b="0" i="0" dirty="0">
            <a:solidFill>
              <a:srgbClr val="FFC000"/>
            </a:solidFill>
          </a:endParaRPr>
        </a:p>
      </dgm:t>
    </dgm:pt>
    <dgm:pt modelId="{B649D000-1457-4208-B1C4-0957CC14A012}" type="parTrans" cxnId="{09A18411-7E52-4737-A9CC-335F2EF333C6}">
      <dgm:prSet/>
      <dgm:spPr/>
      <dgm:t>
        <a:bodyPr/>
        <a:lstStyle/>
        <a:p>
          <a:endParaRPr lang="cs-CZ" sz="2400"/>
        </a:p>
      </dgm:t>
    </dgm:pt>
    <dgm:pt modelId="{679CAA46-228C-49F0-8789-EEC55C7563E8}" type="sibTrans" cxnId="{09A18411-7E52-4737-A9CC-335F2EF333C6}">
      <dgm:prSet/>
      <dgm:spPr/>
      <dgm:t>
        <a:bodyPr/>
        <a:lstStyle/>
        <a:p>
          <a:endParaRPr lang="cs-CZ" sz="2400"/>
        </a:p>
      </dgm:t>
    </dgm:pt>
    <dgm:pt modelId="{E6DDC67B-A41C-4750-8C95-C96EA54FDAFA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cs-CZ" sz="2400" b="1" i="0" dirty="0"/>
            <a:t>předmět </a:t>
          </a:r>
          <a:r>
            <a:rPr lang="cs-CZ" sz="2400" b="0" i="0" dirty="0"/>
            <a:t>dotace: </a:t>
          </a:r>
        </a:p>
        <a:p>
          <a:pPr>
            <a:buFont typeface="+mj-lt"/>
            <a:buAutoNum type="arabicPeriod"/>
          </a:pPr>
          <a:r>
            <a:rPr lang="cs-CZ" sz="2400" b="0" i="0" dirty="0"/>
            <a:t>Komplexní stavební úpravy budov, systémy pro využití odpadního tepla, rekonstrukce otopných soustav, předávacích stanic, rozvodů a zavedení EM</a:t>
          </a:r>
        </a:p>
        <a:p>
          <a:pPr>
            <a:buFont typeface="+mj-lt"/>
            <a:buAutoNum type="arabicPeriod"/>
          </a:pPr>
          <a:r>
            <a:rPr lang="cs-CZ" sz="2400" b="0" i="1" dirty="0"/>
            <a:t>Spolu s výše uvedeným opatřením lze podpořit:</a:t>
          </a:r>
        </a:p>
        <a:p>
          <a:pPr>
            <a:buFont typeface="+mj-lt"/>
            <a:buAutoNum type="arabicPeriod"/>
          </a:pPr>
          <a:r>
            <a:rPr lang="cs-CZ" sz="2400" b="0" i="0" dirty="0"/>
            <a:t>Modernizace vnitřního osvětlení (), stínící prvky, eliminace hluku.</a:t>
          </a:r>
        </a:p>
        <a:p>
          <a:pPr>
            <a:buFont typeface="+mj-lt"/>
            <a:buAutoNum type="arabicPeriod"/>
          </a:pPr>
          <a:r>
            <a:rPr lang="cs-CZ" sz="2400" dirty="0"/>
            <a:t>Technologie pro akumulaci, šedou vodu, ….</a:t>
          </a:r>
        </a:p>
        <a:p>
          <a:pPr>
            <a:buFont typeface="+mj-lt"/>
            <a:buAutoNum type="arabicPeriod"/>
          </a:pPr>
          <a:r>
            <a:rPr lang="cs-CZ" sz="2400" dirty="0"/>
            <a:t>Výstavba a rekonstrukce OZE (TČ, kotel na biomasu, KVET - včetně otopné soustavy; SK, FVE a zavedení EM</a:t>
          </a:r>
        </a:p>
      </dgm:t>
    </dgm:pt>
    <dgm:pt modelId="{37B32A16-0C1A-4470-8833-C6EABC8B6A70}" type="parTrans" cxnId="{6C184C62-3E8C-491B-A977-9F53F6EA1948}">
      <dgm:prSet/>
      <dgm:spPr/>
      <dgm:t>
        <a:bodyPr/>
        <a:lstStyle/>
        <a:p>
          <a:endParaRPr lang="cs-CZ" sz="2400"/>
        </a:p>
      </dgm:t>
    </dgm:pt>
    <dgm:pt modelId="{AA859EC8-3945-427E-B990-FCDEC743E2E8}" type="sibTrans" cxnId="{6C184C62-3E8C-491B-A977-9F53F6EA1948}">
      <dgm:prSet/>
      <dgm:spPr/>
      <dgm:t>
        <a:bodyPr/>
        <a:lstStyle/>
        <a:p>
          <a:endParaRPr lang="cs-CZ" sz="2400"/>
        </a:p>
      </dgm:t>
    </dgm:pt>
    <dgm:pt modelId="{FBE7D098-284D-4954-A574-414D0754D2D5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cs-CZ" sz="2400" dirty="0"/>
        </a:p>
      </dgm:t>
    </dgm:pt>
    <dgm:pt modelId="{CF010DD6-43C2-4F2A-8596-2BD11F72E273}" type="parTrans" cxnId="{D0B7DC60-A6DA-4BEF-8425-2C0B45702A4E}">
      <dgm:prSet/>
      <dgm:spPr/>
      <dgm:t>
        <a:bodyPr/>
        <a:lstStyle/>
        <a:p>
          <a:endParaRPr lang="cs-CZ" sz="2400"/>
        </a:p>
      </dgm:t>
    </dgm:pt>
    <dgm:pt modelId="{A67B7250-6DCF-4C47-B8DC-62C21254AFB1}" type="sibTrans" cxnId="{D0B7DC60-A6DA-4BEF-8425-2C0B45702A4E}">
      <dgm:prSet/>
      <dgm:spPr/>
      <dgm:t>
        <a:bodyPr/>
        <a:lstStyle/>
        <a:p>
          <a:endParaRPr lang="cs-CZ" sz="2400"/>
        </a:p>
      </dgm:t>
    </dgm:pt>
    <dgm:pt modelId="{B701EB07-B7AB-4532-AAAA-F81594006EAB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cs-CZ" sz="2400" dirty="0"/>
        </a:p>
      </dgm:t>
    </dgm:pt>
    <dgm:pt modelId="{50BD3E48-4583-4C53-BAFD-C58403479AA5}" type="parTrans" cxnId="{70320F94-C475-48AD-B78F-5E097373B0C1}">
      <dgm:prSet/>
      <dgm:spPr/>
      <dgm:t>
        <a:bodyPr/>
        <a:lstStyle/>
        <a:p>
          <a:endParaRPr lang="cs-CZ" sz="2400"/>
        </a:p>
      </dgm:t>
    </dgm:pt>
    <dgm:pt modelId="{BDF527D9-6B9F-42BC-B2D2-2BEB72B9E99B}" type="sibTrans" cxnId="{70320F94-C475-48AD-B78F-5E097373B0C1}">
      <dgm:prSet/>
      <dgm:spPr/>
      <dgm:t>
        <a:bodyPr/>
        <a:lstStyle/>
        <a:p>
          <a:endParaRPr lang="cs-CZ" sz="2400"/>
        </a:p>
      </dgm:t>
    </dgm:pt>
    <dgm:pt modelId="{EA9906B1-C24A-4DDE-BD0C-70D0F2B3868C}" type="pres">
      <dgm:prSet presAssocID="{1C7A1737-CBDA-4A39-AEE3-C06034781B3C}" presName="layout" presStyleCnt="0">
        <dgm:presLayoutVars>
          <dgm:chMax/>
          <dgm:chPref/>
          <dgm:dir/>
          <dgm:resizeHandles/>
        </dgm:presLayoutVars>
      </dgm:prSet>
      <dgm:spPr/>
    </dgm:pt>
    <dgm:pt modelId="{72E07B54-76B2-4DE6-ACFE-C62154535277}" type="pres">
      <dgm:prSet presAssocID="{C0B6F016-DC8D-4CBB-B49B-27180FC243EB}" presName="root" presStyleCnt="0">
        <dgm:presLayoutVars>
          <dgm:chMax/>
          <dgm:chPref/>
        </dgm:presLayoutVars>
      </dgm:prSet>
      <dgm:spPr/>
    </dgm:pt>
    <dgm:pt modelId="{82509B42-A5B7-474A-9357-2026E0BABDF4}" type="pres">
      <dgm:prSet presAssocID="{C0B6F016-DC8D-4CBB-B49B-27180FC243EB}" presName="rootComposite" presStyleCnt="0">
        <dgm:presLayoutVars/>
      </dgm:prSet>
      <dgm:spPr/>
    </dgm:pt>
    <dgm:pt modelId="{465A4F32-B7D7-457D-9560-7786C58098B8}" type="pres">
      <dgm:prSet presAssocID="{C0B6F016-DC8D-4CBB-B49B-27180FC243EB}" presName="ParentAccent" presStyleLbl="alignNode1" presStyleIdx="0" presStyleCnt="2" custScaleY="26569" custLinFactNeighborX="395" custLinFactNeighborY="2274"/>
      <dgm:spPr/>
    </dgm:pt>
    <dgm:pt modelId="{076F8522-90B0-4694-A4FD-F690E23BDAAE}" type="pres">
      <dgm:prSet presAssocID="{C0B6F016-DC8D-4CBB-B49B-27180FC243EB}" presName="ParentSmallAccent" presStyleLbl="fgAcc1" presStyleIdx="0" presStyleCnt="2" custLinFactNeighborX="-1584" custLinFactNeighborY="-31355"/>
      <dgm:spPr>
        <a:prstGeom prst="downArrow">
          <a:avLst/>
        </a:prstGeom>
        <a:solidFill>
          <a:srgbClr val="FFC000">
            <a:alpha val="90000"/>
          </a:srgbClr>
        </a:solidFill>
      </dgm:spPr>
    </dgm:pt>
    <dgm:pt modelId="{68308821-2E63-49EB-A4D5-1AE86837AAD7}" type="pres">
      <dgm:prSet presAssocID="{C0B6F016-DC8D-4CBB-B49B-27180FC243EB}" presName="Parent" presStyleLbl="revTx" presStyleIdx="0" presStyleCnt="10">
        <dgm:presLayoutVars>
          <dgm:chMax/>
          <dgm:chPref val="4"/>
          <dgm:bulletEnabled val="1"/>
        </dgm:presLayoutVars>
      </dgm:prSet>
      <dgm:spPr/>
    </dgm:pt>
    <dgm:pt modelId="{C7A885E4-055B-47DA-9C53-D8CD643ADF50}" type="pres">
      <dgm:prSet presAssocID="{C0B6F016-DC8D-4CBB-B49B-27180FC243EB}" presName="childShape" presStyleCnt="0">
        <dgm:presLayoutVars>
          <dgm:chMax val="0"/>
          <dgm:chPref val="0"/>
        </dgm:presLayoutVars>
      </dgm:prSet>
      <dgm:spPr/>
    </dgm:pt>
    <dgm:pt modelId="{9AEC6D92-FB91-423A-ADC2-48FE46A158BE}" type="pres">
      <dgm:prSet presAssocID="{BB93AA7F-DE4B-4AF4-9BFF-0568431ADBD5}" presName="childComposite" presStyleCnt="0">
        <dgm:presLayoutVars>
          <dgm:chMax val="0"/>
          <dgm:chPref val="0"/>
        </dgm:presLayoutVars>
      </dgm:prSet>
      <dgm:spPr/>
    </dgm:pt>
    <dgm:pt modelId="{2514816B-15D9-43DF-AD0F-E3302EC31356}" type="pres">
      <dgm:prSet presAssocID="{BB93AA7F-DE4B-4AF4-9BFF-0568431ADBD5}" presName="ChildAccent" presStyleLbl="solidFgAcc1" presStyleIdx="0" presStyleCnt="8" custLinFactNeighborX="4168" custLinFactNeighborY="-37383"/>
      <dgm:spPr/>
    </dgm:pt>
    <dgm:pt modelId="{3CEE0914-86F2-482B-8C69-4700A48FDF7F}" type="pres">
      <dgm:prSet presAssocID="{BB93AA7F-DE4B-4AF4-9BFF-0568431ADBD5}" presName="Child" presStyleLbl="revTx" presStyleIdx="1" presStyleCnt="10" custScaleY="46069" custLinFactNeighborX="537" custLinFactNeighborY="-14453">
        <dgm:presLayoutVars>
          <dgm:chMax val="0"/>
          <dgm:chPref val="0"/>
          <dgm:bulletEnabled val="1"/>
        </dgm:presLayoutVars>
      </dgm:prSet>
      <dgm:spPr/>
    </dgm:pt>
    <dgm:pt modelId="{6C7C4A8B-88D1-403A-B796-AA59000CFAF4}" type="pres">
      <dgm:prSet presAssocID="{E3D3E6B3-8C35-48C9-9158-C023E701FF45}" presName="childComposite" presStyleCnt="0">
        <dgm:presLayoutVars>
          <dgm:chMax val="0"/>
          <dgm:chPref val="0"/>
        </dgm:presLayoutVars>
      </dgm:prSet>
      <dgm:spPr/>
    </dgm:pt>
    <dgm:pt modelId="{35172096-96D2-455D-A54F-715D3568D1A1}" type="pres">
      <dgm:prSet presAssocID="{E3D3E6B3-8C35-48C9-9158-C023E701FF45}" presName="ChildAccent" presStyleLbl="solidFgAcc1" presStyleIdx="1" presStyleCnt="8" custLinFactNeighborX="4168" custLinFactNeighborY="-22817"/>
      <dgm:spPr/>
    </dgm:pt>
    <dgm:pt modelId="{962D7A74-C70F-4465-8B87-6B349A28D875}" type="pres">
      <dgm:prSet presAssocID="{E3D3E6B3-8C35-48C9-9158-C023E701FF45}" presName="Child" presStyleLbl="revTx" presStyleIdx="2" presStyleCnt="10" custScaleY="86422" custLinFactNeighborX="-417" custLinFactNeighborY="-5849">
        <dgm:presLayoutVars>
          <dgm:chMax val="0"/>
          <dgm:chPref val="0"/>
          <dgm:bulletEnabled val="1"/>
        </dgm:presLayoutVars>
      </dgm:prSet>
      <dgm:spPr/>
    </dgm:pt>
    <dgm:pt modelId="{B2332218-12A9-4B5A-A063-1C6F1EC97106}" type="pres">
      <dgm:prSet presAssocID="{DA44A67A-1441-4D06-9565-A3975EB14D41}" presName="childComposite" presStyleCnt="0">
        <dgm:presLayoutVars>
          <dgm:chMax val="0"/>
          <dgm:chPref val="0"/>
        </dgm:presLayoutVars>
      </dgm:prSet>
      <dgm:spPr/>
    </dgm:pt>
    <dgm:pt modelId="{64A739E0-7B9B-400A-9ACD-7C8AE35C9470}" type="pres">
      <dgm:prSet presAssocID="{DA44A67A-1441-4D06-9565-A3975EB14D41}" presName="ChildAccent" presStyleLbl="solidFgAcc1" presStyleIdx="2" presStyleCnt="8" custLinFactY="-151824" custLinFactNeighborX="4168" custLinFactNeighborY="-200000"/>
      <dgm:spPr/>
    </dgm:pt>
    <dgm:pt modelId="{553CA227-3DA7-4ECC-8E1D-C548D971E7FE}" type="pres">
      <dgm:prSet presAssocID="{DA44A67A-1441-4D06-9565-A3975EB14D41}" presName="Child" presStyleLbl="revTx" presStyleIdx="3" presStyleCnt="10" custScaleY="331179" custLinFactNeighborX="754" custLinFactNeighborY="47720">
        <dgm:presLayoutVars>
          <dgm:chMax val="0"/>
          <dgm:chPref val="0"/>
          <dgm:bulletEnabled val="1"/>
        </dgm:presLayoutVars>
      </dgm:prSet>
      <dgm:spPr/>
    </dgm:pt>
    <dgm:pt modelId="{D03ACADB-CF6C-4D44-AC52-3822C869F366}" type="pres">
      <dgm:prSet presAssocID="{FBE7D098-284D-4954-A574-414D0754D2D5}" presName="childComposite" presStyleCnt="0">
        <dgm:presLayoutVars>
          <dgm:chMax val="0"/>
          <dgm:chPref val="0"/>
        </dgm:presLayoutVars>
      </dgm:prSet>
      <dgm:spPr/>
    </dgm:pt>
    <dgm:pt modelId="{68991D10-47B4-4F33-8B91-A44E432EECE2}" type="pres">
      <dgm:prSet presAssocID="{FBE7D098-284D-4954-A574-414D0754D2D5}" presName="ChildAccent" presStyleLbl="solidFgAcc1" presStyleIdx="3" presStyleCnt="8" custLinFactNeighborX="-16417" custLinFactNeighborY="-61430"/>
      <dgm:spPr>
        <a:prstGeom prst="upArrow">
          <a:avLst/>
        </a:prstGeom>
        <a:solidFill>
          <a:srgbClr val="FFC000"/>
        </a:solidFill>
      </dgm:spPr>
    </dgm:pt>
    <dgm:pt modelId="{B3FDDF19-F28A-4424-8FFD-C36A9A98727B}" type="pres">
      <dgm:prSet presAssocID="{FBE7D098-284D-4954-A574-414D0754D2D5}" presName="Child" presStyleLbl="revTx" presStyleIdx="4" presStyleCnt="10" custScaleY="206479">
        <dgm:presLayoutVars>
          <dgm:chMax val="0"/>
          <dgm:chPref val="0"/>
          <dgm:bulletEnabled val="1"/>
        </dgm:presLayoutVars>
      </dgm:prSet>
      <dgm:spPr/>
    </dgm:pt>
    <dgm:pt modelId="{CC80A9E5-25EA-449D-9E5D-649E43E9E62F}" type="pres">
      <dgm:prSet presAssocID="{ADF0D1A2-EDEF-4E5B-A04E-666DD5F5D841}" presName="root" presStyleCnt="0">
        <dgm:presLayoutVars>
          <dgm:chMax/>
          <dgm:chPref/>
        </dgm:presLayoutVars>
      </dgm:prSet>
      <dgm:spPr/>
    </dgm:pt>
    <dgm:pt modelId="{9FF7D2AD-295F-4050-9740-BD20AEF0A31B}" type="pres">
      <dgm:prSet presAssocID="{ADF0D1A2-EDEF-4E5B-A04E-666DD5F5D841}" presName="rootComposite" presStyleCnt="0">
        <dgm:presLayoutVars/>
      </dgm:prSet>
      <dgm:spPr/>
    </dgm:pt>
    <dgm:pt modelId="{497DE973-4AB3-49F1-B408-90035A6B3BB0}" type="pres">
      <dgm:prSet presAssocID="{ADF0D1A2-EDEF-4E5B-A04E-666DD5F5D841}" presName="ParentAccent" presStyleLbl="alignNode1" presStyleIdx="1" presStyleCnt="2" custFlipVert="1" custScaleY="31117"/>
      <dgm:spPr>
        <a:solidFill>
          <a:srgbClr val="92D050"/>
        </a:solidFill>
        <a:ln>
          <a:solidFill>
            <a:srgbClr val="92D050"/>
          </a:solidFill>
        </a:ln>
      </dgm:spPr>
    </dgm:pt>
    <dgm:pt modelId="{AEA4DC97-295F-441D-90AE-150ED1D05903}" type="pres">
      <dgm:prSet presAssocID="{ADF0D1A2-EDEF-4E5B-A04E-666DD5F5D841}" presName="ParentSmallAccent" presStyleLbl="fgAcc1" presStyleIdx="1" presStyleCnt="2" custLinFactNeighborX="32038" custLinFactNeighborY="-26182"/>
      <dgm:spPr>
        <a:prstGeom prst="downArrow">
          <a:avLst/>
        </a:prstGeom>
        <a:solidFill>
          <a:srgbClr val="FFC000">
            <a:alpha val="90000"/>
          </a:srgbClr>
        </a:solidFill>
        <a:ln>
          <a:solidFill>
            <a:schemeClr val="accent1"/>
          </a:solidFill>
        </a:ln>
      </dgm:spPr>
    </dgm:pt>
    <dgm:pt modelId="{F8224C35-61C4-4F5F-85E9-74D90562ECF3}" type="pres">
      <dgm:prSet presAssocID="{ADF0D1A2-EDEF-4E5B-A04E-666DD5F5D841}" presName="Parent" presStyleLbl="revTx" presStyleIdx="5" presStyleCnt="10">
        <dgm:presLayoutVars>
          <dgm:chMax/>
          <dgm:chPref val="4"/>
          <dgm:bulletEnabled val="1"/>
        </dgm:presLayoutVars>
      </dgm:prSet>
      <dgm:spPr/>
    </dgm:pt>
    <dgm:pt modelId="{9D20FE97-39F1-4B55-BB80-9D4CD774A4DD}" type="pres">
      <dgm:prSet presAssocID="{ADF0D1A2-EDEF-4E5B-A04E-666DD5F5D841}" presName="childShape" presStyleCnt="0">
        <dgm:presLayoutVars>
          <dgm:chMax val="0"/>
          <dgm:chPref val="0"/>
        </dgm:presLayoutVars>
      </dgm:prSet>
      <dgm:spPr/>
    </dgm:pt>
    <dgm:pt modelId="{9A83951B-EA5A-4FF6-A004-52C94F580140}" type="pres">
      <dgm:prSet presAssocID="{2F6A5BEA-755D-4D73-9049-B1398AEE32AE}" presName="childComposite" presStyleCnt="0">
        <dgm:presLayoutVars>
          <dgm:chMax val="0"/>
          <dgm:chPref val="0"/>
        </dgm:presLayoutVars>
      </dgm:prSet>
      <dgm:spPr/>
    </dgm:pt>
    <dgm:pt modelId="{9BD232BE-6946-4300-8C7B-1C8387EC9E07}" type="pres">
      <dgm:prSet presAssocID="{2F6A5BEA-755D-4D73-9049-B1398AEE32AE}" presName="ChildAccent" presStyleLbl="solidFgAcc1" presStyleIdx="4" presStyleCnt="8" custLinFactNeighborX="7556" custLinFactNeighborY="-64326"/>
      <dgm:spPr/>
    </dgm:pt>
    <dgm:pt modelId="{9D58B95A-D37A-48A1-ABA4-D2F0DAC2EF15}" type="pres">
      <dgm:prSet presAssocID="{2F6A5BEA-755D-4D73-9049-B1398AEE32AE}" presName="Child" presStyleLbl="revTx" presStyleIdx="6" presStyleCnt="10" custScaleY="63993" custLinFactNeighborX="1706" custLinFactNeighborY="-23412">
        <dgm:presLayoutVars>
          <dgm:chMax val="0"/>
          <dgm:chPref val="0"/>
          <dgm:bulletEnabled val="1"/>
        </dgm:presLayoutVars>
      </dgm:prSet>
      <dgm:spPr/>
    </dgm:pt>
    <dgm:pt modelId="{2A96791D-2E8C-4BEB-9ED0-AAC14A308814}" type="pres">
      <dgm:prSet presAssocID="{20AA2119-B1DC-4F79-9AC0-EE5E157CB24E}" presName="childComposite" presStyleCnt="0">
        <dgm:presLayoutVars>
          <dgm:chMax val="0"/>
          <dgm:chPref val="0"/>
        </dgm:presLayoutVars>
      </dgm:prSet>
      <dgm:spPr/>
    </dgm:pt>
    <dgm:pt modelId="{D57E0B0A-61C3-4F86-A45D-619A22B4E06A}" type="pres">
      <dgm:prSet presAssocID="{20AA2119-B1DC-4F79-9AC0-EE5E157CB24E}" presName="ChildAccent" presStyleLbl="solidFgAcc1" presStyleIdx="5" presStyleCnt="8" custLinFactNeighborX="7556" custLinFactNeighborY="-78554"/>
      <dgm:spPr/>
    </dgm:pt>
    <dgm:pt modelId="{1EEFF1EF-7D68-498A-9877-7165F394D6E4}" type="pres">
      <dgm:prSet presAssocID="{20AA2119-B1DC-4F79-9AC0-EE5E157CB24E}" presName="Child" presStyleLbl="revTx" presStyleIdx="7" presStyleCnt="10" custScaleY="88206" custLinFactNeighborX="1501" custLinFactNeighborY="-36500">
        <dgm:presLayoutVars>
          <dgm:chMax val="0"/>
          <dgm:chPref val="0"/>
          <dgm:bulletEnabled val="1"/>
        </dgm:presLayoutVars>
      </dgm:prSet>
      <dgm:spPr/>
    </dgm:pt>
    <dgm:pt modelId="{D942D271-8EE5-49DA-A00E-C2B28C60CB2A}" type="pres">
      <dgm:prSet presAssocID="{E6DDC67B-A41C-4750-8C95-C96EA54FDAFA}" presName="childComposite" presStyleCnt="0">
        <dgm:presLayoutVars>
          <dgm:chMax val="0"/>
          <dgm:chPref val="0"/>
        </dgm:presLayoutVars>
      </dgm:prSet>
      <dgm:spPr/>
    </dgm:pt>
    <dgm:pt modelId="{6996BEEF-A0A6-4FFB-9724-5ED6FF58D028}" type="pres">
      <dgm:prSet presAssocID="{E6DDC67B-A41C-4750-8C95-C96EA54FDAFA}" presName="ChildAccent" presStyleLbl="solidFgAcc1" presStyleIdx="6" presStyleCnt="8" custLinFactY="-200000" custLinFactNeighborX="32040" custLinFactNeighborY="-276880"/>
      <dgm:spPr/>
    </dgm:pt>
    <dgm:pt modelId="{89751583-2A28-4F59-BA56-B42B76FC8607}" type="pres">
      <dgm:prSet presAssocID="{E6DDC67B-A41C-4750-8C95-C96EA54FDAFA}" presName="Child" presStyleLbl="revTx" presStyleIdx="8" presStyleCnt="10" custScaleX="103868" custScaleY="380823" custLinFactNeighborX="5574" custLinFactNeighborY="-16530">
        <dgm:presLayoutVars>
          <dgm:chMax val="0"/>
          <dgm:chPref val="0"/>
          <dgm:bulletEnabled val="1"/>
        </dgm:presLayoutVars>
      </dgm:prSet>
      <dgm:spPr/>
    </dgm:pt>
    <dgm:pt modelId="{3128394A-72D5-4B44-BB3A-F38D8D20EE28}" type="pres">
      <dgm:prSet presAssocID="{B701EB07-B7AB-4532-AAAA-F81594006EAB}" presName="childComposite" presStyleCnt="0">
        <dgm:presLayoutVars>
          <dgm:chMax val="0"/>
          <dgm:chPref val="0"/>
        </dgm:presLayoutVars>
      </dgm:prSet>
      <dgm:spPr/>
    </dgm:pt>
    <dgm:pt modelId="{4F1214DF-AFEB-40A4-B44F-3A34BF4E96D5}" type="pres">
      <dgm:prSet presAssocID="{B701EB07-B7AB-4532-AAAA-F81594006EAB}" presName="ChildAccent" presStyleLbl="solidFgAcc1" presStyleIdx="7" presStyleCnt="8" custLinFactY="-100000" custLinFactNeighborX="7556" custLinFactNeighborY="-122027"/>
      <dgm:spPr>
        <a:prstGeom prst="upArrow">
          <a:avLst/>
        </a:prstGeom>
        <a:solidFill>
          <a:srgbClr val="FFC000"/>
        </a:solidFill>
      </dgm:spPr>
    </dgm:pt>
    <dgm:pt modelId="{ACF911C6-2AC4-468E-99F7-15213F7379FF}" type="pres">
      <dgm:prSet presAssocID="{B701EB07-B7AB-4532-AAAA-F81594006EAB}" presName="Child" presStyleLbl="revTx" presStyleIdx="9" presStyleCnt="10" custScaleY="206479">
        <dgm:presLayoutVars>
          <dgm:chMax val="0"/>
          <dgm:chPref val="0"/>
          <dgm:bulletEnabled val="1"/>
        </dgm:presLayoutVars>
      </dgm:prSet>
      <dgm:spPr/>
    </dgm:pt>
  </dgm:ptLst>
  <dgm:cxnLst>
    <dgm:cxn modelId="{09A18411-7E52-4737-A9CC-335F2EF333C6}" srcId="{ADF0D1A2-EDEF-4E5B-A04E-666DD5F5D841}" destId="{20AA2119-B1DC-4F79-9AC0-EE5E157CB24E}" srcOrd="1" destOrd="0" parTransId="{B649D000-1457-4208-B1C4-0957CC14A012}" sibTransId="{679CAA46-228C-49F0-8789-EEC55C7563E8}"/>
    <dgm:cxn modelId="{51CBC311-2AE5-4EF0-817D-F237E052E4C8}" srcId="{1C7A1737-CBDA-4A39-AEE3-C06034781B3C}" destId="{ADF0D1A2-EDEF-4E5B-A04E-666DD5F5D841}" srcOrd="1" destOrd="0" parTransId="{ABE87570-9E27-49F8-A92D-6EF4F94A479D}" sibTransId="{A8DFD1BB-5F8F-409C-986C-FC53C5E3F63A}"/>
    <dgm:cxn modelId="{D4D9B328-47C6-4BAA-96C7-9865EED92A4A}" type="presOf" srcId="{20AA2119-B1DC-4F79-9AC0-EE5E157CB24E}" destId="{1EEFF1EF-7D68-498A-9877-7165F394D6E4}" srcOrd="0" destOrd="0" presId="urn:microsoft.com/office/officeart/2008/layout/SquareAccentList"/>
    <dgm:cxn modelId="{44F4C12F-FCF7-4E0B-B978-658DFE8A46E1}" srcId="{C0B6F016-DC8D-4CBB-B49B-27180FC243EB}" destId="{DA44A67A-1441-4D06-9565-A3975EB14D41}" srcOrd="2" destOrd="0" parTransId="{9EF7BF73-31A0-4882-A7CF-072C5F428C1E}" sibTransId="{F130F89E-6F61-4AE1-9681-008C0EC6AF9E}"/>
    <dgm:cxn modelId="{DEF78A3F-C459-45F4-BDC9-34BF399A3CB1}" srcId="{C0B6F016-DC8D-4CBB-B49B-27180FC243EB}" destId="{E3D3E6B3-8C35-48C9-9158-C023E701FF45}" srcOrd="1" destOrd="0" parTransId="{5674C031-6A99-48D3-BE6D-1C72E44D980A}" sibTransId="{D3989207-828A-4B92-859D-34B7F5B785DD}"/>
    <dgm:cxn modelId="{D0B7DC60-A6DA-4BEF-8425-2C0B45702A4E}" srcId="{C0B6F016-DC8D-4CBB-B49B-27180FC243EB}" destId="{FBE7D098-284D-4954-A574-414D0754D2D5}" srcOrd="3" destOrd="0" parTransId="{CF010DD6-43C2-4F2A-8596-2BD11F72E273}" sibTransId="{A67B7250-6DCF-4C47-B8DC-62C21254AFB1}"/>
    <dgm:cxn modelId="{BFFFA441-D79D-4705-89DE-E6AD698298C0}" type="presOf" srcId="{ADF0D1A2-EDEF-4E5B-A04E-666DD5F5D841}" destId="{F8224C35-61C4-4F5F-85E9-74D90562ECF3}" srcOrd="0" destOrd="0" presId="urn:microsoft.com/office/officeart/2008/layout/SquareAccentList"/>
    <dgm:cxn modelId="{6C184C62-3E8C-491B-A977-9F53F6EA1948}" srcId="{ADF0D1A2-EDEF-4E5B-A04E-666DD5F5D841}" destId="{E6DDC67B-A41C-4750-8C95-C96EA54FDAFA}" srcOrd="2" destOrd="0" parTransId="{37B32A16-0C1A-4470-8833-C6EABC8B6A70}" sibTransId="{AA859EC8-3945-427E-B990-FCDEC743E2E8}"/>
    <dgm:cxn modelId="{CCC79D4B-1CCE-410B-A05C-FA3E27BB7267}" type="presOf" srcId="{FBE7D098-284D-4954-A574-414D0754D2D5}" destId="{B3FDDF19-F28A-4424-8FFD-C36A9A98727B}" srcOrd="0" destOrd="0" presId="urn:microsoft.com/office/officeart/2008/layout/SquareAccentList"/>
    <dgm:cxn modelId="{0B83046F-BADE-41E8-A1AC-90565F81CEFC}" type="presOf" srcId="{B701EB07-B7AB-4532-AAAA-F81594006EAB}" destId="{ACF911C6-2AC4-468E-99F7-15213F7379FF}" srcOrd="0" destOrd="0" presId="urn:microsoft.com/office/officeart/2008/layout/SquareAccentList"/>
    <dgm:cxn modelId="{D44E277A-DE0F-49DD-B1BD-A905D22E6C66}" srcId="{C0B6F016-DC8D-4CBB-B49B-27180FC243EB}" destId="{BB93AA7F-DE4B-4AF4-9BFF-0568431ADBD5}" srcOrd="0" destOrd="0" parTransId="{A49C43D6-574E-4825-A161-71E64F4CC42D}" sibTransId="{184B59BB-E860-421E-A7AA-8A8CE593C37B}"/>
    <dgm:cxn modelId="{3C89857A-4219-4067-9B55-27A4AD7AAA87}" srcId="{ADF0D1A2-EDEF-4E5B-A04E-666DD5F5D841}" destId="{2F6A5BEA-755D-4D73-9049-B1398AEE32AE}" srcOrd="0" destOrd="0" parTransId="{4AD041E7-6650-47AC-ADBA-F026DCA6F1A7}" sibTransId="{3D0C27F0-7D44-4EF3-9055-3220C613F681}"/>
    <dgm:cxn modelId="{70320F94-C475-48AD-B78F-5E097373B0C1}" srcId="{ADF0D1A2-EDEF-4E5B-A04E-666DD5F5D841}" destId="{B701EB07-B7AB-4532-AAAA-F81594006EAB}" srcOrd="3" destOrd="0" parTransId="{50BD3E48-4583-4C53-BAFD-C58403479AA5}" sibTransId="{BDF527D9-6B9F-42BC-B2D2-2BEB72B9E99B}"/>
    <dgm:cxn modelId="{81D7F397-A15A-43F1-B382-1A504C21677E}" type="presOf" srcId="{C0B6F016-DC8D-4CBB-B49B-27180FC243EB}" destId="{68308821-2E63-49EB-A4D5-1AE86837AAD7}" srcOrd="0" destOrd="0" presId="urn:microsoft.com/office/officeart/2008/layout/SquareAccentList"/>
    <dgm:cxn modelId="{867097D2-A3D4-48D3-B0B9-39E28ECBBD98}" srcId="{1C7A1737-CBDA-4A39-AEE3-C06034781B3C}" destId="{C0B6F016-DC8D-4CBB-B49B-27180FC243EB}" srcOrd="0" destOrd="0" parTransId="{012C7B8A-7393-41E0-A7A4-B1BE736D1738}" sibTransId="{A53C6D15-4E7F-44D1-9C32-E5768F1F4E10}"/>
    <dgm:cxn modelId="{00B34DD4-7D13-43A5-9C63-8274F880B05C}" type="presOf" srcId="{E3D3E6B3-8C35-48C9-9158-C023E701FF45}" destId="{962D7A74-C70F-4465-8B87-6B349A28D875}" srcOrd="0" destOrd="0" presId="urn:microsoft.com/office/officeart/2008/layout/SquareAccentList"/>
    <dgm:cxn modelId="{43D73EDD-6665-45FD-8216-889CDCABF5EF}" type="presOf" srcId="{BB93AA7F-DE4B-4AF4-9BFF-0568431ADBD5}" destId="{3CEE0914-86F2-482B-8C69-4700A48FDF7F}" srcOrd="0" destOrd="0" presId="urn:microsoft.com/office/officeart/2008/layout/SquareAccentList"/>
    <dgm:cxn modelId="{9D954BE2-CDE1-40A0-99CF-C63A9909F8DD}" type="presOf" srcId="{2F6A5BEA-755D-4D73-9049-B1398AEE32AE}" destId="{9D58B95A-D37A-48A1-ABA4-D2F0DAC2EF15}" srcOrd="0" destOrd="0" presId="urn:microsoft.com/office/officeart/2008/layout/SquareAccentList"/>
    <dgm:cxn modelId="{D52E5CEC-681C-4C03-899E-DD5B51DDF47B}" type="presOf" srcId="{1C7A1737-CBDA-4A39-AEE3-C06034781B3C}" destId="{EA9906B1-C24A-4DDE-BD0C-70D0F2B3868C}" srcOrd="0" destOrd="0" presId="urn:microsoft.com/office/officeart/2008/layout/SquareAccentList"/>
    <dgm:cxn modelId="{72C361EC-D6B0-4C32-AD00-6CC2986126D5}" type="presOf" srcId="{E6DDC67B-A41C-4750-8C95-C96EA54FDAFA}" destId="{89751583-2A28-4F59-BA56-B42B76FC8607}" srcOrd="0" destOrd="0" presId="urn:microsoft.com/office/officeart/2008/layout/SquareAccentList"/>
    <dgm:cxn modelId="{BB6004F9-3E3D-430A-8BCF-CCA69558744A}" type="presOf" srcId="{DA44A67A-1441-4D06-9565-A3975EB14D41}" destId="{553CA227-3DA7-4ECC-8E1D-C548D971E7FE}" srcOrd="0" destOrd="0" presId="urn:microsoft.com/office/officeart/2008/layout/SquareAccentList"/>
    <dgm:cxn modelId="{25C15FAE-5F6A-44DF-B53C-CFFDAC39321F}" type="presParOf" srcId="{EA9906B1-C24A-4DDE-BD0C-70D0F2B3868C}" destId="{72E07B54-76B2-4DE6-ACFE-C62154535277}" srcOrd="0" destOrd="0" presId="urn:microsoft.com/office/officeart/2008/layout/SquareAccentList"/>
    <dgm:cxn modelId="{E5251757-0493-4A10-AF94-A406796D749F}" type="presParOf" srcId="{72E07B54-76B2-4DE6-ACFE-C62154535277}" destId="{82509B42-A5B7-474A-9357-2026E0BABDF4}" srcOrd="0" destOrd="0" presId="urn:microsoft.com/office/officeart/2008/layout/SquareAccentList"/>
    <dgm:cxn modelId="{A09B3EA6-FF1C-4E36-B15B-C19679F4B7C4}" type="presParOf" srcId="{82509B42-A5B7-474A-9357-2026E0BABDF4}" destId="{465A4F32-B7D7-457D-9560-7786C58098B8}" srcOrd="0" destOrd="0" presId="urn:microsoft.com/office/officeart/2008/layout/SquareAccentList"/>
    <dgm:cxn modelId="{548CA591-F5DF-4963-A896-0D7C25897797}" type="presParOf" srcId="{82509B42-A5B7-474A-9357-2026E0BABDF4}" destId="{076F8522-90B0-4694-A4FD-F690E23BDAAE}" srcOrd="1" destOrd="0" presId="urn:microsoft.com/office/officeart/2008/layout/SquareAccentList"/>
    <dgm:cxn modelId="{7FFC9217-168E-4489-A118-22E4BDB7303C}" type="presParOf" srcId="{82509B42-A5B7-474A-9357-2026E0BABDF4}" destId="{68308821-2E63-49EB-A4D5-1AE86837AAD7}" srcOrd="2" destOrd="0" presId="urn:microsoft.com/office/officeart/2008/layout/SquareAccentList"/>
    <dgm:cxn modelId="{873B9331-DA03-4185-9522-E8F37F7A55A8}" type="presParOf" srcId="{72E07B54-76B2-4DE6-ACFE-C62154535277}" destId="{C7A885E4-055B-47DA-9C53-D8CD643ADF50}" srcOrd="1" destOrd="0" presId="urn:microsoft.com/office/officeart/2008/layout/SquareAccentList"/>
    <dgm:cxn modelId="{5D40DEA9-9594-4E4B-8F48-3F9394279AD5}" type="presParOf" srcId="{C7A885E4-055B-47DA-9C53-D8CD643ADF50}" destId="{9AEC6D92-FB91-423A-ADC2-48FE46A158BE}" srcOrd="0" destOrd="0" presId="urn:microsoft.com/office/officeart/2008/layout/SquareAccentList"/>
    <dgm:cxn modelId="{D70B735A-DAD1-4828-99CF-3596293DFA18}" type="presParOf" srcId="{9AEC6D92-FB91-423A-ADC2-48FE46A158BE}" destId="{2514816B-15D9-43DF-AD0F-E3302EC31356}" srcOrd="0" destOrd="0" presId="urn:microsoft.com/office/officeart/2008/layout/SquareAccentList"/>
    <dgm:cxn modelId="{486F3F7C-3A00-483D-8C83-9B667C737EB3}" type="presParOf" srcId="{9AEC6D92-FB91-423A-ADC2-48FE46A158BE}" destId="{3CEE0914-86F2-482B-8C69-4700A48FDF7F}" srcOrd="1" destOrd="0" presId="urn:microsoft.com/office/officeart/2008/layout/SquareAccentList"/>
    <dgm:cxn modelId="{B91A91FA-C9E8-41C8-9888-B8A86568F209}" type="presParOf" srcId="{C7A885E4-055B-47DA-9C53-D8CD643ADF50}" destId="{6C7C4A8B-88D1-403A-B796-AA59000CFAF4}" srcOrd="1" destOrd="0" presId="urn:microsoft.com/office/officeart/2008/layout/SquareAccentList"/>
    <dgm:cxn modelId="{DD5A41EC-A8CE-40EE-9C69-D56D5E652705}" type="presParOf" srcId="{6C7C4A8B-88D1-403A-B796-AA59000CFAF4}" destId="{35172096-96D2-455D-A54F-715D3568D1A1}" srcOrd="0" destOrd="0" presId="urn:microsoft.com/office/officeart/2008/layout/SquareAccentList"/>
    <dgm:cxn modelId="{90F51840-6FC9-4AEF-93C7-7D1E6F1F2F60}" type="presParOf" srcId="{6C7C4A8B-88D1-403A-B796-AA59000CFAF4}" destId="{962D7A74-C70F-4465-8B87-6B349A28D875}" srcOrd="1" destOrd="0" presId="urn:microsoft.com/office/officeart/2008/layout/SquareAccentList"/>
    <dgm:cxn modelId="{4BA3044B-8941-4538-80FB-4B244F64CCD2}" type="presParOf" srcId="{C7A885E4-055B-47DA-9C53-D8CD643ADF50}" destId="{B2332218-12A9-4B5A-A063-1C6F1EC97106}" srcOrd="2" destOrd="0" presId="urn:microsoft.com/office/officeart/2008/layout/SquareAccentList"/>
    <dgm:cxn modelId="{24267FFE-9742-4305-B9C8-2DF8274B472D}" type="presParOf" srcId="{B2332218-12A9-4B5A-A063-1C6F1EC97106}" destId="{64A739E0-7B9B-400A-9ACD-7C8AE35C9470}" srcOrd="0" destOrd="0" presId="urn:microsoft.com/office/officeart/2008/layout/SquareAccentList"/>
    <dgm:cxn modelId="{68EBC2A5-02F8-4444-B9B2-B7597CBCBE35}" type="presParOf" srcId="{B2332218-12A9-4B5A-A063-1C6F1EC97106}" destId="{553CA227-3DA7-4ECC-8E1D-C548D971E7FE}" srcOrd="1" destOrd="0" presId="urn:microsoft.com/office/officeart/2008/layout/SquareAccentList"/>
    <dgm:cxn modelId="{B077DDAC-C451-41E5-86FE-F2595E189BA4}" type="presParOf" srcId="{C7A885E4-055B-47DA-9C53-D8CD643ADF50}" destId="{D03ACADB-CF6C-4D44-AC52-3822C869F366}" srcOrd="3" destOrd="0" presId="urn:microsoft.com/office/officeart/2008/layout/SquareAccentList"/>
    <dgm:cxn modelId="{65E33E7E-F9F1-45AA-A4FA-1F9C4D4207F4}" type="presParOf" srcId="{D03ACADB-CF6C-4D44-AC52-3822C869F366}" destId="{68991D10-47B4-4F33-8B91-A44E432EECE2}" srcOrd="0" destOrd="0" presId="urn:microsoft.com/office/officeart/2008/layout/SquareAccentList"/>
    <dgm:cxn modelId="{692C2AB8-36D1-497D-9CA3-589083D39B26}" type="presParOf" srcId="{D03ACADB-CF6C-4D44-AC52-3822C869F366}" destId="{B3FDDF19-F28A-4424-8FFD-C36A9A98727B}" srcOrd="1" destOrd="0" presId="urn:microsoft.com/office/officeart/2008/layout/SquareAccentList"/>
    <dgm:cxn modelId="{2CC7402B-1242-4EA8-8393-486F7CB124C4}" type="presParOf" srcId="{EA9906B1-C24A-4DDE-BD0C-70D0F2B3868C}" destId="{CC80A9E5-25EA-449D-9E5D-649E43E9E62F}" srcOrd="1" destOrd="0" presId="urn:microsoft.com/office/officeart/2008/layout/SquareAccentList"/>
    <dgm:cxn modelId="{34274D94-9895-47EB-BE70-7308333D1678}" type="presParOf" srcId="{CC80A9E5-25EA-449D-9E5D-649E43E9E62F}" destId="{9FF7D2AD-295F-4050-9740-BD20AEF0A31B}" srcOrd="0" destOrd="0" presId="urn:microsoft.com/office/officeart/2008/layout/SquareAccentList"/>
    <dgm:cxn modelId="{05D9211A-AB99-492C-A548-F6E4F75611A5}" type="presParOf" srcId="{9FF7D2AD-295F-4050-9740-BD20AEF0A31B}" destId="{497DE973-4AB3-49F1-B408-90035A6B3BB0}" srcOrd="0" destOrd="0" presId="urn:microsoft.com/office/officeart/2008/layout/SquareAccentList"/>
    <dgm:cxn modelId="{DA176995-81A2-4B35-8A78-8C9FA5F97C67}" type="presParOf" srcId="{9FF7D2AD-295F-4050-9740-BD20AEF0A31B}" destId="{AEA4DC97-295F-441D-90AE-150ED1D05903}" srcOrd="1" destOrd="0" presId="urn:microsoft.com/office/officeart/2008/layout/SquareAccentList"/>
    <dgm:cxn modelId="{57F0D863-B363-4B86-BB97-AE4107243070}" type="presParOf" srcId="{9FF7D2AD-295F-4050-9740-BD20AEF0A31B}" destId="{F8224C35-61C4-4F5F-85E9-74D90562ECF3}" srcOrd="2" destOrd="0" presId="urn:microsoft.com/office/officeart/2008/layout/SquareAccentList"/>
    <dgm:cxn modelId="{CA14E5B5-184A-4358-9D7F-21E7AC97615D}" type="presParOf" srcId="{CC80A9E5-25EA-449D-9E5D-649E43E9E62F}" destId="{9D20FE97-39F1-4B55-BB80-9D4CD774A4DD}" srcOrd="1" destOrd="0" presId="urn:microsoft.com/office/officeart/2008/layout/SquareAccentList"/>
    <dgm:cxn modelId="{6A020C0E-1B8E-47F4-B1E5-48329AF31CA7}" type="presParOf" srcId="{9D20FE97-39F1-4B55-BB80-9D4CD774A4DD}" destId="{9A83951B-EA5A-4FF6-A004-52C94F580140}" srcOrd="0" destOrd="0" presId="urn:microsoft.com/office/officeart/2008/layout/SquareAccentList"/>
    <dgm:cxn modelId="{7DA90E11-4DCE-4183-8002-48867DC397D8}" type="presParOf" srcId="{9A83951B-EA5A-4FF6-A004-52C94F580140}" destId="{9BD232BE-6946-4300-8C7B-1C8387EC9E07}" srcOrd="0" destOrd="0" presId="urn:microsoft.com/office/officeart/2008/layout/SquareAccentList"/>
    <dgm:cxn modelId="{4ABD5A02-58F4-4B18-87E9-A78FB14B6FBD}" type="presParOf" srcId="{9A83951B-EA5A-4FF6-A004-52C94F580140}" destId="{9D58B95A-D37A-48A1-ABA4-D2F0DAC2EF15}" srcOrd="1" destOrd="0" presId="urn:microsoft.com/office/officeart/2008/layout/SquareAccentList"/>
    <dgm:cxn modelId="{E5F0AEFF-DA78-46C3-9605-C502FF306CEB}" type="presParOf" srcId="{9D20FE97-39F1-4B55-BB80-9D4CD774A4DD}" destId="{2A96791D-2E8C-4BEB-9ED0-AAC14A308814}" srcOrd="1" destOrd="0" presId="urn:microsoft.com/office/officeart/2008/layout/SquareAccentList"/>
    <dgm:cxn modelId="{FE20C228-F039-4593-9D90-99F4DED8F623}" type="presParOf" srcId="{2A96791D-2E8C-4BEB-9ED0-AAC14A308814}" destId="{D57E0B0A-61C3-4F86-A45D-619A22B4E06A}" srcOrd="0" destOrd="0" presId="urn:microsoft.com/office/officeart/2008/layout/SquareAccentList"/>
    <dgm:cxn modelId="{9B0DB59D-E164-42D3-818C-D6BBABC33402}" type="presParOf" srcId="{2A96791D-2E8C-4BEB-9ED0-AAC14A308814}" destId="{1EEFF1EF-7D68-498A-9877-7165F394D6E4}" srcOrd="1" destOrd="0" presId="urn:microsoft.com/office/officeart/2008/layout/SquareAccentList"/>
    <dgm:cxn modelId="{2135E564-FAF9-4DC8-B6EC-617B9D70899B}" type="presParOf" srcId="{9D20FE97-39F1-4B55-BB80-9D4CD774A4DD}" destId="{D942D271-8EE5-49DA-A00E-C2B28C60CB2A}" srcOrd="2" destOrd="0" presId="urn:microsoft.com/office/officeart/2008/layout/SquareAccentList"/>
    <dgm:cxn modelId="{0EAD1587-81DE-4799-828D-85D2FC866D66}" type="presParOf" srcId="{D942D271-8EE5-49DA-A00E-C2B28C60CB2A}" destId="{6996BEEF-A0A6-4FFB-9724-5ED6FF58D028}" srcOrd="0" destOrd="0" presId="urn:microsoft.com/office/officeart/2008/layout/SquareAccentList"/>
    <dgm:cxn modelId="{EA8180E0-1CAD-4371-A0EA-385559D55D9D}" type="presParOf" srcId="{D942D271-8EE5-49DA-A00E-C2B28C60CB2A}" destId="{89751583-2A28-4F59-BA56-B42B76FC8607}" srcOrd="1" destOrd="0" presId="urn:microsoft.com/office/officeart/2008/layout/SquareAccentList"/>
    <dgm:cxn modelId="{84A2D62E-EB42-463F-BEA4-8BB9E517A86D}" type="presParOf" srcId="{9D20FE97-39F1-4B55-BB80-9D4CD774A4DD}" destId="{3128394A-72D5-4B44-BB3A-F38D8D20EE28}" srcOrd="3" destOrd="0" presId="urn:microsoft.com/office/officeart/2008/layout/SquareAccentList"/>
    <dgm:cxn modelId="{43974D0D-CB85-4BAB-AE5D-7EE599BA5C38}" type="presParOf" srcId="{3128394A-72D5-4B44-BB3A-F38D8D20EE28}" destId="{4F1214DF-AFEB-40A4-B44F-3A34BF4E96D5}" srcOrd="0" destOrd="0" presId="urn:microsoft.com/office/officeart/2008/layout/SquareAccentList"/>
    <dgm:cxn modelId="{DB44DC71-F65F-474B-AD0A-C3251A423DD4}" type="presParOf" srcId="{3128394A-72D5-4B44-BB3A-F38D8D20EE28}" destId="{ACF911C6-2AC4-468E-99F7-15213F7379FF}" srcOrd="1" destOrd="0" presId="urn:microsoft.com/office/officeart/2008/layout/SquareAccentList"/>
  </dgm:cxnLst>
  <dgm:bg>
    <a:pattFill prst="pct10">
      <a:fgClr>
        <a:srgbClr val="FFC000"/>
      </a:fgClr>
      <a:bgClr>
        <a:schemeClr val="bg1"/>
      </a:bgClr>
    </a:patt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E05AF6-BB7F-48CA-BC61-A6552DBB902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287BF25-48DA-46F8-AE46-3E79017A9010}">
      <dgm:prSet phldrT="[Text]" phldr="0"/>
      <dgm:spPr/>
      <dgm:t>
        <a:bodyPr/>
        <a:lstStyle/>
        <a:p>
          <a:r>
            <a:rPr lang="cs-CZ" dirty="0"/>
            <a:t>KOMUNIKACE</a:t>
          </a:r>
        </a:p>
      </dgm:t>
    </dgm:pt>
    <dgm:pt modelId="{AAC7B20E-ADE1-46B6-BF8B-BB30D66F7D5A}" type="parTrans" cxnId="{AE5DA32D-D892-4864-BC06-C4223982641B}">
      <dgm:prSet/>
      <dgm:spPr/>
      <dgm:t>
        <a:bodyPr/>
        <a:lstStyle/>
        <a:p>
          <a:endParaRPr lang="cs-CZ"/>
        </a:p>
      </dgm:t>
    </dgm:pt>
    <dgm:pt modelId="{CA249553-12C8-48A6-A3BD-CE7B144B0F8E}" type="sibTrans" cxnId="{AE5DA32D-D892-4864-BC06-C4223982641B}">
      <dgm:prSet/>
      <dgm:spPr/>
      <dgm:t>
        <a:bodyPr/>
        <a:lstStyle/>
        <a:p>
          <a:endParaRPr lang="cs-CZ"/>
        </a:p>
      </dgm:t>
    </dgm:pt>
    <dgm:pt modelId="{A5E1C0D9-0B4D-48E3-AD9A-B1686B5DF682}">
      <dgm:prSet phldrT="[Text]" phldr="0"/>
      <dgm:spPr/>
      <dgm:t>
        <a:bodyPr/>
        <a:lstStyle/>
        <a:p>
          <a:r>
            <a:rPr lang="cs-CZ" dirty="0"/>
            <a:t>Newsletter</a:t>
          </a:r>
        </a:p>
      </dgm:t>
    </dgm:pt>
    <dgm:pt modelId="{66AE58F9-0939-4514-BDC3-40B2A6F7B042}" type="parTrans" cxnId="{30C350BA-474C-489E-92A0-788897A37DB3}">
      <dgm:prSet/>
      <dgm:spPr/>
      <dgm:t>
        <a:bodyPr/>
        <a:lstStyle/>
        <a:p>
          <a:endParaRPr lang="cs-CZ"/>
        </a:p>
      </dgm:t>
    </dgm:pt>
    <dgm:pt modelId="{0B8ADEF7-0377-4912-8DF8-741773852081}" type="sibTrans" cxnId="{30C350BA-474C-489E-92A0-788897A37DB3}">
      <dgm:prSet/>
      <dgm:spPr/>
      <dgm:t>
        <a:bodyPr/>
        <a:lstStyle/>
        <a:p>
          <a:endParaRPr lang="cs-CZ"/>
        </a:p>
      </dgm:t>
    </dgm:pt>
    <dgm:pt modelId="{53A85B4C-7CBC-4E62-9CB8-F4441F827ECB}">
      <dgm:prSet phldrT="[Text]" phldr="0"/>
      <dgm:spPr/>
      <dgm:t>
        <a:bodyPr/>
        <a:lstStyle/>
        <a:p>
          <a:r>
            <a:rPr lang="cs-CZ" dirty="0"/>
            <a:t>LinkedIn</a:t>
          </a:r>
        </a:p>
      </dgm:t>
    </dgm:pt>
    <dgm:pt modelId="{EA2BF580-76DF-404C-BCAE-8F7CB78F633F}" type="parTrans" cxnId="{1665E49B-71BF-49BC-8080-361A8D21F2B8}">
      <dgm:prSet/>
      <dgm:spPr/>
      <dgm:t>
        <a:bodyPr/>
        <a:lstStyle/>
        <a:p>
          <a:endParaRPr lang="cs-CZ"/>
        </a:p>
      </dgm:t>
    </dgm:pt>
    <dgm:pt modelId="{2D528C7B-D2EA-48C2-A877-EFABA8024FB2}" type="sibTrans" cxnId="{1665E49B-71BF-49BC-8080-361A8D21F2B8}">
      <dgm:prSet/>
      <dgm:spPr/>
      <dgm:t>
        <a:bodyPr/>
        <a:lstStyle/>
        <a:p>
          <a:endParaRPr lang="cs-CZ"/>
        </a:p>
      </dgm:t>
    </dgm:pt>
    <dgm:pt modelId="{CB045655-F354-4183-8CE5-C689362AAF1C}">
      <dgm:prSet phldrT="[Text]" phldr="0"/>
      <dgm:spPr/>
      <dgm:t>
        <a:bodyPr/>
        <a:lstStyle/>
        <a:p>
          <a:r>
            <a:rPr lang="cs-CZ" dirty="0"/>
            <a:t>KONTROLY</a:t>
          </a:r>
        </a:p>
      </dgm:t>
    </dgm:pt>
    <dgm:pt modelId="{E3974DBA-901A-4536-8F29-1D25B6922AB6}" type="parTrans" cxnId="{3EDEA00D-A168-4B9A-BB7E-4D324611EECD}">
      <dgm:prSet/>
      <dgm:spPr/>
      <dgm:t>
        <a:bodyPr/>
        <a:lstStyle/>
        <a:p>
          <a:endParaRPr lang="cs-CZ"/>
        </a:p>
      </dgm:t>
    </dgm:pt>
    <dgm:pt modelId="{A3C7782D-4293-4BB2-981F-D30F535175B6}" type="sibTrans" cxnId="{3EDEA00D-A168-4B9A-BB7E-4D324611EECD}">
      <dgm:prSet/>
      <dgm:spPr/>
      <dgm:t>
        <a:bodyPr/>
        <a:lstStyle/>
        <a:p>
          <a:endParaRPr lang="cs-CZ"/>
        </a:p>
      </dgm:t>
    </dgm:pt>
    <dgm:pt modelId="{D7AAA276-944A-4DD1-BD98-428FABB17BED}">
      <dgm:prSet phldrT="[Text]" phldr="0"/>
      <dgm:spPr/>
      <dgm:t>
        <a:bodyPr/>
        <a:lstStyle/>
        <a:p>
          <a:r>
            <a:rPr lang="cs-CZ" dirty="0"/>
            <a:t>Kontrola systému vytápění </a:t>
          </a:r>
          <a:r>
            <a:rPr lang="cs-CZ" b="0" i="0" dirty="0"/>
            <a:t>nebo kombinovaného systému vytápění a větrání</a:t>
          </a:r>
          <a:endParaRPr lang="cs-CZ" dirty="0"/>
        </a:p>
      </dgm:t>
    </dgm:pt>
    <dgm:pt modelId="{E3169C2B-01A8-4EC2-AFE5-8DA331F1EE25}" type="parTrans" cxnId="{0DBD823F-D9C3-41BD-8722-4A0EFA1FC261}">
      <dgm:prSet/>
      <dgm:spPr/>
      <dgm:t>
        <a:bodyPr/>
        <a:lstStyle/>
        <a:p>
          <a:endParaRPr lang="cs-CZ"/>
        </a:p>
      </dgm:t>
    </dgm:pt>
    <dgm:pt modelId="{13B2C6CC-4CFC-42B9-A66B-96ED440D8EF0}" type="sibTrans" cxnId="{0DBD823F-D9C3-41BD-8722-4A0EFA1FC261}">
      <dgm:prSet/>
      <dgm:spPr/>
      <dgm:t>
        <a:bodyPr/>
        <a:lstStyle/>
        <a:p>
          <a:endParaRPr lang="cs-CZ"/>
        </a:p>
      </dgm:t>
    </dgm:pt>
    <dgm:pt modelId="{D6037ECD-3818-49A5-9C0C-2ECB9A2B416B}">
      <dgm:prSet phldrT="[Text]" phldr="0"/>
      <dgm:spPr/>
      <dgm:t>
        <a:bodyPr/>
        <a:lstStyle/>
        <a:p>
          <a:r>
            <a:rPr lang="cs-CZ" dirty="0"/>
            <a:t>Kontrola systému chlazení </a:t>
          </a:r>
          <a:r>
            <a:rPr lang="cs-CZ" b="0" i="0" dirty="0"/>
            <a:t>nebo kombinovaného systému chlazení a větrání</a:t>
          </a:r>
          <a:endParaRPr lang="cs-CZ" dirty="0"/>
        </a:p>
      </dgm:t>
    </dgm:pt>
    <dgm:pt modelId="{675BD4F3-A123-47FB-AE74-D12619BAE295}" type="parTrans" cxnId="{5510286B-8C9C-49E2-83AA-22D45E9F8287}">
      <dgm:prSet/>
      <dgm:spPr/>
      <dgm:t>
        <a:bodyPr/>
        <a:lstStyle/>
        <a:p>
          <a:endParaRPr lang="cs-CZ"/>
        </a:p>
      </dgm:t>
    </dgm:pt>
    <dgm:pt modelId="{DCEF7E48-5BE7-4F30-B677-FAEAADABEF80}" type="sibTrans" cxnId="{5510286B-8C9C-49E2-83AA-22D45E9F8287}">
      <dgm:prSet/>
      <dgm:spPr/>
      <dgm:t>
        <a:bodyPr/>
        <a:lstStyle/>
        <a:p>
          <a:endParaRPr lang="cs-CZ"/>
        </a:p>
      </dgm:t>
    </dgm:pt>
    <dgm:pt modelId="{5EEE4CB9-5E10-4D30-9690-1155FE7CB937}">
      <dgm:prSet phldrT="[Text]" phldr="0"/>
      <dgm:spPr/>
      <dgm:t>
        <a:bodyPr/>
        <a:lstStyle/>
        <a:p>
          <a:r>
            <a:rPr lang="cs-CZ" dirty="0"/>
            <a:t>ISO 50 001</a:t>
          </a:r>
        </a:p>
      </dgm:t>
    </dgm:pt>
    <dgm:pt modelId="{84DAF936-D094-485C-9126-CCD3E4B4F71B}" type="parTrans" cxnId="{62401203-2689-4F58-A8E9-68653AE15E80}">
      <dgm:prSet/>
      <dgm:spPr/>
      <dgm:t>
        <a:bodyPr/>
        <a:lstStyle/>
        <a:p>
          <a:endParaRPr lang="cs-CZ"/>
        </a:p>
      </dgm:t>
    </dgm:pt>
    <dgm:pt modelId="{F788947F-701C-42F7-AFDA-F288C5715BA4}" type="sibTrans" cxnId="{62401203-2689-4F58-A8E9-68653AE15E80}">
      <dgm:prSet/>
      <dgm:spPr/>
      <dgm:t>
        <a:bodyPr/>
        <a:lstStyle/>
        <a:p>
          <a:endParaRPr lang="cs-CZ"/>
        </a:p>
      </dgm:t>
    </dgm:pt>
    <dgm:pt modelId="{ECF4CC70-8BB5-4E6C-8D47-709464907DBA}">
      <dgm:prSet phldrT="[Text]" phldr="0"/>
      <dgm:spPr/>
      <dgm:t>
        <a:bodyPr/>
        <a:lstStyle/>
        <a:p>
          <a:r>
            <a:rPr lang="cs-CZ" dirty="0"/>
            <a:t>Certifikace města Plzně do konce roku 2027</a:t>
          </a:r>
        </a:p>
      </dgm:t>
    </dgm:pt>
    <dgm:pt modelId="{118B381B-4F7B-4C95-AE6C-1C1BD8DDC75E}" type="parTrans" cxnId="{814DCFC4-019D-429C-9987-98EE8943731A}">
      <dgm:prSet/>
      <dgm:spPr/>
      <dgm:t>
        <a:bodyPr/>
        <a:lstStyle/>
        <a:p>
          <a:endParaRPr lang="cs-CZ"/>
        </a:p>
      </dgm:t>
    </dgm:pt>
    <dgm:pt modelId="{1D0A9450-1841-4EE8-829E-1A611AE6BF4B}" type="sibTrans" cxnId="{814DCFC4-019D-429C-9987-98EE8943731A}">
      <dgm:prSet/>
      <dgm:spPr/>
      <dgm:t>
        <a:bodyPr/>
        <a:lstStyle/>
        <a:p>
          <a:endParaRPr lang="cs-CZ"/>
        </a:p>
      </dgm:t>
    </dgm:pt>
    <dgm:pt modelId="{7333AA42-1F93-4426-A8EA-1EB4AA52D37B}">
      <dgm:prSet phldrT="[Text]" phldr="0"/>
      <dgm:spPr/>
      <dgm:t>
        <a:bodyPr/>
        <a:lstStyle/>
        <a:p>
          <a:r>
            <a:rPr lang="cs-CZ" dirty="0"/>
            <a:t>Úprava směrnic</a:t>
          </a:r>
        </a:p>
      </dgm:t>
    </dgm:pt>
    <dgm:pt modelId="{D5C13D30-8BB7-4200-B016-D02F331248CF}" type="parTrans" cxnId="{77C947CF-4AD8-49DC-A72D-14EF0473D966}">
      <dgm:prSet/>
      <dgm:spPr/>
      <dgm:t>
        <a:bodyPr/>
        <a:lstStyle/>
        <a:p>
          <a:endParaRPr lang="cs-CZ"/>
        </a:p>
      </dgm:t>
    </dgm:pt>
    <dgm:pt modelId="{5D256190-7258-406B-AADB-573209EA2F82}" type="sibTrans" cxnId="{77C947CF-4AD8-49DC-A72D-14EF0473D966}">
      <dgm:prSet/>
      <dgm:spPr/>
      <dgm:t>
        <a:bodyPr/>
        <a:lstStyle/>
        <a:p>
          <a:endParaRPr lang="cs-CZ"/>
        </a:p>
      </dgm:t>
    </dgm:pt>
    <dgm:pt modelId="{941FB08D-AB2C-4926-BE73-3D649EF23DF8}">
      <dgm:prSet phldrT="[Text]" phldr="0"/>
      <dgm:spPr/>
      <dgm:t>
        <a:bodyPr/>
        <a:lstStyle/>
        <a:p>
          <a:r>
            <a:rPr lang="cs-CZ" dirty="0"/>
            <a:t>Příprava nového webu</a:t>
          </a:r>
        </a:p>
      </dgm:t>
    </dgm:pt>
    <dgm:pt modelId="{D65876B3-A348-4E76-A6DD-EDDA36BFFF6D}" type="parTrans" cxnId="{F9030208-4ADE-4A85-B894-8D27393AF153}">
      <dgm:prSet/>
      <dgm:spPr/>
      <dgm:t>
        <a:bodyPr/>
        <a:lstStyle/>
        <a:p>
          <a:endParaRPr lang="cs-CZ"/>
        </a:p>
      </dgm:t>
    </dgm:pt>
    <dgm:pt modelId="{C4E3333E-FC56-472A-A57B-0FAF92961089}" type="sibTrans" cxnId="{F9030208-4ADE-4A85-B894-8D27393AF153}">
      <dgm:prSet/>
      <dgm:spPr/>
      <dgm:t>
        <a:bodyPr/>
        <a:lstStyle/>
        <a:p>
          <a:endParaRPr lang="cs-CZ"/>
        </a:p>
      </dgm:t>
    </dgm:pt>
    <dgm:pt modelId="{CDF384B2-C212-42D7-8FA4-3E7CCED63216}">
      <dgm:prSet phldrT="[Text]" phldr="0"/>
      <dgm:spPr/>
      <dgm:t>
        <a:bodyPr/>
        <a:lstStyle/>
        <a:p>
          <a:r>
            <a:rPr lang="cs-CZ" dirty="0"/>
            <a:t>Interní audity</a:t>
          </a:r>
        </a:p>
      </dgm:t>
    </dgm:pt>
    <dgm:pt modelId="{3B3E1381-10C6-4DBD-82EE-8DE44197FC78}" type="parTrans" cxnId="{C4F3FABC-33CD-4805-8B99-94F74540B8EF}">
      <dgm:prSet/>
      <dgm:spPr/>
      <dgm:t>
        <a:bodyPr/>
        <a:lstStyle/>
        <a:p>
          <a:endParaRPr lang="cs-CZ"/>
        </a:p>
      </dgm:t>
    </dgm:pt>
    <dgm:pt modelId="{EE2656EC-EF6E-42BF-B3E2-9C694871FC68}" type="sibTrans" cxnId="{C4F3FABC-33CD-4805-8B99-94F74540B8EF}">
      <dgm:prSet/>
      <dgm:spPr/>
      <dgm:t>
        <a:bodyPr/>
        <a:lstStyle/>
        <a:p>
          <a:endParaRPr lang="cs-CZ"/>
        </a:p>
      </dgm:t>
    </dgm:pt>
    <dgm:pt modelId="{2855C34E-DF74-4A33-B4EE-5ABCC934AFFB}">
      <dgm:prSet phldrT="[Text]" phldr="0"/>
      <dgm:spPr/>
      <dgm:t>
        <a:bodyPr/>
        <a:lstStyle/>
        <a:p>
          <a:r>
            <a:rPr lang="cs-CZ" dirty="0"/>
            <a:t>Žádost o spolupráci</a:t>
          </a:r>
        </a:p>
      </dgm:t>
    </dgm:pt>
    <dgm:pt modelId="{30AF8E4D-922D-4203-94D4-D50ADD766DA3}" type="parTrans" cxnId="{0128E66E-103E-4EB5-94B2-6D7A3E8B9869}">
      <dgm:prSet/>
      <dgm:spPr/>
      <dgm:t>
        <a:bodyPr/>
        <a:lstStyle/>
        <a:p>
          <a:endParaRPr lang="cs-CZ"/>
        </a:p>
      </dgm:t>
    </dgm:pt>
    <dgm:pt modelId="{B3EDC454-94EA-4D96-8B0A-609BA0D0A761}" type="sibTrans" cxnId="{0128E66E-103E-4EB5-94B2-6D7A3E8B9869}">
      <dgm:prSet/>
      <dgm:spPr/>
      <dgm:t>
        <a:bodyPr/>
        <a:lstStyle/>
        <a:p>
          <a:endParaRPr lang="cs-CZ"/>
        </a:p>
      </dgm:t>
    </dgm:pt>
    <dgm:pt modelId="{2DB3C6A0-13E9-4F47-931E-59C6A4B6F47B}" type="pres">
      <dgm:prSet presAssocID="{A3E05AF6-BB7F-48CA-BC61-A6552DBB9028}" presName="linear" presStyleCnt="0">
        <dgm:presLayoutVars>
          <dgm:dir/>
          <dgm:resizeHandles val="exact"/>
        </dgm:presLayoutVars>
      </dgm:prSet>
      <dgm:spPr/>
    </dgm:pt>
    <dgm:pt modelId="{11406762-7B29-43E2-BE3D-1F9591E4D582}" type="pres">
      <dgm:prSet presAssocID="{C287BF25-48DA-46F8-AE46-3E79017A9010}" presName="comp" presStyleCnt="0"/>
      <dgm:spPr/>
    </dgm:pt>
    <dgm:pt modelId="{4AB4348B-6C39-462C-8174-4629DA963782}" type="pres">
      <dgm:prSet presAssocID="{C287BF25-48DA-46F8-AE46-3E79017A9010}" presName="box" presStyleLbl="node1" presStyleIdx="0" presStyleCnt="3" custLinFactNeighborY="2071"/>
      <dgm:spPr/>
    </dgm:pt>
    <dgm:pt modelId="{65BD1F4B-7BA7-4AEE-9D14-7920DA980750}" type="pres">
      <dgm:prSet presAssocID="{C287BF25-48DA-46F8-AE46-3E79017A9010}" presName="img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2000" r="-12000"/>
          </a:stretch>
        </a:blipFill>
      </dgm:spPr>
    </dgm:pt>
    <dgm:pt modelId="{5BE8DE2D-9E62-4DDD-BA25-3D89DDFFA4BC}" type="pres">
      <dgm:prSet presAssocID="{C287BF25-48DA-46F8-AE46-3E79017A9010}" presName="text" presStyleLbl="node1" presStyleIdx="0" presStyleCnt="3">
        <dgm:presLayoutVars>
          <dgm:bulletEnabled val="1"/>
        </dgm:presLayoutVars>
      </dgm:prSet>
      <dgm:spPr/>
    </dgm:pt>
    <dgm:pt modelId="{F6E250A2-1C40-4658-BE86-047299B7C382}" type="pres">
      <dgm:prSet presAssocID="{CA249553-12C8-48A6-A3BD-CE7B144B0F8E}" presName="spacer" presStyleCnt="0"/>
      <dgm:spPr/>
    </dgm:pt>
    <dgm:pt modelId="{1409C0DF-C1A1-48C0-B24B-84A37BDA921F}" type="pres">
      <dgm:prSet presAssocID="{CB045655-F354-4183-8CE5-C689362AAF1C}" presName="comp" presStyleCnt="0"/>
      <dgm:spPr/>
    </dgm:pt>
    <dgm:pt modelId="{E85BAB8C-7B9E-406B-B9B1-198CF746D229}" type="pres">
      <dgm:prSet presAssocID="{CB045655-F354-4183-8CE5-C689362AAF1C}" presName="box" presStyleLbl="node1" presStyleIdx="1" presStyleCnt="3"/>
      <dgm:spPr/>
    </dgm:pt>
    <dgm:pt modelId="{37235F3D-C041-4CAD-9AB0-A40A57E4F468}" type="pres">
      <dgm:prSet presAssocID="{CB045655-F354-4183-8CE5-C689362AAF1C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8000" r="-8000"/>
          </a:stretch>
        </a:blipFill>
      </dgm:spPr>
    </dgm:pt>
    <dgm:pt modelId="{590FA450-888D-4D22-8938-4332E916A8E8}" type="pres">
      <dgm:prSet presAssocID="{CB045655-F354-4183-8CE5-C689362AAF1C}" presName="text" presStyleLbl="node1" presStyleIdx="1" presStyleCnt="3">
        <dgm:presLayoutVars>
          <dgm:bulletEnabled val="1"/>
        </dgm:presLayoutVars>
      </dgm:prSet>
      <dgm:spPr/>
    </dgm:pt>
    <dgm:pt modelId="{51DB0A48-7FA6-4ABB-BF0A-7638ABA50BD8}" type="pres">
      <dgm:prSet presAssocID="{A3C7782D-4293-4BB2-981F-D30F535175B6}" presName="spacer" presStyleCnt="0"/>
      <dgm:spPr/>
    </dgm:pt>
    <dgm:pt modelId="{727F34B2-CC17-4CF6-8FD6-953E9BF1EE5D}" type="pres">
      <dgm:prSet presAssocID="{5EEE4CB9-5E10-4D30-9690-1155FE7CB937}" presName="comp" presStyleCnt="0"/>
      <dgm:spPr/>
    </dgm:pt>
    <dgm:pt modelId="{0FB39E1E-95A4-4D1B-AD3C-D4590BCB4E9B}" type="pres">
      <dgm:prSet presAssocID="{5EEE4CB9-5E10-4D30-9690-1155FE7CB937}" presName="box" presStyleLbl="node1" presStyleIdx="2" presStyleCnt="3"/>
      <dgm:spPr/>
    </dgm:pt>
    <dgm:pt modelId="{263CE803-1052-4307-A5FA-992D15FFD64D}" type="pres">
      <dgm:prSet presAssocID="{5EEE4CB9-5E10-4D30-9690-1155FE7CB937}" presName="img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5000" b="-5000"/>
          </a:stretch>
        </a:blipFill>
      </dgm:spPr>
    </dgm:pt>
    <dgm:pt modelId="{BDCF3D2E-C694-4B44-8B47-DC88E4CA56FF}" type="pres">
      <dgm:prSet presAssocID="{5EEE4CB9-5E10-4D30-9690-1155FE7CB937}" presName="text" presStyleLbl="node1" presStyleIdx="2" presStyleCnt="3">
        <dgm:presLayoutVars>
          <dgm:bulletEnabled val="1"/>
        </dgm:presLayoutVars>
      </dgm:prSet>
      <dgm:spPr/>
    </dgm:pt>
  </dgm:ptLst>
  <dgm:cxnLst>
    <dgm:cxn modelId="{62401203-2689-4F58-A8E9-68653AE15E80}" srcId="{A3E05AF6-BB7F-48CA-BC61-A6552DBB9028}" destId="{5EEE4CB9-5E10-4D30-9690-1155FE7CB937}" srcOrd="2" destOrd="0" parTransId="{84DAF936-D094-485C-9126-CCD3E4B4F71B}" sibTransId="{F788947F-701C-42F7-AFDA-F288C5715BA4}"/>
    <dgm:cxn modelId="{A3900504-F629-4063-88EB-0FE3B2ECC090}" type="presOf" srcId="{CDF384B2-C212-42D7-8FA4-3E7CCED63216}" destId="{BDCF3D2E-C694-4B44-8B47-DC88E4CA56FF}" srcOrd="1" destOrd="3" presId="urn:microsoft.com/office/officeart/2005/8/layout/vList4"/>
    <dgm:cxn modelId="{F9030208-4ADE-4A85-B894-8D27393AF153}" srcId="{C287BF25-48DA-46F8-AE46-3E79017A9010}" destId="{941FB08D-AB2C-4926-BE73-3D649EF23DF8}" srcOrd="2" destOrd="0" parTransId="{D65876B3-A348-4E76-A6DD-EDDA36BFFF6D}" sibTransId="{C4E3333E-FC56-472A-A57B-0FAF92961089}"/>
    <dgm:cxn modelId="{7630560A-8CC5-47DD-914B-B9FD98AD85D3}" type="presOf" srcId="{941FB08D-AB2C-4926-BE73-3D649EF23DF8}" destId="{4AB4348B-6C39-462C-8174-4629DA963782}" srcOrd="0" destOrd="3" presId="urn:microsoft.com/office/officeart/2005/8/layout/vList4"/>
    <dgm:cxn modelId="{3EDEA00D-A168-4B9A-BB7E-4D324611EECD}" srcId="{A3E05AF6-BB7F-48CA-BC61-A6552DBB9028}" destId="{CB045655-F354-4183-8CE5-C689362AAF1C}" srcOrd="1" destOrd="0" parTransId="{E3974DBA-901A-4536-8F29-1D25B6922AB6}" sibTransId="{A3C7782D-4293-4BB2-981F-D30F535175B6}"/>
    <dgm:cxn modelId="{BCE1C70D-7848-4518-970D-645C608CE95C}" type="presOf" srcId="{ECF4CC70-8BB5-4E6C-8D47-709464907DBA}" destId="{BDCF3D2E-C694-4B44-8B47-DC88E4CA56FF}" srcOrd="1" destOrd="1" presId="urn:microsoft.com/office/officeart/2005/8/layout/vList4"/>
    <dgm:cxn modelId="{0C02F50D-F4AD-403C-BD0D-B6524971375F}" type="presOf" srcId="{C287BF25-48DA-46F8-AE46-3E79017A9010}" destId="{5BE8DE2D-9E62-4DDD-BA25-3D89DDFFA4BC}" srcOrd="1" destOrd="0" presId="urn:microsoft.com/office/officeart/2005/8/layout/vList4"/>
    <dgm:cxn modelId="{7EC0901A-9C7A-4319-9FC9-31947E35E570}" type="presOf" srcId="{A5E1C0D9-0B4D-48E3-AD9A-B1686B5DF682}" destId="{5BE8DE2D-9E62-4DDD-BA25-3D89DDFFA4BC}" srcOrd="1" destOrd="1" presId="urn:microsoft.com/office/officeart/2005/8/layout/vList4"/>
    <dgm:cxn modelId="{07391D2B-AEAC-4095-9355-F6EC059EFF4F}" type="presOf" srcId="{7333AA42-1F93-4426-A8EA-1EB4AA52D37B}" destId="{0FB39E1E-95A4-4D1B-AD3C-D4590BCB4E9B}" srcOrd="0" destOrd="2" presId="urn:microsoft.com/office/officeart/2005/8/layout/vList4"/>
    <dgm:cxn modelId="{B79A952B-D0F2-4E50-925D-A46DADD46C20}" type="presOf" srcId="{CDF384B2-C212-42D7-8FA4-3E7CCED63216}" destId="{0FB39E1E-95A4-4D1B-AD3C-D4590BCB4E9B}" srcOrd="0" destOrd="3" presId="urn:microsoft.com/office/officeart/2005/8/layout/vList4"/>
    <dgm:cxn modelId="{AE5DA32D-D892-4864-BC06-C4223982641B}" srcId="{A3E05AF6-BB7F-48CA-BC61-A6552DBB9028}" destId="{C287BF25-48DA-46F8-AE46-3E79017A9010}" srcOrd="0" destOrd="0" parTransId="{AAC7B20E-ADE1-46B6-BF8B-BB30D66F7D5A}" sibTransId="{CA249553-12C8-48A6-A3BD-CE7B144B0F8E}"/>
    <dgm:cxn modelId="{70C5D436-6F40-46A5-A22E-9DC8295E8809}" type="presOf" srcId="{53A85B4C-7CBC-4E62-9CB8-F4441F827ECB}" destId="{4AB4348B-6C39-462C-8174-4629DA963782}" srcOrd="0" destOrd="2" presId="urn:microsoft.com/office/officeart/2005/8/layout/vList4"/>
    <dgm:cxn modelId="{0DBD823F-D9C3-41BD-8722-4A0EFA1FC261}" srcId="{CB045655-F354-4183-8CE5-C689362AAF1C}" destId="{D7AAA276-944A-4DD1-BD98-428FABB17BED}" srcOrd="0" destOrd="0" parTransId="{E3169C2B-01A8-4EC2-AFE5-8DA331F1EE25}" sibTransId="{13B2C6CC-4CFC-42B9-A66B-96ED440D8EF0}"/>
    <dgm:cxn modelId="{734F0162-7E8D-4070-AB7B-3157986E8C9C}" type="presOf" srcId="{D6037ECD-3818-49A5-9C0C-2ECB9A2B416B}" destId="{590FA450-888D-4D22-8938-4332E916A8E8}" srcOrd="1" destOrd="2" presId="urn:microsoft.com/office/officeart/2005/8/layout/vList4"/>
    <dgm:cxn modelId="{B358DD63-5EF5-46E3-9C4E-93ED52311604}" type="presOf" srcId="{941FB08D-AB2C-4926-BE73-3D649EF23DF8}" destId="{5BE8DE2D-9E62-4DDD-BA25-3D89DDFFA4BC}" srcOrd="1" destOrd="3" presId="urn:microsoft.com/office/officeart/2005/8/layout/vList4"/>
    <dgm:cxn modelId="{5510286B-8C9C-49E2-83AA-22D45E9F8287}" srcId="{CB045655-F354-4183-8CE5-C689362AAF1C}" destId="{D6037ECD-3818-49A5-9C0C-2ECB9A2B416B}" srcOrd="1" destOrd="0" parTransId="{675BD4F3-A123-47FB-AE74-D12619BAE295}" sibTransId="{DCEF7E48-5BE7-4F30-B677-FAEAADABEF80}"/>
    <dgm:cxn modelId="{6876FE4D-4C03-42BC-BC25-9CAA425E6062}" type="presOf" srcId="{CB045655-F354-4183-8CE5-C689362AAF1C}" destId="{E85BAB8C-7B9E-406B-B9B1-198CF746D229}" srcOrd="0" destOrd="0" presId="urn:microsoft.com/office/officeart/2005/8/layout/vList4"/>
    <dgm:cxn modelId="{0128E66E-103E-4EB5-94B2-6D7A3E8B9869}" srcId="{5EEE4CB9-5E10-4D30-9690-1155FE7CB937}" destId="{2855C34E-DF74-4A33-B4EE-5ABCC934AFFB}" srcOrd="3" destOrd="0" parTransId="{30AF8E4D-922D-4203-94D4-D50ADD766DA3}" sibTransId="{B3EDC454-94EA-4D96-8B0A-609BA0D0A761}"/>
    <dgm:cxn modelId="{9B42B954-54F2-4F7F-8FD2-E403F2C8E6F6}" type="presOf" srcId="{ECF4CC70-8BB5-4E6C-8D47-709464907DBA}" destId="{0FB39E1E-95A4-4D1B-AD3C-D4590BCB4E9B}" srcOrd="0" destOrd="1" presId="urn:microsoft.com/office/officeart/2005/8/layout/vList4"/>
    <dgm:cxn modelId="{A93B917A-079F-4866-9EBB-163F5F51CEA9}" type="presOf" srcId="{5EEE4CB9-5E10-4D30-9690-1155FE7CB937}" destId="{0FB39E1E-95A4-4D1B-AD3C-D4590BCB4E9B}" srcOrd="0" destOrd="0" presId="urn:microsoft.com/office/officeart/2005/8/layout/vList4"/>
    <dgm:cxn modelId="{C95B4687-7C25-4345-A41D-B7249FF94C54}" type="presOf" srcId="{2855C34E-DF74-4A33-B4EE-5ABCC934AFFB}" destId="{BDCF3D2E-C694-4B44-8B47-DC88E4CA56FF}" srcOrd="1" destOrd="4" presId="urn:microsoft.com/office/officeart/2005/8/layout/vList4"/>
    <dgm:cxn modelId="{BCC7E19A-8232-468D-967B-3F2DF743DCC4}" type="presOf" srcId="{D7AAA276-944A-4DD1-BD98-428FABB17BED}" destId="{590FA450-888D-4D22-8938-4332E916A8E8}" srcOrd="1" destOrd="1" presId="urn:microsoft.com/office/officeart/2005/8/layout/vList4"/>
    <dgm:cxn modelId="{1665E49B-71BF-49BC-8080-361A8D21F2B8}" srcId="{C287BF25-48DA-46F8-AE46-3E79017A9010}" destId="{53A85B4C-7CBC-4E62-9CB8-F4441F827ECB}" srcOrd="1" destOrd="0" parTransId="{EA2BF580-76DF-404C-BCAE-8F7CB78F633F}" sibTransId="{2D528C7B-D2EA-48C2-A877-EFABA8024FB2}"/>
    <dgm:cxn modelId="{935BD09C-28A1-45D8-8208-66CE276CABF4}" type="presOf" srcId="{CB045655-F354-4183-8CE5-C689362AAF1C}" destId="{590FA450-888D-4D22-8938-4332E916A8E8}" srcOrd="1" destOrd="0" presId="urn:microsoft.com/office/officeart/2005/8/layout/vList4"/>
    <dgm:cxn modelId="{C9E5069D-5690-4C72-B429-7EDF50EEB4B7}" type="presOf" srcId="{2855C34E-DF74-4A33-B4EE-5ABCC934AFFB}" destId="{0FB39E1E-95A4-4D1B-AD3C-D4590BCB4E9B}" srcOrd="0" destOrd="4" presId="urn:microsoft.com/office/officeart/2005/8/layout/vList4"/>
    <dgm:cxn modelId="{E5C1A89E-FE50-4785-8D13-3D5D8C73F0ED}" type="presOf" srcId="{5EEE4CB9-5E10-4D30-9690-1155FE7CB937}" destId="{BDCF3D2E-C694-4B44-8B47-DC88E4CA56FF}" srcOrd="1" destOrd="0" presId="urn:microsoft.com/office/officeart/2005/8/layout/vList4"/>
    <dgm:cxn modelId="{E6D89C9F-0F6A-4BBA-921F-66EBC7C229F8}" type="presOf" srcId="{7333AA42-1F93-4426-A8EA-1EB4AA52D37B}" destId="{BDCF3D2E-C694-4B44-8B47-DC88E4CA56FF}" srcOrd="1" destOrd="2" presId="urn:microsoft.com/office/officeart/2005/8/layout/vList4"/>
    <dgm:cxn modelId="{F1D759AE-6B8A-4179-9E34-DD8BA50CE557}" type="presOf" srcId="{53A85B4C-7CBC-4E62-9CB8-F4441F827ECB}" destId="{5BE8DE2D-9E62-4DDD-BA25-3D89DDFFA4BC}" srcOrd="1" destOrd="2" presId="urn:microsoft.com/office/officeart/2005/8/layout/vList4"/>
    <dgm:cxn modelId="{30C350BA-474C-489E-92A0-788897A37DB3}" srcId="{C287BF25-48DA-46F8-AE46-3E79017A9010}" destId="{A5E1C0D9-0B4D-48E3-AD9A-B1686B5DF682}" srcOrd="0" destOrd="0" parTransId="{66AE58F9-0939-4514-BDC3-40B2A6F7B042}" sibTransId="{0B8ADEF7-0377-4912-8DF8-741773852081}"/>
    <dgm:cxn modelId="{6D1F15BC-572E-41E5-B8B5-10A935BB6DC3}" type="presOf" srcId="{A3E05AF6-BB7F-48CA-BC61-A6552DBB9028}" destId="{2DB3C6A0-13E9-4F47-931E-59C6A4B6F47B}" srcOrd="0" destOrd="0" presId="urn:microsoft.com/office/officeart/2005/8/layout/vList4"/>
    <dgm:cxn modelId="{C4F3FABC-33CD-4805-8B99-94F74540B8EF}" srcId="{5EEE4CB9-5E10-4D30-9690-1155FE7CB937}" destId="{CDF384B2-C212-42D7-8FA4-3E7CCED63216}" srcOrd="2" destOrd="0" parTransId="{3B3E1381-10C6-4DBD-82EE-8DE44197FC78}" sibTransId="{EE2656EC-EF6E-42BF-B3E2-9C694871FC68}"/>
    <dgm:cxn modelId="{814DCFC4-019D-429C-9987-98EE8943731A}" srcId="{5EEE4CB9-5E10-4D30-9690-1155FE7CB937}" destId="{ECF4CC70-8BB5-4E6C-8D47-709464907DBA}" srcOrd="0" destOrd="0" parTransId="{118B381B-4F7B-4C95-AE6C-1C1BD8DDC75E}" sibTransId="{1D0A9450-1841-4EE8-829E-1A611AE6BF4B}"/>
    <dgm:cxn modelId="{77C947CF-4AD8-49DC-A72D-14EF0473D966}" srcId="{5EEE4CB9-5E10-4D30-9690-1155FE7CB937}" destId="{7333AA42-1F93-4426-A8EA-1EB4AA52D37B}" srcOrd="1" destOrd="0" parTransId="{D5C13D30-8BB7-4200-B016-D02F331248CF}" sibTransId="{5D256190-7258-406B-AADB-573209EA2F82}"/>
    <dgm:cxn modelId="{022E1FD5-CB38-4614-BEB4-1D54D5ADB944}" type="presOf" srcId="{C287BF25-48DA-46F8-AE46-3E79017A9010}" destId="{4AB4348B-6C39-462C-8174-4629DA963782}" srcOrd="0" destOrd="0" presId="urn:microsoft.com/office/officeart/2005/8/layout/vList4"/>
    <dgm:cxn modelId="{DF784FE9-6B34-42FA-BE34-283001070D8D}" type="presOf" srcId="{D6037ECD-3818-49A5-9C0C-2ECB9A2B416B}" destId="{E85BAB8C-7B9E-406B-B9B1-198CF746D229}" srcOrd="0" destOrd="2" presId="urn:microsoft.com/office/officeart/2005/8/layout/vList4"/>
    <dgm:cxn modelId="{0168DBE9-6D73-4373-8606-D70EC0616FBB}" type="presOf" srcId="{A5E1C0D9-0B4D-48E3-AD9A-B1686B5DF682}" destId="{4AB4348B-6C39-462C-8174-4629DA963782}" srcOrd="0" destOrd="1" presId="urn:microsoft.com/office/officeart/2005/8/layout/vList4"/>
    <dgm:cxn modelId="{46D4B3F6-2583-4A20-8FEC-2DD16E96CD25}" type="presOf" srcId="{D7AAA276-944A-4DD1-BD98-428FABB17BED}" destId="{E85BAB8C-7B9E-406B-B9B1-198CF746D229}" srcOrd="0" destOrd="1" presId="urn:microsoft.com/office/officeart/2005/8/layout/vList4"/>
    <dgm:cxn modelId="{91DEF1A3-6624-46A6-A4C6-F44060385FB9}" type="presParOf" srcId="{2DB3C6A0-13E9-4F47-931E-59C6A4B6F47B}" destId="{11406762-7B29-43E2-BE3D-1F9591E4D582}" srcOrd="0" destOrd="0" presId="urn:microsoft.com/office/officeart/2005/8/layout/vList4"/>
    <dgm:cxn modelId="{C404EFC7-01F4-4416-8AA8-34843D2B053E}" type="presParOf" srcId="{11406762-7B29-43E2-BE3D-1F9591E4D582}" destId="{4AB4348B-6C39-462C-8174-4629DA963782}" srcOrd="0" destOrd="0" presId="urn:microsoft.com/office/officeart/2005/8/layout/vList4"/>
    <dgm:cxn modelId="{420B4290-DA1C-412A-AD86-3EB9BEBD7D9E}" type="presParOf" srcId="{11406762-7B29-43E2-BE3D-1F9591E4D582}" destId="{65BD1F4B-7BA7-4AEE-9D14-7920DA980750}" srcOrd="1" destOrd="0" presId="urn:microsoft.com/office/officeart/2005/8/layout/vList4"/>
    <dgm:cxn modelId="{EAC1AF91-D5A3-4AAE-86AC-CC9F3615927A}" type="presParOf" srcId="{11406762-7B29-43E2-BE3D-1F9591E4D582}" destId="{5BE8DE2D-9E62-4DDD-BA25-3D89DDFFA4BC}" srcOrd="2" destOrd="0" presId="urn:microsoft.com/office/officeart/2005/8/layout/vList4"/>
    <dgm:cxn modelId="{0D2D916E-8B50-4E97-BEAD-C3830596D6E7}" type="presParOf" srcId="{2DB3C6A0-13E9-4F47-931E-59C6A4B6F47B}" destId="{F6E250A2-1C40-4658-BE86-047299B7C382}" srcOrd="1" destOrd="0" presId="urn:microsoft.com/office/officeart/2005/8/layout/vList4"/>
    <dgm:cxn modelId="{FE06A5DE-B0BB-408C-8F95-942B9B0D9CEA}" type="presParOf" srcId="{2DB3C6A0-13E9-4F47-931E-59C6A4B6F47B}" destId="{1409C0DF-C1A1-48C0-B24B-84A37BDA921F}" srcOrd="2" destOrd="0" presId="urn:microsoft.com/office/officeart/2005/8/layout/vList4"/>
    <dgm:cxn modelId="{C8408E01-D38F-4114-9E38-058A5E42F63F}" type="presParOf" srcId="{1409C0DF-C1A1-48C0-B24B-84A37BDA921F}" destId="{E85BAB8C-7B9E-406B-B9B1-198CF746D229}" srcOrd="0" destOrd="0" presId="urn:microsoft.com/office/officeart/2005/8/layout/vList4"/>
    <dgm:cxn modelId="{55DF68E6-69A5-47BA-801A-906EE770B3C8}" type="presParOf" srcId="{1409C0DF-C1A1-48C0-B24B-84A37BDA921F}" destId="{37235F3D-C041-4CAD-9AB0-A40A57E4F468}" srcOrd="1" destOrd="0" presId="urn:microsoft.com/office/officeart/2005/8/layout/vList4"/>
    <dgm:cxn modelId="{A2F22CEA-D5CA-4481-AB3A-7503EE30B171}" type="presParOf" srcId="{1409C0DF-C1A1-48C0-B24B-84A37BDA921F}" destId="{590FA450-888D-4D22-8938-4332E916A8E8}" srcOrd="2" destOrd="0" presId="urn:microsoft.com/office/officeart/2005/8/layout/vList4"/>
    <dgm:cxn modelId="{2912107B-58DC-46B8-B29D-1C366AC34729}" type="presParOf" srcId="{2DB3C6A0-13E9-4F47-931E-59C6A4B6F47B}" destId="{51DB0A48-7FA6-4ABB-BF0A-7638ABA50BD8}" srcOrd="3" destOrd="0" presId="urn:microsoft.com/office/officeart/2005/8/layout/vList4"/>
    <dgm:cxn modelId="{87FCCD60-58B5-4F3E-9DD7-13CDBD39BAFD}" type="presParOf" srcId="{2DB3C6A0-13E9-4F47-931E-59C6A4B6F47B}" destId="{727F34B2-CC17-4CF6-8FD6-953E9BF1EE5D}" srcOrd="4" destOrd="0" presId="urn:microsoft.com/office/officeart/2005/8/layout/vList4"/>
    <dgm:cxn modelId="{49D6348B-256A-4B95-89AC-3EF2A117865A}" type="presParOf" srcId="{727F34B2-CC17-4CF6-8FD6-953E9BF1EE5D}" destId="{0FB39E1E-95A4-4D1B-AD3C-D4590BCB4E9B}" srcOrd="0" destOrd="0" presId="urn:microsoft.com/office/officeart/2005/8/layout/vList4"/>
    <dgm:cxn modelId="{8B824CE5-0C9C-40C1-995A-B39D9A8B3C17}" type="presParOf" srcId="{727F34B2-CC17-4CF6-8FD6-953E9BF1EE5D}" destId="{263CE803-1052-4307-A5FA-992D15FFD64D}" srcOrd="1" destOrd="0" presId="urn:microsoft.com/office/officeart/2005/8/layout/vList4"/>
    <dgm:cxn modelId="{D0B2C9C0-FF66-45CE-9E06-7E905E3DA32C}" type="presParOf" srcId="{727F34B2-CC17-4CF6-8FD6-953E9BF1EE5D}" destId="{BDCF3D2E-C694-4B44-8B47-DC88E4CA56F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7A1737-CBDA-4A39-AEE3-C06034781B3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0B6F016-DC8D-4CBB-B49B-27180FC243EB}">
      <dgm:prSet phldrT="[Text]" custT="1"/>
      <dgm:spPr/>
      <dgm:t>
        <a:bodyPr/>
        <a:lstStyle/>
        <a:p>
          <a:pPr>
            <a:buNone/>
          </a:pPr>
          <a:r>
            <a:rPr lang="cs-CZ" sz="3200" b="1" i="0" dirty="0"/>
            <a:t>Kontrola systémů vytápění nebo kombinovaného systému vytápění a větrání</a:t>
          </a:r>
          <a:endParaRPr lang="cs-CZ" sz="3200" dirty="0"/>
        </a:p>
      </dgm:t>
    </dgm:pt>
    <dgm:pt modelId="{012C7B8A-7393-41E0-A7A4-B1BE736D1738}" type="parTrans" cxnId="{867097D2-A3D4-48D3-B0B9-39E28ECBBD98}">
      <dgm:prSet/>
      <dgm:spPr/>
      <dgm:t>
        <a:bodyPr/>
        <a:lstStyle/>
        <a:p>
          <a:endParaRPr lang="cs-CZ" sz="2400"/>
        </a:p>
      </dgm:t>
    </dgm:pt>
    <dgm:pt modelId="{A53C6D15-4E7F-44D1-9C32-E5768F1F4E10}" type="sibTrans" cxnId="{867097D2-A3D4-48D3-B0B9-39E28ECBBD98}">
      <dgm:prSet/>
      <dgm:spPr/>
      <dgm:t>
        <a:bodyPr/>
        <a:lstStyle/>
        <a:p>
          <a:endParaRPr lang="cs-CZ" sz="2400"/>
        </a:p>
      </dgm:t>
    </dgm:pt>
    <dgm:pt modelId="{BB93AA7F-DE4B-4AF4-9BFF-0568431ADBD5}">
      <dgm:prSet phldrT="[Text]" custT="1"/>
      <dgm:spPr/>
      <dgm:t>
        <a:bodyPr/>
        <a:lstStyle/>
        <a:p>
          <a:pPr>
            <a:buNone/>
          </a:pPr>
          <a:r>
            <a:rPr lang="pl-PL" sz="2400" b="1" i="0" dirty="0"/>
            <a:t>s </a:t>
          </a:r>
          <a:r>
            <a:rPr lang="pl-PL" sz="2400" b="0" i="0" dirty="0"/>
            <a:t>jmenovitým </a:t>
          </a:r>
          <a:r>
            <a:rPr lang="pl-PL" sz="2400" b="1" i="0" dirty="0"/>
            <a:t>tepelným výkonem nad 70 kW</a:t>
          </a:r>
          <a:endParaRPr lang="cs-CZ" sz="2400" dirty="0"/>
        </a:p>
      </dgm:t>
    </dgm:pt>
    <dgm:pt modelId="{A49C43D6-574E-4825-A161-71E64F4CC42D}" type="parTrans" cxnId="{D44E277A-DE0F-49DD-B1BD-A905D22E6C66}">
      <dgm:prSet/>
      <dgm:spPr/>
      <dgm:t>
        <a:bodyPr/>
        <a:lstStyle/>
        <a:p>
          <a:endParaRPr lang="cs-CZ" sz="2400"/>
        </a:p>
      </dgm:t>
    </dgm:pt>
    <dgm:pt modelId="{184B59BB-E860-421E-A7AA-8A8CE593C37B}" type="sibTrans" cxnId="{D44E277A-DE0F-49DD-B1BD-A905D22E6C66}">
      <dgm:prSet/>
      <dgm:spPr/>
      <dgm:t>
        <a:bodyPr/>
        <a:lstStyle/>
        <a:p>
          <a:endParaRPr lang="cs-CZ" sz="2400"/>
        </a:p>
      </dgm:t>
    </dgm:pt>
    <dgm:pt modelId="{E3D3E6B3-8C35-48C9-9158-C023E701FF45}">
      <dgm:prSet phldrT="[Text]" custT="1"/>
      <dgm:spPr/>
      <dgm:t>
        <a:bodyPr/>
        <a:lstStyle/>
        <a:p>
          <a:pPr>
            <a:buNone/>
          </a:pPr>
          <a:r>
            <a:rPr lang="cs-CZ" sz="2400" b="0" i="0" dirty="0"/>
            <a:t>písemná zpráva zpracovaná</a:t>
          </a:r>
          <a:r>
            <a:rPr lang="cs-CZ" sz="2400" b="0" i="0" u="sng" dirty="0">
              <a:solidFill>
                <a:srgbClr val="FFC000"/>
              </a:solidFill>
            </a:rPr>
            <a:t> </a:t>
          </a:r>
          <a:r>
            <a:rPr lang="cs-CZ" sz="2400" b="0" i="0" u="sng" dirty="0">
              <a:solidFill>
                <a:srgbClr val="FFC0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energetickým specialistou</a:t>
          </a:r>
          <a:endParaRPr lang="cs-CZ" sz="2400" u="sng" dirty="0">
            <a:solidFill>
              <a:srgbClr val="FFC000"/>
            </a:solidFill>
          </a:endParaRPr>
        </a:p>
      </dgm:t>
    </dgm:pt>
    <dgm:pt modelId="{5674C031-6A99-48D3-BE6D-1C72E44D980A}" type="parTrans" cxnId="{DEF78A3F-C459-45F4-BDC9-34BF399A3CB1}">
      <dgm:prSet/>
      <dgm:spPr/>
      <dgm:t>
        <a:bodyPr/>
        <a:lstStyle/>
        <a:p>
          <a:endParaRPr lang="cs-CZ" sz="2400"/>
        </a:p>
      </dgm:t>
    </dgm:pt>
    <dgm:pt modelId="{D3989207-828A-4B92-859D-34B7F5B785DD}" type="sibTrans" cxnId="{DEF78A3F-C459-45F4-BDC9-34BF399A3CB1}">
      <dgm:prSet/>
      <dgm:spPr/>
      <dgm:t>
        <a:bodyPr/>
        <a:lstStyle/>
        <a:p>
          <a:endParaRPr lang="cs-CZ" sz="2400"/>
        </a:p>
      </dgm:t>
    </dgm:pt>
    <dgm:pt modelId="{DA44A67A-1441-4D06-9565-A3975EB14D41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cs-CZ" sz="2400" b="1" i="0" dirty="0"/>
            <a:t>předmět </a:t>
          </a:r>
          <a:r>
            <a:rPr lang="cs-CZ" sz="2400" b="0" i="0" dirty="0"/>
            <a:t>samotné </a:t>
          </a:r>
          <a:r>
            <a:rPr lang="cs-CZ" sz="2400" b="1" i="0" dirty="0"/>
            <a:t>kontroly</a:t>
          </a:r>
          <a:endParaRPr lang="cs-CZ" sz="2400" b="0" i="0" dirty="0"/>
        </a:p>
        <a:p>
          <a:pPr>
            <a:buFont typeface="+mj-lt"/>
            <a:buAutoNum type="arabicPeriod"/>
          </a:pPr>
          <a:r>
            <a:rPr lang="cs-CZ" sz="2400" b="0" i="0" dirty="0"/>
            <a:t>hodnocení dokumentace a dokladů nejen systému vytápění;</a:t>
          </a:r>
        </a:p>
        <a:p>
          <a:pPr>
            <a:buFont typeface="+mj-lt"/>
            <a:buAutoNum type="arabicPeriod"/>
          </a:pPr>
          <a:r>
            <a:rPr lang="cs-CZ" sz="2400" b="0" i="0" dirty="0"/>
            <a:t>vizuální prohlídka přístupných částí systému;</a:t>
          </a:r>
        </a:p>
        <a:p>
          <a:pPr>
            <a:buFont typeface="+mj-lt"/>
            <a:buAutoNum type="arabicPeriod"/>
          </a:pPr>
          <a:r>
            <a:rPr lang="cs-CZ" sz="2400" b="0" i="0" dirty="0"/>
            <a:t>hodnocení dimenzování systému vytápění ve vztahu k potřebám tepla pro vytápění a přípravu teplé vody;</a:t>
          </a:r>
        </a:p>
        <a:p>
          <a:pPr>
            <a:buFont typeface="+mj-lt"/>
            <a:buAutoNum type="arabicPeriod"/>
          </a:pPr>
          <a:r>
            <a:rPr lang="cs-CZ" sz="2400" b="0" i="0" dirty="0"/>
            <a:t>hodnocení účinnosti systému vytápění;</a:t>
          </a:r>
        </a:p>
        <a:p>
          <a:pPr>
            <a:buFont typeface="+mj-lt"/>
            <a:buAutoNum type="arabicPeriod"/>
          </a:pPr>
          <a:r>
            <a:rPr lang="cs-CZ" sz="2400" b="0" i="0" dirty="0"/>
            <a:t>doporučení k ekonomicky proveditelnému zlepšení stávajícího stavu systému vytápění.</a:t>
          </a:r>
          <a:endParaRPr lang="cs-CZ" sz="2400" dirty="0"/>
        </a:p>
      </dgm:t>
    </dgm:pt>
    <dgm:pt modelId="{9EF7BF73-31A0-4882-A7CF-072C5F428C1E}" type="parTrans" cxnId="{44F4C12F-FCF7-4E0B-B978-658DFE8A46E1}">
      <dgm:prSet/>
      <dgm:spPr/>
      <dgm:t>
        <a:bodyPr/>
        <a:lstStyle/>
        <a:p>
          <a:endParaRPr lang="cs-CZ" sz="2400"/>
        </a:p>
      </dgm:t>
    </dgm:pt>
    <dgm:pt modelId="{F130F89E-6F61-4AE1-9681-008C0EC6AF9E}" type="sibTrans" cxnId="{44F4C12F-FCF7-4E0B-B978-658DFE8A46E1}">
      <dgm:prSet/>
      <dgm:spPr/>
      <dgm:t>
        <a:bodyPr/>
        <a:lstStyle/>
        <a:p>
          <a:endParaRPr lang="cs-CZ" sz="2400"/>
        </a:p>
      </dgm:t>
    </dgm:pt>
    <dgm:pt modelId="{ADF0D1A2-EDEF-4E5B-A04E-666DD5F5D841}">
      <dgm:prSet phldrT="[Text]" custT="1"/>
      <dgm:spPr/>
      <dgm:t>
        <a:bodyPr/>
        <a:lstStyle/>
        <a:p>
          <a:pPr>
            <a:buNone/>
          </a:pPr>
          <a:r>
            <a:rPr lang="cs-CZ" sz="3200" b="1" i="0" dirty="0">
              <a:solidFill>
                <a:srgbClr val="92D050"/>
              </a:solidFill>
            </a:rPr>
            <a:t>Kontrola systémů klimatizace nebo kombinovaného systému klimatizace a větrání</a:t>
          </a:r>
          <a:endParaRPr lang="cs-CZ" sz="3200" dirty="0">
            <a:solidFill>
              <a:srgbClr val="92D050"/>
            </a:solidFill>
          </a:endParaRPr>
        </a:p>
      </dgm:t>
    </dgm:pt>
    <dgm:pt modelId="{ABE87570-9E27-49F8-A92D-6EF4F94A479D}" type="parTrans" cxnId="{51CBC311-2AE5-4EF0-817D-F237E052E4C8}">
      <dgm:prSet/>
      <dgm:spPr/>
      <dgm:t>
        <a:bodyPr/>
        <a:lstStyle/>
        <a:p>
          <a:endParaRPr lang="cs-CZ" sz="2400"/>
        </a:p>
      </dgm:t>
    </dgm:pt>
    <dgm:pt modelId="{A8DFD1BB-5F8F-409C-986C-FC53C5E3F63A}" type="sibTrans" cxnId="{51CBC311-2AE5-4EF0-817D-F237E052E4C8}">
      <dgm:prSet/>
      <dgm:spPr/>
      <dgm:t>
        <a:bodyPr/>
        <a:lstStyle/>
        <a:p>
          <a:endParaRPr lang="cs-CZ" sz="2400"/>
        </a:p>
      </dgm:t>
    </dgm:pt>
    <dgm:pt modelId="{2F6A5BEA-755D-4D73-9049-B1398AEE32AE}">
      <dgm:prSet phldrT="[Text]" custT="1"/>
      <dgm:spPr/>
      <dgm:t>
        <a:bodyPr/>
        <a:lstStyle/>
        <a:p>
          <a:pPr>
            <a:buNone/>
          </a:pPr>
          <a:r>
            <a:rPr lang="pl-PL" sz="2400" b="1" i="0" dirty="0"/>
            <a:t>s </a:t>
          </a:r>
          <a:r>
            <a:rPr lang="pl-PL" sz="2400" b="0" i="0" dirty="0"/>
            <a:t>jmenovitým chladícím výkonem</a:t>
          </a:r>
          <a:r>
            <a:rPr lang="pl-PL" sz="2400" b="1" i="0" dirty="0"/>
            <a:t>, resp. elektrickým příkonem, nad 70 kW</a:t>
          </a:r>
          <a:endParaRPr lang="cs-CZ" sz="2400" dirty="0"/>
        </a:p>
      </dgm:t>
    </dgm:pt>
    <dgm:pt modelId="{4AD041E7-6650-47AC-ADBA-F026DCA6F1A7}" type="parTrans" cxnId="{3C89857A-4219-4067-9B55-27A4AD7AAA87}">
      <dgm:prSet/>
      <dgm:spPr/>
      <dgm:t>
        <a:bodyPr/>
        <a:lstStyle/>
        <a:p>
          <a:endParaRPr lang="cs-CZ" sz="2400"/>
        </a:p>
      </dgm:t>
    </dgm:pt>
    <dgm:pt modelId="{3D0C27F0-7D44-4EF3-9055-3220C613F681}" type="sibTrans" cxnId="{3C89857A-4219-4067-9B55-27A4AD7AAA87}">
      <dgm:prSet/>
      <dgm:spPr/>
      <dgm:t>
        <a:bodyPr/>
        <a:lstStyle/>
        <a:p>
          <a:endParaRPr lang="cs-CZ" sz="2400"/>
        </a:p>
      </dgm:t>
    </dgm:pt>
    <dgm:pt modelId="{20AA2119-B1DC-4F79-9AC0-EE5E157CB24E}">
      <dgm:prSet phldrT="[Text]" custT="1"/>
      <dgm:spPr/>
      <dgm:t>
        <a:bodyPr/>
        <a:lstStyle/>
        <a:p>
          <a:pPr>
            <a:buNone/>
          </a:pPr>
          <a:r>
            <a:rPr lang="cs-CZ" sz="2400" b="0" i="0" dirty="0"/>
            <a:t>písemná zpráva zpracovaná </a:t>
          </a:r>
          <a:r>
            <a:rPr lang="cs-CZ" sz="2400" b="0" i="0" dirty="0">
              <a:solidFill>
                <a:srgbClr val="FFC0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energetickým specialistou</a:t>
          </a:r>
          <a:endParaRPr lang="cs-CZ" sz="2400" b="0" i="0" dirty="0">
            <a:solidFill>
              <a:srgbClr val="FFC000"/>
            </a:solidFill>
          </a:endParaRPr>
        </a:p>
      </dgm:t>
    </dgm:pt>
    <dgm:pt modelId="{B649D000-1457-4208-B1C4-0957CC14A012}" type="parTrans" cxnId="{09A18411-7E52-4737-A9CC-335F2EF333C6}">
      <dgm:prSet/>
      <dgm:spPr/>
      <dgm:t>
        <a:bodyPr/>
        <a:lstStyle/>
        <a:p>
          <a:endParaRPr lang="cs-CZ" sz="2400"/>
        </a:p>
      </dgm:t>
    </dgm:pt>
    <dgm:pt modelId="{679CAA46-228C-49F0-8789-EEC55C7563E8}" type="sibTrans" cxnId="{09A18411-7E52-4737-A9CC-335F2EF333C6}">
      <dgm:prSet/>
      <dgm:spPr/>
      <dgm:t>
        <a:bodyPr/>
        <a:lstStyle/>
        <a:p>
          <a:endParaRPr lang="cs-CZ" sz="2400"/>
        </a:p>
      </dgm:t>
    </dgm:pt>
    <dgm:pt modelId="{E6DDC67B-A41C-4750-8C95-C96EA54FDAFA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cs-CZ" sz="2400" b="1" i="0" dirty="0"/>
            <a:t>předmět </a:t>
          </a:r>
          <a:r>
            <a:rPr lang="cs-CZ" sz="2400" b="0" i="0" dirty="0"/>
            <a:t>samotné</a:t>
          </a:r>
          <a:r>
            <a:rPr lang="cs-CZ" sz="2400" b="1" i="0" dirty="0"/>
            <a:t> kontroly</a:t>
          </a:r>
          <a:endParaRPr lang="cs-CZ" sz="2400" b="0" i="0" dirty="0"/>
        </a:p>
        <a:p>
          <a:pPr>
            <a:buFont typeface="+mj-lt"/>
            <a:buAutoNum type="arabicPeriod"/>
          </a:pPr>
          <a:r>
            <a:rPr lang="cs-CZ" sz="2400" b="0" i="0" dirty="0"/>
            <a:t>hodnocení dokumentace a dokladů nejen systému klimatizace;</a:t>
          </a:r>
        </a:p>
        <a:p>
          <a:pPr>
            <a:buFont typeface="+mj-lt"/>
            <a:buAutoNum type="arabicPeriod"/>
          </a:pPr>
          <a:r>
            <a:rPr lang="cs-CZ" sz="2400" b="0" i="0" dirty="0"/>
            <a:t>vizuální prohlídka přístupných částí systému v režimu užívání;</a:t>
          </a:r>
        </a:p>
        <a:p>
          <a:pPr>
            <a:buFont typeface="+mj-lt"/>
            <a:buAutoNum type="arabicPeriod"/>
          </a:pPr>
          <a:r>
            <a:rPr lang="cs-CZ" sz="2400" b="0" i="0" dirty="0"/>
            <a:t>hodnocení technického stavu, provozních parametrů, posouzení provozuschopnosti a nastavení regulace systému;</a:t>
          </a:r>
        </a:p>
        <a:p>
          <a:pPr>
            <a:buFont typeface="+mj-lt"/>
            <a:buAutoNum type="arabicPeriod"/>
          </a:pPr>
          <a:r>
            <a:rPr lang="cs-CZ" sz="2400" b="0" i="0" dirty="0"/>
            <a:t>hodnocení účinnosti zdroje chladu a celého systému klimatizace, posouzení dimenzování zdroje chladu;</a:t>
          </a:r>
        </a:p>
        <a:p>
          <a:pPr>
            <a:buFont typeface="+mj-lt"/>
            <a:buAutoNum type="arabicPeriod"/>
          </a:pPr>
          <a:r>
            <a:rPr lang="cs-CZ" sz="2400" b="0" i="0" dirty="0"/>
            <a:t>doporučení k ekonomicky proveditelnému zlepšení stávajícího stavu systému klimatizace.</a:t>
          </a:r>
          <a:endParaRPr lang="cs-CZ" sz="2400" dirty="0"/>
        </a:p>
      </dgm:t>
    </dgm:pt>
    <dgm:pt modelId="{37B32A16-0C1A-4470-8833-C6EABC8B6A70}" type="parTrans" cxnId="{6C184C62-3E8C-491B-A977-9F53F6EA1948}">
      <dgm:prSet/>
      <dgm:spPr/>
      <dgm:t>
        <a:bodyPr/>
        <a:lstStyle/>
        <a:p>
          <a:endParaRPr lang="cs-CZ" sz="2400"/>
        </a:p>
      </dgm:t>
    </dgm:pt>
    <dgm:pt modelId="{AA859EC8-3945-427E-B990-FCDEC743E2E8}" type="sibTrans" cxnId="{6C184C62-3E8C-491B-A977-9F53F6EA1948}">
      <dgm:prSet/>
      <dgm:spPr/>
      <dgm:t>
        <a:bodyPr/>
        <a:lstStyle/>
        <a:p>
          <a:endParaRPr lang="cs-CZ" sz="2400"/>
        </a:p>
      </dgm:t>
    </dgm:pt>
    <dgm:pt modelId="{FBE7D098-284D-4954-A574-414D0754D2D5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cs-CZ" sz="2400" dirty="0"/>
        </a:p>
      </dgm:t>
    </dgm:pt>
    <dgm:pt modelId="{CF010DD6-43C2-4F2A-8596-2BD11F72E273}" type="parTrans" cxnId="{D0B7DC60-A6DA-4BEF-8425-2C0B45702A4E}">
      <dgm:prSet/>
      <dgm:spPr/>
      <dgm:t>
        <a:bodyPr/>
        <a:lstStyle/>
        <a:p>
          <a:endParaRPr lang="cs-CZ" sz="2400"/>
        </a:p>
      </dgm:t>
    </dgm:pt>
    <dgm:pt modelId="{A67B7250-6DCF-4C47-B8DC-62C21254AFB1}" type="sibTrans" cxnId="{D0B7DC60-A6DA-4BEF-8425-2C0B45702A4E}">
      <dgm:prSet/>
      <dgm:spPr/>
      <dgm:t>
        <a:bodyPr/>
        <a:lstStyle/>
        <a:p>
          <a:endParaRPr lang="cs-CZ" sz="2400"/>
        </a:p>
      </dgm:t>
    </dgm:pt>
    <dgm:pt modelId="{B701EB07-B7AB-4532-AAAA-F81594006EAB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cs-CZ" sz="2400" dirty="0"/>
        </a:p>
      </dgm:t>
    </dgm:pt>
    <dgm:pt modelId="{50BD3E48-4583-4C53-BAFD-C58403479AA5}" type="parTrans" cxnId="{70320F94-C475-48AD-B78F-5E097373B0C1}">
      <dgm:prSet/>
      <dgm:spPr/>
      <dgm:t>
        <a:bodyPr/>
        <a:lstStyle/>
        <a:p>
          <a:endParaRPr lang="cs-CZ" sz="2400"/>
        </a:p>
      </dgm:t>
    </dgm:pt>
    <dgm:pt modelId="{BDF527D9-6B9F-42BC-B2D2-2BEB72B9E99B}" type="sibTrans" cxnId="{70320F94-C475-48AD-B78F-5E097373B0C1}">
      <dgm:prSet/>
      <dgm:spPr/>
      <dgm:t>
        <a:bodyPr/>
        <a:lstStyle/>
        <a:p>
          <a:endParaRPr lang="cs-CZ" sz="2400"/>
        </a:p>
      </dgm:t>
    </dgm:pt>
    <dgm:pt modelId="{EA9906B1-C24A-4DDE-BD0C-70D0F2B3868C}" type="pres">
      <dgm:prSet presAssocID="{1C7A1737-CBDA-4A39-AEE3-C06034781B3C}" presName="layout" presStyleCnt="0">
        <dgm:presLayoutVars>
          <dgm:chMax/>
          <dgm:chPref/>
          <dgm:dir/>
          <dgm:resizeHandles/>
        </dgm:presLayoutVars>
      </dgm:prSet>
      <dgm:spPr/>
    </dgm:pt>
    <dgm:pt modelId="{72E07B54-76B2-4DE6-ACFE-C62154535277}" type="pres">
      <dgm:prSet presAssocID="{C0B6F016-DC8D-4CBB-B49B-27180FC243EB}" presName="root" presStyleCnt="0">
        <dgm:presLayoutVars>
          <dgm:chMax/>
          <dgm:chPref/>
        </dgm:presLayoutVars>
      </dgm:prSet>
      <dgm:spPr/>
    </dgm:pt>
    <dgm:pt modelId="{82509B42-A5B7-474A-9357-2026E0BABDF4}" type="pres">
      <dgm:prSet presAssocID="{C0B6F016-DC8D-4CBB-B49B-27180FC243EB}" presName="rootComposite" presStyleCnt="0">
        <dgm:presLayoutVars/>
      </dgm:prSet>
      <dgm:spPr/>
    </dgm:pt>
    <dgm:pt modelId="{465A4F32-B7D7-457D-9560-7786C58098B8}" type="pres">
      <dgm:prSet presAssocID="{C0B6F016-DC8D-4CBB-B49B-27180FC243EB}" presName="ParentAccent" presStyleLbl="alignNode1" presStyleIdx="0" presStyleCnt="2" custScaleY="26569" custLinFactNeighborX="395" custLinFactNeighborY="2274"/>
      <dgm:spPr/>
    </dgm:pt>
    <dgm:pt modelId="{076F8522-90B0-4694-A4FD-F690E23BDAAE}" type="pres">
      <dgm:prSet presAssocID="{C0B6F016-DC8D-4CBB-B49B-27180FC243EB}" presName="ParentSmallAccent" presStyleLbl="fgAcc1" presStyleIdx="0" presStyleCnt="2" custLinFactNeighborX="4168" custLinFactNeighborY="1763"/>
      <dgm:spPr>
        <a:prstGeom prst="downArrow">
          <a:avLst/>
        </a:prstGeom>
        <a:solidFill>
          <a:srgbClr val="FFC000">
            <a:alpha val="90000"/>
          </a:srgbClr>
        </a:solidFill>
      </dgm:spPr>
    </dgm:pt>
    <dgm:pt modelId="{68308821-2E63-49EB-A4D5-1AE86837AAD7}" type="pres">
      <dgm:prSet presAssocID="{C0B6F016-DC8D-4CBB-B49B-27180FC243EB}" presName="Parent" presStyleLbl="revTx" presStyleIdx="0" presStyleCnt="10">
        <dgm:presLayoutVars>
          <dgm:chMax/>
          <dgm:chPref val="4"/>
          <dgm:bulletEnabled val="1"/>
        </dgm:presLayoutVars>
      </dgm:prSet>
      <dgm:spPr/>
    </dgm:pt>
    <dgm:pt modelId="{C7A885E4-055B-47DA-9C53-D8CD643ADF50}" type="pres">
      <dgm:prSet presAssocID="{C0B6F016-DC8D-4CBB-B49B-27180FC243EB}" presName="childShape" presStyleCnt="0">
        <dgm:presLayoutVars>
          <dgm:chMax val="0"/>
          <dgm:chPref val="0"/>
        </dgm:presLayoutVars>
      </dgm:prSet>
      <dgm:spPr/>
    </dgm:pt>
    <dgm:pt modelId="{9AEC6D92-FB91-423A-ADC2-48FE46A158BE}" type="pres">
      <dgm:prSet presAssocID="{BB93AA7F-DE4B-4AF4-9BFF-0568431ADBD5}" presName="childComposite" presStyleCnt="0">
        <dgm:presLayoutVars>
          <dgm:chMax val="0"/>
          <dgm:chPref val="0"/>
        </dgm:presLayoutVars>
      </dgm:prSet>
      <dgm:spPr/>
    </dgm:pt>
    <dgm:pt modelId="{2514816B-15D9-43DF-AD0F-E3302EC31356}" type="pres">
      <dgm:prSet presAssocID="{BB93AA7F-DE4B-4AF4-9BFF-0568431ADBD5}" presName="ChildAccent" presStyleLbl="solidFgAcc1" presStyleIdx="0" presStyleCnt="8" custLinFactNeighborX="4168" custLinFactNeighborY="-37383"/>
      <dgm:spPr/>
    </dgm:pt>
    <dgm:pt modelId="{3CEE0914-86F2-482B-8C69-4700A48FDF7F}" type="pres">
      <dgm:prSet presAssocID="{BB93AA7F-DE4B-4AF4-9BFF-0568431ADBD5}" presName="Child" presStyleLbl="revTx" presStyleIdx="1" presStyleCnt="10" custScaleY="46069" custLinFactNeighborX="537" custLinFactNeighborY="-14453">
        <dgm:presLayoutVars>
          <dgm:chMax val="0"/>
          <dgm:chPref val="0"/>
          <dgm:bulletEnabled val="1"/>
        </dgm:presLayoutVars>
      </dgm:prSet>
      <dgm:spPr/>
    </dgm:pt>
    <dgm:pt modelId="{6C7C4A8B-88D1-403A-B796-AA59000CFAF4}" type="pres">
      <dgm:prSet presAssocID="{E3D3E6B3-8C35-48C9-9158-C023E701FF45}" presName="childComposite" presStyleCnt="0">
        <dgm:presLayoutVars>
          <dgm:chMax val="0"/>
          <dgm:chPref val="0"/>
        </dgm:presLayoutVars>
      </dgm:prSet>
      <dgm:spPr/>
    </dgm:pt>
    <dgm:pt modelId="{35172096-96D2-455D-A54F-715D3568D1A1}" type="pres">
      <dgm:prSet presAssocID="{E3D3E6B3-8C35-48C9-9158-C023E701FF45}" presName="ChildAccent" presStyleLbl="solidFgAcc1" presStyleIdx="1" presStyleCnt="8" custLinFactNeighborX="4168" custLinFactNeighborY="-22817"/>
      <dgm:spPr/>
    </dgm:pt>
    <dgm:pt modelId="{962D7A74-C70F-4465-8B87-6B349A28D875}" type="pres">
      <dgm:prSet presAssocID="{E3D3E6B3-8C35-48C9-9158-C023E701FF45}" presName="Child" presStyleLbl="revTx" presStyleIdx="2" presStyleCnt="10" custScaleY="86422">
        <dgm:presLayoutVars>
          <dgm:chMax val="0"/>
          <dgm:chPref val="0"/>
          <dgm:bulletEnabled val="1"/>
        </dgm:presLayoutVars>
      </dgm:prSet>
      <dgm:spPr/>
    </dgm:pt>
    <dgm:pt modelId="{B2332218-12A9-4B5A-A063-1C6F1EC97106}" type="pres">
      <dgm:prSet presAssocID="{DA44A67A-1441-4D06-9565-A3975EB14D41}" presName="childComposite" presStyleCnt="0">
        <dgm:presLayoutVars>
          <dgm:chMax val="0"/>
          <dgm:chPref val="0"/>
        </dgm:presLayoutVars>
      </dgm:prSet>
      <dgm:spPr/>
    </dgm:pt>
    <dgm:pt modelId="{64A739E0-7B9B-400A-9ACD-7C8AE35C9470}" type="pres">
      <dgm:prSet presAssocID="{DA44A67A-1441-4D06-9565-A3975EB14D41}" presName="ChildAccent" presStyleLbl="solidFgAcc1" presStyleIdx="2" presStyleCnt="8" custLinFactY="-151824" custLinFactNeighborX="4168" custLinFactNeighborY="-200000"/>
      <dgm:spPr/>
    </dgm:pt>
    <dgm:pt modelId="{553CA227-3DA7-4ECC-8E1D-C548D971E7FE}" type="pres">
      <dgm:prSet presAssocID="{DA44A67A-1441-4D06-9565-A3975EB14D41}" presName="Child" presStyleLbl="revTx" presStyleIdx="3" presStyleCnt="10" custScaleY="331179">
        <dgm:presLayoutVars>
          <dgm:chMax val="0"/>
          <dgm:chPref val="0"/>
          <dgm:bulletEnabled val="1"/>
        </dgm:presLayoutVars>
      </dgm:prSet>
      <dgm:spPr/>
    </dgm:pt>
    <dgm:pt modelId="{D03ACADB-CF6C-4D44-AC52-3822C869F366}" type="pres">
      <dgm:prSet presAssocID="{FBE7D098-284D-4954-A574-414D0754D2D5}" presName="childComposite" presStyleCnt="0">
        <dgm:presLayoutVars>
          <dgm:chMax val="0"/>
          <dgm:chPref val="0"/>
        </dgm:presLayoutVars>
      </dgm:prSet>
      <dgm:spPr/>
    </dgm:pt>
    <dgm:pt modelId="{68991D10-47B4-4F33-8B91-A44E432EECE2}" type="pres">
      <dgm:prSet presAssocID="{FBE7D098-284D-4954-A574-414D0754D2D5}" presName="ChildAccent" presStyleLbl="solidFgAcc1" presStyleIdx="3" presStyleCnt="8" custLinFactY="-100000" custLinFactNeighborX="-10398" custLinFactNeighborY="-103143"/>
      <dgm:spPr>
        <a:prstGeom prst="upArrow">
          <a:avLst/>
        </a:prstGeom>
        <a:solidFill>
          <a:srgbClr val="FFC000"/>
        </a:solidFill>
      </dgm:spPr>
    </dgm:pt>
    <dgm:pt modelId="{B3FDDF19-F28A-4424-8FFD-C36A9A98727B}" type="pres">
      <dgm:prSet presAssocID="{FBE7D098-284D-4954-A574-414D0754D2D5}" presName="Child" presStyleLbl="revTx" presStyleIdx="4" presStyleCnt="10" custScaleY="206479">
        <dgm:presLayoutVars>
          <dgm:chMax val="0"/>
          <dgm:chPref val="0"/>
          <dgm:bulletEnabled val="1"/>
        </dgm:presLayoutVars>
      </dgm:prSet>
      <dgm:spPr/>
    </dgm:pt>
    <dgm:pt modelId="{CC80A9E5-25EA-449D-9E5D-649E43E9E62F}" type="pres">
      <dgm:prSet presAssocID="{ADF0D1A2-EDEF-4E5B-A04E-666DD5F5D841}" presName="root" presStyleCnt="0">
        <dgm:presLayoutVars>
          <dgm:chMax/>
          <dgm:chPref/>
        </dgm:presLayoutVars>
      </dgm:prSet>
      <dgm:spPr/>
    </dgm:pt>
    <dgm:pt modelId="{9FF7D2AD-295F-4050-9740-BD20AEF0A31B}" type="pres">
      <dgm:prSet presAssocID="{ADF0D1A2-EDEF-4E5B-A04E-666DD5F5D841}" presName="rootComposite" presStyleCnt="0">
        <dgm:presLayoutVars/>
      </dgm:prSet>
      <dgm:spPr/>
    </dgm:pt>
    <dgm:pt modelId="{497DE973-4AB3-49F1-B408-90035A6B3BB0}" type="pres">
      <dgm:prSet presAssocID="{ADF0D1A2-EDEF-4E5B-A04E-666DD5F5D841}" presName="ParentAccent" presStyleLbl="alignNode1" presStyleIdx="1" presStyleCnt="2" custFlipVert="1" custScaleY="31117"/>
      <dgm:spPr>
        <a:solidFill>
          <a:srgbClr val="92D050"/>
        </a:solidFill>
        <a:ln>
          <a:solidFill>
            <a:srgbClr val="92D050"/>
          </a:solidFill>
        </a:ln>
      </dgm:spPr>
    </dgm:pt>
    <dgm:pt modelId="{AEA4DC97-295F-441D-90AE-150ED1D05903}" type="pres">
      <dgm:prSet presAssocID="{ADF0D1A2-EDEF-4E5B-A04E-666DD5F5D841}" presName="ParentSmallAccent" presStyleLbl="fgAcc1" presStyleIdx="1" presStyleCnt="2"/>
      <dgm:spPr>
        <a:prstGeom prst="downArrow">
          <a:avLst/>
        </a:prstGeom>
        <a:solidFill>
          <a:srgbClr val="FFC000">
            <a:alpha val="90000"/>
          </a:srgbClr>
        </a:solidFill>
        <a:ln>
          <a:solidFill>
            <a:schemeClr val="accent1"/>
          </a:solidFill>
        </a:ln>
      </dgm:spPr>
    </dgm:pt>
    <dgm:pt modelId="{F8224C35-61C4-4F5F-85E9-74D90562ECF3}" type="pres">
      <dgm:prSet presAssocID="{ADF0D1A2-EDEF-4E5B-A04E-666DD5F5D841}" presName="Parent" presStyleLbl="revTx" presStyleIdx="5" presStyleCnt="10">
        <dgm:presLayoutVars>
          <dgm:chMax/>
          <dgm:chPref val="4"/>
          <dgm:bulletEnabled val="1"/>
        </dgm:presLayoutVars>
      </dgm:prSet>
      <dgm:spPr/>
    </dgm:pt>
    <dgm:pt modelId="{9D20FE97-39F1-4B55-BB80-9D4CD774A4DD}" type="pres">
      <dgm:prSet presAssocID="{ADF0D1A2-EDEF-4E5B-A04E-666DD5F5D841}" presName="childShape" presStyleCnt="0">
        <dgm:presLayoutVars>
          <dgm:chMax val="0"/>
          <dgm:chPref val="0"/>
        </dgm:presLayoutVars>
      </dgm:prSet>
      <dgm:spPr/>
    </dgm:pt>
    <dgm:pt modelId="{9A83951B-EA5A-4FF6-A004-52C94F580140}" type="pres">
      <dgm:prSet presAssocID="{2F6A5BEA-755D-4D73-9049-B1398AEE32AE}" presName="childComposite" presStyleCnt="0">
        <dgm:presLayoutVars>
          <dgm:chMax val="0"/>
          <dgm:chPref val="0"/>
        </dgm:presLayoutVars>
      </dgm:prSet>
      <dgm:spPr/>
    </dgm:pt>
    <dgm:pt modelId="{9BD232BE-6946-4300-8C7B-1C8387EC9E07}" type="pres">
      <dgm:prSet presAssocID="{2F6A5BEA-755D-4D73-9049-B1398AEE32AE}" presName="ChildAccent" presStyleLbl="solidFgAcc1" presStyleIdx="4" presStyleCnt="8" custLinFactNeighborX="1056" custLinFactNeighborY="-61782"/>
      <dgm:spPr/>
    </dgm:pt>
    <dgm:pt modelId="{9D58B95A-D37A-48A1-ABA4-D2F0DAC2EF15}" type="pres">
      <dgm:prSet presAssocID="{2F6A5BEA-755D-4D73-9049-B1398AEE32AE}" presName="Child" presStyleLbl="revTx" presStyleIdx="6" presStyleCnt="10" custScaleY="63993" custLinFactNeighborX="539" custLinFactNeighborY="-23931">
        <dgm:presLayoutVars>
          <dgm:chMax val="0"/>
          <dgm:chPref val="0"/>
          <dgm:bulletEnabled val="1"/>
        </dgm:presLayoutVars>
      </dgm:prSet>
      <dgm:spPr/>
    </dgm:pt>
    <dgm:pt modelId="{2A96791D-2E8C-4BEB-9ED0-AAC14A308814}" type="pres">
      <dgm:prSet presAssocID="{20AA2119-B1DC-4F79-9AC0-EE5E157CB24E}" presName="childComposite" presStyleCnt="0">
        <dgm:presLayoutVars>
          <dgm:chMax val="0"/>
          <dgm:chPref val="0"/>
        </dgm:presLayoutVars>
      </dgm:prSet>
      <dgm:spPr/>
    </dgm:pt>
    <dgm:pt modelId="{D57E0B0A-61C3-4F86-A45D-619A22B4E06A}" type="pres">
      <dgm:prSet presAssocID="{20AA2119-B1DC-4F79-9AC0-EE5E157CB24E}" presName="ChildAccent" presStyleLbl="solidFgAcc1" presStyleIdx="5" presStyleCnt="8" custLinFactNeighborX="-649" custLinFactNeighborY="-47971"/>
      <dgm:spPr/>
    </dgm:pt>
    <dgm:pt modelId="{1EEFF1EF-7D68-498A-9877-7165F394D6E4}" type="pres">
      <dgm:prSet presAssocID="{20AA2119-B1DC-4F79-9AC0-EE5E157CB24E}" presName="Child" presStyleLbl="revTx" presStyleIdx="7" presStyleCnt="10" custScaleY="88206" custLinFactNeighborX="-195" custLinFactNeighborY="-15434">
        <dgm:presLayoutVars>
          <dgm:chMax val="0"/>
          <dgm:chPref val="0"/>
          <dgm:bulletEnabled val="1"/>
        </dgm:presLayoutVars>
      </dgm:prSet>
      <dgm:spPr/>
    </dgm:pt>
    <dgm:pt modelId="{D942D271-8EE5-49DA-A00E-C2B28C60CB2A}" type="pres">
      <dgm:prSet presAssocID="{E6DDC67B-A41C-4750-8C95-C96EA54FDAFA}" presName="childComposite" presStyleCnt="0">
        <dgm:presLayoutVars>
          <dgm:chMax val="0"/>
          <dgm:chPref val="0"/>
        </dgm:presLayoutVars>
      </dgm:prSet>
      <dgm:spPr/>
    </dgm:pt>
    <dgm:pt modelId="{6996BEEF-A0A6-4FFB-9724-5ED6FF58D028}" type="pres">
      <dgm:prSet presAssocID="{E6DDC67B-A41C-4750-8C95-C96EA54FDAFA}" presName="ChildAccent" presStyleLbl="solidFgAcc1" presStyleIdx="6" presStyleCnt="8" custLinFactY="-200000" custLinFactNeighborX="-4944" custLinFactNeighborY="-234019"/>
      <dgm:spPr/>
    </dgm:pt>
    <dgm:pt modelId="{89751583-2A28-4F59-BA56-B42B76FC8607}" type="pres">
      <dgm:prSet presAssocID="{E6DDC67B-A41C-4750-8C95-C96EA54FDAFA}" presName="Child" presStyleLbl="revTx" presStyleIdx="8" presStyleCnt="10" custScaleY="380823">
        <dgm:presLayoutVars>
          <dgm:chMax val="0"/>
          <dgm:chPref val="0"/>
          <dgm:bulletEnabled val="1"/>
        </dgm:presLayoutVars>
      </dgm:prSet>
      <dgm:spPr/>
    </dgm:pt>
    <dgm:pt modelId="{3128394A-72D5-4B44-BB3A-F38D8D20EE28}" type="pres">
      <dgm:prSet presAssocID="{B701EB07-B7AB-4532-AAAA-F81594006EAB}" presName="childComposite" presStyleCnt="0">
        <dgm:presLayoutVars>
          <dgm:chMax val="0"/>
          <dgm:chPref val="0"/>
        </dgm:presLayoutVars>
      </dgm:prSet>
      <dgm:spPr/>
    </dgm:pt>
    <dgm:pt modelId="{4F1214DF-AFEB-40A4-B44F-3A34BF4E96D5}" type="pres">
      <dgm:prSet presAssocID="{B701EB07-B7AB-4532-AAAA-F81594006EAB}" presName="ChildAccent" presStyleLbl="solidFgAcc1" presStyleIdx="7" presStyleCnt="8" custLinFactY="-61901" custLinFactNeighborX="-649" custLinFactNeighborY="-100000"/>
      <dgm:spPr>
        <a:prstGeom prst="upArrow">
          <a:avLst/>
        </a:prstGeom>
        <a:solidFill>
          <a:srgbClr val="FFC000"/>
        </a:solidFill>
      </dgm:spPr>
    </dgm:pt>
    <dgm:pt modelId="{ACF911C6-2AC4-468E-99F7-15213F7379FF}" type="pres">
      <dgm:prSet presAssocID="{B701EB07-B7AB-4532-AAAA-F81594006EAB}" presName="Child" presStyleLbl="revTx" presStyleIdx="9" presStyleCnt="10" custScaleY="206479">
        <dgm:presLayoutVars>
          <dgm:chMax val="0"/>
          <dgm:chPref val="0"/>
          <dgm:bulletEnabled val="1"/>
        </dgm:presLayoutVars>
      </dgm:prSet>
      <dgm:spPr/>
    </dgm:pt>
  </dgm:ptLst>
  <dgm:cxnLst>
    <dgm:cxn modelId="{09A18411-7E52-4737-A9CC-335F2EF333C6}" srcId="{ADF0D1A2-EDEF-4E5B-A04E-666DD5F5D841}" destId="{20AA2119-B1DC-4F79-9AC0-EE5E157CB24E}" srcOrd="1" destOrd="0" parTransId="{B649D000-1457-4208-B1C4-0957CC14A012}" sibTransId="{679CAA46-228C-49F0-8789-EEC55C7563E8}"/>
    <dgm:cxn modelId="{51CBC311-2AE5-4EF0-817D-F237E052E4C8}" srcId="{1C7A1737-CBDA-4A39-AEE3-C06034781B3C}" destId="{ADF0D1A2-EDEF-4E5B-A04E-666DD5F5D841}" srcOrd="1" destOrd="0" parTransId="{ABE87570-9E27-49F8-A92D-6EF4F94A479D}" sibTransId="{A8DFD1BB-5F8F-409C-986C-FC53C5E3F63A}"/>
    <dgm:cxn modelId="{D4D9B328-47C6-4BAA-96C7-9865EED92A4A}" type="presOf" srcId="{20AA2119-B1DC-4F79-9AC0-EE5E157CB24E}" destId="{1EEFF1EF-7D68-498A-9877-7165F394D6E4}" srcOrd="0" destOrd="0" presId="urn:microsoft.com/office/officeart/2008/layout/SquareAccentList"/>
    <dgm:cxn modelId="{44F4C12F-FCF7-4E0B-B978-658DFE8A46E1}" srcId="{C0B6F016-DC8D-4CBB-B49B-27180FC243EB}" destId="{DA44A67A-1441-4D06-9565-A3975EB14D41}" srcOrd="2" destOrd="0" parTransId="{9EF7BF73-31A0-4882-A7CF-072C5F428C1E}" sibTransId="{F130F89E-6F61-4AE1-9681-008C0EC6AF9E}"/>
    <dgm:cxn modelId="{DEF78A3F-C459-45F4-BDC9-34BF399A3CB1}" srcId="{C0B6F016-DC8D-4CBB-B49B-27180FC243EB}" destId="{E3D3E6B3-8C35-48C9-9158-C023E701FF45}" srcOrd="1" destOrd="0" parTransId="{5674C031-6A99-48D3-BE6D-1C72E44D980A}" sibTransId="{D3989207-828A-4B92-859D-34B7F5B785DD}"/>
    <dgm:cxn modelId="{D0B7DC60-A6DA-4BEF-8425-2C0B45702A4E}" srcId="{C0B6F016-DC8D-4CBB-B49B-27180FC243EB}" destId="{FBE7D098-284D-4954-A574-414D0754D2D5}" srcOrd="3" destOrd="0" parTransId="{CF010DD6-43C2-4F2A-8596-2BD11F72E273}" sibTransId="{A67B7250-6DCF-4C47-B8DC-62C21254AFB1}"/>
    <dgm:cxn modelId="{BFFFA441-D79D-4705-89DE-E6AD698298C0}" type="presOf" srcId="{ADF0D1A2-EDEF-4E5B-A04E-666DD5F5D841}" destId="{F8224C35-61C4-4F5F-85E9-74D90562ECF3}" srcOrd="0" destOrd="0" presId="urn:microsoft.com/office/officeart/2008/layout/SquareAccentList"/>
    <dgm:cxn modelId="{6C184C62-3E8C-491B-A977-9F53F6EA1948}" srcId="{ADF0D1A2-EDEF-4E5B-A04E-666DD5F5D841}" destId="{E6DDC67B-A41C-4750-8C95-C96EA54FDAFA}" srcOrd="2" destOrd="0" parTransId="{37B32A16-0C1A-4470-8833-C6EABC8B6A70}" sibTransId="{AA859EC8-3945-427E-B990-FCDEC743E2E8}"/>
    <dgm:cxn modelId="{CCC79D4B-1CCE-410B-A05C-FA3E27BB7267}" type="presOf" srcId="{FBE7D098-284D-4954-A574-414D0754D2D5}" destId="{B3FDDF19-F28A-4424-8FFD-C36A9A98727B}" srcOrd="0" destOrd="0" presId="urn:microsoft.com/office/officeart/2008/layout/SquareAccentList"/>
    <dgm:cxn modelId="{0B83046F-BADE-41E8-A1AC-90565F81CEFC}" type="presOf" srcId="{B701EB07-B7AB-4532-AAAA-F81594006EAB}" destId="{ACF911C6-2AC4-468E-99F7-15213F7379FF}" srcOrd="0" destOrd="0" presId="urn:microsoft.com/office/officeart/2008/layout/SquareAccentList"/>
    <dgm:cxn modelId="{D44E277A-DE0F-49DD-B1BD-A905D22E6C66}" srcId="{C0B6F016-DC8D-4CBB-B49B-27180FC243EB}" destId="{BB93AA7F-DE4B-4AF4-9BFF-0568431ADBD5}" srcOrd="0" destOrd="0" parTransId="{A49C43D6-574E-4825-A161-71E64F4CC42D}" sibTransId="{184B59BB-E860-421E-A7AA-8A8CE593C37B}"/>
    <dgm:cxn modelId="{3C89857A-4219-4067-9B55-27A4AD7AAA87}" srcId="{ADF0D1A2-EDEF-4E5B-A04E-666DD5F5D841}" destId="{2F6A5BEA-755D-4D73-9049-B1398AEE32AE}" srcOrd="0" destOrd="0" parTransId="{4AD041E7-6650-47AC-ADBA-F026DCA6F1A7}" sibTransId="{3D0C27F0-7D44-4EF3-9055-3220C613F681}"/>
    <dgm:cxn modelId="{70320F94-C475-48AD-B78F-5E097373B0C1}" srcId="{ADF0D1A2-EDEF-4E5B-A04E-666DD5F5D841}" destId="{B701EB07-B7AB-4532-AAAA-F81594006EAB}" srcOrd="3" destOrd="0" parTransId="{50BD3E48-4583-4C53-BAFD-C58403479AA5}" sibTransId="{BDF527D9-6B9F-42BC-B2D2-2BEB72B9E99B}"/>
    <dgm:cxn modelId="{81D7F397-A15A-43F1-B382-1A504C21677E}" type="presOf" srcId="{C0B6F016-DC8D-4CBB-B49B-27180FC243EB}" destId="{68308821-2E63-49EB-A4D5-1AE86837AAD7}" srcOrd="0" destOrd="0" presId="urn:microsoft.com/office/officeart/2008/layout/SquareAccentList"/>
    <dgm:cxn modelId="{867097D2-A3D4-48D3-B0B9-39E28ECBBD98}" srcId="{1C7A1737-CBDA-4A39-AEE3-C06034781B3C}" destId="{C0B6F016-DC8D-4CBB-B49B-27180FC243EB}" srcOrd="0" destOrd="0" parTransId="{012C7B8A-7393-41E0-A7A4-B1BE736D1738}" sibTransId="{A53C6D15-4E7F-44D1-9C32-E5768F1F4E10}"/>
    <dgm:cxn modelId="{00B34DD4-7D13-43A5-9C63-8274F880B05C}" type="presOf" srcId="{E3D3E6B3-8C35-48C9-9158-C023E701FF45}" destId="{962D7A74-C70F-4465-8B87-6B349A28D875}" srcOrd="0" destOrd="0" presId="urn:microsoft.com/office/officeart/2008/layout/SquareAccentList"/>
    <dgm:cxn modelId="{43D73EDD-6665-45FD-8216-889CDCABF5EF}" type="presOf" srcId="{BB93AA7F-DE4B-4AF4-9BFF-0568431ADBD5}" destId="{3CEE0914-86F2-482B-8C69-4700A48FDF7F}" srcOrd="0" destOrd="0" presId="urn:microsoft.com/office/officeart/2008/layout/SquareAccentList"/>
    <dgm:cxn modelId="{9D954BE2-CDE1-40A0-99CF-C63A9909F8DD}" type="presOf" srcId="{2F6A5BEA-755D-4D73-9049-B1398AEE32AE}" destId="{9D58B95A-D37A-48A1-ABA4-D2F0DAC2EF15}" srcOrd="0" destOrd="0" presId="urn:microsoft.com/office/officeart/2008/layout/SquareAccentList"/>
    <dgm:cxn modelId="{D52E5CEC-681C-4C03-899E-DD5B51DDF47B}" type="presOf" srcId="{1C7A1737-CBDA-4A39-AEE3-C06034781B3C}" destId="{EA9906B1-C24A-4DDE-BD0C-70D0F2B3868C}" srcOrd="0" destOrd="0" presId="urn:microsoft.com/office/officeart/2008/layout/SquareAccentList"/>
    <dgm:cxn modelId="{72C361EC-D6B0-4C32-AD00-6CC2986126D5}" type="presOf" srcId="{E6DDC67B-A41C-4750-8C95-C96EA54FDAFA}" destId="{89751583-2A28-4F59-BA56-B42B76FC8607}" srcOrd="0" destOrd="0" presId="urn:microsoft.com/office/officeart/2008/layout/SquareAccentList"/>
    <dgm:cxn modelId="{BB6004F9-3E3D-430A-8BCF-CCA69558744A}" type="presOf" srcId="{DA44A67A-1441-4D06-9565-A3975EB14D41}" destId="{553CA227-3DA7-4ECC-8E1D-C548D971E7FE}" srcOrd="0" destOrd="0" presId="urn:microsoft.com/office/officeart/2008/layout/SquareAccentList"/>
    <dgm:cxn modelId="{25C15FAE-5F6A-44DF-B53C-CFFDAC39321F}" type="presParOf" srcId="{EA9906B1-C24A-4DDE-BD0C-70D0F2B3868C}" destId="{72E07B54-76B2-4DE6-ACFE-C62154535277}" srcOrd="0" destOrd="0" presId="urn:microsoft.com/office/officeart/2008/layout/SquareAccentList"/>
    <dgm:cxn modelId="{E5251757-0493-4A10-AF94-A406796D749F}" type="presParOf" srcId="{72E07B54-76B2-4DE6-ACFE-C62154535277}" destId="{82509B42-A5B7-474A-9357-2026E0BABDF4}" srcOrd="0" destOrd="0" presId="urn:microsoft.com/office/officeart/2008/layout/SquareAccentList"/>
    <dgm:cxn modelId="{A09B3EA6-FF1C-4E36-B15B-C19679F4B7C4}" type="presParOf" srcId="{82509B42-A5B7-474A-9357-2026E0BABDF4}" destId="{465A4F32-B7D7-457D-9560-7786C58098B8}" srcOrd="0" destOrd="0" presId="urn:microsoft.com/office/officeart/2008/layout/SquareAccentList"/>
    <dgm:cxn modelId="{548CA591-F5DF-4963-A896-0D7C25897797}" type="presParOf" srcId="{82509B42-A5B7-474A-9357-2026E0BABDF4}" destId="{076F8522-90B0-4694-A4FD-F690E23BDAAE}" srcOrd="1" destOrd="0" presId="urn:microsoft.com/office/officeart/2008/layout/SquareAccentList"/>
    <dgm:cxn modelId="{7FFC9217-168E-4489-A118-22E4BDB7303C}" type="presParOf" srcId="{82509B42-A5B7-474A-9357-2026E0BABDF4}" destId="{68308821-2E63-49EB-A4D5-1AE86837AAD7}" srcOrd="2" destOrd="0" presId="urn:microsoft.com/office/officeart/2008/layout/SquareAccentList"/>
    <dgm:cxn modelId="{873B9331-DA03-4185-9522-E8F37F7A55A8}" type="presParOf" srcId="{72E07B54-76B2-4DE6-ACFE-C62154535277}" destId="{C7A885E4-055B-47DA-9C53-D8CD643ADF50}" srcOrd="1" destOrd="0" presId="urn:microsoft.com/office/officeart/2008/layout/SquareAccentList"/>
    <dgm:cxn modelId="{5D40DEA9-9594-4E4B-8F48-3F9394279AD5}" type="presParOf" srcId="{C7A885E4-055B-47DA-9C53-D8CD643ADF50}" destId="{9AEC6D92-FB91-423A-ADC2-48FE46A158BE}" srcOrd="0" destOrd="0" presId="urn:microsoft.com/office/officeart/2008/layout/SquareAccentList"/>
    <dgm:cxn modelId="{D70B735A-DAD1-4828-99CF-3596293DFA18}" type="presParOf" srcId="{9AEC6D92-FB91-423A-ADC2-48FE46A158BE}" destId="{2514816B-15D9-43DF-AD0F-E3302EC31356}" srcOrd="0" destOrd="0" presId="urn:microsoft.com/office/officeart/2008/layout/SquareAccentList"/>
    <dgm:cxn modelId="{486F3F7C-3A00-483D-8C83-9B667C737EB3}" type="presParOf" srcId="{9AEC6D92-FB91-423A-ADC2-48FE46A158BE}" destId="{3CEE0914-86F2-482B-8C69-4700A48FDF7F}" srcOrd="1" destOrd="0" presId="urn:microsoft.com/office/officeart/2008/layout/SquareAccentList"/>
    <dgm:cxn modelId="{B91A91FA-C9E8-41C8-9888-B8A86568F209}" type="presParOf" srcId="{C7A885E4-055B-47DA-9C53-D8CD643ADF50}" destId="{6C7C4A8B-88D1-403A-B796-AA59000CFAF4}" srcOrd="1" destOrd="0" presId="urn:microsoft.com/office/officeart/2008/layout/SquareAccentList"/>
    <dgm:cxn modelId="{DD5A41EC-A8CE-40EE-9C69-D56D5E652705}" type="presParOf" srcId="{6C7C4A8B-88D1-403A-B796-AA59000CFAF4}" destId="{35172096-96D2-455D-A54F-715D3568D1A1}" srcOrd="0" destOrd="0" presId="urn:microsoft.com/office/officeart/2008/layout/SquareAccentList"/>
    <dgm:cxn modelId="{90F51840-6FC9-4AEF-93C7-7D1E6F1F2F60}" type="presParOf" srcId="{6C7C4A8B-88D1-403A-B796-AA59000CFAF4}" destId="{962D7A74-C70F-4465-8B87-6B349A28D875}" srcOrd="1" destOrd="0" presId="urn:microsoft.com/office/officeart/2008/layout/SquareAccentList"/>
    <dgm:cxn modelId="{4BA3044B-8941-4538-80FB-4B244F64CCD2}" type="presParOf" srcId="{C7A885E4-055B-47DA-9C53-D8CD643ADF50}" destId="{B2332218-12A9-4B5A-A063-1C6F1EC97106}" srcOrd="2" destOrd="0" presId="urn:microsoft.com/office/officeart/2008/layout/SquareAccentList"/>
    <dgm:cxn modelId="{24267FFE-9742-4305-B9C8-2DF8274B472D}" type="presParOf" srcId="{B2332218-12A9-4B5A-A063-1C6F1EC97106}" destId="{64A739E0-7B9B-400A-9ACD-7C8AE35C9470}" srcOrd="0" destOrd="0" presId="urn:microsoft.com/office/officeart/2008/layout/SquareAccentList"/>
    <dgm:cxn modelId="{68EBC2A5-02F8-4444-B9B2-B7597CBCBE35}" type="presParOf" srcId="{B2332218-12A9-4B5A-A063-1C6F1EC97106}" destId="{553CA227-3DA7-4ECC-8E1D-C548D971E7FE}" srcOrd="1" destOrd="0" presId="urn:microsoft.com/office/officeart/2008/layout/SquareAccentList"/>
    <dgm:cxn modelId="{B077DDAC-C451-41E5-86FE-F2595E189BA4}" type="presParOf" srcId="{C7A885E4-055B-47DA-9C53-D8CD643ADF50}" destId="{D03ACADB-CF6C-4D44-AC52-3822C869F366}" srcOrd="3" destOrd="0" presId="urn:microsoft.com/office/officeart/2008/layout/SquareAccentList"/>
    <dgm:cxn modelId="{65E33E7E-F9F1-45AA-A4FA-1F9C4D4207F4}" type="presParOf" srcId="{D03ACADB-CF6C-4D44-AC52-3822C869F366}" destId="{68991D10-47B4-4F33-8B91-A44E432EECE2}" srcOrd="0" destOrd="0" presId="urn:microsoft.com/office/officeart/2008/layout/SquareAccentList"/>
    <dgm:cxn modelId="{692C2AB8-36D1-497D-9CA3-589083D39B26}" type="presParOf" srcId="{D03ACADB-CF6C-4D44-AC52-3822C869F366}" destId="{B3FDDF19-F28A-4424-8FFD-C36A9A98727B}" srcOrd="1" destOrd="0" presId="urn:microsoft.com/office/officeart/2008/layout/SquareAccentList"/>
    <dgm:cxn modelId="{2CC7402B-1242-4EA8-8393-486F7CB124C4}" type="presParOf" srcId="{EA9906B1-C24A-4DDE-BD0C-70D0F2B3868C}" destId="{CC80A9E5-25EA-449D-9E5D-649E43E9E62F}" srcOrd="1" destOrd="0" presId="urn:microsoft.com/office/officeart/2008/layout/SquareAccentList"/>
    <dgm:cxn modelId="{34274D94-9895-47EB-BE70-7308333D1678}" type="presParOf" srcId="{CC80A9E5-25EA-449D-9E5D-649E43E9E62F}" destId="{9FF7D2AD-295F-4050-9740-BD20AEF0A31B}" srcOrd="0" destOrd="0" presId="urn:microsoft.com/office/officeart/2008/layout/SquareAccentList"/>
    <dgm:cxn modelId="{05D9211A-AB99-492C-A548-F6E4F75611A5}" type="presParOf" srcId="{9FF7D2AD-295F-4050-9740-BD20AEF0A31B}" destId="{497DE973-4AB3-49F1-B408-90035A6B3BB0}" srcOrd="0" destOrd="0" presId="urn:microsoft.com/office/officeart/2008/layout/SquareAccentList"/>
    <dgm:cxn modelId="{DA176995-81A2-4B35-8A78-8C9FA5F97C67}" type="presParOf" srcId="{9FF7D2AD-295F-4050-9740-BD20AEF0A31B}" destId="{AEA4DC97-295F-441D-90AE-150ED1D05903}" srcOrd="1" destOrd="0" presId="urn:microsoft.com/office/officeart/2008/layout/SquareAccentList"/>
    <dgm:cxn modelId="{57F0D863-B363-4B86-BB97-AE4107243070}" type="presParOf" srcId="{9FF7D2AD-295F-4050-9740-BD20AEF0A31B}" destId="{F8224C35-61C4-4F5F-85E9-74D90562ECF3}" srcOrd="2" destOrd="0" presId="urn:microsoft.com/office/officeart/2008/layout/SquareAccentList"/>
    <dgm:cxn modelId="{CA14E5B5-184A-4358-9D7F-21E7AC97615D}" type="presParOf" srcId="{CC80A9E5-25EA-449D-9E5D-649E43E9E62F}" destId="{9D20FE97-39F1-4B55-BB80-9D4CD774A4DD}" srcOrd="1" destOrd="0" presId="urn:microsoft.com/office/officeart/2008/layout/SquareAccentList"/>
    <dgm:cxn modelId="{6A020C0E-1B8E-47F4-B1E5-48329AF31CA7}" type="presParOf" srcId="{9D20FE97-39F1-4B55-BB80-9D4CD774A4DD}" destId="{9A83951B-EA5A-4FF6-A004-52C94F580140}" srcOrd="0" destOrd="0" presId="urn:microsoft.com/office/officeart/2008/layout/SquareAccentList"/>
    <dgm:cxn modelId="{7DA90E11-4DCE-4183-8002-48867DC397D8}" type="presParOf" srcId="{9A83951B-EA5A-4FF6-A004-52C94F580140}" destId="{9BD232BE-6946-4300-8C7B-1C8387EC9E07}" srcOrd="0" destOrd="0" presId="urn:microsoft.com/office/officeart/2008/layout/SquareAccentList"/>
    <dgm:cxn modelId="{4ABD5A02-58F4-4B18-87E9-A78FB14B6FBD}" type="presParOf" srcId="{9A83951B-EA5A-4FF6-A004-52C94F580140}" destId="{9D58B95A-D37A-48A1-ABA4-D2F0DAC2EF15}" srcOrd="1" destOrd="0" presId="urn:microsoft.com/office/officeart/2008/layout/SquareAccentList"/>
    <dgm:cxn modelId="{E5F0AEFF-DA78-46C3-9605-C502FF306CEB}" type="presParOf" srcId="{9D20FE97-39F1-4B55-BB80-9D4CD774A4DD}" destId="{2A96791D-2E8C-4BEB-9ED0-AAC14A308814}" srcOrd="1" destOrd="0" presId="urn:microsoft.com/office/officeart/2008/layout/SquareAccentList"/>
    <dgm:cxn modelId="{FE20C228-F039-4593-9D90-99F4DED8F623}" type="presParOf" srcId="{2A96791D-2E8C-4BEB-9ED0-AAC14A308814}" destId="{D57E0B0A-61C3-4F86-A45D-619A22B4E06A}" srcOrd="0" destOrd="0" presId="urn:microsoft.com/office/officeart/2008/layout/SquareAccentList"/>
    <dgm:cxn modelId="{9B0DB59D-E164-42D3-818C-D6BBABC33402}" type="presParOf" srcId="{2A96791D-2E8C-4BEB-9ED0-AAC14A308814}" destId="{1EEFF1EF-7D68-498A-9877-7165F394D6E4}" srcOrd="1" destOrd="0" presId="urn:microsoft.com/office/officeart/2008/layout/SquareAccentList"/>
    <dgm:cxn modelId="{2135E564-FAF9-4DC8-B6EC-617B9D70899B}" type="presParOf" srcId="{9D20FE97-39F1-4B55-BB80-9D4CD774A4DD}" destId="{D942D271-8EE5-49DA-A00E-C2B28C60CB2A}" srcOrd="2" destOrd="0" presId="urn:microsoft.com/office/officeart/2008/layout/SquareAccentList"/>
    <dgm:cxn modelId="{0EAD1587-81DE-4799-828D-85D2FC866D66}" type="presParOf" srcId="{D942D271-8EE5-49DA-A00E-C2B28C60CB2A}" destId="{6996BEEF-A0A6-4FFB-9724-5ED6FF58D028}" srcOrd="0" destOrd="0" presId="urn:microsoft.com/office/officeart/2008/layout/SquareAccentList"/>
    <dgm:cxn modelId="{EA8180E0-1CAD-4371-A0EA-385559D55D9D}" type="presParOf" srcId="{D942D271-8EE5-49DA-A00E-C2B28C60CB2A}" destId="{89751583-2A28-4F59-BA56-B42B76FC8607}" srcOrd="1" destOrd="0" presId="urn:microsoft.com/office/officeart/2008/layout/SquareAccentList"/>
    <dgm:cxn modelId="{84A2D62E-EB42-463F-BEA4-8BB9E517A86D}" type="presParOf" srcId="{9D20FE97-39F1-4B55-BB80-9D4CD774A4DD}" destId="{3128394A-72D5-4B44-BB3A-F38D8D20EE28}" srcOrd="3" destOrd="0" presId="urn:microsoft.com/office/officeart/2008/layout/SquareAccentList"/>
    <dgm:cxn modelId="{43974D0D-CB85-4BAB-AE5D-7EE599BA5C38}" type="presParOf" srcId="{3128394A-72D5-4B44-BB3A-F38D8D20EE28}" destId="{4F1214DF-AFEB-40A4-B44F-3A34BF4E96D5}" srcOrd="0" destOrd="0" presId="urn:microsoft.com/office/officeart/2008/layout/SquareAccentList"/>
    <dgm:cxn modelId="{DB44DC71-F65F-474B-AD0A-C3251A423DD4}" type="presParOf" srcId="{3128394A-72D5-4B44-BB3A-F38D8D20EE28}" destId="{ACF911C6-2AC4-468E-99F7-15213F7379FF}" srcOrd="1" destOrd="0" presId="urn:microsoft.com/office/officeart/2008/layout/SquareAccentList"/>
  </dgm:cxnLst>
  <dgm:bg>
    <a:pattFill prst="pct10">
      <a:fgClr>
        <a:srgbClr val="FFC000"/>
      </a:fgClr>
      <a:bgClr>
        <a:schemeClr val="bg1"/>
      </a:bgClr>
    </a:patt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9EAE9E-C241-49A4-ABF9-11DE0702550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72EB40E-5BA9-4368-BF89-ABD82EFE3D4A}">
      <dgm:prSet phldrT="[Text]" phldr="0" custT="1"/>
      <dgm:spPr/>
      <dgm:t>
        <a:bodyPr/>
        <a:lstStyle/>
        <a:p>
          <a:r>
            <a:rPr lang="cs-CZ" sz="5800" dirty="0">
              <a:solidFill>
                <a:schemeClr val="accent1"/>
              </a:solidFill>
            </a:rPr>
            <a:t>Pilotní projekt úsporného opatření </a:t>
          </a:r>
        </a:p>
        <a:p>
          <a:r>
            <a:rPr lang="cs-CZ" sz="5800" dirty="0">
              <a:solidFill>
                <a:srgbClr val="FFC000"/>
              </a:solidFill>
            </a:rPr>
            <a:t>– </a:t>
          </a:r>
          <a:r>
            <a:rPr lang="cs-CZ" sz="4400" i="1" dirty="0">
              <a:solidFill>
                <a:srgbClr val="FFC000"/>
              </a:solidFill>
            </a:rPr>
            <a:t>výměna zastaralých čerpadel</a:t>
          </a:r>
        </a:p>
      </dgm:t>
    </dgm:pt>
    <dgm:pt modelId="{1543EBE6-1FB7-4275-8AB7-571568A28754}" type="parTrans" cxnId="{4B8D1226-4043-41DD-9F73-8EECAFAA471E}">
      <dgm:prSet/>
      <dgm:spPr/>
      <dgm:t>
        <a:bodyPr/>
        <a:lstStyle/>
        <a:p>
          <a:endParaRPr lang="cs-CZ"/>
        </a:p>
      </dgm:t>
    </dgm:pt>
    <dgm:pt modelId="{3CDDB5E1-D661-46D0-8823-994D30CD5678}" type="sibTrans" cxnId="{4B8D1226-4043-41DD-9F73-8EECAFAA471E}">
      <dgm:prSet/>
      <dgm:spPr/>
      <dgm:t>
        <a:bodyPr/>
        <a:lstStyle/>
        <a:p>
          <a:endParaRPr lang="cs-CZ"/>
        </a:p>
      </dgm:t>
    </dgm:pt>
    <dgm:pt modelId="{482A87EE-5281-497F-97FA-ACD9BF035EBB}">
      <dgm:prSet phldrT="[Text]" phldr="0" custT="1"/>
      <dgm:spPr/>
      <dgm:t>
        <a:bodyPr/>
        <a:lstStyle/>
        <a:p>
          <a:pPr>
            <a:spcAft>
              <a:spcPts val="0"/>
            </a:spcAft>
          </a:pPr>
          <a:r>
            <a:rPr lang="cs-CZ" sz="4400" dirty="0">
              <a:solidFill>
                <a:srgbClr val="FFC000"/>
              </a:solidFill>
            </a:rPr>
            <a:t>Cíl: </a:t>
          </a:r>
        </a:p>
        <a:p>
          <a:pPr>
            <a:spcAft>
              <a:spcPct val="35000"/>
            </a:spcAft>
          </a:pPr>
          <a:r>
            <a:rPr lang="cs-CZ" sz="3200" dirty="0"/>
            <a:t>Výměnou zastaralých čerpadel s konstantními otáčkami za moderní čerpadla s automatickým nastavením výkonu dojít k úspoře elektrické energie i tepla a zároveň k optimalizaci provozu topné soustavy (ke zlepšení vyregulování systému, snížení přetápění a stabilnějšímu provozu systému).</a:t>
          </a:r>
        </a:p>
      </dgm:t>
    </dgm:pt>
    <dgm:pt modelId="{F4A725BF-B567-4C1A-AAD1-0FBDE43B00FD}" type="parTrans" cxnId="{1F34DF37-748C-48F1-AB35-8616DFB3014A}">
      <dgm:prSet/>
      <dgm:spPr/>
      <dgm:t>
        <a:bodyPr/>
        <a:lstStyle/>
        <a:p>
          <a:endParaRPr lang="cs-CZ"/>
        </a:p>
      </dgm:t>
    </dgm:pt>
    <dgm:pt modelId="{E3DE2A29-AC53-42F1-AB0A-1BA2B5A53617}" type="sibTrans" cxnId="{1F34DF37-748C-48F1-AB35-8616DFB3014A}">
      <dgm:prSet/>
      <dgm:spPr/>
      <dgm:t>
        <a:bodyPr/>
        <a:lstStyle/>
        <a:p>
          <a:endParaRPr lang="cs-CZ"/>
        </a:p>
      </dgm:t>
    </dgm:pt>
    <dgm:pt modelId="{F52BD2B9-10A9-44D1-8507-E33522A56E52}">
      <dgm:prSet phldrT="[Text]" phldr="0" custT="1"/>
      <dgm:spPr/>
      <dgm:t>
        <a:bodyPr/>
        <a:lstStyle/>
        <a:p>
          <a:pPr>
            <a:spcAft>
              <a:spcPts val="0"/>
            </a:spcAft>
          </a:pPr>
          <a:r>
            <a:rPr lang="cs-CZ" sz="4400" dirty="0">
              <a:solidFill>
                <a:schemeClr val="accent1"/>
              </a:solidFill>
            </a:rPr>
            <a:t>Výběr objektů k realizaci:</a:t>
          </a:r>
        </a:p>
        <a:p>
          <a:pPr>
            <a:spcAft>
              <a:spcPts val="0"/>
            </a:spcAft>
          </a:pPr>
          <a:r>
            <a:rPr lang="cs-CZ" sz="3200" dirty="0"/>
            <a:t>• minimálně 3 samostatné topné větve, každá s vlastním čerpadlem </a:t>
          </a:r>
        </a:p>
        <a:p>
          <a:pPr>
            <a:spcAft>
              <a:spcPts val="0"/>
            </a:spcAft>
          </a:pPr>
          <a:r>
            <a:rPr lang="cs-CZ" sz="3200" dirty="0"/>
            <a:t>• instalovaná starší čerpadla s konstantními otáčkami</a:t>
          </a:r>
        </a:p>
        <a:p>
          <a:pPr>
            <a:spcAft>
              <a:spcPts val="0"/>
            </a:spcAft>
          </a:pPr>
          <a:r>
            <a:rPr lang="cs-CZ" sz="3200" dirty="0"/>
            <a:t>• čerpadla jsou ve vlastnictví města, nikoliv Plzeňské teplárenské </a:t>
          </a:r>
        </a:p>
        <a:p>
          <a:pPr>
            <a:spcAft>
              <a:spcPts val="0"/>
            </a:spcAft>
          </a:pPr>
          <a:r>
            <a:rPr lang="cs-CZ" sz="3200" dirty="0"/>
            <a:t>• čerpadla jsou využívána primárně pro vytápění (nikoliv pro ohřev TUV)</a:t>
          </a:r>
        </a:p>
        <a:p>
          <a:pPr>
            <a:spcAft>
              <a:spcPct val="35000"/>
            </a:spcAft>
          </a:pPr>
          <a:endParaRPr lang="cs-CZ" sz="3200" dirty="0"/>
        </a:p>
      </dgm:t>
    </dgm:pt>
    <dgm:pt modelId="{B55136F8-65FE-44F7-9F02-CEAB8F728ECB}" type="parTrans" cxnId="{982629BC-CB14-433C-A06F-33C3AA3A23B8}">
      <dgm:prSet/>
      <dgm:spPr/>
      <dgm:t>
        <a:bodyPr/>
        <a:lstStyle/>
        <a:p>
          <a:endParaRPr lang="cs-CZ"/>
        </a:p>
      </dgm:t>
    </dgm:pt>
    <dgm:pt modelId="{20F206F1-86EB-4C1C-B71A-ADC39F8875F5}" type="sibTrans" cxnId="{982629BC-CB14-433C-A06F-33C3AA3A23B8}">
      <dgm:prSet/>
      <dgm:spPr/>
      <dgm:t>
        <a:bodyPr/>
        <a:lstStyle/>
        <a:p>
          <a:endParaRPr lang="cs-CZ"/>
        </a:p>
      </dgm:t>
    </dgm:pt>
    <dgm:pt modelId="{065D0285-6D42-4423-8777-CF6B3E035076}">
      <dgm:prSet phldrT="[Text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cs-CZ" sz="4400" dirty="0">
              <a:solidFill>
                <a:srgbClr val="FFC000"/>
              </a:solidFill>
            </a:rPr>
            <a:t>Realizace pilotního projektu:</a:t>
          </a:r>
        </a:p>
        <a:p>
          <a:pPr>
            <a:spcAft>
              <a:spcPts val="0"/>
            </a:spcAft>
            <a:buFont typeface="Arial" panose="020B0604020202020204" pitchFamily="34" charset="0"/>
            <a:buNone/>
          </a:pPr>
          <a:r>
            <a:rPr lang="cs-CZ" sz="3200" dirty="0"/>
            <a:t>- předpoklad realizace na konci letního období</a:t>
          </a:r>
        </a:p>
        <a:p>
          <a:pPr>
            <a:spcAft>
              <a:spcPts val="0"/>
            </a:spcAft>
            <a:buFont typeface="Arial" panose="020B0604020202020204" pitchFamily="34" charset="0"/>
            <a:buNone/>
          </a:pPr>
          <a:r>
            <a:rPr lang="cs-CZ" sz="3200" dirty="0"/>
            <a:t>- dle finančních možností rozpočtu ENE</a:t>
          </a:r>
        </a:p>
      </dgm:t>
    </dgm:pt>
    <dgm:pt modelId="{826AE250-CEAB-4EA9-B731-49E785A80873}" type="parTrans" cxnId="{14F2C8BE-F31F-4603-9C2E-558BF66C2838}">
      <dgm:prSet/>
      <dgm:spPr/>
      <dgm:t>
        <a:bodyPr/>
        <a:lstStyle/>
        <a:p>
          <a:endParaRPr lang="cs-CZ"/>
        </a:p>
      </dgm:t>
    </dgm:pt>
    <dgm:pt modelId="{2D4B55FC-BCE3-4263-83F0-E2DA7822C064}" type="sibTrans" cxnId="{14F2C8BE-F31F-4603-9C2E-558BF66C2838}">
      <dgm:prSet/>
      <dgm:spPr/>
      <dgm:t>
        <a:bodyPr/>
        <a:lstStyle/>
        <a:p>
          <a:endParaRPr lang="cs-CZ"/>
        </a:p>
      </dgm:t>
    </dgm:pt>
    <dgm:pt modelId="{34E7FF7A-8DD2-4628-A509-FF938C404489}" type="pres">
      <dgm:prSet presAssocID="{C79EAE9E-C241-49A4-ABF9-11DE07025502}" presName="vert0" presStyleCnt="0">
        <dgm:presLayoutVars>
          <dgm:dir/>
          <dgm:animOne val="branch"/>
          <dgm:animLvl val="lvl"/>
        </dgm:presLayoutVars>
      </dgm:prSet>
      <dgm:spPr/>
    </dgm:pt>
    <dgm:pt modelId="{0B103D5B-36A2-4F26-A0D5-697FC3EAECC1}" type="pres">
      <dgm:prSet presAssocID="{F72EB40E-5BA9-4368-BF89-ABD82EFE3D4A}" presName="thickLine" presStyleLbl="alignNode1" presStyleIdx="0" presStyleCnt="1"/>
      <dgm:spPr/>
    </dgm:pt>
    <dgm:pt modelId="{7EA43DB7-C87A-426A-9697-0BF12AFF240E}" type="pres">
      <dgm:prSet presAssocID="{F72EB40E-5BA9-4368-BF89-ABD82EFE3D4A}" presName="horz1" presStyleCnt="0"/>
      <dgm:spPr/>
    </dgm:pt>
    <dgm:pt modelId="{5EF7676A-3596-4B30-8C12-35BE7C711C4B}" type="pres">
      <dgm:prSet presAssocID="{F72EB40E-5BA9-4368-BF89-ABD82EFE3D4A}" presName="tx1" presStyleLbl="revTx" presStyleIdx="0" presStyleCnt="4"/>
      <dgm:spPr/>
    </dgm:pt>
    <dgm:pt modelId="{A7464F7E-5C2E-4EBF-95FD-AECD3E7D21AA}" type="pres">
      <dgm:prSet presAssocID="{F72EB40E-5BA9-4368-BF89-ABD82EFE3D4A}" presName="vert1" presStyleCnt="0"/>
      <dgm:spPr/>
    </dgm:pt>
    <dgm:pt modelId="{344C865A-B1CE-4A32-9438-4C9A75C2A0C8}" type="pres">
      <dgm:prSet presAssocID="{482A87EE-5281-497F-97FA-ACD9BF035EBB}" presName="vertSpace2a" presStyleCnt="0"/>
      <dgm:spPr/>
    </dgm:pt>
    <dgm:pt modelId="{E6E46866-F4EE-4E8F-B6AA-5F27E62DCD73}" type="pres">
      <dgm:prSet presAssocID="{482A87EE-5281-497F-97FA-ACD9BF035EBB}" presName="horz2" presStyleCnt="0"/>
      <dgm:spPr/>
    </dgm:pt>
    <dgm:pt modelId="{DFD16818-4D5B-4F10-B44E-269A46E94EFB}" type="pres">
      <dgm:prSet presAssocID="{482A87EE-5281-497F-97FA-ACD9BF035EBB}" presName="horzSpace2" presStyleCnt="0"/>
      <dgm:spPr/>
    </dgm:pt>
    <dgm:pt modelId="{FD5F1F36-3FE8-4C6D-8234-725127BC0C47}" type="pres">
      <dgm:prSet presAssocID="{482A87EE-5281-497F-97FA-ACD9BF035EBB}" presName="tx2" presStyleLbl="revTx" presStyleIdx="1" presStyleCnt="4"/>
      <dgm:spPr/>
    </dgm:pt>
    <dgm:pt modelId="{D6A0D7EE-787A-4095-BB75-C70DCB6E8E02}" type="pres">
      <dgm:prSet presAssocID="{482A87EE-5281-497F-97FA-ACD9BF035EBB}" presName="vert2" presStyleCnt="0"/>
      <dgm:spPr/>
    </dgm:pt>
    <dgm:pt modelId="{081488B7-91F3-4FF0-90E5-4836C7070185}" type="pres">
      <dgm:prSet presAssocID="{482A87EE-5281-497F-97FA-ACD9BF035EBB}" presName="thinLine2b" presStyleLbl="callout" presStyleIdx="0" presStyleCnt="3"/>
      <dgm:spPr/>
    </dgm:pt>
    <dgm:pt modelId="{51A7CE11-1AD1-4A5C-B220-8CD57BE1D03D}" type="pres">
      <dgm:prSet presAssocID="{482A87EE-5281-497F-97FA-ACD9BF035EBB}" presName="vertSpace2b" presStyleCnt="0"/>
      <dgm:spPr/>
    </dgm:pt>
    <dgm:pt modelId="{4CEEBC54-DA92-42B0-8B39-1045E1E8DAA9}" type="pres">
      <dgm:prSet presAssocID="{F52BD2B9-10A9-44D1-8507-E33522A56E52}" presName="horz2" presStyleCnt="0"/>
      <dgm:spPr/>
    </dgm:pt>
    <dgm:pt modelId="{62B55037-506F-4609-BA18-2E3F673F40DA}" type="pres">
      <dgm:prSet presAssocID="{F52BD2B9-10A9-44D1-8507-E33522A56E52}" presName="horzSpace2" presStyleCnt="0"/>
      <dgm:spPr/>
    </dgm:pt>
    <dgm:pt modelId="{CCBB67C8-4147-4E7A-A625-09BD3CA5B6A3}" type="pres">
      <dgm:prSet presAssocID="{F52BD2B9-10A9-44D1-8507-E33522A56E52}" presName="tx2" presStyleLbl="revTx" presStyleIdx="2" presStyleCnt="4"/>
      <dgm:spPr/>
    </dgm:pt>
    <dgm:pt modelId="{63EB7636-583B-49C4-A29E-AB8F62048FF9}" type="pres">
      <dgm:prSet presAssocID="{F52BD2B9-10A9-44D1-8507-E33522A56E52}" presName="vert2" presStyleCnt="0"/>
      <dgm:spPr/>
    </dgm:pt>
    <dgm:pt modelId="{B3E30F46-864D-4D29-92D9-79BF00AB614B}" type="pres">
      <dgm:prSet presAssocID="{F52BD2B9-10A9-44D1-8507-E33522A56E52}" presName="thinLine2b" presStyleLbl="callout" presStyleIdx="1" presStyleCnt="3"/>
      <dgm:spPr/>
    </dgm:pt>
    <dgm:pt modelId="{8A502A4F-BF47-43A7-8A09-6525CBAD3445}" type="pres">
      <dgm:prSet presAssocID="{F52BD2B9-10A9-44D1-8507-E33522A56E52}" presName="vertSpace2b" presStyleCnt="0"/>
      <dgm:spPr/>
    </dgm:pt>
    <dgm:pt modelId="{48DD409A-D2FB-4EC6-B7A7-335900E35FCD}" type="pres">
      <dgm:prSet presAssocID="{065D0285-6D42-4423-8777-CF6B3E035076}" presName="horz2" presStyleCnt="0"/>
      <dgm:spPr/>
    </dgm:pt>
    <dgm:pt modelId="{DDE77079-8D08-47C7-8D6F-F82C0FFB72A8}" type="pres">
      <dgm:prSet presAssocID="{065D0285-6D42-4423-8777-CF6B3E035076}" presName="horzSpace2" presStyleCnt="0"/>
      <dgm:spPr/>
    </dgm:pt>
    <dgm:pt modelId="{A5396B29-CAC1-46BE-BD45-3E8C56513E3F}" type="pres">
      <dgm:prSet presAssocID="{065D0285-6D42-4423-8777-CF6B3E035076}" presName="tx2" presStyleLbl="revTx" presStyleIdx="3" presStyleCnt="4"/>
      <dgm:spPr/>
    </dgm:pt>
    <dgm:pt modelId="{41157949-460F-4B04-8372-EC0ED86C0C56}" type="pres">
      <dgm:prSet presAssocID="{065D0285-6D42-4423-8777-CF6B3E035076}" presName="vert2" presStyleCnt="0"/>
      <dgm:spPr/>
    </dgm:pt>
    <dgm:pt modelId="{541F57AD-8F85-4313-9134-CB50A18AE052}" type="pres">
      <dgm:prSet presAssocID="{065D0285-6D42-4423-8777-CF6B3E035076}" presName="thinLine2b" presStyleLbl="callout" presStyleIdx="2" presStyleCnt="3"/>
      <dgm:spPr/>
    </dgm:pt>
    <dgm:pt modelId="{85B48954-D405-4641-8038-7D5CCE911E88}" type="pres">
      <dgm:prSet presAssocID="{065D0285-6D42-4423-8777-CF6B3E035076}" presName="vertSpace2b" presStyleCnt="0"/>
      <dgm:spPr/>
    </dgm:pt>
  </dgm:ptLst>
  <dgm:cxnLst>
    <dgm:cxn modelId="{4B8D1226-4043-41DD-9F73-8EECAFAA471E}" srcId="{C79EAE9E-C241-49A4-ABF9-11DE07025502}" destId="{F72EB40E-5BA9-4368-BF89-ABD82EFE3D4A}" srcOrd="0" destOrd="0" parTransId="{1543EBE6-1FB7-4275-8AB7-571568A28754}" sibTransId="{3CDDB5E1-D661-46D0-8823-994D30CD5678}"/>
    <dgm:cxn modelId="{1F34DF37-748C-48F1-AB35-8616DFB3014A}" srcId="{F72EB40E-5BA9-4368-BF89-ABD82EFE3D4A}" destId="{482A87EE-5281-497F-97FA-ACD9BF035EBB}" srcOrd="0" destOrd="0" parTransId="{F4A725BF-B567-4C1A-AAD1-0FBDE43B00FD}" sibTransId="{E3DE2A29-AC53-42F1-AB0A-1BA2B5A53617}"/>
    <dgm:cxn modelId="{2D858D66-5F7F-450B-9E8D-309D0FC0D0D6}" type="presOf" srcId="{482A87EE-5281-497F-97FA-ACD9BF035EBB}" destId="{FD5F1F36-3FE8-4C6D-8234-725127BC0C47}" srcOrd="0" destOrd="0" presId="urn:microsoft.com/office/officeart/2008/layout/LinedList"/>
    <dgm:cxn modelId="{4B9CB46A-4F9C-4F23-9DC3-8FABE69C58C8}" type="presOf" srcId="{F72EB40E-5BA9-4368-BF89-ABD82EFE3D4A}" destId="{5EF7676A-3596-4B30-8C12-35BE7C711C4B}" srcOrd="0" destOrd="0" presId="urn:microsoft.com/office/officeart/2008/layout/LinedList"/>
    <dgm:cxn modelId="{35051B6C-178E-42A2-8555-65A971529120}" type="presOf" srcId="{F52BD2B9-10A9-44D1-8507-E33522A56E52}" destId="{CCBB67C8-4147-4E7A-A625-09BD3CA5B6A3}" srcOrd="0" destOrd="0" presId="urn:microsoft.com/office/officeart/2008/layout/LinedList"/>
    <dgm:cxn modelId="{9A94FB6F-3CBB-4B59-976C-61A21C4DA509}" type="presOf" srcId="{065D0285-6D42-4423-8777-CF6B3E035076}" destId="{A5396B29-CAC1-46BE-BD45-3E8C56513E3F}" srcOrd="0" destOrd="0" presId="urn:microsoft.com/office/officeart/2008/layout/LinedList"/>
    <dgm:cxn modelId="{75D49A8B-8350-4A82-BCE2-34E68FCD146A}" type="presOf" srcId="{C79EAE9E-C241-49A4-ABF9-11DE07025502}" destId="{34E7FF7A-8DD2-4628-A509-FF938C404489}" srcOrd="0" destOrd="0" presId="urn:microsoft.com/office/officeart/2008/layout/LinedList"/>
    <dgm:cxn modelId="{982629BC-CB14-433C-A06F-33C3AA3A23B8}" srcId="{F72EB40E-5BA9-4368-BF89-ABD82EFE3D4A}" destId="{F52BD2B9-10A9-44D1-8507-E33522A56E52}" srcOrd="1" destOrd="0" parTransId="{B55136F8-65FE-44F7-9F02-CEAB8F728ECB}" sibTransId="{20F206F1-86EB-4C1C-B71A-ADC39F8875F5}"/>
    <dgm:cxn modelId="{14F2C8BE-F31F-4603-9C2E-558BF66C2838}" srcId="{F72EB40E-5BA9-4368-BF89-ABD82EFE3D4A}" destId="{065D0285-6D42-4423-8777-CF6B3E035076}" srcOrd="2" destOrd="0" parTransId="{826AE250-CEAB-4EA9-B731-49E785A80873}" sibTransId="{2D4B55FC-BCE3-4263-83F0-E2DA7822C064}"/>
    <dgm:cxn modelId="{777C8FA7-048A-4E9A-8FD4-2B78BFBCB004}" type="presParOf" srcId="{34E7FF7A-8DD2-4628-A509-FF938C404489}" destId="{0B103D5B-36A2-4F26-A0D5-697FC3EAECC1}" srcOrd="0" destOrd="0" presId="urn:microsoft.com/office/officeart/2008/layout/LinedList"/>
    <dgm:cxn modelId="{C6B144A9-89DC-4136-B6FD-64364F2BEF90}" type="presParOf" srcId="{34E7FF7A-8DD2-4628-A509-FF938C404489}" destId="{7EA43DB7-C87A-426A-9697-0BF12AFF240E}" srcOrd="1" destOrd="0" presId="urn:microsoft.com/office/officeart/2008/layout/LinedList"/>
    <dgm:cxn modelId="{0830F9C3-2CC8-4467-BEEA-803C955C9E68}" type="presParOf" srcId="{7EA43DB7-C87A-426A-9697-0BF12AFF240E}" destId="{5EF7676A-3596-4B30-8C12-35BE7C711C4B}" srcOrd="0" destOrd="0" presId="urn:microsoft.com/office/officeart/2008/layout/LinedList"/>
    <dgm:cxn modelId="{BBF2A6C1-11E0-45EE-8528-A9A1F61BAD5F}" type="presParOf" srcId="{7EA43DB7-C87A-426A-9697-0BF12AFF240E}" destId="{A7464F7E-5C2E-4EBF-95FD-AECD3E7D21AA}" srcOrd="1" destOrd="0" presId="urn:microsoft.com/office/officeart/2008/layout/LinedList"/>
    <dgm:cxn modelId="{46FE44ED-67D4-4AE3-97A5-816E668CA9F3}" type="presParOf" srcId="{A7464F7E-5C2E-4EBF-95FD-AECD3E7D21AA}" destId="{344C865A-B1CE-4A32-9438-4C9A75C2A0C8}" srcOrd="0" destOrd="0" presId="urn:microsoft.com/office/officeart/2008/layout/LinedList"/>
    <dgm:cxn modelId="{EC2F6A94-AA8F-4A52-BCC0-34C224175503}" type="presParOf" srcId="{A7464F7E-5C2E-4EBF-95FD-AECD3E7D21AA}" destId="{E6E46866-F4EE-4E8F-B6AA-5F27E62DCD73}" srcOrd="1" destOrd="0" presId="urn:microsoft.com/office/officeart/2008/layout/LinedList"/>
    <dgm:cxn modelId="{D411704A-B3D9-4548-A87D-1C6CBF24019F}" type="presParOf" srcId="{E6E46866-F4EE-4E8F-B6AA-5F27E62DCD73}" destId="{DFD16818-4D5B-4F10-B44E-269A46E94EFB}" srcOrd="0" destOrd="0" presId="urn:microsoft.com/office/officeart/2008/layout/LinedList"/>
    <dgm:cxn modelId="{7CE103F7-C0C7-4D7E-839E-41FB385F9730}" type="presParOf" srcId="{E6E46866-F4EE-4E8F-B6AA-5F27E62DCD73}" destId="{FD5F1F36-3FE8-4C6D-8234-725127BC0C47}" srcOrd="1" destOrd="0" presId="urn:microsoft.com/office/officeart/2008/layout/LinedList"/>
    <dgm:cxn modelId="{E578D5F6-8858-418B-9B66-E92FE5A3F5CB}" type="presParOf" srcId="{E6E46866-F4EE-4E8F-B6AA-5F27E62DCD73}" destId="{D6A0D7EE-787A-4095-BB75-C70DCB6E8E02}" srcOrd="2" destOrd="0" presId="urn:microsoft.com/office/officeart/2008/layout/LinedList"/>
    <dgm:cxn modelId="{BDCA75E7-1A64-4B50-8105-2BA794D245F6}" type="presParOf" srcId="{A7464F7E-5C2E-4EBF-95FD-AECD3E7D21AA}" destId="{081488B7-91F3-4FF0-90E5-4836C7070185}" srcOrd="2" destOrd="0" presId="urn:microsoft.com/office/officeart/2008/layout/LinedList"/>
    <dgm:cxn modelId="{E539EC75-AE57-4B91-A2B8-E53FD9369AE2}" type="presParOf" srcId="{A7464F7E-5C2E-4EBF-95FD-AECD3E7D21AA}" destId="{51A7CE11-1AD1-4A5C-B220-8CD57BE1D03D}" srcOrd="3" destOrd="0" presId="urn:microsoft.com/office/officeart/2008/layout/LinedList"/>
    <dgm:cxn modelId="{3F278A10-E725-495C-9375-5A695EEAF788}" type="presParOf" srcId="{A7464F7E-5C2E-4EBF-95FD-AECD3E7D21AA}" destId="{4CEEBC54-DA92-42B0-8B39-1045E1E8DAA9}" srcOrd="4" destOrd="0" presId="urn:microsoft.com/office/officeart/2008/layout/LinedList"/>
    <dgm:cxn modelId="{3305D18B-B01B-4713-8A79-DEEFCCC27FC8}" type="presParOf" srcId="{4CEEBC54-DA92-42B0-8B39-1045E1E8DAA9}" destId="{62B55037-506F-4609-BA18-2E3F673F40DA}" srcOrd="0" destOrd="0" presId="urn:microsoft.com/office/officeart/2008/layout/LinedList"/>
    <dgm:cxn modelId="{7F6D431E-4747-434E-9E1B-F3A4DE53784E}" type="presParOf" srcId="{4CEEBC54-DA92-42B0-8B39-1045E1E8DAA9}" destId="{CCBB67C8-4147-4E7A-A625-09BD3CA5B6A3}" srcOrd="1" destOrd="0" presId="urn:microsoft.com/office/officeart/2008/layout/LinedList"/>
    <dgm:cxn modelId="{5BEE22AE-FFCD-4AD9-82CB-8E6A0CCEA05F}" type="presParOf" srcId="{4CEEBC54-DA92-42B0-8B39-1045E1E8DAA9}" destId="{63EB7636-583B-49C4-A29E-AB8F62048FF9}" srcOrd="2" destOrd="0" presId="urn:microsoft.com/office/officeart/2008/layout/LinedList"/>
    <dgm:cxn modelId="{849C89AB-EABE-44CA-A7AD-4B1047A48770}" type="presParOf" srcId="{A7464F7E-5C2E-4EBF-95FD-AECD3E7D21AA}" destId="{B3E30F46-864D-4D29-92D9-79BF00AB614B}" srcOrd="5" destOrd="0" presId="urn:microsoft.com/office/officeart/2008/layout/LinedList"/>
    <dgm:cxn modelId="{29E0F699-4B9D-4EE8-846D-59106C7520FE}" type="presParOf" srcId="{A7464F7E-5C2E-4EBF-95FD-AECD3E7D21AA}" destId="{8A502A4F-BF47-43A7-8A09-6525CBAD3445}" srcOrd="6" destOrd="0" presId="urn:microsoft.com/office/officeart/2008/layout/LinedList"/>
    <dgm:cxn modelId="{6E92A883-D298-49D6-A0D5-CF2207CE61E9}" type="presParOf" srcId="{A7464F7E-5C2E-4EBF-95FD-AECD3E7D21AA}" destId="{48DD409A-D2FB-4EC6-B7A7-335900E35FCD}" srcOrd="7" destOrd="0" presId="urn:microsoft.com/office/officeart/2008/layout/LinedList"/>
    <dgm:cxn modelId="{BD93F4DA-10DB-43CC-9F35-41C924CBA82B}" type="presParOf" srcId="{48DD409A-D2FB-4EC6-B7A7-335900E35FCD}" destId="{DDE77079-8D08-47C7-8D6F-F82C0FFB72A8}" srcOrd="0" destOrd="0" presId="urn:microsoft.com/office/officeart/2008/layout/LinedList"/>
    <dgm:cxn modelId="{C2BEE808-933D-4683-9676-36FD7D95C327}" type="presParOf" srcId="{48DD409A-D2FB-4EC6-B7A7-335900E35FCD}" destId="{A5396B29-CAC1-46BE-BD45-3E8C56513E3F}" srcOrd="1" destOrd="0" presId="urn:microsoft.com/office/officeart/2008/layout/LinedList"/>
    <dgm:cxn modelId="{B7FE7F91-A94D-478A-916B-5E1707EF3BCF}" type="presParOf" srcId="{48DD409A-D2FB-4EC6-B7A7-335900E35FCD}" destId="{41157949-460F-4B04-8372-EC0ED86C0C56}" srcOrd="2" destOrd="0" presId="urn:microsoft.com/office/officeart/2008/layout/LinedList"/>
    <dgm:cxn modelId="{9977EC4F-2225-464E-A211-0AFE3EF0A4FB}" type="presParOf" srcId="{A7464F7E-5C2E-4EBF-95FD-AECD3E7D21AA}" destId="{541F57AD-8F85-4313-9134-CB50A18AE052}" srcOrd="8" destOrd="0" presId="urn:microsoft.com/office/officeart/2008/layout/LinedList"/>
    <dgm:cxn modelId="{D295F04F-E281-44DA-A12B-219B9C446A8E}" type="presParOf" srcId="{A7464F7E-5C2E-4EBF-95FD-AECD3E7D21AA}" destId="{85B48954-D405-4641-8038-7D5CCE911E88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87C48-2F7F-4AF6-A5FF-CE10980C67B1}">
      <dsp:nvSpPr>
        <dsp:cNvPr id="0" name=""/>
        <dsp:cNvSpPr/>
      </dsp:nvSpPr>
      <dsp:spPr>
        <a:xfrm>
          <a:off x="376500" y="2375608"/>
          <a:ext cx="8965120" cy="28016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897617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 dirty="0"/>
            <a:t>Barevné odlišení dle typů měřidel 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hlavní – zelená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podružná – oranžová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Informativní - modrá</a:t>
          </a:r>
        </a:p>
      </dsp:txBody>
      <dsp:txXfrm>
        <a:off x="376500" y="2375608"/>
        <a:ext cx="8965120" cy="2801600"/>
      </dsp:txXfrm>
    </dsp:sp>
    <dsp:sp modelId="{EB9618C5-5225-4192-B2CE-A0C8DD82E359}">
      <dsp:nvSpPr>
        <dsp:cNvPr id="0" name=""/>
        <dsp:cNvSpPr/>
      </dsp:nvSpPr>
      <dsp:spPr>
        <a:xfrm>
          <a:off x="2954" y="1970932"/>
          <a:ext cx="1961120" cy="2941680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1BCCD40-8D73-4D2F-AED2-D7C2CD7451F8}">
      <dsp:nvSpPr>
        <dsp:cNvPr id="0" name=""/>
        <dsp:cNvSpPr/>
      </dsp:nvSpPr>
      <dsp:spPr>
        <a:xfrm>
          <a:off x="10234325" y="2375608"/>
          <a:ext cx="8965120" cy="28016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897617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 dirty="0"/>
            <a:t>Výměny měřidel 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- nově i grafické odlišení</a:t>
          </a:r>
        </a:p>
      </dsp:txBody>
      <dsp:txXfrm>
        <a:off x="10234325" y="2375608"/>
        <a:ext cx="8965120" cy="2801600"/>
      </dsp:txXfrm>
    </dsp:sp>
    <dsp:sp modelId="{D0410215-ECAE-4E04-B271-252A296B6BCE}">
      <dsp:nvSpPr>
        <dsp:cNvPr id="0" name=""/>
        <dsp:cNvSpPr/>
      </dsp:nvSpPr>
      <dsp:spPr>
        <a:xfrm>
          <a:off x="9933359" y="1989494"/>
          <a:ext cx="1961120" cy="2941680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51119D5-107D-490F-A8D1-CEECFAA709A7}">
      <dsp:nvSpPr>
        <dsp:cNvPr id="0" name=""/>
        <dsp:cNvSpPr/>
      </dsp:nvSpPr>
      <dsp:spPr>
        <a:xfrm>
          <a:off x="376500" y="5902511"/>
          <a:ext cx="8965120" cy="28016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897617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 dirty="0"/>
            <a:t>Dopočítávání referenčních spotřeb z průměru minulých let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(možnost nastavení z jakých let)</a:t>
          </a:r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4300" kern="120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4300" kern="1200"/>
        </a:p>
      </dsp:txBody>
      <dsp:txXfrm>
        <a:off x="376500" y="5902511"/>
        <a:ext cx="8965120" cy="2801600"/>
      </dsp:txXfrm>
    </dsp:sp>
    <dsp:sp modelId="{437E5458-455F-4D1E-A204-E8C49595F918}">
      <dsp:nvSpPr>
        <dsp:cNvPr id="0" name=""/>
        <dsp:cNvSpPr/>
      </dsp:nvSpPr>
      <dsp:spPr>
        <a:xfrm>
          <a:off x="2954" y="5497835"/>
          <a:ext cx="1961120" cy="2941680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9CC44A-5B1C-4795-934F-2D81F94B24CB}">
      <dsp:nvSpPr>
        <dsp:cNvPr id="0" name=""/>
        <dsp:cNvSpPr/>
      </dsp:nvSpPr>
      <dsp:spPr>
        <a:xfrm>
          <a:off x="10237279" y="5976669"/>
          <a:ext cx="8965120" cy="280160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897617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kern="1200" dirty="0"/>
            <a:t>Počáteční stavy u jednotlivých měřidel 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- Nově se zobrazují i stavy k  31. 12. 2025</a:t>
          </a:r>
        </a:p>
      </dsp:txBody>
      <dsp:txXfrm>
        <a:off x="10237279" y="5976669"/>
        <a:ext cx="8965120" cy="2801600"/>
      </dsp:txXfrm>
    </dsp:sp>
    <dsp:sp modelId="{CAAD8793-A2D9-433F-BF63-7DEB6A3BE2DE}">
      <dsp:nvSpPr>
        <dsp:cNvPr id="0" name=""/>
        <dsp:cNvSpPr/>
      </dsp:nvSpPr>
      <dsp:spPr>
        <a:xfrm>
          <a:off x="10036671" y="5500277"/>
          <a:ext cx="1961120" cy="2941680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4BEB2-7811-43BA-B458-2FE4865F4413}">
      <dsp:nvSpPr>
        <dsp:cNvPr id="0" name=""/>
        <dsp:cNvSpPr/>
      </dsp:nvSpPr>
      <dsp:spPr>
        <a:xfrm rot="5400000">
          <a:off x="-356597" y="363141"/>
          <a:ext cx="2377315" cy="1664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/>
            <a:t>Rychlé odečty</a:t>
          </a:r>
        </a:p>
      </dsp:txBody>
      <dsp:txXfrm rot="-5400000">
        <a:off x="1" y="838603"/>
        <a:ext cx="1664120" cy="713195"/>
      </dsp:txXfrm>
    </dsp:sp>
    <dsp:sp modelId="{A8082670-40EA-4A35-9352-7D5394D7F9DB}">
      <dsp:nvSpPr>
        <dsp:cNvPr id="0" name=""/>
        <dsp:cNvSpPr/>
      </dsp:nvSpPr>
      <dsp:spPr>
        <a:xfrm rot="5400000">
          <a:off x="9924122" y="-8253457"/>
          <a:ext cx="1546067" cy="180660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Všechny odečty na jednom místě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Zkrácení doby při zadávání odečtů</a:t>
          </a:r>
        </a:p>
      </dsp:txBody>
      <dsp:txXfrm rot="-5400000">
        <a:off x="1664121" y="82017"/>
        <a:ext cx="17990598" cy="1395121"/>
      </dsp:txXfrm>
    </dsp:sp>
    <dsp:sp modelId="{A148543E-EC05-4D98-8A07-B99C3833F704}">
      <dsp:nvSpPr>
        <dsp:cNvPr id="0" name=""/>
        <dsp:cNvSpPr/>
      </dsp:nvSpPr>
      <dsp:spPr>
        <a:xfrm rot="5400000">
          <a:off x="-356597" y="2106236"/>
          <a:ext cx="2377315" cy="1664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 dirty="0"/>
            <a:t>Automatické odečty</a:t>
          </a:r>
        </a:p>
      </dsp:txBody>
      <dsp:txXfrm rot="-5400000">
        <a:off x="1" y="2581698"/>
        <a:ext cx="1664120" cy="713195"/>
      </dsp:txXfrm>
    </dsp:sp>
    <dsp:sp modelId="{5E4F41A4-77D1-43F7-88E5-3E126F2DC46F}">
      <dsp:nvSpPr>
        <dsp:cNvPr id="0" name=""/>
        <dsp:cNvSpPr/>
      </dsp:nvSpPr>
      <dsp:spPr>
        <a:xfrm rot="5400000">
          <a:off x="9924528" y="-6548771"/>
          <a:ext cx="1545255" cy="180660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Automatické načítání spotřeby vody přímo od Vodárny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Automatické načítání spotřeby elektřiny přímo od ČEZ</a:t>
          </a:r>
        </a:p>
      </dsp:txBody>
      <dsp:txXfrm rot="-5400000">
        <a:off x="1664121" y="1787069"/>
        <a:ext cx="17990638" cy="1394389"/>
      </dsp:txXfrm>
    </dsp:sp>
    <dsp:sp modelId="{5D35612B-7E2A-405C-AA17-E3F154608426}">
      <dsp:nvSpPr>
        <dsp:cNvPr id="0" name=""/>
        <dsp:cNvSpPr/>
      </dsp:nvSpPr>
      <dsp:spPr>
        <a:xfrm rot="5400000">
          <a:off x="-336145" y="3845765"/>
          <a:ext cx="2377315" cy="1664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/>
            <a:t>Nová záložka FVE</a:t>
          </a:r>
        </a:p>
      </dsp:txBody>
      <dsp:txXfrm rot="-5400000">
        <a:off x="20453" y="4321227"/>
        <a:ext cx="1664120" cy="713195"/>
      </dsp:txXfrm>
    </dsp:sp>
    <dsp:sp modelId="{4FD8C532-977F-41EA-AA4A-671AEF4611E5}">
      <dsp:nvSpPr>
        <dsp:cNvPr id="0" name=""/>
        <dsp:cNvSpPr/>
      </dsp:nvSpPr>
      <dsp:spPr>
        <a:xfrm rot="5400000">
          <a:off x="9924528" y="-4821705"/>
          <a:ext cx="1545255" cy="180660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Výroba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Přetoky do sítě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Nasdílená energie</a:t>
          </a:r>
        </a:p>
      </dsp:txBody>
      <dsp:txXfrm rot="-5400000">
        <a:off x="1664121" y="3514135"/>
        <a:ext cx="17990638" cy="13943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4BEB2-7811-43BA-B458-2FE4865F4413}">
      <dsp:nvSpPr>
        <dsp:cNvPr id="0" name=""/>
        <dsp:cNvSpPr/>
      </dsp:nvSpPr>
      <dsp:spPr>
        <a:xfrm rot="5400000">
          <a:off x="-393748" y="393748"/>
          <a:ext cx="2624986" cy="1837490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solidFill>
                <a:schemeClr val="accent1"/>
              </a:solidFill>
            </a:rPr>
            <a:t>Sdílená energie</a:t>
          </a:r>
        </a:p>
      </dsp:txBody>
      <dsp:txXfrm rot="-5400000">
        <a:off x="0" y="918745"/>
        <a:ext cx="1837490" cy="787496"/>
      </dsp:txXfrm>
    </dsp:sp>
    <dsp:sp modelId="{A8082670-40EA-4A35-9352-7D5394D7F9DB}">
      <dsp:nvSpPr>
        <dsp:cNvPr id="0" name=""/>
        <dsp:cNvSpPr/>
      </dsp:nvSpPr>
      <dsp:spPr>
        <a:xfrm rot="5400000">
          <a:off x="9930720" y="-8092435"/>
          <a:ext cx="1706241" cy="178927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Nasdílená energie z FVE u sdílejících objektů v rámci skupiny aktivního zákazníka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Úspora nákladů na sdílenou elektřinu</a:t>
          </a:r>
        </a:p>
      </dsp:txBody>
      <dsp:txXfrm rot="-5400000">
        <a:off x="1837490" y="84087"/>
        <a:ext cx="17809409" cy="1539657"/>
      </dsp:txXfrm>
    </dsp:sp>
    <dsp:sp modelId="{A148543E-EC05-4D98-8A07-B99C3833F704}">
      <dsp:nvSpPr>
        <dsp:cNvPr id="0" name=""/>
        <dsp:cNvSpPr/>
      </dsp:nvSpPr>
      <dsp:spPr>
        <a:xfrm rot="5400000">
          <a:off x="-369713" y="2345500"/>
          <a:ext cx="2624986" cy="1837490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solidFill>
                <a:schemeClr val="accent1"/>
              </a:solidFill>
            </a:rPr>
            <a:t>Rozúčtování energie</a:t>
          </a:r>
        </a:p>
      </dsp:txBody>
      <dsp:txXfrm rot="-5400000">
        <a:off x="24035" y="2870497"/>
        <a:ext cx="1837490" cy="787496"/>
      </dsp:txXfrm>
    </dsp:sp>
    <dsp:sp modelId="{5E4F41A4-77D1-43F7-88E5-3E126F2DC46F}">
      <dsp:nvSpPr>
        <dsp:cNvPr id="0" name=""/>
        <dsp:cNvSpPr/>
      </dsp:nvSpPr>
      <dsp:spPr>
        <a:xfrm rot="5400000">
          <a:off x="9930720" y="-6187376"/>
          <a:ext cx="1706241" cy="178927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Výpočet přeúčtovaného množství energie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Měrný náklad na jednotku přeúčtované energie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dirty="0"/>
            <a:t>Celkové přeúčtované náklady</a:t>
          </a:r>
        </a:p>
      </dsp:txBody>
      <dsp:txXfrm rot="-5400000">
        <a:off x="1837490" y="1989146"/>
        <a:ext cx="17809409" cy="15396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A4F32-B7D7-457D-9560-7786C58098B8}">
      <dsp:nvSpPr>
        <dsp:cNvPr id="0" name=""/>
        <dsp:cNvSpPr/>
      </dsp:nvSpPr>
      <dsp:spPr>
        <a:xfrm>
          <a:off x="2050019" y="1699777"/>
          <a:ext cx="6608426" cy="206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F8522-90B0-4694-A4FD-F690E23BDAAE}">
      <dsp:nvSpPr>
        <dsp:cNvPr id="0" name=""/>
        <dsp:cNvSpPr/>
      </dsp:nvSpPr>
      <dsp:spPr>
        <a:xfrm>
          <a:off x="2016226" y="1536409"/>
          <a:ext cx="485478" cy="485478"/>
        </a:xfrm>
        <a:prstGeom prst="downArrow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08821-2E63-49EB-A4D5-1AE86837AAD7}">
      <dsp:nvSpPr>
        <dsp:cNvPr id="0" name=""/>
        <dsp:cNvSpPr/>
      </dsp:nvSpPr>
      <dsp:spPr>
        <a:xfrm>
          <a:off x="2023916" y="0"/>
          <a:ext cx="6608426" cy="139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1" i="0" kern="1200" dirty="0"/>
            <a:t>Obnovitelné zdroje energie pro veřejné budovy</a:t>
          </a:r>
          <a:endParaRPr lang="cs-CZ" sz="3200" kern="1200" dirty="0"/>
        </a:p>
      </dsp:txBody>
      <dsp:txXfrm>
        <a:off x="2023916" y="0"/>
        <a:ext cx="6608426" cy="1396648"/>
      </dsp:txXfrm>
    </dsp:sp>
    <dsp:sp modelId="{2514816B-15D9-43DF-AD0F-E3302EC31356}">
      <dsp:nvSpPr>
        <dsp:cNvPr id="0" name=""/>
        <dsp:cNvSpPr/>
      </dsp:nvSpPr>
      <dsp:spPr>
        <a:xfrm>
          <a:off x="2044150" y="2333637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E0914-86F2-482B-8C69-4700A48FDF7F}">
      <dsp:nvSpPr>
        <dsp:cNvPr id="0" name=""/>
        <dsp:cNvSpPr/>
      </dsp:nvSpPr>
      <dsp:spPr>
        <a:xfrm>
          <a:off x="2519509" y="2333635"/>
          <a:ext cx="6145836" cy="521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0" i="0" kern="1200" dirty="0"/>
            <a:t>103. Výzva OPŽP</a:t>
          </a:r>
          <a:endParaRPr lang="cs-CZ" sz="2400" kern="1200" dirty="0"/>
        </a:p>
      </dsp:txBody>
      <dsp:txXfrm>
        <a:off x="2519509" y="2333635"/>
        <a:ext cx="6145836" cy="521328"/>
      </dsp:txXfrm>
    </dsp:sp>
    <dsp:sp modelId="{35172096-96D2-455D-A54F-715D3568D1A1}">
      <dsp:nvSpPr>
        <dsp:cNvPr id="0" name=""/>
        <dsp:cNvSpPr/>
      </dsp:nvSpPr>
      <dsp:spPr>
        <a:xfrm>
          <a:off x="2044150" y="3154001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D7A74-C70F-4465-8B87-6B349A28D875}">
      <dsp:nvSpPr>
        <dsp:cNvPr id="0" name=""/>
        <dsp:cNvSpPr/>
      </dsp:nvSpPr>
      <dsp:spPr>
        <a:xfrm>
          <a:off x="2460877" y="2952328"/>
          <a:ext cx="6145836" cy="97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0" i="0" kern="1200" dirty="0"/>
            <a:t>Příjem žádostí </a:t>
          </a:r>
          <a:r>
            <a:rPr lang="pl-PL" sz="2400" b="1" i="0" kern="1200" dirty="0"/>
            <a:t>od 29.4. do 25.9.2026</a:t>
          </a:r>
          <a:endParaRPr lang="cs-CZ" sz="2400" u="sng" kern="1200" dirty="0">
            <a:solidFill>
              <a:srgbClr val="FFC000"/>
            </a:solidFill>
          </a:endParaRPr>
        </a:p>
      </dsp:txBody>
      <dsp:txXfrm>
        <a:off x="2460877" y="2952328"/>
        <a:ext cx="6145836" cy="977972"/>
      </dsp:txXfrm>
    </dsp:sp>
    <dsp:sp modelId="{64A739E0-7B9B-400A-9ACD-7C8AE35C9470}">
      <dsp:nvSpPr>
        <dsp:cNvPr id="0" name=""/>
        <dsp:cNvSpPr/>
      </dsp:nvSpPr>
      <dsp:spPr>
        <a:xfrm>
          <a:off x="2044150" y="3919619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CA227-3DA7-4ECC-8E1D-C548D971E7FE}">
      <dsp:nvSpPr>
        <dsp:cNvPr id="0" name=""/>
        <dsp:cNvSpPr/>
      </dsp:nvSpPr>
      <dsp:spPr>
        <a:xfrm>
          <a:off x="2532845" y="4536501"/>
          <a:ext cx="6145836" cy="3747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1" i="0" kern="1200" dirty="0"/>
            <a:t>předmět </a:t>
          </a:r>
          <a:r>
            <a:rPr lang="cs-CZ" sz="2400" b="0" i="0" kern="1200" dirty="0"/>
            <a:t>dotace: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cs-CZ" sz="2400" b="1" i="0" kern="1200" dirty="0"/>
            <a:t>V</a:t>
          </a:r>
          <a:r>
            <a:rPr lang="cs-CZ" sz="2400" b="0" i="0" kern="1200" dirty="0"/>
            <a:t>ýměna zdroje za tepelné čerpadlo, kotel na biomasu, zařízení pro kombinovanou výrobu elektřiny a tepla či chladu využívající OZE. Součástí projektu může být i rekonstrukce otopné soustavy (kromě plynového TČ).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cs-CZ" sz="2400" b="1" i="0" kern="1200" dirty="0"/>
            <a:t>I</a:t>
          </a:r>
          <a:r>
            <a:rPr lang="cs-CZ" sz="2400" b="0" i="0" kern="1200" dirty="0"/>
            <a:t>nstalace solárně – termických systémů.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cs-CZ" sz="2400" b="1" i="0" kern="1200" dirty="0"/>
            <a:t>R</a:t>
          </a:r>
          <a:r>
            <a:rPr lang="cs-CZ" sz="2400" b="0" i="0" kern="1200" dirty="0"/>
            <a:t>ekonstrukce, či výměna stávajícího OZE za OZE (kromě FVE).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i="0" kern="1200" dirty="0"/>
            <a:t>Z</a:t>
          </a:r>
          <a:r>
            <a:rPr lang="cs-CZ" sz="2400" b="0" i="0" kern="1200" dirty="0"/>
            <a:t>avedení energetického managementu včetně řídícího softwaru a měřících a řídících prvků pro optimalizaci výroby a spotřeby energie (s některým výše uvedeným opatřením).</a:t>
          </a:r>
          <a:endParaRPr lang="cs-CZ" sz="2400" kern="1200" dirty="0"/>
        </a:p>
      </dsp:txBody>
      <dsp:txXfrm>
        <a:off x="2532845" y="4536501"/>
        <a:ext cx="6145836" cy="3747703"/>
      </dsp:txXfrm>
    </dsp:sp>
    <dsp:sp modelId="{68991D10-47B4-4F33-8B91-A44E432EECE2}">
      <dsp:nvSpPr>
        <dsp:cNvPr id="0" name=""/>
        <dsp:cNvSpPr/>
      </dsp:nvSpPr>
      <dsp:spPr>
        <a:xfrm>
          <a:off x="1944217" y="8371521"/>
          <a:ext cx="485466" cy="485466"/>
        </a:xfrm>
        <a:prstGeom prst="upArrow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DDF19-F28A-4424-8FFD-C36A9A98727B}">
      <dsp:nvSpPr>
        <dsp:cNvPr id="0" name=""/>
        <dsp:cNvSpPr/>
      </dsp:nvSpPr>
      <dsp:spPr>
        <a:xfrm>
          <a:off x="2486506" y="7744193"/>
          <a:ext cx="6145836" cy="2336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cs-CZ" sz="2400" kern="1200" dirty="0"/>
        </a:p>
      </dsp:txBody>
      <dsp:txXfrm>
        <a:off x="2486506" y="7744193"/>
        <a:ext cx="6145836" cy="2336567"/>
      </dsp:txXfrm>
    </dsp:sp>
    <dsp:sp modelId="{497DE973-4AB3-49F1-B408-90035A6B3BB0}">
      <dsp:nvSpPr>
        <dsp:cNvPr id="0" name=""/>
        <dsp:cNvSpPr/>
      </dsp:nvSpPr>
      <dsp:spPr>
        <a:xfrm flipV="1">
          <a:off x="8962764" y="1664418"/>
          <a:ext cx="6608426" cy="241922"/>
        </a:xfrm>
        <a:prstGeom prst="rect">
          <a:avLst/>
        </a:prstGeom>
        <a:solidFill>
          <a:srgbClr val="92D050"/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4DC97-295F-441D-90AE-150ED1D05903}">
      <dsp:nvSpPr>
        <dsp:cNvPr id="0" name=""/>
        <dsp:cNvSpPr/>
      </dsp:nvSpPr>
      <dsp:spPr>
        <a:xfrm>
          <a:off x="9118302" y="1561523"/>
          <a:ext cx="485478" cy="485478"/>
        </a:xfrm>
        <a:prstGeom prst="downArrow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24C35-61C4-4F5F-85E9-74D90562ECF3}">
      <dsp:nvSpPr>
        <dsp:cNvPr id="0" name=""/>
        <dsp:cNvSpPr/>
      </dsp:nvSpPr>
      <dsp:spPr>
        <a:xfrm>
          <a:off x="8962764" y="0"/>
          <a:ext cx="6608426" cy="139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1" i="0" kern="1200" dirty="0">
              <a:solidFill>
                <a:srgbClr val="92D050"/>
              </a:solidFill>
            </a:rPr>
            <a:t>Snížení energetické náročnosti veřejných budov</a:t>
          </a:r>
          <a:endParaRPr lang="cs-CZ" sz="3200" kern="1200" dirty="0">
            <a:solidFill>
              <a:srgbClr val="92D050"/>
            </a:solidFill>
          </a:endParaRPr>
        </a:p>
      </dsp:txBody>
      <dsp:txXfrm>
        <a:off x="8962764" y="0"/>
        <a:ext cx="6608426" cy="1396648"/>
      </dsp:txXfrm>
    </dsp:sp>
    <dsp:sp modelId="{9BD232BE-6946-4300-8C7B-1C8387EC9E07}">
      <dsp:nvSpPr>
        <dsp:cNvPr id="0" name=""/>
        <dsp:cNvSpPr/>
      </dsp:nvSpPr>
      <dsp:spPr>
        <a:xfrm>
          <a:off x="9118306" y="2304254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58B95A-D37A-48A1-ABA4-D2F0DAC2EF15}">
      <dsp:nvSpPr>
        <dsp:cNvPr id="0" name=""/>
        <dsp:cNvSpPr/>
      </dsp:nvSpPr>
      <dsp:spPr>
        <a:xfrm>
          <a:off x="9649062" y="2232253"/>
          <a:ext cx="6145836" cy="7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0" i="0" kern="1200" dirty="0"/>
            <a:t>102. Výzva OPŽP</a:t>
          </a:r>
          <a:endParaRPr lang="cs-CZ" sz="2400" b="0" kern="1200" dirty="0"/>
        </a:p>
      </dsp:txBody>
      <dsp:txXfrm>
        <a:off x="9649062" y="2232253"/>
        <a:ext cx="6145836" cy="724160"/>
      </dsp:txXfrm>
    </dsp:sp>
    <dsp:sp modelId="{D57E0B0A-61C3-4F86-A45D-619A22B4E06A}">
      <dsp:nvSpPr>
        <dsp:cNvPr id="0" name=""/>
        <dsp:cNvSpPr/>
      </dsp:nvSpPr>
      <dsp:spPr>
        <a:xfrm>
          <a:off x="9118306" y="3096343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FF1EF-7D68-498A-9877-7165F394D6E4}">
      <dsp:nvSpPr>
        <dsp:cNvPr id="0" name=""/>
        <dsp:cNvSpPr/>
      </dsp:nvSpPr>
      <dsp:spPr>
        <a:xfrm>
          <a:off x="9636463" y="2808307"/>
          <a:ext cx="6145836" cy="998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0" i="0" kern="1200" dirty="0"/>
            <a:t>Příjem žádostí </a:t>
          </a:r>
          <a:r>
            <a:rPr lang="pl-PL" sz="2400" b="1" i="0" kern="1200" dirty="0"/>
            <a:t>od 29.4. do 25.9.2026</a:t>
          </a:r>
          <a:endParaRPr lang="cs-CZ" sz="2400" b="0" i="0" kern="1200" dirty="0">
            <a:solidFill>
              <a:srgbClr val="FFC000"/>
            </a:solidFill>
          </a:endParaRPr>
        </a:p>
      </dsp:txBody>
      <dsp:txXfrm>
        <a:off x="9636463" y="2808307"/>
        <a:ext cx="6145836" cy="998160"/>
      </dsp:txXfrm>
    </dsp:sp>
    <dsp:sp modelId="{6996BEEF-A0A6-4FFB-9724-5ED6FF58D028}">
      <dsp:nvSpPr>
        <dsp:cNvPr id="0" name=""/>
        <dsp:cNvSpPr/>
      </dsp:nvSpPr>
      <dsp:spPr>
        <a:xfrm>
          <a:off x="9118308" y="3816425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51583-2A28-4F59-BA56-B42B76FC8607}">
      <dsp:nvSpPr>
        <dsp:cNvPr id="0" name=""/>
        <dsp:cNvSpPr/>
      </dsp:nvSpPr>
      <dsp:spPr>
        <a:xfrm>
          <a:off x="9649062" y="4032453"/>
          <a:ext cx="6383557" cy="430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1" i="0" kern="1200" dirty="0"/>
            <a:t>předmět </a:t>
          </a:r>
          <a:r>
            <a:rPr lang="cs-CZ" sz="2400" b="0" i="0" kern="1200" dirty="0"/>
            <a:t>dotace: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Komplexní stavební úpravy budov, systémy pro využití odpadního tepla, rekonstrukce otopných soustav, předávacích stanic, rozvodů a zavedení EM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1" kern="1200" dirty="0"/>
            <a:t>Spolu s výše uvedeným opatřením lze podpořit: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Modernizace vnitřního osvětlení (), stínící prvky, eliminace hluku.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kern="1200" dirty="0"/>
            <a:t>Technologie pro akumulaci, šedou vodu, ….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kern="1200" dirty="0"/>
            <a:t>Výstavba a rekonstrukce OZE (TČ, kotel na biomasu, KVET - včetně otopné soustavy; SK, FVE a zavedení EM</a:t>
          </a:r>
        </a:p>
      </dsp:txBody>
      <dsp:txXfrm>
        <a:off x="9649062" y="4032453"/>
        <a:ext cx="6383557" cy="4309486"/>
      </dsp:txXfrm>
    </dsp:sp>
    <dsp:sp modelId="{4F1214DF-AFEB-40A4-B44F-3A34BF4E96D5}">
      <dsp:nvSpPr>
        <dsp:cNvPr id="0" name=""/>
        <dsp:cNvSpPr/>
      </dsp:nvSpPr>
      <dsp:spPr>
        <a:xfrm>
          <a:off x="9118306" y="8376680"/>
          <a:ext cx="485466" cy="485466"/>
        </a:xfrm>
        <a:prstGeom prst="upArrow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911C6-2AC4-468E-99F7-15213F7379FF}">
      <dsp:nvSpPr>
        <dsp:cNvPr id="0" name=""/>
        <dsp:cNvSpPr/>
      </dsp:nvSpPr>
      <dsp:spPr>
        <a:xfrm>
          <a:off x="9544214" y="8528997"/>
          <a:ext cx="6145836" cy="2336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cs-CZ" sz="2400" kern="1200" dirty="0"/>
        </a:p>
      </dsp:txBody>
      <dsp:txXfrm>
        <a:off x="9544214" y="8528997"/>
        <a:ext cx="6145836" cy="23365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B4348B-6C39-462C-8174-4629DA963782}">
      <dsp:nvSpPr>
        <dsp:cNvPr id="0" name=""/>
        <dsp:cNvSpPr/>
      </dsp:nvSpPr>
      <dsp:spPr>
        <a:xfrm>
          <a:off x="0" y="61370"/>
          <a:ext cx="14224000" cy="296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KOMUNIKACE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Newsletter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LinkedIn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Příprava nového webu</a:t>
          </a:r>
        </a:p>
      </dsp:txBody>
      <dsp:txXfrm>
        <a:off x="3141133" y="61370"/>
        <a:ext cx="11082866" cy="2963333"/>
      </dsp:txXfrm>
    </dsp:sp>
    <dsp:sp modelId="{65BD1F4B-7BA7-4AEE-9D14-7920DA980750}">
      <dsp:nvSpPr>
        <dsp:cNvPr id="0" name=""/>
        <dsp:cNvSpPr/>
      </dsp:nvSpPr>
      <dsp:spPr>
        <a:xfrm>
          <a:off x="296333" y="296333"/>
          <a:ext cx="2844800" cy="2370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2000" r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BAB8C-7B9E-406B-B9B1-198CF746D229}">
      <dsp:nvSpPr>
        <dsp:cNvPr id="0" name=""/>
        <dsp:cNvSpPr/>
      </dsp:nvSpPr>
      <dsp:spPr>
        <a:xfrm>
          <a:off x="0" y="3259666"/>
          <a:ext cx="14224000" cy="296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KONTROLY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Kontrola systému vytápění </a:t>
          </a:r>
          <a:r>
            <a:rPr lang="cs-CZ" sz="3000" b="0" i="0" kern="1200" dirty="0"/>
            <a:t>nebo kombinovaného systému vytápění a větrání</a:t>
          </a:r>
          <a:endParaRPr lang="cs-CZ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Kontrola systému chlazení </a:t>
          </a:r>
          <a:r>
            <a:rPr lang="cs-CZ" sz="3000" b="0" i="0" kern="1200" dirty="0"/>
            <a:t>nebo kombinovaného systému chlazení a větrání</a:t>
          </a:r>
          <a:endParaRPr lang="cs-CZ" sz="3000" kern="1200" dirty="0"/>
        </a:p>
      </dsp:txBody>
      <dsp:txXfrm>
        <a:off x="3141133" y="3259666"/>
        <a:ext cx="11082866" cy="2963333"/>
      </dsp:txXfrm>
    </dsp:sp>
    <dsp:sp modelId="{37235F3D-C041-4CAD-9AB0-A40A57E4F468}">
      <dsp:nvSpPr>
        <dsp:cNvPr id="0" name=""/>
        <dsp:cNvSpPr/>
      </dsp:nvSpPr>
      <dsp:spPr>
        <a:xfrm>
          <a:off x="296333" y="3556000"/>
          <a:ext cx="2844800" cy="2370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39E1E-95A4-4D1B-AD3C-D4590BCB4E9B}">
      <dsp:nvSpPr>
        <dsp:cNvPr id="0" name=""/>
        <dsp:cNvSpPr/>
      </dsp:nvSpPr>
      <dsp:spPr>
        <a:xfrm>
          <a:off x="0" y="6519333"/>
          <a:ext cx="14224000" cy="296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kern="1200" dirty="0"/>
            <a:t>ISO 50 001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Certifikace města Plzně do konce roku 2027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Úprava směrnic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Interní audity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000" kern="1200" dirty="0"/>
            <a:t>Žádost o spolupráci</a:t>
          </a:r>
        </a:p>
      </dsp:txBody>
      <dsp:txXfrm>
        <a:off x="3141133" y="6519333"/>
        <a:ext cx="11082866" cy="2963333"/>
      </dsp:txXfrm>
    </dsp:sp>
    <dsp:sp modelId="{263CE803-1052-4307-A5FA-992D15FFD64D}">
      <dsp:nvSpPr>
        <dsp:cNvPr id="0" name=""/>
        <dsp:cNvSpPr/>
      </dsp:nvSpPr>
      <dsp:spPr>
        <a:xfrm>
          <a:off x="296333" y="6815666"/>
          <a:ext cx="2844800" cy="2370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A4F32-B7D7-457D-9560-7786C58098B8}">
      <dsp:nvSpPr>
        <dsp:cNvPr id="0" name=""/>
        <dsp:cNvSpPr/>
      </dsp:nvSpPr>
      <dsp:spPr>
        <a:xfrm>
          <a:off x="2109449" y="1699777"/>
          <a:ext cx="6608426" cy="206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F8522-90B0-4694-A4FD-F690E23BDAAE}">
      <dsp:nvSpPr>
        <dsp:cNvPr id="0" name=""/>
        <dsp:cNvSpPr/>
      </dsp:nvSpPr>
      <dsp:spPr>
        <a:xfrm>
          <a:off x="2103581" y="1697190"/>
          <a:ext cx="485478" cy="485478"/>
        </a:xfrm>
        <a:prstGeom prst="downArrow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08821-2E63-49EB-A4D5-1AE86837AAD7}">
      <dsp:nvSpPr>
        <dsp:cNvPr id="0" name=""/>
        <dsp:cNvSpPr/>
      </dsp:nvSpPr>
      <dsp:spPr>
        <a:xfrm>
          <a:off x="2083346" y="0"/>
          <a:ext cx="6608426" cy="139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1" i="0" kern="1200" dirty="0"/>
            <a:t>Kontrola systémů vytápění nebo kombinovaného systému vytápění a větrání</a:t>
          </a:r>
          <a:endParaRPr lang="cs-CZ" sz="3200" kern="1200" dirty="0"/>
        </a:p>
      </dsp:txBody>
      <dsp:txXfrm>
        <a:off x="2083346" y="0"/>
        <a:ext cx="6608426" cy="1396648"/>
      </dsp:txXfrm>
    </dsp:sp>
    <dsp:sp modelId="{2514816B-15D9-43DF-AD0F-E3302EC31356}">
      <dsp:nvSpPr>
        <dsp:cNvPr id="0" name=""/>
        <dsp:cNvSpPr/>
      </dsp:nvSpPr>
      <dsp:spPr>
        <a:xfrm>
          <a:off x="2103580" y="2333637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E0914-86F2-482B-8C69-4700A48FDF7F}">
      <dsp:nvSpPr>
        <dsp:cNvPr id="0" name=""/>
        <dsp:cNvSpPr/>
      </dsp:nvSpPr>
      <dsp:spPr>
        <a:xfrm>
          <a:off x="2578939" y="2333635"/>
          <a:ext cx="6145836" cy="521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i="0" kern="1200" dirty="0"/>
            <a:t>s </a:t>
          </a:r>
          <a:r>
            <a:rPr lang="pl-PL" sz="2400" b="0" i="0" kern="1200" dirty="0"/>
            <a:t>jmenovitým </a:t>
          </a:r>
          <a:r>
            <a:rPr lang="pl-PL" sz="2400" b="1" i="0" kern="1200" dirty="0"/>
            <a:t>tepelným výkonem nad 70 kW</a:t>
          </a:r>
          <a:endParaRPr lang="cs-CZ" sz="2400" kern="1200" dirty="0"/>
        </a:p>
      </dsp:txBody>
      <dsp:txXfrm>
        <a:off x="2578939" y="2333635"/>
        <a:ext cx="6145836" cy="521328"/>
      </dsp:txXfrm>
    </dsp:sp>
    <dsp:sp modelId="{35172096-96D2-455D-A54F-715D3568D1A1}">
      <dsp:nvSpPr>
        <dsp:cNvPr id="0" name=""/>
        <dsp:cNvSpPr/>
      </dsp:nvSpPr>
      <dsp:spPr>
        <a:xfrm>
          <a:off x="2103580" y="3154001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D7A74-C70F-4465-8B87-6B349A28D875}">
      <dsp:nvSpPr>
        <dsp:cNvPr id="0" name=""/>
        <dsp:cNvSpPr/>
      </dsp:nvSpPr>
      <dsp:spPr>
        <a:xfrm>
          <a:off x="2545936" y="3018517"/>
          <a:ext cx="6145836" cy="97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i="0" kern="1200" dirty="0"/>
            <a:t>písemná zpráva zpracovaná</a:t>
          </a:r>
          <a:r>
            <a:rPr lang="cs-CZ" sz="2400" b="0" i="0" u="sng" kern="1200" dirty="0">
              <a:solidFill>
                <a:srgbClr val="FFC000"/>
              </a:solidFill>
            </a:rPr>
            <a:t> </a:t>
          </a:r>
          <a:r>
            <a:rPr lang="cs-CZ" sz="2400" b="0" i="0" u="sng" kern="1200" dirty="0">
              <a:solidFill>
                <a:srgbClr val="FFC0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energetickým specialistou</a:t>
          </a:r>
          <a:endParaRPr lang="cs-CZ" sz="2400" u="sng" kern="1200" dirty="0">
            <a:solidFill>
              <a:srgbClr val="FFC000"/>
            </a:solidFill>
          </a:endParaRPr>
        </a:p>
      </dsp:txBody>
      <dsp:txXfrm>
        <a:off x="2545936" y="3018517"/>
        <a:ext cx="6145836" cy="977972"/>
      </dsp:txXfrm>
    </dsp:sp>
    <dsp:sp modelId="{64A739E0-7B9B-400A-9ACD-7C8AE35C9470}">
      <dsp:nvSpPr>
        <dsp:cNvPr id="0" name=""/>
        <dsp:cNvSpPr/>
      </dsp:nvSpPr>
      <dsp:spPr>
        <a:xfrm>
          <a:off x="2103580" y="3919619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CA227-3DA7-4ECC-8E1D-C548D971E7FE}">
      <dsp:nvSpPr>
        <dsp:cNvPr id="0" name=""/>
        <dsp:cNvSpPr/>
      </dsp:nvSpPr>
      <dsp:spPr>
        <a:xfrm>
          <a:off x="2545936" y="3996490"/>
          <a:ext cx="6145836" cy="3747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1" i="0" kern="1200" dirty="0"/>
            <a:t>předmět </a:t>
          </a:r>
          <a:r>
            <a:rPr lang="cs-CZ" sz="2400" b="0" i="0" kern="1200" dirty="0"/>
            <a:t>samotné </a:t>
          </a:r>
          <a:r>
            <a:rPr lang="cs-CZ" sz="2400" b="1" i="0" kern="1200" dirty="0"/>
            <a:t>kontroly</a:t>
          </a:r>
          <a:endParaRPr lang="cs-CZ" sz="2400" b="0" i="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hodnocení dokumentace a dokladů nejen systému vytápění;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vizuální prohlídka přístupných částí systému;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hodnocení dimenzování systému vytápění ve vztahu k potřebám tepla pro vytápění a přípravu teplé vody;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hodnocení účinnosti systému vytápění;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doporučení k ekonomicky proveditelnému zlepšení stávajícího stavu systému vytápění.</a:t>
          </a:r>
          <a:endParaRPr lang="cs-CZ" sz="2400" kern="1200" dirty="0"/>
        </a:p>
      </dsp:txBody>
      <dsp:txXfrm>
        <a:off x="2545936" y="3996490"/>
        <a:ext cx="6145836" cy="3747703"/>
      </dsp:txXfrm>
    </dsp:sp>
    <dsp:sp modelId="{68991D10-47B4-4F33-8B91-A44E432EECE2}">
      <dsp:nvSpPr>
        <dsp:cNvPr id="0" name=""/>
        <dsp:cNvSpPr/>
      </dsp:nvSpPr>
      <dsp:spPr>
        <a:xfrm>
          <a:off x="2032867" y="7683551"/>
          <a:ext cx="485466" cy="485466"/>
        </a:xfrm>
        <a:prstGeom prst="upArrow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DDF19-F28A-4424-8FFD-C36A9A98727B}">
      <dsp:nvSpPr>
        <dsp:cNvPr id="0" name=""/>
        <dsp:cNvSpPr/>
      </dsp:nvSpPr>
      <dsp:spPr>
        <a:xfrm>
          <a:off x="2545936" y="7744193"/>
          <a:ext cx="6145836" cy="2336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cs-CZ" sz="2400" kern="1200" dirty="0"/>
        </a:p>
      </dsp:txBody>
      <dsp:txXfrm>
        <a:off x="2545936" y="7744193"/>
        <a:ext cx="6145836" cy="2336567"/>
      </dsp:txXfrm>
    </dsp:sp>
    <dsp:sp modelId="{497DE973-4AB3-49F1-B408-90035A6B3BB0}">
      <dsp:nvSpPr>
        <dsp:cNvPr id="0" name=""/>
        <dsp:cNvSpPr/>
      </dsp:nvSpPr>
      <dsp:spPr>
        <a:xfrm flipV="1">
          <a:off x="9022194" y="1664418"/>
          <a:ext cx="6608426" cy="241922"/>
        </a:xfrm>
        <a:prstGeom prst="rect">
          <a:avLst/>
        </a:prstGeom>
        <a:solidFill>
          <a:srgbClr val="92D050"/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4DC97-295F-441D-90AE-150ED1D05903}">
      <dsp:nvSpPr>
        <dsp:cNvPr id="0" name=""/>
        <dsp:cNvSpPr/>
      </dsp:nvSpPr>
      <dsp:spPr>
        <a:xfrm>
          <a:off x="9022194" y="1688631"/>
          <a:ext cx="485478" cy="485478"/>
        </a:xfrm>
        <a:prstGeom prst="downArrow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24C35-61C4-4F5F-85E9-74D90562ECF3}">
      <dsp:nvSpPr>
        <dsp:cNvPr id="0" name=""/>
        <dsp:cNvSpPr/>
      </dsp:nvSpPr>
      <dsp:spPr>
        <a:xfrm>
          <a:off x="9022194" y="0"/>
          <a:ext cx="6608426" cy="139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1" i="0" kern="1200" dirty="0">
              <a:solidFill>
                <a:srgbClr val="92D050"/>
              </a:solidFill>
            </a:rPr>
            <a:t>Kontrola systémů klimatizace nebo kombinovaného systému klimatizace a větrání</a:t>
          </a:r>
          <a:endParaRPr lang="cs-CZ" sz="3200" kern="1200" dirty="0">
            <a:solidFill>
              <a:srgbClr val="92D050"/>
            </a:solidFill>
          </a:endParaRPr>
        </a:p>
      </dsp:txBody>
      <dsp:txXfrm>
        <a:off x="9022194" y="0"/>
        <a:ext cx="6608426" cy="1396648"/>
      </dsp:txXfrm>
    </dsp:sp>
    <dsp:sp modelId="{9BD232BE-6946-4300-8C7B-1C8387EC9E07}">
      <dsp:nvSpPr>
        <dsp:cNvPr id="0" name=""/>
        <dsp:cNvSpPr/>
      </dsp:nvSpPr>
      <dsp:spPr>
        <a:xfrm>
          <a:off x="9027321" y="2316605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58B95A-D37A-48A1-ABA4-D2F0DAC2EF15}">
      <dsp:nvSpPr>
        <dsp:cNvPr id="0" name=""/>
        <dsp:cNvSpPr/>
      </dsp:nvSpPr>
      <dsp:spPr>
        <a:xfrm>
          <a:off x="9517910" y="2226380"/>
          <a:ext cx="6145836" cy="7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i="0" kern="1200" dirty="0"/>
            <a:t>s </a:t>
          </a:r>
          <a:r>
            <a:rPr lang="pl-PL" sz="2400" b="0" i="0" kern="1200" dirty="0"/>
            <a:t>jmenovitým chladícím výkonem</a:t>
          </a:r>
          <a:r>
            <a:rPr lang="pl-PL" sz="2400" b="1" i="0" kern="1200" dirty="0"/>
            <a:t>, resp. elektrickým příkonem, nad 70 kW</a:t>
          </a:r>
          <a:endParaRPr lang="cs-CZ" sz="2400" kern="1200" dirty="0"/>
        </a:p>
      </dsp:txBody>
      <dsp:txXfrm>
        <a:off x="9517910" y="2226380"/>
        <a:ext cx="6145836" cy="724160"/>
      </dsp:txXfrm>
    </dsp:sp>
    <dsp:sp modelId="{D57E0B0A-61C3-4F86-A45D-619A22B4E06A}">
      <dsp:nvSpPr>
        <dsp:cNvPr id="0" name=""/>
        <dsp:cNvSpPr/>
      </dsp:nvSpPr>
      <dsp:spPr>
        <a:xfrm>
          <a:off x="9019043" y="3244813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FF1EF-7D68-498A-9877-7165F394D6E4}">
      <dsp:nvSpPr>
        <dsp:cNvPr id="0" name=""/>
        <dsp:cNvSpPr/>
      </dsp:nvSpPr>
      <dsp:spPr>
        <a:xfrm>
          <a:off x="9472800" y="3046695"/>
          <a:ext cx="6145836" cy="998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i="0" kern="1200" dirty="0"/>
            <a:t>písemná zpráva zpracovaná </a:t>
          </a:r>
          <a:r>
            <a:rPr lang="cs-CZ" sz="2400" b="0" i="0" kern="1200" dirty="0">
              <a:solidFill>
                <a:srgbClr val="FFC0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energetickým specialistou</a:t>
          </a:r>
          <a:endParaRPr lang="cs-CZ" sz="2400" b="0" i="0" kern="1200" dirty="0">
            <a:solidFill>
              <a:srgbClr val="FFC000"/>
            </a:solidFill>
          </a:endParaRPr>
        </a:p>
      </dsp:txBody>
      <dsp:txXfrm>
        <a:off x="9472800" y="3046695"/>
        <a:ext cx="6145836" cy="998160"/>
      </dsp:txXfrm>
    </dsp:sp>
    <dsp:sp modelId="{6996BEEF-A0A6-4FFB-9724-5ED6FF58D028}">
      <dsp:nvSpPr>
        <dsp:cNvPr id="0" name=""/>
        <dsp:cNvSpPr/>
      </dsp:nvSpPr>
      <dsp:spPr>
        <a:xfrm>
          <a:off x="8998193" y="4024501"/>
          <a:ext cx="485466" cy="4854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51583-2A28-4F59-BA56-B42B76FC8607}">
      <dsp:nvSpPr>
        <dsp:cNvPr id="0" name=""/>
        <dsp:cNvSpPr/>
      </dsp:nvSpPr>
      <dsp:spPr>
        <a:xfrm>
          <a:off x="9484784" y="4219510"/>
          <a:ext cx="6145836" cy="430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1" i="0" kern="1200" dirty="0"/>
            <a:t>předmět </a:t>
          </a:r>
          <a:r>
            <a:rPr lang="cs-CZ" sz="2400" b="0" i="0" kern="1200" dirty="0"/>
            <a:t>samotné</a:t>
          </a:r>
          <a:r>
            <a:rPr lang="cs-CZ" sz="2400" b="1" i="0" kern="1200" dirty="0"/>
            <a:t> kontroly</a:t>
          </a:r>
          <a:endParaRPr lang="cs-CZ" sz="2400" b="0" i="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hodnocení dokumentace a dokladů nejen systému klimatizace;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vizuální prohlídka přístupných částí systému v režimu užívání;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hodnocení technického stavu, provozních parametrů, posouzení provozuschopnosti a nastavení regulace systému;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hodnocení účinnosti zdroje chladu a celého systému klimatizace, posouzení dimenzování zdroje chladu;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cs-CZ" sz="2400" b="0" i="0" kern="1200" dirty="0"/>
            <a:t>doporučení k ekonomicky proveditelnému zlepšení stávajícího stavu systému klimatizace.</a:t>
          </a:r>
          <a:endParaRPr lang="cs-CZ" sz="2400" kern="1200" dirty="0"/>
        </a:p>
      </dsp:txBody>
      <dsp:txXfrm>
        <a:off x="9484784" y="4219510"/>
        <a:ext cx="6145836" cy="4309486"/>
      </dsp:txXfrm>
    </dsp:sp>
    <dsp:sp modelId="{4F1214DF-AFEB-40A4-B44F-3A34BF4E96D5}">
      <dsp:nvSpPr>
        <dsp:cNvPr id="0" name=""/>
        <dsp:cNvSpPr/>
      </dsp:nvSpPr>
      <dsp:spPr>
        <a:xfrm>
          <a:off x="9019043" y="8668571"/>
          <a:ext cx="485466" cy="485466"/>
        </a:xfrm>
        <a:prstGeom prst="upArrow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F911C6-2AC4-468E-99F7-15213F7379FF}">
      <dsp:nvSpPr>
        <dsp:cNvPr id="0" name=""/>
        <dsp:cNvSpPr/>
      </dsp:nvSpPr>
      <dsp:spPr>
        <a:xfrm>
          <a:off x="9484784" y="8528997"/>
          <a:ext cx="6145836" cy="2336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cs-CZ" sz="2400" kern="1200" dirty="0"/>
        </a:p>
      </dsp:txBody>
      <dsp:txXfrm>
        <a:off x="9484784" y="8528997"/>
        <a:ext cx="6145836" cy="23365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03D5B-36A2-4F26-A0D5-697FC3EAECC1}">
      <dsp:nvSpPr>
        <dsp:cNvPr id="0" name=""/>
        <dsp:cNvSpPr/>
      </dsp:nvSpPr>
      <dsp:spPr>
        <a:xfrm>
          <a:off x="0" y="4297"/>
          <a:ext cx="192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7676A-3596-4B30-8C12-35BE7C711C4B}">
      <dsp:nvSpPr>
        <dsp:cNvPr id="0" name=""/>
        <dsp:cNvSpPr/>
      </dsp:nvSpPr>
      <dsp:spPr>
        <a:xfrm>
          <a:off x="0" y="4297"/>
          <a:ext cx="3840480" cy="8792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800" kern="1200" dirty="0">
              <a:solidFill>
                <a:schemeClr val="accent1"/>
              </a:solidFill>
            </a:rPr>
            <a:t>Pilotní projekt úsporného opatření </a:t>
          </a:r>
        </a:p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800" kern="1200" dirty="0">
              <a:solidFill>
                <a:srgbClr val="FFC000"/>
              </a:solidFill>
            </a:rPr>
            <a:t>– </a:t>
          </a:r>
          <a:r>
            <a:rPr lang="cs-CZ" sz="4400" i="1" kern="1200" dirty="0">
              <a:solidFill>
                <a:srgbClr val="FFC000"/>
              </a:solidFill>
            </a:rPr>
            <a:t>výměna zastaralých čerpadel</a:t>
          </a:r>
        </a:p>
      </dsp:txBody>
      <dsp:txXfrm>
        <a:off x="0" y="4297"/>
        <a:ext cx="3840480" cy="8792505"/>
      </dsp:txXfrm>
    </dsp:sp>
    <dsp:sp modelId="{FD5F1F36-3FE8-4C6D-8234-725127BC0C47}">
      <dsp:nvSpPr>
        <dsp:cNvPr id="0" name=""/>
        <dsp:cNvSpPr/>
      </dsp:nvSpPr>
      <dsp:spPr>
        <a:xfrm>
          <a:off x="4128515" y="141680"/>
          <a:ext cx="15073884" cy="2747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4400" kern="1200" dirty="0">
              <a:solidFill>
                <a:srgbClr val="FFC000"/>
              </a:solidFill>
            </a:rPr>
            <a:t>Cíl: 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Výměnou zastaralých čerpadel s konstantními otáčkami za moderní čerpadla s automatickým nastavením výkonu dojít k úspoře elektrické energie i tepla a zároveň k optimalizaci provozu topné soustavy (ke zlepšení vyregulování systému, snížení přetápění a stabilnějšímu provozu systému).</a:t>
          </a:r>
        </a:p>
      </dsp:txBody>
      <dsp:txXfrm>
        <a:off x="4128515" y="141680"/>
        <a:ext cx="15073884" cy="2747657"/>
      </dsp:txXfrm>
    </dsp:sp>
    <dsp:sp modelId="{081488B7-91F3-4FF0-90E5-4836C7070185}">
      <dsp:nvSpPr>
        <dsp:cNvPr id="0" name=""/>
        <dsp:cNvSpPr/>
      </dsp:nvSpPr>
      <dsp:spPr>
        <a:xfrm>
          <a:off x="3840479" y="2889338"/>
          <a:ext cx="15361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B67C8-4147-4E7A-A625-09BD3CA5B6A3}">
      <dsp:nvSpPr>
        <dsp:cNvPr id="0" name=""/>
        <dsp:cNvSpPr/>
      </dsp:nvSpPr>
      <dsp:spPr>
        <a:xfrm>
          <a:off x="4128515" y="3026721"/>
          <a:ext cx="15073884" cy="2747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4400" kern="1200" dirty="0">
              <a:solidFill>
                <a:schemeClr val="accent1"/>
              </a:solidFill>
            </a:rPr>
            <a:t>Výběr objektů k realizaci: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3200" kern="1200" dirty="0"/>
            <a:t>• minimálně 3 samostatné topné větve, každá s vlastním čerpadlem 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3200" kern="1200" dirty="0"/>
            <a:t>• instalovaná starší čerpadla s konstantními otáčkami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3200" kern="1200" dirty="0"/>
            <a:t>• čerpadla jsou ve vlastnictví města, nikoliv Plzeňské teplárenské 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3200" kern="1200" dirty="0"/>
            <a:t>• čerpadla jsou využívána primárně pro vytápění (nikoliv pro ohřev TUV)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3200" kern="1200" dirty="0"/>
        </a:p>
      </dsp:txBody>
      <dsp:txXfrm>
        <a:off x="4128515" y="3026721"/>
        <a:ext cx="15073884" cy="2747657"/>
      </dsp:txXfrm>
    </dsp:sp>
    <dsp:sp modelId="{B3E30F46-864D-4D29-92D9-79BF00AB614B}">
      <dsp:nvSpPr>
        <dsp:cNvPr id="0" name=""/>
        <dsp:cNvSpPr/>
      </dsp:nvSpPr>
      <dsp:spPr>
        <a:xfrm>
          <a:off x="3840479" y="5774378"/>
          <a:ext cx="15361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396B29-CAC1-46BE-BD45-3E8C56513E3F}">
      <dsp:nvSpPr>
        <dsp:cNvPr id="0" name=""/>
        <dsp:cNvSpPr/>
      </dsp:nvSpPr>
      <dsp:spPr>
        <a:xfrm>
          <a:off x="4128515" y="5911761"/>
          <a:ext cx="15073884" cy="2747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4400" kern="1200" dirty="0">
              <a:solidFill>
                <a:srgbClr val="FFC000"/>
              </a:solidFill>
            </a:rPr>
            <a:t>Realizace pilotního projektu: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cs-CZ" sz="3200" kern="1200" dirty="0"/>
            <a:t>- předpoklad realizace na konci letního období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cs-CZ" sz="3200" kern="1200" dirty="0"/>
            <a:t>- dle finančních možností rozpočtu ENE</a:t>
          </a:r>
        </a:p>
      </dsp:txBody>
      <dsp:txXfrm>
        <a:off x="4128515" y="5911761"/>
        <a:ext cx="15073884" cy="2747657"/>
      </dsp:txXfrm>
    </dsp:sp>
    <dsp:sp modelId="{541F57AD-8F85-4313-9134-CB50A18AE052}">
      <dsp:nvSpPr>
        <dsp:cNvPr id="0" name=""/>
        <dsp:cNvSpPr/>
      </dsp:nvSpPr>
      <dsp:spPr>
        <a:xfrm>
          <a:off x="3840479" y="8659419"/>
          <a:ext cx="153619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9D95209-70C6-4CB4-828E-1CA26BBB65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4436114" cy="35649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84F495F-4451-4576-A0F1-74444376BCC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796111" y="2"/>
            <a:ext cx="4436114" cy="35649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pPr>
              <a:defRPr/>
            </a:pPr>
            <a:fld id="{EBEA6AF3-D797-4462-9489-80376D39C819}" type="datetimeFigureOut">
              <a:rPr lang="cs-CZ"/>
              <a:pPr>
                <a:defRPr/>
              </a:pPr>
              <a:t>27.05.2026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F53418B8-05EC-4152-B8E6-9D29298569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03575" y="889000"/>
            <a:ext cx="3827463" cy="2393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A557D320-A5F6-4DCF-B853-141356961C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22985" y="3416248"/>
            <a:ext cx="8188647" cy="2795214"/>
          </a:xfrm>
          <a:prstGeom prst="rect">
            <a:avLst/>
          </a:prstGeom>
        </p:spPr>
        <p:txBody>
          <a:bodyPr vert="horz" lIns="94760" tIns="47380" rIns="94760" bIns="47380" rtlCol="0"/>
          <a:lstStyle/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085431E-B098-4062-93B5-6FB4267EB4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6742803"/>
            <a:ext cx="4436114" cy="356497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90E7E44-51D1-4472-AC00-1788E443E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796111" y="6742803"/>
            <a:ext cx="4436114" cy="356497"/>
          </a:xfrm>
          <a:prstGeom prst="rect">
            <a:avLst/>
          </a:prstGeom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A58F47-B845-4AA0-BBA8-9C3066EE8219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>
            <a:extLst>
              <a:ext uri="{FF2B5EF4-FFF2-40B4-BE49-F238E27FC236}">
                <a16:creationId xmlns:a16="http://schemas.microsoft.com/office/drawing/2014/main" id="{46ED2101-EB3C-6C9C-4857-704E76E799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8435" name="Zástupný symbol pro poznámky 2">
            <a:extLst>
              <a:ext uri="{FF2B5EF4-FFF2-40B4-BE49-F238E27FC236}">
                <a16:creationId xmlns:a16="http://schemas.microsoft.com/office/drawing/2014/main" id="{830484DA-36A0-AF5E-833F-A94E09E89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18436" name="Zástupný symbol pro číslo snímku 3">
            <a:extLst>
              <a:ext uri="{FF2B5EF4-FFF2-40B4-BE49-F238E27FC236}">
                <a16:creationId xmlns:a16="http://schemas.microsoft.com/office/drawing/2014/main" id="{8D83AE63-911A-EDC4-0184-A51E8ABD00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69930" indent="-296126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84509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58313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132115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605919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3079724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553527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4027330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fld id="{BEEA1B85-2BCB-4F17-BDCD-59C27448699D}" type="slidenum">
              <a:rPr lang="cs-CZ" altLang="cs-CZ" sz="1200"/>
              <a:pPr/>
              <a:t>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33A98-3506-C31C-E7DC-5F6546003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>
            <a:extLst>
              <a:ext uri="{FF2B5EF4-FFF2-40B4-BE49-F238E27FC236}">
                <a16:creationId xmlns:a16="http://schemas.microsoft.com/office/drawing/2014/main" id="{269A286A-1105-69CB-5E1B-F5D579287B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8435" name="Zástupný symbol pro poznámky 2">
            <a:extLst>
              <a:ext uri="{FF2B5EF4-FFF2-40B4-BE49-F238E27FC236}">
                <a16:creationId xmlns:a16="http://schemas.microsoft.com/office/drawing/2014/main" id="{BEEE272F-A60A-605B-C169-BC6598C964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18436" name="Zástupný symbol pro číslo snímku 3">
            <a:extLst>
              <a:ext uri="{FF2B5EF4-FFF2-40B4-BE49-F238E27FC236}">
                <a16:creationId xmlns:a16="http://schemas.microsoft.com/office/drawing/2014/main" id="{0BCAD96B-330C-87EA-1F71-53F911E905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69930" indent="-296126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84509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58313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132115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605919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3079724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553527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4027330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fld id="{BEEA1B85-2BCB-4F17-BDCD-59C27448699D}" type="slidenum">
              <a:rPr lang="cs-CZ" altLang="cs-CZ" sz="1200"/>
              <a:pPr/>
              <a:t>6</a:t>
            </a:fld>
            <a:endParaRPr lang="cs-CZ" altLang="cs-CZ" sz="1200"/>
          </a:p>
        </p:txBody>
      </p:sp>
    </p:spTree>
    <p:extLst>
      <p:ext uri="{BB962C8B-B14F-4D97-AF65-F5344CB8AC3E}">
        <p14:creationId xmlns:p14="http://schemas.microsoft.com/office/powerpoint/2010/main" val="833644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symbol pro obrázek snímku 1">
            <a:extLst>
              <a:ext uri="{FF2B5EF4-FFF2-40B4-BE49-F238E27FC236}">
                <a16:creationId xmlns:a16="http://schemas.microsoft.com/office/drawing/2014/main" id="{AC39FB99-E9EE-783C-3A12-238216082E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1507" name="Zástupný symbol pro poznámky 2">
            <a:extLst>
              <a:ext uri="{FF2B5EF4-FFF2-40B4-BE49-F238E27FC236}">
                <a16:creationId xmlns:a16="http://schemas.microsoft.com/office/drawing/2014/main" id="{85F70266-F810-A855-80A8-130D52022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1508" name="Zástupný symbol pro číslo snímku 3">
            <a:extLst>
              <a:ext uri="{FF2B5EF4-FFF2-40B4-BE49-F238E27FC236}">
                <a16:creationId xmlns:a16="http://schemas.microsoft.com/office/drawing/2014/main" id="{39D05E73-085B-18B0-8A82-9DABE9FCB7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69930" indent="-296126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84509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58313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132115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605919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3079724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553527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4027330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fld id="{3E61DFF8-535C-4CCA-BDCF-68B0D2CC517F}" type="slidenum">
              <a:rPr lang="cs-CZ" altLang="cs-CZ" sz="1200"/>
              <a:pPr/>
              <a:t>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obrázek snímku 1">
            <a:extLst>
              <a:ext uri="{FF2B5EF4-FFF2-40B4-BE49-F238E27FC236}">
                <a16:creationId xmlns:a16="http://schemas.microsoft.com/office/drawing/2014/main" id="{78E29AA2-8094-CF3E-0506-4B0FE03889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9219" name="Zástupný symbol pro poznámky 2">
            <a:extLst>
              <a:ext uri="{FF2B5EF4-FFF2-40B4-BE49-F238E27FC236}">
                <a16:creationId xmlns:a16="http://schemas.microsoft.com/office/drawing/2014/main" id="{E5E7B4E7-4E78-8B53-8622-14D18F107A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9220" name="Zástupný symbol pro číslo snímku 3">
            <a:extLst>
              <a:ext uri="{FF2B5EF4-FFF2-40B4-BE49-F238E27FC236}">
                <a16:creationId xmlns:a16="http://schemas.microsoft.com/office/drawing/2014/main" id="{B7064E70-FA39-7499-BCD7-1A77F5C023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69930" indent="-296126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84509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58313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132115" indent="-236901"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605919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3079724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553527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4027330" indent="-236901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fld id="{F316CFE9-101F-46D1-A831-D54599C804CE}" type="slidenum">
              <a:rPr lang="cs-CZ" altLang="cs-CZ" sz="1200"/>
              <a:pPr/>
              <a:t>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58F47-B845-4AA0-BBA8-9C3066EE8219}" type="slidenum">
              <a:rPr lang="cs-CZ" altLang="cs-CZ" smtClean="0"/>
              <a:pPr/>
              <a:t>12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30261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CB9BA-CD32-4CA9-6580-568A39B00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B7F3F89-59E8-8BB5-BB47-E0356759F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75C6C17-B7CC-F9A0-BA31-D1437C686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8CCFD2C-C27E-1A3C-5AA2-14AB8B369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58F47-B845-4AA0-BBA8-9C3066EE8219}" type="slidenum">
              <a:rPr lang="cs-CZ" altLang="cs-CZ" smtClean="0"/>
              <a:pPr/>
              <a:t>13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49165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58F47-B845-4AA0-BBA8-9C3066EE8219}" type="slidenum">
              <a:rPr lang="cs-CZ" altLang="cs-CZ" smtClean="0"/>
              <a:pPr/>
              <a:t>19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4528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00200" y="4141788"/>
            <a:ext cx="18135600" cy="2859087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00400" y="7556500"/>
            <a:ext cx="14935200" cy="34083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Kliknutím lze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92220516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22225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6800" y="3111500"/>
            <a:ext cx="19202400" cy="880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8951830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85925" y="8569325"/>
            <a:ext cx="18135600" cy="26479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85925" y="5651500"/>
            <a:ext cx="18135600" cy="29178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2209330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22225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66800" y="3111500"/>
            <a:ext cx="9525000" cy="880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0744200" y="3111500"/>
            <a:ext cx="9525000" cy="880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9099656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222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2984500"/>
            <a:ext cx="9426575" cy="1244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066800" y="4229100"/>
            <a:ext cx="9426575" cy="76835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10837863" y="2984500"/>
            <a:ext cx="9431337" cy="1244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10837863" y="4229100"/>
            <a:ext cx="9431337" cy="76835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724451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22225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39665764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63458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530225"/>
            <a:ext cx="7019925" cy="22606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42313" y="530225"/>
            <a:ext cx="11926887" cy="113823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66800" y="2790825"/>
            <a:ext cx="7019925" cy="9121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1421148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81475" y="9334500"/>
            <a:ext cx="12801600" cy="110172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181475" y="1192213"/>
            <a:ext cx="12801600" cy="800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>
              <a:sym typeface="Gill Sans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181475" y="10436225"/>
            <a:ext cx="12801600" cy="1565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415249602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22225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066800" y="3111500"/>
            <a:ext cx="19202400" cy="880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4845286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5468600" y="533400"/>
            <a:ext cx="4800600" cy="11379200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14249400" cy="1137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3956775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112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5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ru.gov.cz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solengen.cz/automatizace_rizeni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vankoval@plzen.e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okrova@plzen.eu" TargetMode="External"/><Relationship Id="rId4" Type="http://schemas.openxmlformats.org/officeDocument/2006/relationships/hyperlink" Target="mailto:hurdoval@plzen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>
            <a:extLst>
              <a:ext uri="{FF2B5EF4-FFF2-40B4-BE49-F238E27FC236}">
                <a16:creationId xmlns:a16="http://schemas.microsoft.com/office/drawing/2014/main" id="{DA35AC53-E427-5371-B389-722882901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0" y="1141413"/>
            <a:ext cx="103632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id="{386E965D-7812-0145-76A0-A2A8B1D083F1}"/>
              </a:ext>
            </a:extLst>
          </p:cNvPr>
          <p:cNvSpPr>
            <a:spLocks/>
          </p:cNvSpPr>
          <p:nvPr/>
        </p:nvSpPr>
        <p:spPr bwMode="auto">
          <a:xfrm>
            <a:off x="1155700" y="3454400"/>
            <a:ext cx="190881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cs-CZ" altLang="cs-CZ" sz="9600" b="1" dirty="0">
                <a:solidFill>
                  <a:srgbClr val="269A1D"/>
                </a:solidFill>
                <a:latin typeface="Arial Bold" charset="0"/>
                <a:sym typeface="Arial Bold" charset="0"/>
              </a:rPr>
              <a:t>Zacházení s energií v ZŠ a ŠJ </a:t>
            </a:r>
            <a:endParaRPr lang="en-US" altLang="cs-CZ" sz="9600" b="1" dirty="0">
              <a:solidFill>
                <a:srgbClr val="269A1D"/>
              </a:solidFill>
              <a:latin typeface="Arial Bold" charset="0"/>
              <a:sym typeface="Arial Bold" charset="0"/>
            </a:endParaRPr>
          </a:p>
          <a:p>
            <a:pPr algn="ctr" eaLnBrk="1" hangingPunct="1"/>
            <a:endParaRPr lang="en-US" altLang="cs-CZ" sz="9600" dirty="0">
              <a:solidFill>
                <a:srgbClr val="269A1D"/>
              </a:solidFill>
              <a:latin typeface="Arial Bold" charset="0"/>
              <a:sym typeface="Arial Bold" charset="0"/>
            </a:endParaRPr>
          </a:p>
          <a:p>
            <a:pPr algn="ctr" eaLnBrk="1" hangingPunct="1"/>
            <a:r>
              <a:rPr lang="cs-CZ" altLang="cs-CZ" sz="7200" dirty="0">
                <a:solidFill>
                  <a:srgbClr val="269A1D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Workshop pro energetické manažery</a:t>
            </a:r>
            <a:endParaRPr lang="en-US" altLang="cs-CZ" sz="7200" dirty="0">
              <a:solidFill>
                <a:srgbClr val="269A1D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7AD92998-0912-D7C9-A177-061E7B397D5C}"/>
              </a:ext>
            </a:extLst>
          </p:cNvPr>
          <p:cNvSpPr>
            <a:spLocks/>
          </p:cNvSpPr>
          <p:nvPr/>
        </p:nvSpPr>
        <p:spPr bwMode="auto">
          <a:xfrm>
            <a:off x="1104900" y="11836400"/>
            <a:ext cx="11080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altLang="cs-CZ" sz="3000">
                <a:solidFill>
                  <a:srgbClr val="269A1D"/>
                </a:solidFill>
                <a:latin typeface="Arial Bold" charset="0"/>
                <a:sym typeface="Arial Bold" charset="0"/>
              </a:rPr>
              <a:t>Plzeň</a:t>
            </a:r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C0E9CA58-DC0C-8C01-C599-5EADD72FAF93}"/>
              </a:ext>
            </a:extLst>
          </p:cNvPr>
          <p:cNvSpPr>
            <a:spLocks/>
          </p:cNvSpPr>
          <p:nvPr/>
        </p:nvSpPr>
        <p:spPr bwMode="auto">
          <a:xfrm>
            <a:off x="5900620" y="11865918"/>
            <a:ext cx="11733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cs-CZ" altLang="cs-CZ" sz="3000" dirty="0">
                <a:solidFill>
                  <a:srgbClr val="269A1D"/>
                </a:solidFill>
                <a:latin typeface="Arial Bold" charset="0"/>
                <a:sym typeface="Arial Bold" charset="0"/>
              </a:rPr>
              <a:t>5/2026</a:t>
            </a:r>
            <a:endParaRPr lang="en-US" altLang="cs-CZ" sz="3000" dirty="0">
              <a:solidFill>
                <a:srgbClr val="269A1D"/>
              </a:solidFill>
              <a:latin typeface="Arial Bold" charset="0"/>
              <a:sym typeface="Arial Bold" charset="0"/>
            </a:endParaRPr>
          </a:p>
        </p:txBody>
      </p:sp>
      <p:sp>
        <p:nvSpPr>
          <p:cNvPr id="2054" name="Rectangle 5">
            <a:extLst>
              <a:ext uri="{FF2B5EF4-FFF2-40B4-BE49-F238E27FC236}">
                <a16:creationId xmlns:a16="http://schemas.microsoft.com/office/drawing/2014/main" id="{0BFE14C5-FDC1-B453-1DA2-8EFB04EE5041}"/>
              </a:ext>
            </a:extLst>
          </p:cNvPr>
          <p:cNvSpPr>
            <a:spLocks/>
          </p:cNvSpPr>
          <p:nvPr/>
        </p:nvSpPr>
        <p:spPr bwMode="auto">
          <a:xfrm>
            <a:off x="11497094" y="11962755"/>
            <a:ext cx="7595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cs-CZ" altLang="cs-CZ" sz="3000" dirty="0">
                <a:solidFill>
                  <a:srgbClr val="269A1D"/>
                </a:solidFill>
                <a:latin typeface="Arial Bold" charset="0"/>
                <a:sym typeface="Arial Bold" charset="0"/>
              </a:rPr>
              <a:t>Ing. Ladislava Vaňková, Ing. Lucie Hurdová</a:t>
            </a:r>
            <a:endParaRPr lang="en-US" altLang="cs-CZ" sz="3000" dirty="0">
              <a:solidFill>
                <a:srgbClr val="269A1D"/>
              </a:solidFill>
              <a:latin typeface="Arial Bold" charset="0"/>
              <a:sym typeface="Arial Bold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F27ABFE6-3B34-2950-F006-1A70ADE36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093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000" b="1" dirty="0">
                <a:solidFill>
                  <a:schemeClr val="accent1"/>
                </a:solidFill>
              </a:rPr>
              <a:t>Vývoj spotřeb energií v budovách ZŠ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EB4EC24A-B6C6-CD8B-8672-CA5E45C560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40232"/>
              </p:ext>
            </p:extLst>
          </p:nvPr>
        </p:nvGraphicFramePr>
        <p:xfrm>
          <a:off x="1066800" y="3111500"/>
          <a:ext cx="1920240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9323682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06057602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51995263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45154272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2726472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2700036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257564384"/>
                    </a:ext>
                  </a:extLst>
                </a:gridCol>
              </a:tblGrid>
              <a:tr h="590295">
                <a:tc>
                  <a:txBody>
                    <a:bodyPr/>
                    <a:lstStyle/>
                    <a:p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Druh energie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Spotřeba za rok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Spotřeba za rok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Měrná spotřeba </a:t>
                      </a:r>
                    </a:p>
                    <a:p>
                      <a:pPr algn="ctr"/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na m</a:t>
                      </a:r>
                      <a:r>
                        <a:rPr lang="cs-CZ" sz="2400" baseline="30000" dirty="0">
                          <a:solidFill>
                            <a:schemeClr val="accent1"/>
                          </a:solidFill>
                        </a:rPr>
                        <a:t>2</a:t>
                      </a:r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 za rok </a:t>
                      </a:r>
                    </a:p>
                    <a:p>
                      <a:pPr algn="ctr"/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2024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Měrná spotřeba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na m</a:t>
                      </a:r>
                      <a:r>
                        <a:rPr lang="cs-CZ" sz="2400" baseline="30000" dirty="0">
                          <a:solidFill>
                            <a:schemeClr val="accent1"/>
                          </a:solidFill>
                        </a:rPr>
                        <a:t>2</a:t>
                      </a:r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 za rok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>
                          <a:solidFill>
                            <a:schemeClr val="accent1"/>
                          </a:solidFill>
                        </a:rPr>
                        <a:t>2025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Měrná spotřeba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na žáka za rok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Měrná spotřeba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na žáka za rok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545664"/>
                  </a:ext>
                </a:extLst>
              </a:tr>
              <a:tr h="590295">
                <a:tc>
                  <a:txBody>
                    <a:bodyPr/>
                    <a:lstStyle/>
                    <a:p>
                      <a:r>
                        <a:rPr lang="cs-CZ" sz="2400" dirty="0"/>
                        <a:t>Elektrická energie [</a:t>
                      </a:r>
                      <a:r>
                        <a:rPr lang="cs-CZ" sz="2400" dirty="0" err="1"/>
                        <a:t>MWh</a:t>
                      </a:r>
                      <a:r>
                        <a:rPr lang="cs-CZ" sz="2400" dirty="0"/>
                        <a:t>]</a:t>
                      </a:r>
                    </a:p>
                  </a:txBody>
                  <a:tcPr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2 725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2 674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0,015</a:t>
                      </a:r>
                    </a:p>
                  </a:txBody>
                  <a:tcPr anchor="ctr"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0,015</a:t>
                      </a:r>
                    </a:p>
                  </a:txBody>
                  <a:tcPr anchor="ctr"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0,156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0,152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3314610"/>
                  </a:ext>
                </a:extLst>
              </a:tr>
              <a:tr h="590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Tepelná energie [</a:t>
                      </a:r>
                      <a:r>
                        <a:rPr lang="cs-CZ" sz="2400" dirty="0" err="1"/>
                        <a:t>MWh</a:t>
                      </a:r>
                      <a:r>
                        <a:rPr lang="cs-CZ" sz="2400" dirty="0"/>
                        <a:t>]</a:t>
                      </a:r>
                    </a:p>
                  </a:txBody>
                  <a:tcPr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12 837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14 198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0,076</a:t>
                      </a:r>
                    </a:p>
                  </a:txBody>
                  <a:tcPr anchor="ctr"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0,083</a:t>
                      </a:r>
                    </a:p>
                  </a:txBody>
                  <a:tcPr anchor="ctr"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0,832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0,883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0724054"/>
                  </a:ext>
                </a:extLst>
              </a:tr>
              <a:tr h="590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Tepelná energie přepočtená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[</a:t>
                      </a:r>
                      <a:r>
                        <a:rPr lang="cs-CZ" sz="2400" dirty="0" err="1"/>
                        <a:t>MWh</a:t>
                      </a:r>
                      <a:r>
                        <a:rPr lang="cs-CZ" sz="2400" dirty="0"/>
                        <a:t>]</a:t>
                      </a:r>
                    </a:p>
                  </a:txBody>
                  <a:tcPr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14 124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14 984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0,084</a:t>
                      </a:r>
                    </a:p>
                  </a:txBody>
                  <a:tcPr anchor="ctr"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0,088</a:t>
                      </a:r>
                    </a:p>
                  </a:txBody>
                  <a:tcPr anchor="ctr"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0,907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0,936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6201455"/>
                  </a:ext>
                </a:extLst>
              </a:tr>
              <a:tr h="590295">
                <a:tc>
                  <a:txBody>
                    <a:bodyPr/>
                    <a:lstStyle/>
                    <a:p>
                      <a:r>
                        <a:rPr lang="cs-CZ" sz="2400" b="1" dirty="0"/>
                        <a:t>Energie celkem [</a:t>
                      </a:r>
                      <a:r>
                        <a:rPr lang="cs-CZ" sz="2400" b="1" dirty="0" err="1"/>
                        <a:t>MWh</a:t>
                      </a:r>
                      <a:r>
                        <a:rPr lang="cs-CZ" sz="2400" b="1" dirty="0"/>
                        <a:t>]</a:t>
                      </a:r>
                    </a:p>
                  </a:txBody>
                  <a:tcPr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17 947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18 341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0,104</a:t>
                      </a:r>
                    </a:p>
                  </a:txBody>
                  <a:tcPr anchor="ctr"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0,105</a:t>
                      </a:r>
                    </a:p>
                  </a:txBody>
                  <a:tcPr anchor="ctr"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1,120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1,115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1764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cs-CZ" sz="2400" dirty="0"/>
                    </a:p>
                  </a:txBody>
                  <a:tcPr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>
                    <a:solidFill>
                      <a:srgbClr val="FFDF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8149524"/>
                  </a:ext>
                </a:extLst>
              </a:tr>
              <a:tr h="590295">
                <a:tc>
                  <a:txBody>
                    <a:bodyPr/>
                    <a:lstStyle/>
                    <a:p>
                      <a:r>
                        <a:rPr lang="cs-CZ" sz="2400" b="1" dirty="0"/>
                        <a:t>Studená voda </a:t>
                      </a:r>
                    </a:p>
                    <a:p>
                      <a:r>
                        <a:rPr lang="cs-CZ" sz="2400" b="1" dirty="0"/>
                        <a:t>[m</a:t>
                      </a:r>
                      <a:r>
                        <a:rPr lang="cs-CZ" sz="2400" b="1" baseline="30000" dirty="0"/>
                        <a:t>3</a:t>
                      </a:r>
                      <a:r>
                        <a:rPr lang="cs-CZ" sz="2400" b="1" dirty="0"/>
                        <a:t>]</a:t>
                      </a:r>
                    </a:p>
                  </a:txBody>
                  <a:tcPr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89 465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77 184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0,44</a:t>
                      </a:r>
                    </a:p>
                  </a:txBody>
                  <a:tcPr anchor="ctr"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0,38</a:t>
                      </a:r>
                    </a:p>
                  </a:txBody>
                  <a:tcPr anchor="ctr">
                    <a:solidFill>
                      <a:srgbClr val="FFF2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559242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FB2D802F-E573-E4E3-AFC9-E6958143A116}"/>
              </a:ext>
            </a:extLst>
          </p:cNvPr>
          <p:cNvSpPr txBox="1"/>
          <p:nvPr/>
        </p:nvSpPr>
        <p:spPr>
          <a:xfrm>
            <a:off x="1066800" y="9979868"/>
            <a:ext cx="1920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/>
              <a:t>Spotřeba energie byla v uplynulém roce ve srovnání s předchozím rokem o </a:t>
            </a:r>
            <a:r>
              <a:rPr lang="cs-CZ" sz="3600" dirty="0">
                <a:solidFill>
                  <a:srgbClr val="FF0000"/>
                </a:solidFill>
              </a:rPr>
              <a:t>2 % vyšší </a:t>
            </a:r>
          </a:p>
          <a:p>
            <a:pPr algn="ctr"/>
            <a:r>
              <a:rPr lang="cs-CZ" sz="3600" dirty="0"/>
              <a:t>(</a:t>
            </a:r>
            <a:r>
              <a:rPr lang="cs-CZ" sz="3600" dirty="0">
                <a:solidFill>
                  <a:schemeClr val="accent1"/>
                </a:solidFill>
              </a:rPr>
              <a:t>pokles elektřiny</a:t>
            </a:r>
            <a:r>
              <a:rPr lang="cs-CZ" sz="3600" dirty="0"/>
              <a:t>, </a:t>
            </a:r>
            <a:r>
              <a:rPr lang="cs-CZ" sz="3600" dirty="0">
                <a:solidFill>
                  <a:srgbClr val="FF0000"/>
                </a:solidFill>
              </a:rPr>
              <a:t>nárůst tepla</a:t>
            </a:r>
            <a:r>
              <a:rPr lang="cs-CZ" sz="3600" dirty="0"/>
              <a:t>). </a:t>
            </a:r>
          </a:p>
          <a:p>
            <a:pPr algn="ctr"/>
            <a:r>
              <a:rPr lang="cs-CZ" sz="3600" dirty="0"/>
              <a:t>Spotřeba vody naopak </a:t>
            </a:r>
            <a:r>
              <a:rPr lang="cs-CZ" sz="3600" dirty="0">
                <a:solidFill>
                  <a:schemeClr val="accent1"/>
                </a:solidFill>
              </a:rPr>
              <a:t>klesla o téměř 14 %.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9641BBD-789F-4E38-9D6F-174E48C1E65C}"/>
              </a:ext>
            </a:extLst>
          </p:cNvPr>
          <p:cNvSpPr txBox="1"/>
          <p:nvPr/>
        </p:nvSpPr>
        <p:spPr>
          <a:xfrm>
            <a:off x="5555432" y="1842964"/>
            <a:ext cx="10441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dirty="0">
                <a:solidFill>
                  <a:srgbClr val="FFC000"/>
                </a:solidFill>
              </a:rPr>
              <a:t>meziroční porovnání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F5C8">
            <a:alpha val="1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FA77691D-2BF5-0EA7-1A74-386038AA2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cs-CZ" altLang="cs-CZ" sz="6000" b="1" dirty="0">
                <a:solidFill>
                  <a:schemeClr val="accent1"/>
                </a:solidFill>
              </a:rPr>
              <a:t>				Náklady na energie</a:t>
            </a:r>
          </a:p>
        </p:txBody>
      </p:sp>
      <p:sp>
        <p:nvSpPr>
          <p:cNvPr id="6147" name="Zástupný symbol pro obsah 2">
            <a:extLst>
              <a:ext uri="{FF2B5EF4-FFF2-40B4-BE49-F238E27FC236}">
                <a16:creationId xmlns:a16="http://schemas.microsoft.com/office/drawing/2014/main" id="{1B2C90BE-2192-FA94-B889-96BB29DB9B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522984" y="8323684"/>
            <a:ext cx="12097344" cy="44779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3200" dirty="0"/>
              <a:t>Náklady na elektřinu		19,5 mil. Kč            1 296 Kč/žáka</a:t>
            </a:r>
          </a:p>
          <a:p>
            <a:r>
              <a:rPr lang="cs-CZ" altLang="cs-CZ" sz="3200" dirty="0"/>
              <a:t>Náklady na teplo z CZT	39,2 mil. Kč	   2 876 Kč/žáka</a:t>
            </a:r>
          </a:p>
          <a:p>
            <a:r>
              <a:rPr lang="cs-CZ" altLang="cs-CZ" sz="3200" dirty="0"/>
              <a:t>Náklady na zemní plyn	  2,8 mil. Kč	      665 Kč/žáka</a:t>
            </a:r>
          </a:p>
          <a:p>
            <a:r>
              <a:rPr lang="cs-CZ" altLang="cs-CZ" sz="3200" dirty="0"/>
              <a:t>Náklady na studenou vodu	  8,0 mil. Kč	      499 Kč/žáka</a:t>
            </a:r>
          </a:p>
          <a:p>
            <a:r>
              <a:rPr lang="cs-CZ" altLang="cs-CZ" sz="3200" dirty="0"/>
              <a:t>Náklady celkem			69,9 mil. Kč	   4 533 Kč/žáka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0B3EA17-1507-3CAD-FC4F-4B6617B07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443" y="1644650"/>
            <a:ext cx="14756636" cy="645192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A962197-FC09-2A0C-6FDD-55D896FE8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5234" y="6977703"/>
            <a:ext cx="6999547" cy="577403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5BE7566A-11F2-22F1-57D9-F55858019E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000" b="1" dirty="0" err="1">
                <a:solidFill>
                  <a:schemeClr val="accent1"/>
                </a:solidFill>
              </a:rPr>
              <a:t>Energ.etický</a:t>
            </a:r>
            <a:r>
              <a:rPr lang="cs-CZ" altLang="cs-CZ" sz="6000" b="1" dirty="0">
                <a:solidFill>
                  <a:schemeClr val="accent1"/>
                </a:solidFill>
              </a:rPr>
              <a:t> TERČ 2026</a:t>
            </a:r>
          </a:p>
        </p:txBody>
      </p:sp>
      <p:sp>
        <p:nvSpPr>
          <p:cNvPr id="6148" name="TextovéPole 5">
            <a:extLst>
              <a:ext uri="{FF2B5EF4-FFF2-40B4-BE49-F238E27FC236}">
                <a16:creationId xmlns:a16="http://schemas.microsoft.com/office/drawing/2014/main" id="{96251965-DB88-4DB2-8B52-993E75410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8320" y="3182461"/>
            <a:ext cx="7078663" cy="886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5800" indent="-6858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altLang="cs-CZ" sz="4000" dirty="0"/>
              <a:t>nad 70 bodů:</a:t>
            </a:r>
          </a:p>
          <a:p>
            <a:pPr>
              <a:spcAft>
                <a:spcPts val="1200"/>
              </a:spcAft>
            </a:pPr>
            <a:r>
              <a:rPr lang="cs-CZ" altLang="cs-CZ" sz="4000" dirty="0"/>
              <a:t>		</a:t>
            </a:r>
            <a:r>
              <a:rPr lang="cs-CZ" altLang="cs-CZ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10. ZŠ</a:t>
            </a:r>
          </a:p>
          <a:p>
            <a:pPr>
              <a:spcAft>
                <a:spcPts val="1200"/>
              </a:spcAft>
            </a:pPr>
            <a:r>
              <a:rPr lang="cs-CZ" altLang="cs-CZ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 14. ZŠ</a:t>
            </a:r>
          </a:p>
          <a:p>
            <a:pPr>
              <a:spcAft>
                <a:spcPts val="1200"/>
              </a:spcAft>
            </a:pPr>
            <a:r>
              <a:rPr lang="cs-CZ" altLang="cs-CZ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31. ZŠ</a:t>
            </a:r>
          </a:p>
          <a:p>
            <a:pPr>
              <a:spcAft>
                <a:spcPts val="1200"/>
              </a:spcAft>
            </a:pPr>
            <a:r>
              <a:rPr lang="cs-CZ" altLang="cs-CZ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 20. ZŠ</a:t>
            </a:r>
          </a:p>
          <a:p>
            <a:pPr>
              <a:spcAft>
                <a:spcPts val="1200"/>
              </a:spcAft>
            </a:pPr>
            <a:r>
              <a:rPr lang="cs-CZ" altLang="cs-CZ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11. ZŠ		</a:t>
            </a:r>
            <a:endParaRPr lang="cs-CZ" altLang="cs-CZ" sz="4000" b="1" dirty="0">
              <a:solidFill>
                <a:schemeClr val="accent1"/>
              </a:solidFill>
            </a:endParaRPr>
          </a:p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altLang="cs-CZ" sz="4000" dirty="0"/>
              <a:t>nejlepší měrnou spotřebu energie má </a:t>
            </a:r>
            <a:r>
              <a:rPr lang="cs-CZ" altLang="cs-CZ" sz="4000" b="1" dirty="0">
                <a:solidFill>
                  <a:schemeClr val="accent1"/>
                </a:solidFill>
              </a:rPr>
              <a:t>10. ZŠ</a:t>
            </a:r>
          </a:p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altLang="cs-CZ" sz="4000" dirty="0"/>
              <a:t>nejnižší náklady na energie na žáka (pod 2000 Kč):</a:t>
            </a:r>
          </a:p>
          <a:p>
            <a:pPr>
              <a:spcAft>
                <a:spcPts val="1200"/>
              </a:spcAft>
            </a:pPr>
            <a:r>
              <a:rPr lang="cs-CZ" altLang="cs-CZ" sz="4000" dirty="0"/>
              <a:t>		</a:t>
            </a:r>
            <a:r>
              <a:rPr lang="cs-CZ" altLang="cs-CZ" sz="4000" b="1" dirty="0">
                <a:solidFill>
                  <a:schemeClr val="accent1"/>
                </a:solidFill>
              </a:rPr>
              <a:t>10. ZŠ</a:t>
            </a:r>
          </a:p>
          <a:p>
            <a:pPr>
              <a:spcAft>
                <a:spcPts val="1200"/>
              </a:spcAft>
            </a:pPr>
            <a:r>
              <a:rPr lang="cs-CZ" altLang="cs-CZ" sz="4000" b="1" dirty="0">
                <a:solidFill>
                  <a:schemeClr val="accent1"/>
                </a:solidFill>
              </a:rPr>
              <a:t>		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6B431B1-5903-CE4B-E886-BECDB95DA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000" y="2116732"/>
            <a:ext cx="10513168" cy="1035625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E75BD151-E9C4-5ED1-54B4-4C6B147235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8000" b="1">
                <a:solidFill>
                  <a:schemeClr val="accent1"/>
                </a:solidFill>
              </a:rPr>
              <a:t>Strategie energeticky vědomé modernizace</a:t>
            </a:r>
            <a:endParaRPr lang="cs-CZ" altLang="cs-CZ" sz="8000" b="1"/>
          </a:p>
        </p:txBody>
      </p:sp>
      <p:sp>
        <p:nvSpPr>
          <p:cNvPr id="17411" name="Zástupný symbol pro obsah 6">
            <a:extLst>
              <a:ext uri="{FF2B5EF4-FFF2-40B4-BE49-F238E27FC236}">
                <a16:creationId xmlns:a16="http://schemas.microsoft.com/office/drawing/2014/main" id="{B4599BF6-AA43-16BE-0213-6D9A984A7C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6800" y="6883400"/>
            <a:ext cx="18746788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cs-CZ" altLang="cs-CZ" sz="3600" b="1" dirty="0" err="1">
                <a:cs typeface="Arial CE" panose="020B0604020202020204" pitchFamily="34" charset="0"/>
              </a:rPr>
              <a:t>Vysokonákladová</a:t>
            </a:r>
            <a:r>
              <a:rPr lang="cs-CZ" altLang="cs-CZ" sz="3600" b="1" dirty="0">
                <a:cs typeface="Arial CE" panose="020B0604020202020204" pitchFamily="34" charset="0"/>
              </a:rPr>
              <a:t> opatření</a:t>
            </a:r>
            <a:r>
              <a:rPr lang="cs-CZ" altLang="cs-CZ" sz="3600" dirty="0">
                <a:cs typeface="Arial CE" panose="020B0604020202020204" pitchFamily="34" charset="0"/>
              </a:rPr>
              <a:t> mají investiční charakter - jedná se o technické zhodnocení stavby. Jako příklad lze uvést zateplení fasády, jímž dojde ke změně jejích vlastností, zejména tepelného odporu. Na tato opatření je většinou nutné požadovat finanční prostředky z rozpočtu města a je nutné je plánovat s dostatečným předstihem. V některých případech je možné usilovat i o podání žádosti o </a:t>
            </a:r>
            <a:r>
              <a:rPr lang="cs-CZ" altLang="cs-CZ" sz="3600" b="1" dirty="0">
                <a:solidFill>
                  <a:srgbClr val="FFC000"/>
                </a:solidFill>
                <a:cs typeface="Arial CE" panose="020B0604020202020204" pitchFamily="34" charset="0"/>
              </a:rPr>
              <a:t>státní dotaci.</a:t>
            </a:r>
          </a:p>
          <a:p>
            <a:pPr algn="just">
              <a:buNone/>
            </a:pPr>
            <a:r>
              <a:rPr lang="cs-CZ" altLang="cs-CZ" sz="3600" b="1" dirty="0"/>
              <a:t>Příklad dobré praxe</a:t>
            </a:r>
            <a:r>
              <a:rPr lang="cs-CZ" altLang="cs-CZ" sz="3600" dirty="0"/>
              <a:t>:  </a:t>
            </a:r>
            <a:r>
              <a:rPr lang="cs-CZ" altLang="cs-CZ" sz="3600" b="1" dirty="0">
                <a:solidFill>
                  <a:schemeClr val="accent1"/>
                </a:solidFill>
              </a:rPr>
              <a:t>SEVM Benešovy ZŠ  </a:t>
            </a:r>
          </a:p>
          <a:p>
            <a:pPr marL="396000" algn="just">
              <a:buNone/>
            </a:pPr>
            <a:r>
              <a:rPr lang="cs-CZ" altLang="cs-CZ" sz="3600" b="1" dirty="0">
                <a:solidFill>
                  <a:schemeClr val="accent1"/>
                </a:solidFill>
              </a:rPr>
              <a:t> </a:t>
            </a:r>
            <a:r>
              <a:rPr lang="cs-CZ" altLang="cs-CZ" sz="3600" dirty="0"/>
              <a:t>https://energetika.plzen.eu/aktuality/benesova-zs-ukazuje-jak-setrit-energii-chytre-a-dlouhodobe/</a:t>
            </a:r>
          </a:p>
          <a:p>
            <a:pPr algn="just">
              <a:buFont typeface="Gill Sans" charset="0"/>
              <a:buNone/>
            </a:pPr>
            <a:endParaRPr lang="cs-CZ" altLang="cs-CZ" sz="3600" dirty="0">
              <a:cs typeface="Arial CE" panose="020B0604020202020204" pitchFamily="34" charset="0"/>
            </a:endParaRPr>
          </a:p>
        </p:txBody>
      </p:sp>
      <p:sp>
        <p:nvSpPr>
          <p:cNvPr id="17412" name="Obdélník 2">
            <a:extLst>
              <a:ext uri="{FF2B5EF4-FFF2-40B4-BE49-F238E27FC236}">
                <a16:creationId xmlns:a16="http://schemas.microsoft.com/office/drawing/2014/main" id="{8F9E3413-5021-C6F3-8EC0-AC40D5C8F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2217738"/>
            <a:ext cx="181467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just"/>
            <a:r>
              <a:rPr lang="cs-CZ" altLang="cs-CZ" sz="3600"/>
              <a:t>Energeticky vědomá modernizace budovy usiluje o snížení spotřeby energie potřebné pro provoz budovy. Spočívá v provedení celého </a:t>
            </a:r>
            <a:r>
              <a:rPr lang="cs-CZ" altLang="cs-CZ" sz="3600" b="1">
                <a:solidFill>
                  <a:srgbClr val="4A7248"/>
                </a:solidFill>
              </a:rPr>
              <a:t>systému opatření</a:t>
            </a:r>
            <a:r>
              <a:rPr lang="cs-CZ" altLang="cs-CZ" sz="3600"/>
              <a:t> jak ve </a:t>
            </a:r>
            <a:r>
              <a:rPr lang="cs-CZ" altLang="cs-CZ" sz="3600" b="1">
                <a:solidFill>
                  <a:srgbClr val="FFC000"/>
                </a:solidFill>
              </a:rPr>
              <a:t>stavební konstrukci</a:t>
            </a:r>
            <a:r>
              <a:rPr lang="cs-CZ" altLang="cs-CZ" sz="3600"/>
              <a:t>, tak v </a:t>
            </a:r>
            <a:r>
              <a:rPr lang="cs-CZ" altLang="cs-CZ" sz="3600" b="1">
                <a:solidFill>
                  <a:srgbClr val="FFC000"/>
                </a:solidFill>
              </a:rPr>
              <a:t>technickém zařízení</a:t>
            </a:r>
            <a:r>
              <a:rPr lang="cs-CZ" altLang="cs-CZ" sz="3600"/>
              <a:t> a v </a:t>
            </a:r>
            <a:r>
              <a:rPr lang="cs-CZ" altLang="cs-CZ" sz="3600" b="1">
                <a:solidFill>
                  <a:srgbClr val="FFC000"/>
                </a:solidFill>
              </a:rPr>
              <a:t>provozu a údržbě</a:t>
            </a:r>
            <a:r>
              <a:rPr lang="cs-CZ" altLang="cs-CZ" sz="3600"/>
              <a:t>. Výsledky přinese jen při </a:t>
            </a:r>
            <a:r>
              <a:rPr lang="cs-CZ" altLang="cs-CZ" sz="3600" b="1">
                <a:solidFill>
                  <a:srgbClr val="C00000"/>
                </a:solidFill>
              </a:rPr>
              <a:t>optimální skladbě opatření</a:t>
            </a:r>
            <a:r>
              <a:rPr lang="cs-CZ" altLang="cs-CZ" sz="3600"/>
              <a:t> a při dodržení určité </a:t>
            </a:r>
            <a:r>
              <a:rPr lang="cs-CZ" altLang="cs-CZ" sz="3600" b="1">
                <a:solidFill>
                  <a:srgbClr val="C00000"/>
                </a:solidFill>
              </a:rPr>
              <a:t>hierarchie provádění</a:t>
            </a:r>
            <a:r>
              <a:rPr lang="cs-CZ" altLang="cs-CZ" sz="3600"/>
              <a:t> těchto opatření.</a:t>
            </a:r>
          </a:p>
        </p:txBody>
      </p:sp>
      <p:sp>
        <p:nvSpPr>
          <p:cNvPr id="17413" name="Obdélník 3">
            <a:extLst>
              <a:ext uri="{FF2B5EF4-FFF2-40B4-BE49-F238E27FC236}">
                <a16:creationId xmlns:a16="http://schemas.microsoft.com/office/drawing/2014/main" id="{3F0DEDAA-F04D-49F0-3FD0-CE42001FF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538663"/>
            <a:ext cx="175704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altLang="cs-CZ" sz="3600" b="1"/>
              <a:t>Beznákladová opatření </a:t>
            </a:r>
            <a:r>
              <a:rPr lang="cs-CZ" altLang="cs-CZ" sz="3600"/>
              <a:t>mají většinou organizační charakter. </a:t>
            </a:r>
          </a:p>
        </p:txBody>
      </p:sp>
      <p:sp>
        <p:nvSpPr>
          <p:cNvPr id="17414" name="Obdélník 4">
            <a:extLst>
              <a:ext uri="{FF2B5EF4-FFF2-40B4-BE49-F238E27FC236}">
                <a16:creationId xmlns:a16="http://schemas.microsoft.com/office/drawing/2014/main" id="{151AC030-2D5D-81C9-9C9C-A0C30DC790D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22413" y="6205538"/>
            <a:ext cx="4784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r>
              <a:rPr lang="cs-CZ" altLang="cs-CZ"/>
              <a:t> </a:t>
            </a:r>
          </a:p>
        </p:txBody>
      </p:sp>
      <p:sp>
        <p:nvSpPr>
          <p:cNvPr id="17415" name="Obdélník 5">
            <a:extLst>
              <a:ext uri="{FF2B5EF4-FFF2-40B4-BE49-F238E27FC236}">
                <a16:creationId xmlns:a16="http://schemas.microsoft.com/office/drawing/2014/main" id="{E87DF8C1-64B8-B6B0-AB18-A601C7771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545138"/>
            <a:ext cx="18291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cs-CZ" altLang="cs-CZ" sz="3600" b="1" dirty="0"/>
              <a:t>Nízkonákladová opatření</a:t>
            </a:r>
            <a:r>
              <a:rPr lang="cs-CZ" altLang="cs-CZ" sz="3600" dirty="0"/>
              <a:t> jsou prováděna v rámci běžné údržby. Typickým příkladem je výměna klasických žárovek, resp. zářivek za LED.</a:t>
            </a:r>
            <a:endParaRPr lang="cs-CZ" altLang="cs-CZ" sz="4000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A2C41-E605-96D7-0ADD-A440D4511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71BD7CA0-760D-A280-D4DE-3FCBDE565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8000" b="1" dirty="0">
                <a:solidFill>
                  <a:schemeClr val="accent1"/>
                </a:solidFill>
              </a:rPr>
              <a:t>Renovační pasy</a:t>
            </a:r>
            <a:endParaRPr lang="cs-CZ" altLang="cs-CZ" sz="8000" b="1" dirty="0"/>
          </a:p>
        </p:txBody>
      </p:sp>
      <p:sp>
        <p:nvSpPr>
          <p:cNvPr id="17411" name="Zástupný symbol pro obsah 6">
            <a:extLst>
              <a:ext uri="{FF2B5EF4-FFF2-40B4-BE49-F238E27FC236}">
                <a16:creationId xmlns:a16="http://schemas.microsoft.com/office/drawing/2014/main" id="{33FE210C-51B5-5E68-E62F-D007B415FC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6800" y="1770957"/>
            <a:ext cx="18746788" cy="36724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ts val="0"/>
              </a:spcBef>
            </a:pPr>
            <a:r>
              <a:rPr lang="cs-CZ" altLang="cs-CZ" sz="3200" dirty="0">
                <a:cs typeface="Arial CE" panose="020B0604020202020204" pitchFamily="34" charset="0"/>
              </a:rPr>
              <a:t>jejich potřeba vyplývá ze směrnice EU o </a:t>
            </a:r>
            <a:r>
              <a:rPr lang="cs-CZ" altLang="cs-CZ" sz="3200" b="1" dirty="0">
                <a:cs typeface="Arial CE" panose="020B0604020202020204" pitchFamily="34" charset="0"/>
              </a:rPr>
              <a:t>EPBD</a:t>
            </a:r>
            <a:r>
              <a:rPr lang="cs-CZ" altLang="cs-CZ" sz="3200" dirty="0">
                <a:cs typeface="Arial CE" panose="020B0604020202020204" pitchFamily="34" charset="0"/>
              </a:rPr>
              <a:t> z roku 2024, jejímž cílem je dosažení bezemisního fondu budov do roku 2050</a:t>
            </a:r>
          </a:p>
          <a:p>
            <a:pPr algn="just">
              <a:spcBef>
                <a:spcPts val="0"/>
              </a:spcBef>
            </a:pPr>
            <a:r>
              <a:rPr lang="cs-CZ" altLang="cs-CZ" sz="3200" b="1" dirty="0">
                <a:cs typeface="Arial CE" panose="020B0604020202020204" pitchFamily="34" charset="0"/>
              </a:rPr>
              <a:t>není povinný</a:t>
            </a:r>
            <a:r>
              <a:rPr lang="cs-CZ" altLang="cs-CZ" sz="3200" dirty="0">
                <a:cs typeface="Arial CE" panose="020B0604020202020204" pitchFamily="34" charset="0"/>
              </a:rPr>
              <a:t>, pouze při žádosti o dotace (nahrazuje posudek)</a:t>
            </a:r>
          </a:p>
          <a:p>
            <a:pPr algn="just">
              <a:spcBef>
                <a:spcPts val="0"/>
              </a:spcBef>
            </a:pPr>
            <a:r>
              <a:rPr lang="cs-CZ" altLang="cs-CZ" sz="3200" dirty="0">
                <a:cs typeface="Arial CE" panose="020B0604020202020204" pitchFamily="34" charset="0"/>
              </a:rPr>
              <a:t>jedná se o </a:t>
            </a:r>
            <a:r>
              <a:rPr lang="cs-CZ" altLang="cs-CZ" sz="3200" b="1" dirty="0">
                <a:cs typeface="Arial CE" panose="020B0604020202020204" pitchFamily="34" charset="0"/>
              </a:rPr>
              <a:t>plán do budoucna</a:t>
            </a:r>
            <a:endParaRPr lang="cs-CZ" altLang="cs-CZ" sz="3200" dirty="0">
              <a:cs typeface="Arial CE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cs-CZ" altLang="cs-CZ" sz="3200" dirty="0">
                <a:cs typeface="Arial CE" panose="020B0604020202020204" pitchFamily="34" charset="0"/>
              </a:rPr>
              <a:t>ukazuje, jak dům </a:t>
            </a:r>
            <a:r>
              <a:rPr lang="cs-CZ" altLang="cs-CZ" sz="3200" b="1" dirty="0">
                <a:cs typeface="Arial CE" panose="020B0604020202020204" pitchFamily="34" charset="0"/>
              </a:rPr>
              <a:t>postupně renovovat </a:t>
            </a:r>
            <a:r>
              <a:rPr lang="cs-CZ" altLang="cs-CZ" sz="3200" dirty="0">
                <a:cs typeface="Arial CE" panose="020B0604020202020204" pitchFamily="34" charset="0"/>
              </a:rPr>
              <a:t>– krok za krokem, s ohledem na rozpočet, úspory i návaznost jednotlivých opatření; je to dlouhodobá strategie, jak z domu udělat úsporné a moderní bydlení bez zbytečných chyb a vícenákladů. </a:t>
            </a:r>
          </a:p>
          <a:p>
            <a:pPr marL="317500" indent="0" algn="just">
              <a:spcBef>
                <a:spcPts val="0"/>
              </a:spcBef>
              <a:buNone/>
            </a:pPr>
            <a:endParaRPr lang="cs-CZ" altLang="cs-CZ" sz="3200" dirty="0">
              <a:cs typeface="Arial CE" panose="020B0604020202020204" pitchFamily="34" charset="0"/>
            </a:endParaRPr>
          </a:p>
          <a:p>
            <a:pPr marL="317500" indent="0" algn="just">
              <a:spcBef>
                <a:spcPts val="0"/>
              </a:spcBef>
              <a:buNone/>
            </a:pPr>
            <a:endParaRPr lang="cs-CZ" altLang="cs-CZ" sz="3200" dirty="0">
              <a:cs typeface="Arial CE" panose="020B0604020202020204" pitchFamily="34" charset="0"/>
            </a:endParaRPr>
          </a:p>
        </p:txBody>
      </p:sp>
      <p:sp>
        <p:nvSpPr>
          <p:cNvPr id="17414" name="Obdélník 4">
            <a:extLst>
              <a:ext uri="{FF2B5EF4-FFF2-40B4-BE49-F238E27FC236}">
                <a16:creationId xmlns:a16="http://schemas.microsoft.com/office/drawing/2014/main" id="{AD112E77-40D1-AE5A-5C4C-5D1DEF6F07C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22413" y="6205538"/>
            <a:ext cx="4784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r>
              <a:rPr lang="cs-CZ" altLang="cs-CZ"/>
              <a:t>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AE07235-2F47-A1F9-48ED-2000D9C63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7016">
            <a:off x="12896350" y="5822366"/>
            <a:ext cx="7363061" cy="5393518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D5D9154-5102-8E34-E76A-71F78ABF1621}"/>
              </a:ext>
            </a:extLst>
          </p:cNvPr>
          <p:cNvSpPr txBox="1"/>
          <p:nvPr/>
        </p:nvSpPr>
        <p:spPr>
          <a:xfrm>
            <a:off x="1066800" y="5443365"/>
            <a:ext cx="11833448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3200" b="1" dirty="0"/>
              <a:t>Obsah renovačního pasu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KDO, pro KOHO a na CO (</a:t>
            </a:r>
            <a:r>
              <a:rPr lang="cs-CZ" sz="3200" b="1" dirty="0">
                <a:solidFill>
                  <a:schemeClr val="accent1"/>
                </a:solidFill>
              </a:rPr>
              <a:t>popis objektu</a:t>
            </a:r>
            <a:r>
              <a:rPr lang="cs-CZ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dirty="0">
                <a:solidFill>
                  <a:schemeClr val="accent1"/>
                </a:solidFill>
              </a:rPr>
              <a:t>Současný stav</a:t>
            </a:r>
            <a:r>
              <a:rPr lang="cs-CZ" sz="3200" b="1" dirty="0"/>
              <a:t> </a:t>
            </a:r>
            <a:r>
              <a:rPr lang="cs-CZ" sz="3200" dirty="0"/>
              <a:t>– stavební, technické systémy, energetická třída (A-G), </a:t>
            </a:r>
            <a:r>
              <a:rPr lang="cs-CZ" sz="3200" b="1" dirty="0">
                <a:solidFill>
                  <a:schemeClr val="accent1"/>
                </a:solidFill>
              </a:rPr>
              <a:t>popis hlavních problémů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dirty="0">
                <a:solidFill>
                  <a:schemeClr val="accent1"/>
                </a:solidFill>
              </a:rPr>
              <a:t>Cílový stav </a:t>
            </a:r>
            <a:r>
              <a:rPr lang="cs-CZ" sz="3200" dirty="0"/>
              <a:t>– energetická třída (A-G), tepelná ztráta, roční úspora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b="1" dirty="0">
                <a:solidFill>
                  <a:schemeClr val="accent1"/>
                </a:solidFill>
              </a:rPr>
              <a:t>Doporučený plán renovace</a:t>
            </a:r>
            <a:r>
              <a:rPr lang="cs-CZ" sz="3200" b="1" dirty="0"/>
              <a:t> </a:t>
            </a:r>
            <a:r>
              <a:rPr lang="cs-CZ" sz="3200" dirty="0"/>
              <a:t>po jednotlivých etapách </a:t>
            </a:r>
          </a:p>
          <a:p>
            <a:r>
              <a:rPr lang="cs-CZ" sz="3200" dirty="0"/>
              <a:t>     </a:t>
            </a:r>
            <a:r>
              <a:rPr lang="cs-CZ" sz="3200" i="1" dirty="0"/>
              <a:t>Každá etapa </a:t>
            </a:r>
            <a:r>
              <a:rPr lang="cs-CZ" sz="3200" b="1" i="1" dirty="0"/>
              <a:t>musí obsahovat</a:t>
            </a:r>
            <a:r>
              <a:rPr lang="cs-CZ" sz="3200" i="1" dirty="0"/>
              <a:t>:</a:t>
            </a:r>
          </a:p>
          <a:p>
            <a:r>
              <a:rPr lang="cs-CZ" sz="3200" i="1" dirty="0"/>
              <a:t>	- předpokládaný termín realizace (harmonogram kroků)</a:t>
            </a:r>
          </a:p>
          <a:p>
            <a:r>
              <a:rPr lang="cs-CZ" sz="3200" i="1" dirty="0"/>
              <a:t>	- doporučená opatření</a:t>
            </a:r>
          </a:p>
          <a:p>
            <a:r>
              <a:rPr lang="cs-CZ" sz="3200" i="1" dirty="0"/>
              <a:t>	- očekávaný přínos (energetický i ekonomický)</a:t>
            </a:r>
          </a:p>
          <a:p>
            <a:r>
              <a:rPr lang="cs-CZ" sz="3200" i="1" dirty="0"/>
              <a:t>	- odhad nákladů</a:t>
            </a:r>
          </a:p>
          <a:p>
            <a:r>
              <a:rPr lang="cs-CZ" sz="3200" i="1" dirty="0"/>
              <a:t>	- možné zdroje financování (u dotace vyčíslení dotované částky)</a:t>
            </a:r>
          </a:p>
          <a:p>
            <a:r>
              <a:rPr lang="cs-CZ" sz="3200" i="1" dirty="0"/>
              <a:t>	- dosažená energetická třída po každé etapě</a:t>
            </a:r>
          </a:p>
          <a:p>
            <a:r>
              <a:rPr lang="cs-CZ" sz="3200" dirty="0"/>
              <a:t>     </a:t>
            </a:r>
            <a:r>
              <a:rPr lang="cs-CZ" sz="3200" i="1" dirty="0"/>
              <a:t> Jednotlivé etapy renovace musí na sebe </a:t>
            </a:r>
            <a:r>
              <a:rPr lang="cs-CZ" sz="3200" b="1" i="1" dirty="0"/>
              <a:t>logicky navazovat</a:t>
            </a:r>
            <a:r>
              <a:rPr lang="cs-CZ" sz="3200" i="1" dirty="0"/>
              <a:t>, aby se </a:t>
            </a:r>
          </a:p>
          <a:p>
            <a:r>
              <a:rPr lang="cs-CZ" sz="3200" i="1" dirty="0"/>
              <a:t>      předešlo znehodnocení předchozích investic.</a:t>
            </a:r>
          </a:p>
        </p:txBody>
      </p:sp>
    </p:spTree>
    <p:extLst>
      <p:ext uri="{BB962C8B-B14F-4D97-AF65-F5344CB8AC3E}">
        <p14:creationId xmlns:p14="http://schemas.microsoft.com/office/powerpoint/2010/main" val="19451677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9EEDBB08-5AA8-471D-A237-24C914D2F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7200">
                <a:solidFill>
                  <a:schemeClr val="accent1"/>
                </a:solidFill>
              </a:rPr>
              <a:t>Strategie energeticky vědomé modernizace – příprava II. etapy programu SEN</a:t>
            </a:r>
          </a:p>
        </p:txBody>
      </p:sp>
      <p:sp>
        <p:nvSpPr>
          <p:cNvPr id="20483" name="Zástupný symbol pro obsah 3">
            <a:extLst>
              <a:ext uri="{FF2B5EF4-FFF2-40B4-BE49-F238E27FC236}">
                <a16:creationId xmlns:a16="http://schemas.microsoft.com/office/drawing/2014/main" id="{47CF5BBF-4C1C-240D-C2C7-AAEF9BCCE00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1058863" y="3111500"/>
            <a:ext cx="9525000" cy="8669338"/>
          </a:xfrm>
          <a:solidFill>
            <a:schemeClr val="bg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00" indent="0" algn="ctr">
              <a:buFont typeface="Gill Sans" charset="0"/>
              <a:buNone/>
            </a:pPr>
            <a:r>
              <a:rPr lang="cs-CZ" altLang="cs-CZ" b="1" dirty="0">
                <a:solidFill>
                  <a:srgbClr val="4A7248"/>
                </a:solidFill>
              </a:rPr>
              <a:t>Příprava II. etapy PROGRAMU SNIŽOVÁNÍ ENERGETICKÉ NÁROČNOSTI BUDOV</a:t>
            </a:r>
          </a:p>
          <a:p>
            <a:pPr marL="317500" indent="0">
              <a:buFont typeface="Gill Sans" charset="0"/>
              <a:buNone/>
            </a:pPr>
            <a:r>
              <a:rPr lang="cs-CZ" altLang="cs-CZ" b="1" dirty="0">
                <a:solidFill>
                  <a:srgbClr val="4A7248"/>
                </a:solidFill>
              </a:rPr>
              <a:t>                                           </a:t>
            </a:r>
          </a:p>
          <a:p>
            <a:pPr marL="317500" indent="0">
              <a:buFontTx/>
              <a:buChar char="-"/>
            </a:pPr>
            <a:r>
              <a:rPr lang="cs-CZ" altLang="cs-CZ" b="1" dirty="0">
                <a:solidFill>
                  <a:srgbClr val="C00000"/>
                </a:solidFill>
              </a:rPr>
              <a:t>ZÁSOBNÍK PROJEKTŮ </a:t>
            </a:r>
            <a:r>
              <a:rPr lang="cs-CZ" altLang="cs-CZ" dirty="0"/>
              <a:t>realizace energeticky úsporných        opatření na budovách</a:t>
            </a:r>
            <a:r>
              <a:rPr lang="cs-CZ" altLang="cs-CZ" b="1" dirty="0"/>
              <a:t> </a:t>
            </a:r>
          </a:p>
          <a:p>
            <a:pPr marL="317500" indent="0">
              <a:buFontTx/>
              <a:buChar char="-"/>
            </a:pPr>
            <a:r>
              <a:rPr lang="cs-CZ" altLang="cs-CZ" b="1" dirty="0">
                <a:solidFill>
                  <a:srgbClr val="FFC000"/>
                </a:solidFill>
              </a:rPr>
              <a:t>METODIKA  HODNOCENÍ </a:t>
            </a:r>
            <a:r>
              <a:rPr lang="cs-CZ" altLang="cs-CZ" dirty="0"/>
              <a:t> na základě principu 4E (efektivita, účelnost, hospodárnost + </a:t>
            </a:r>
            <a:r>
              <a:rPr lang="cs-CZ" altLang="cs-CZ" dirty="0" err="1"/>
              <a:t>enviroment</a:t>
            </a:r>
            <a:r>
              <a:rPr lang="cs-CZ" altLang="cs-CZ" dirty="0"/>
              <a:t>)</a:t>
            </a:r>
          </a:p>
          <a:p>
            <a:pPr marL="317500" indent="0">
              <a:buFontTx/>
              <a:buChar char="-"/>
            </a:pPr>
            <a:r>
              <a:rPr lang="cs-CZ" altLang="cs-CZ" b="1" dirty="0">
                <a:solidFill>
                  <a:srgbClr val="FF0000"/>
                </a:solidFill>
              </a:rPr>
              <a:t>PRIORITIZACE </a:t>
            </a:r>
            <a:r>
              <a:rPr lang="cs-CZ" altLang="cs-CZ" dirty="0">
                <a:solidFill>
                  <a:srgbClr val="FF0000"/>
                </a:solidFill>
              </a:rPr>
              <a:t> </a:t>
            </a:r>
            <a:r>
              <a:rPr lang="cs-CZ" altLang="cs-CZ" dirty="0"/>
              <a:t>- doporučení pro pořadí realizace projektů    na základě multikriteriálního hodnocení</a:t>
            </a:r>
          </a:p>
          <a:p>
            <a:pPr marL="317500" indent="0">
              <a:buFontTx/>
              <a:buChar char="-"/>
            </a:pPr>
            <a:r>
              <a:rPr lang="cs-CZ" altLang="cs-CZ" b="1" dirty="0">
                <a:solidFill>
                  <a:srgbClr val="92D050"/>
                </a:solidFill>
              </a:rPr>
              <a:t>FINANCOVÁNÍ</a:t>
            </a:r>
          </a:p>
          <a:p>
            <a:pPr marL="317500" indent="0">
              <a:buFontTx/>
              <a:buChar char="-"/>
            </a:pPr>
            <a:r>
              <a:rPr lang="cs-CZ" altLang="cs-CZ" b="1" dirty="0">
                <a:solidFill>
                  <a:srgbClr val="00B050"/>
                </a:solidFill>
              </a:rPr>
              <a:t>REALIZACE</a:t>
            </a:r>
          </a:p>
          <a:p>
            <a:pPr marL="317500" indent="0">
              <a:buFontTx/>
              <a:buChar char="-"/>
            </a:pPr>
            <a:r>
              <a:rPr lang="cs-CZ" altLang="cs-CZ" b="1" dirty="0">
                <a:solidFill>
                  <a:srgbClr val="4A7248"/>
                </a:solidFill>
              </a:rPr>
              <a:t>VYHODNOCENÍ</a:t>
            </a:r>
          </a:p>
        </p:txBody>
      </p:sp>
      <p:sp>
        <p:nvSpPr>
          <p:cNvPr id="20484" name="Zástupný symbol pro obsah 4">
            <a:extLst>
              <a:ext uri="{FF2B5EF4-FFF2-40B4-BE49-F238E27FC236}">
                <a16:creationId xmlns:a16="http://schemas.microsoft.com/office/drawing/2014/main" id="{48E89D26-C315-568F-DFEE-C782A7BA5B3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0841038" y="3111500"/>
            <a:ext cx="10123487" cy="7011988"/>
          </a:xfrm>
          <a:solidFill>
            <a:schemeClr val="bg1"/>
          </a:solidFill>
          <a:ln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00" indent="0" algn="ctr">
              <a:buFont typeface="Gill Sans" charset="0"/>
              <a:buNone/>
            </a:pPr>
            <a:r>
              <a:rPr lang="cs-CZ" altLang="cs-CZ" b="1">
                <a:solidFill>
                  <a:srgbClr val="FFC000"/>
                </a:solidFill>
              </a:rPr>
              <a:t>Sběr dat o realizovaných a připravovaných úsporných opatřeních na budovách</a:t>
            </a:r>
          </a:p>
          <a:p>
            <a:pPr marL="317500" indent="0">
              <a:buFont typeface="Gill Sans" charset="0"/>
              <a:buNone/>
            </a:pPr>
            <a:r>
              <a:rPr lang="cs-CZ" altLang="cs-CZ" b="1">
                <a:solidFill>
                  <a:srgbClr val="FFC000"/>
                </a:solidFill>
              </a:rPr>
              <a:t>                    </a:t>
            </a:r>
            <a:r>
              <a:rPr lang="cs-CZ" altLang="cs-CZ" b="1"/>
              <a:t>INFORMACE formou vyplnění tabulky </a:t>
            </a:r>
          </a:p>
          <a:p>
            <a:pPr marL="317500" indent="0">
              <a:buFont typeface="Gill Sans" charset="0"/>
              <a:buNone/>
            </a:pPr>
            <a:r>
              <a:rPr lang="cs-CZ" altLang="cs-CZ"/>
              <a:t>Návrh tabulky pro sběr dat se vzorovým vyplněním:</a:t>
            </a:r>
          </a:p>
          <a:p>
            <a:pPr marL="317500" indent="0">
              <a:buFont typeface="Gill Sans" charset="0"/>
              <a:buNone/>
            </a:pPr>
            <a:endParaRPr lang="cs-CZ" altLang="cs-CZ" b="1">
              <a:solidFill>
                <a:srgbClr val="FFC000"/>
              </a:solidFill>
            </a:endParaRPr>
          </a:p>
          <a:p>
            <a:pPr marL="317500" indent="0">
              <a:buFont typeface="Gill Sans" charset="0"/>
              <a:buNone/>
            </a:pPr>
            <a:endParaRPr lang="cs-CZ" altLang="cs-CZ" b="1">
              <a:solidFill>
                <a:srgbClr val="FFC000"/>
              </a:solidFill>
            </a:endParaRPr>
          </a:p>
          <a:p>
            <a:pPr marL="317500" indent="0">
              <a:buFont typeface="Gill Sans" charset="0"/>
              <a:buNone/>
            </a:pPr>
            <a:endParaRPr lang="cs-CZ" altLang="cs-CZ" b="1">
              <a:solidFill>
                <a:srgbClr val="FFC000"/>
              </a:solidFill>
            </a:endParaRPr>
          </a:p>
          <a:p>
            <a:pPr marL="317500" indent="0">
              <a:buFont typeface="Gill Sans" charset="0"/>
              <a:buNone/>
            </a:pPr>
            <a:r>
              <a:rPr lang="cs-CZ" altLang="cs-CZ" sz="1800">
                <a:solidFill>
                  <a:srgbClr val="000000"/>
                </a:solidFill>
              </a:rPr>
              <a:t>*záměr, studie, projekt, výběr zhotovitele</a:t>
            </a:r>
          </a:p>
        </p:txBody>
      </p:sp>
      <p:pic>
        <p:nvPicPr>
          <p:cNvPr id="20485" name="Obrázek 2">
            <a:extLst>
              <a:ext uri="{FF2B5EF4-FFF2-40B4-BE49-F238E27FC236}">
                <a16:creationId xmlns:a16="http://schemas.microsoft.com/office/drawing/2014/main" id="{CD17A7F6-8E0E-6D81-D0A4-DA93CD919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113" y="5759450"/>
            <a:ext cx="9431337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Šipka: dolů 1">
            <a:extLst>
              <a:ext uri="{FF2B5EF4-FFF2-40B4-BE49-F238E27FC236}">
                <a16:creationId xmlns:a16="http://schemas.microsoft.com/office/drawing/2014/main" id="{FF2F3638-E2C3-CA96-CC91-DA2BD4874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5" y="4189413"/>
            <a:ext cx="1008063" cy="9779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endParaRPr lang="cs-CZ" altLang="cs-CZ"/>
          </a:p>
        </p:txBody>
      </p:sp>
      <p:sp>
        <p:nvSpPr>
          <p:cNvPr id="2" name="Šipka: doprava 1">
            <a:extLst>
              <a:ext uri="{FF2B5EF4-FFF2-40B4-BE49-F238E27FC236}">
                <a16:creationId xmlns:a16="http://schemas.microsoft.com/office/drawing/2014/main" id="{E8E6BE37-34A4-47CE-A3D5-704D843C2C0E}"/>
              </a:ext>
            </a:extLst>
          </p:cNvPr>
          <p:cNvSpPr/>
          <p:nvPr/>
        </p:nvSpPr>
        <p:spPr bwMode="auto">
          <a:xfrm>
            <a:off x="11531600" y="4192588"/>
            <a:ext cx="979488" cy="48577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cs-CZ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EC0F1962-F9A4-F1DE-B561-0FCB21C01A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885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000" b="1" dirty="0">
                <a:solidFill>
                  <a:schemeClr val="accent1"/>
                </a:solidFill>
              </a:rPr>
              <a:t>ENEMA – ti nejlepší</a:t>
            </a:r>
            <a:br>
              <a:rPr lang="cs-CZ" altLang="cs-CZ" sz="6000" b="1" dirty="0">
                <a:solidFill>
                  <a:schemeClr val="accent1"/>
                </a:solidFill>
              </a:rPr>
            </a:br>
            <a:r>
              <a:rPr lang="cs-CZ" altLang="cs-CZ" sz="5400" dirty="0">
                <a:solidFill>
                  <a:schemeClr val="accent1"/>
                </a:solidFill>
              </a:rPr>
              <a:t>(pravidelnost a četnost zápisů, úspory energií)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883F80A1-A402-E0A6-76F6-BCEABFCB3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78406" y="2779068"/>
            <a:ext cx="17885685" cy="237205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87E4A40-5046-FEA3-1F11-D16C429FB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9028" y="5344215"/>
            <a:ext cx="17885685" cy="218891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2249D77-0AF4-D817-D08A-EF10710432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028" y="7747620"/>
            <a:ext cx="17885685" cy="234347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1B472E2-530B-7861-0332-CE1FDB46C4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6998" y="10305588"/>
            <a:ext cx="17837715" cy="218152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4C305EB1-3980-C03E-CED6-3ECF2554B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000" b="1" dirty="0">
                <a:solidFill>
                  <a:schemeClr val="accent1"/>
                </a:solidFill>
              </a:rPr>
              <a:t>ENEMA – poznatky a potřebné změny</a:t>
            </a:r>
          </a:p>
        </p:txBody>
      </p:sp>
      <p:graphicFrame>
        <p:nvGraphicFramePr>
          <p:cNvPr id="2" name="Zástupný obsah 1">
            <a:extLst>
              <a:ext uri="{FF2B5EF4-FFF2-40B4-BE49-F238E27FC236}">
                <a16:creationId xmlns:a16="http://schemas.microsoft.com/office/drawing/2014/main" id="{A5F18304-C727-1D07-C120-582FCFD7E2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326908"/>
              </p:ext>
            </p:extLst>
          </p:nvPr>
        </p:nvGraphicFramePr>
        <p:xfrm>
          <a:off x="1066800" y="1770956"/>
          <a:ext cx="19202400" cy="10675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1E48C02F-8224-DBEC-2382-754D8767F5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46820"/>
            <a:ext cx="19202400" cy="2222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000" b="1" dirty="0">
                <a:solidFill>
                  <a:schemeClr val="accent1"/>
                </a:solidFill>
              </a:rPr>
              <a:t>ENEMA – nové funkcionality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E855F59-4909-1226-4CCC-4BBEABA94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1156888"/>
              </p:ext>
            </p:extLst>
          </p:nvPr>
        </p:nvGraphicFramePr>
        <p:xfrm>
          <a:off x="802904" y="1554933"/>
          <a:ext cx="19730192" cy="6768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06C4044-9776-393B-7007-14DA71100A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3755904"/>
              </p:ext>
            </p:extLst>
          </p:nvPr>
        </p:nvGraphicFramePr>
        <p:xfrm>
          <a:off x="802904" y="8179668"/>
          <a:ext cx="1973019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A2785E89-087B-62CB-A721-593570076F18}"/>
              </a:ext>
            </a:extLst>
          </p:cNvPr>
          <p:cNvSpPr txBox="1"/>
          <p:nvPr/>
        </p:nvSpPr>
        <p:spPr>
          <a:xfrm>
            <a:off x="2819128" y="7027540"/>
            <a:ext cx="17713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accent1"/>
                </a:solidFill>
              </a:rPr>
              <a:t>-</a:t>
            </a:r>
            <a:r>
              <a:rPr lang="cs-CZ" b="1" dirty="0"/>
              <a:t> </a:t>
            </a:r>
            <a:r>
              <a:rPr lang="cs-CZ" b="1" dirty="0">
                <a:solidFill>
                  <a:schemeClr val="accent1"/>
                </a:solidFill>
              </a:rPr>
              <a:t>plánované</a:t>
            </a:r>
            <a:r>
              <a:rPr lang="cs-CZ" b="1" dirty="0"/>
              <a:t> </a:t>
            </a:r>
            <a:r>
              <a:rPr lang="cs-CZ" b="1" dirty="0">
                <a:solidFill>
                  <a:schemeClr val="accent1"/>
                </a:solidFill>
              </a:rPr>
              <a:t>funkcionality</a:t>
            </a:r>
          </a:p>
        </p:txBody>
      </p:sp>
    </p:spTree>
    <p:extLst>
      <p:ext uri="{BB962C8B-B14F-4D97-AF65-F5344CB8AC3E}">
        <p14:creationId xmlns:p14="http://schemas.microsoft.com/office/powerpoint/2010/main" val="18930938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5">
            <a:extLst>
              <a:ext uri="{FF2B5EF4-FFF2-40B4-BE49-F238E27FC236}">
                <a16:creationId xmlns:a16="http://schemas.microsoft.com/office/drawing/2014/main" id="{612CDEFF-1AAE-58C1-3EEA-F213266C6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7200" b="1" dirty="0">
                <a:solidFill>
                  <a:schemeClr val="accent1"/>
                </a:solidFill>
              </a:rPr>
              <a:t>FVE a sdílení energie</a:t>
            </a:r>
          </a:p>
        </p:txBody>
      </p:sp>
      <p:sp>
        <p:nvSpPr>
          <p:cNvPr id="12291" name="Zástupný symbol pro obsah 6">
            <a:extLst>
              <a:ext uri="{FF2B5EF4-FFF2-40B4-BE49-F238E27FC236}">
                <a16:creationId xmlns:a16="http://schemas.microsoft.com/office/drawing/2014/main" id="{7827EFFA-6035-D112-BBD1-EDBB8948FB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6800" y="1987550"/>
            <a:ext cx="19202400" cy="9925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00" indent="0">
              <a:buNone/>
            </a:pPr>
            <a:endParaRPr lang="cs-CZ" altLang="cs-CZ" sz="3600" dirty="0">
              <a:solidFill>
                <a:srgbClr val="FFC000"/>
              </a:solidFill>
            </a:endParaRPr>
          </a:p>
          <a:p>
            <a:pPr marL="317500" indent="0">
              <a:buNone/>
            </a:pPr>
            <a:endParaRPr lang="cs-CZ" altLang="cs-CZ" sz="3600" dirty="0">
              <a:solidFill>
                <a:srgbClr val="FFC000"/>
              </a:solidFill>
            </a:endParaRPr>
          </a:p>
          <a:p>
            <a:pPr marL="317500" indent="0">
              <a:buNone/>
            </a:pPr>
            <a:endParaRPr lang="cs-CZ" altLang="cs-CZ" sz="3600" dirty="0">
              <a:solidFill>
                <a:srgbClr val="FFC000"/>
              </a:solidFill>
            </a:endParaRPr>
          </a:p>
          <a:p>
            <a:pPr marL="317500" indent="0">
              <a:buNone/>
            </a:pPr>
            <a:endParaRPr lang="cs-CZ" altLang="cs-CZ" sz="3600" dirty="0">
              <a:solidFill>
                <a:srgbClr val="FFC000"/>
              </a:solidFill>
            </a:endParaRPr>
          </a:p>
          <a:p>
            <a:pPr marL="317500" indent="0">
              <a:buNone/>
            </a:pPr>
            <a:endParaRPr lang="cs-CZ" altLang="cs-CZ" sz="3600" dirty="0">
              <a:solidFill>
                <a:srgbClr val="FFC000"/>
              </a:solidFill>
            </a:endParaRPr>
          </a:p>
          <a:p>
            <a:pPr marL="317500" indent="0">
              <a:buNone/>
            </a:pPr>
            <a:endParaRPr lang="cs-CZ" altLang="cs-CZ" sz="3600" dirty="0">
              <a:solidFill>
                <a:srgbClr val="FFC000"/>
              </a:solidFill>
            </a:endParaRPr>
          </a:p>
          <a:p>
            <a:pPr marL="317500" indent="0">
              <a:buNone/>
            </a:pPr>
            <a:r>
              <a:rPr lang="cs-CZ" altLang="cs-CZ" sz="3600" b="1" dirty="0">
                <a:solidFill>
                  <a:srgbClr val="FFC000"/>
                </a:solidFill>
              </a:rPr>
              <a:t>Úspory nákladů</a:t>
            </a:r>
            <a:r>
              <a:rPr lang="cs-CZ" altLang="cs-CZ" sz="3600" dirty="0">
                <a:solidFill>
                  <a:srgbClr val="FFC000"/>
                </a:solidFill>
              </a:rPr>
              <a:t>	</a:t>
            </a:r>
            <a:r>
              <a:rPr lang="cs-CZ" altLang="cs-CZ" sz="3600" dirty="0"/>
              <a:t>- </a:t>
            </a:r>
            <a:r>
              <a:rPr lang="cs-CZ" sz="3600" dirty="0"/>
              <a:t>v roce 2025 město Plzeň dosáhlo úspory a výnosů v součtu více než </a:t>
            </a:r>
            <a:r>
              <a:rPr lang="cs-CZ" sz="3600" b="1" dirty="0">
                <a:solidFill>
                  <a:srgbClr val="C00000"/>
                </a:solidFill>
              </a:rPr>
              <a:t>1,55 mil. Kč</a:t>
            </a:r>
            <a:endParaRPr lang="cs-CZ" altLang="cs-CZ" sz="3600" b="1" dirty="0">
              <a:solidFill>
                <a:srgbClr val="C00000"/>
              </a:solidFill>
            </a:endParaRPr>
          </a:p>
          <a:p>
            <a:pPr marL="317500" indent="0">
              <a:spcBef>
                <a:spcPts val="600"/>
              </a:spcBef>
              <a:buNone/>
            </a:pPr>
            <a:r>
              <a:rPr lang="cs-CZ" altLang="cs-CZ" sz="4000" dirty="0">
                <a:solidFill>
                  <a:srgbClr val="FFC000"/>
                </a:solidFill>
              </a:rPr>
              <a:t>				</a:t>
            </a:r>
            <a:r>
              <a:rPr lang="cs-CZ" sz="3600" dirty="0"/>
              <a:t>- </a:t>
            </a:r>
            <a:r>
              <a:rPr lang="cs-CZ" sz="3600" b="1" dirty="0"/>
              <a:t>přímou spotřebou</a:t>
            </a:r>
            <a:r>
              <a:rPr lang="cs-CZ" sz="3600" dirty="0"/>
              <a:t> vyrobené elektřiny bylo dosaženo úspory ve výši </a:t>
            </a:r>
            <a:r>
              <a:rPr lang="cs-CZ" sz="3600" b="1" dirty="0"/>
              <a:t>1 433 400 Kč</a:t>
            </a:r>
          </a:p>
          <a:p>
            <a:pPr marL="317500" indent="0">
              <a:spcBef>
                <a:spcPts val="600"/>
              </a:spcBef>
              <a:buNone/>
            </a:pPr>
            <a:r>
              <a:rPr lang="cs-CZ" altLang="cs-CZ" sz="3600" dirty="0">
                <a:solidFill>
                  <a:srgbClr val="FFC000"/>
                </a:solidFill>
              </a:rPr>
              <a:t>				</a:t>
            </a:r>
            <a:r>
              <a:rPr lang="cs-CZ" altLang="cs-CZ" sz="3600" dirty="0"/>
              <a:t>-</a:t>
            </a:r>
            <a:r>
              <a:rPr lang="cs-CZ" altLang="cs-CZ" sz="3600" dirty="0">
                <a:solidFill>
                  <a:srgbClr val="FFC000"/>
                </a:solidFill>
              </a:rPr>
              <a:t> </a:t>
            </a:r>
            <a:r>
              <a:rPr lang="cs-CZ" sz="3600" b="1" dirty="0"/>
              <a:t>prostřednictvím sdílení</a:t>
            </a:r>
            <a:r>
              <a:rPr lang="cs-CZ" sz="3600" dirty="0"/>
              <a:t> bylo uspořeno dalších </a:t>
            </a:r>
            <a:r>
              <a:rPr lang="cs-CZ" sz="3600" b="1" dirty="0"/>
              <a:t>98 310 Kč</a:t>
            </a:r>
          </a:p>
          <a:p>
            <a:pPr marL="317500" indent="0">
              <a:spcBef>
                <a:spcPts val="600"/>
              </a:spcBef>
              <a:buNone/>
            </a:pPr>
            <a:r>
              <a:rPr lang="cs-CZ" altLang="cs-CZ" sz="3600" dirty="0">
                <a:solidFill>
                  <a:srgbClr val="FFC000"/>
                </a:solidFill>
              </a:rPr>
              <a:t>				</a:t>
            </a:r>
            <a:r>
              <a:rPr lang="cs-CZ" altLang="cs-CZ" sz="3600" dirty="0"/>
              <a:t>- </a:t>
            </a:r>
            <a:r>
              <a:rPr lang="cs-CZ" sz="3600" b="1" dirty="0"/>
              <a:t>prodejem přetoků</a:t>
            </a:r>
            <a:r>
              <a:rPr lang="cs-CZ" sz="3600" dirty="0"/>
              <a:t> elektřiny do sítě město získalo dalších </a:t>
            </a:r>
            <a:r>
              <a:rPr lang="cs-CZ" sz="3600" b="1" dirty="0"/>
              <a:t>19 678 Kč</a:t>
            </a:r>
            <a:r>
              <a:rPr lang="cs-CZ" sz="3600" dirty="0"/>
              <a:t>.</a:t>
            </a:r>
            <a:endParaRPr lang="cs-CZ" altLang="cs-CZ" sz="3600" dirty="0"/>
          </a:p>
        </p:txBody>
      </p:sp>
      <p:sp>
        <p:nvSpPr>
          <p:cNvPr id="12292" name="AutoShape 2" descr="PKV | Logo">
            <a:extLst>
              <a:ext uri="{FF2B5EF4-FFF2-40B4-BE49-F238E27FC236}">
                <a16:creationId xmlns:a16="http://schemas.microsoft.com/office/drawing/2014/main" id="{FE9F443A-550A-BFDE-21E6-9C2BBC617F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15600" y="65151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endParaRPr lang="cs-CZ" alt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400D17C-1A51-B837-17F8-2AF905BA8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47120" y="2069804"/>
            <a:ext cx="7560840" cy="538131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9DA7E22-E594-90A1-327D-9AE3F614D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5029" y="2711541"/>
            <a:ext cx="5233384" cy="3929040"/>
          </a:xfrm>
          <a:prstGeom prst="rect">
            <a:avLst/>
          </a:prstGeom>
        </p:spPr>
      </p:pic>
      <p:sp>
        <p:nvSpPr>
          <p:cNvPr id="8" name="Šipka: dolů 7">
            <a:extLst>
              <a:ext uri="{FF2B5EF4-FFF2-40B4-BE49-F238E27FC236}">
                <a16:creationId xmlns:a16="http://schemas.microsoft.com/office/drawing/2014/main" id="{EF3E9797-D7BD-002F-8F20-E5A1FC7A6B8E}"/>
              </a:ext>
            </a:extLst>
          </p:cNvPr>
          <p:cNvSpPr/>
          <p:nvPr/>
        </p:nvSpPr>
        <p:spPr bwMode="auto">
          <a:xfrm>
            <a:off x="9479868" y="11492036"/>
            <a:ext cx="2376264" cy="1309564"/>
          </a:xfrm>
          <a:prstGeom prst="downArrow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EBE9B08-F8CF-20F8-3087-E4501695DB2C}"/>
              </a:ext>
            </a:extLst>
          </p:cNvPr>
          <p:cNvSpPr txBox="1"/>
          <p:nvPr/>
        </p:nvSpPr>
        <p:spPr>
          <a:xfrm>
            <a:off x="8010785" y="10591861"/>
            <a:ext cx="5619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accent1"/>
                </a:solidFill>
              </a:rPr>
              <a:t>ROZVOJ NA ZŠ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A655DFF1-9D05-4B57-BCE4-49552D79F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763588"/>
            <a:ext cx="19202400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8000" dirty="0">
                <a:solidFill>
                  <a:srgbClr val="1D7416"/>
                </a:solidFill>
              </a:rPr>
              <a:t>FVE – realizace na budovách ZŠ</a:t>
            </a:r>
            <a:r>
              <a:rPr lang="cs-CZ" altLang="cs-CZ" dirty="0"/>
              <a:t> </a:t>
            </a:r>
          </a:p>
        </p:txBody>
      </p:sp>
      <p:sp>
        <p:nvSpPr>
          <p:cNvPr id="29699" name="Zástupný symbol pro obsah 2">
            <a:extLst>
              <a:ext uri="{FF2B5EF4-FFF2-40B4-BE49-F238E27FC236}">
                <a16:creationId xmlns:a16="http://schemas.microsoft.com/office/drawing/2014/main" id="{10187E7C-5652-60AD-F24C-AD74612943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6800" y="2563812"/>
            <a:ext cx="19202400" cy="10224367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indent="0">
              <a:spcBef>
                <a:spcPct val="0"/>
              </a:spcBef>
              <a:buNone/>
            </a:pPr>
            <a:r>
              <a:rPr lang="cs-CZ" altLang="cs-CZ" sz="3600" b="1" dirty="0">
                <a:solidFill>
                  <a:srgbClr val="1D7416"/>
                </a:solidFill>
              </a:rPr>
              <a:t>Zrealizované 	</a:t>
            </a:r>
            <a:r>
              <a:rPr lang="cs-CZ" altLang="cs-CZ" sz="2800" b="1" dirty="0">
                <a:solidFill>
                  <a:srgbClr val="1D7416"/>
                </a:solidFill>
              </a:rPr>
              <a:t>	</a:t>
            </a:r>
            <a:r>
              <a:rPr lang="cs-CZ" altLang="cs-CZ" sz="2800" dirty="0"/>
              <a:t>v září 2024 byla uvedena do provozu FVE na </a:t>
            </a:r>
            <a:r>
              <a:rPr lang="cs-CZ" altLang="cs-CZ" sz="2800" b="1" dirty="0">
                <a:solidFill>
                  <a:srgbClr val="1D7416"/>
                </a:solidFill>
              </a:rPr>
              <a:t>2. ZŠ</a:t>
            </a:r>
            <a:r>
              <a:rPr lang="cs-CZ" altLang="cs-CZ" sz="2800" dirty="0"/>
              <a:t> </a:t>
            </a:r>
          </a:p>
          <a:p>
            <a:pPr marL="179388" indent="0">
              <a:spcBef>
                <a:spcPct val="0"/>
              </a:spcBef>
              <a:buNone/>
            </a:pPr>
            <a:r>
              <a:rPr lang="cs-CZ" altLang="cs-CZ" sz="2800" dirty="0"/>
              <a:t>				v červenci 2025 byla uvedena do provozu FVE na </a:t>
            </a:r>
            <a:r>
              <a:rPr lang="cs-CZ" altLang="cs-CZ" sz="2800" b="1" dirty="0">
                <a:solidFill>
                  <a:srgbClr val="1D7416"/>
                </a:solidFill>
              </a:rPr>
              <a:t>21. ZŠ</a:t>
            </a:r>
            <a:r>
              <a:rPr lang="cs-CZ" altLang="cs-CZ" sz="2800" dirty="0"/>
              <a:t> </a:t>
            </a:r>
          </a:p>
          <a:p>
            <a:pPr marL="179388" indent="0">
              <a:spcBef>
                <a:spcPct val="0"/>
              </a:spcBef>
              <a:buNone/>
            </a:pPr>
            <a:endParaRPr lang="cs-CZ" altLang="cs-CZ" sz="2800" b="1" dirty="0">
              <a:solidFill>
                <a:srgbClr val="1D7416"/>
              </a:solidFill>
            </a:endParaRPr>
          </a:p>
          <a:p>
            <a:pPr marL="179388" indent="0">
              <a:spcBef>
                <a:spcPct val="0"/>
              </a:spcBef>
              <a:buNone/>
            </a:pPr>
            <a:endParaRPr lang="cs-CZ" altLang="cs-CZ" sz="2800" b="1" dirty="0">
              <a:solidFill>
                <a:srgbClr val="1D7416"/>
              </a:solidFill>
            </a:endParaRPr>
          </a:p>
          <a:p>
            <a:pPr marL="179388" indent="0">
              <a:spcBef>
                <a:spcPct val="0"/>
              </a:spcBef>
              <a:buNone/>
            </a:pPr>
            <a:endParaRPr lang="cs-CZ" altLang="cs-CZ" sz="2800" b="1" dirty="0">
              <a:solidFill>
                <a:srgbClr val="1D7416"/>
              </a:solidFill>
            </a:endParaRPr>
          </a:p>
          <a:p>
            <a:pPr marL="179388" indent="0">
              <a:spcBef>
                <a:spcPct val="0"/>
              </a:spcBef>
              <a:buNone/>
            </a:pPr>
            <a:endParaRPr lang="cs-CZ" altLang="cs-CZ" sz="3600" b="1" dirty="0">
              <a:solidFill>
                <a:srgbClr val="1D7416"/>
              </a:solidFill>
            </a:endParaRPr>
          </a:p>
          <a:p>
            <a:pPr marL="179388" indent="0">
              <a:spcBef>
                <a:spcPct val="0"/>
              </a:spcBef>
              <a:buFont typeface="Gill Sans" charset="0"/>
              <a:buNone/>
            </a:pPr>
            <a:endParaRPr lang="cs-CZ" altLang="cs-CZ" sz="3600" b="1" dirty="0">
              <a:solidFill>
                <a:srgbClr val="1D7416"/>
              </a:solidFill>
            </a:endParaRPr>
          </a:p>
          <a:p>
            <a:pPr marL="179388" indent="0">
              <a:spcBef>
                <a:spcPct val="0"/>
              </a:spcBef>
              <a:buFont typeface="Gill Sans" charset="0"/>
              <a:buNone/>
            </a:pPr>
            <a:endParaRPr lang="cs-CZ" altLang="cs-CZ" sz="3600" b="1" dirty="0">
              <a:solidFill>
                <a:srgbClr val="1D7416"/>
              </a:solidFill>
            </a:endParaRPr>
          </a:p>
          <a:p>
            <a:pPr marL="179388" indent="0">
              <a:spcBef>
                <a:spcPct val="0"/>
              </a:spcBef>
              <a:buFont typeface="Gill Sans" charset="0"/>
              <a:buNone/>
            </a:pPr>
            <a:r>
              <a:rPr lang="cs-CZ" altLang="cs-CZ" sz="3600" b="1" dirty="0">
                <a:solidFill>
                  <a:srgbClr val="1D7416"/>
                </a:solidFill>
              </a:rPr>
              <a:t>                                                      připravované</a:t>
            </a:r>
          </a:p>
          <a:p>
            <a:pPr marL="179388" indent="0">
              <a:spcBef>
                <a:spcPct val="0"/>
              </a:spcBef>
              <a:buFont typeface="Gill Sans" charset="0"/>
              <a:buNone/>
            </a:pPr>
            <a:endParaRPr lang="cs-CZ" altLang="cs-CZ" sz="3600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marL="179388" indent="0">
              <a:spcBef>
                <a:spcPct val="0"/>
              </a:spcBef>
              <a:buFont typeface="Gill Sans" charset="0"/>
              <a:buNone/>
            </a:pPr>
            <a:r>
              <a:rPr lang="cs-CZ" altLang="cs-CZ" sz="3600" dirty="0">
                <a:solidFill>
                  <a:srgbClr val="C00000"/>
                </a:solidFill>
                <a:highlight>
                  <a:srgbClr val="FFFF00"/>
                </a:highlight>
              </a:rPr>
              <a:t>     </a:t>
            </a:r>
            <a:endParaRPr lang="cs-CZ" altLang="cs-CZ" sz="1100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marL="179388" indent="0">
              <a:spcBef>
                <a:spcPct val="0"/>
              </a:spcBef>
              <a:buFont typeface="Gill Sans" charset="0"/>
              <a:buNone/>
            </a:pPr>
            <a:r>
              <a:rPr lang="cs-CZ" altLang="cs-CZ" sz="3600" b="1" dirty="0">
                <a:solidFill>
                  <a:schemeClr val="accent1">
                    <a:lumMod val="75000"/>
                  </a:schemeClr>
                </a:solidFill>
              </a:rPr>
              <a:t>Připravované</a:t>
            </a:r>
          </a:p>
          <a:p>
            <a:pPr marL="179388" indent="0">
              <a:spcBef>
                <a:spcPct val="0"/>
              </a:spcBef>
              <a:buFont typeface="Gill Sans" charset="0"/>
              <a:buNone/>
            </a:pPr>
            <a:endParaRPr lang="cs-CZ" altLang="cs-CZ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9703" name="Obrázek 6">
            <a:extLst>
              <a:ext uri="{FF2B5EF4-FFF2-40B4-BE49-F238E27FC236}">
                <a16:creationId xmlns:a16="http://schemas.microsoft.com/office/drawing/2014/main" id="{807261A2-ACD1-4F01-764C-DB5BD0B7E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448" y="8488730"/>
            <a:ext cx="5021263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Šipka: doprava 7">
            <a:extLst>
              <a:ext uri="{FF2B5EF4-FFF2-40B4-BE49-F238E27FC236}">
                <a16:creationId xmlns:a16="http://schemas.microsoft.com/office/drawing/2014/main" id="{8477FF7F-2AD3-17C4-E8CA-AF0AD657E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6989763"/>
            <a:ext cx="525462" cy="484187"/>
          </a:xfrm>
          <a:prstGeom prst="rightArrow">
            <a:avLst>
              <a:gd name="adj1" fmla="val 50000"/>
              <a:gd name="adj2" fmla="val 50102"/>
            </a:avLst>
          </a:prstGeom>
          <a:solidFill>
            <a:schemeClr val="accent1"/>
          </a:solid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endParaRPr lang="cs-CZ" altLang="cs-CZ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0739BC7-374D-9750-7428-66375A168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343564"/>
              </p:ext>
            </p:extLst>
          </p:nvPr>
        </p:nvGraphicFramePr>
        <p:xfrm>
          <a:off x="1093788" y="3877183"/>
          <a:ext cx="19175411" cy="3755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374">
                  <a:extLst>
                    <a:ext uri="{9D8B030D-6E8A-4147-A177-3AD203B41FA5}">
                      <a16:colId xmlns:a16="http://schemas.microsoft.com/office/drawing/2014/main" val="1374496901"/>
                    </a:ext>
                  </a:extLst>
                </a:gridCol>
                <a:gridCol w="2427572">
                  <a:extLst>
                    <a:ext uri="{9D8B030D-6E8A-4147-A177-3AD203B41FA5}">
                      <a16:colId xmlns:a16="http://schemas.microsoft.com/office/drawing/2014/main" val="897177172"/>
                    </a:ext>
                  </a:extLst>
                </a:gridCol>
                <a:gridCol w="2034620">
                  <a:extLst>
                    <a:ext uri="{9D8B030D-6E8A-4147-A177-3AD203B41FA5}">
                      <a16:colId xmlns:a16="http://schemas.microsoft.com/office/drawing/2014/main" val="1929193400"/>
                    </a:ext>
                  </a:extLst>
                </a:gridCol>
                <a:gridCol w="1671295">
                  <a:extLst>
                    <a:ext uri="{9D8B030D-6E8A-4147-A177-3AD203B41FA5}">
                      <a16:colId xmlns:a16="http://schemas.microsoft.com/office/drawing/2014/main" val="4170624858"/>
                    </a:ext>
                  </a:extLst>
                </a:gridCol>
                <a:gridCol w="1598630">
                  <a:extLst>
                    <a:ext uri="{9D8B030D-6E8A-4147-A177-3AD203B41FA5}">
                      <a16:colId xmlns:a16="http://schemas.microsoft.com/office/drawing/2014/main" val="159973787"/>
                    </a:ext>
                  </a:extLst>
                </a:gridCol>
                <a:gridCol w="2325280">
                  <a:extLst>
                    <a:ext uri="{9D8B030D-6E8A-4147-A177-3AD203B41FA5}">
                      <a16:colId xmlns:a16="http://schemas.microsoft.com/office/drawing/2014/main" val="4187944734"/>
                    </a:ext>
                  </a:extLst>
                </a:gridCol>
                <a:gridCol w="2325280">
                  <a:extLst>
                    <a:ext uri="{9D8B030D-6E8A-4147-A177-3AD203B41FA5}">
                      <a16:colId xmlns:a16="http://schemas.microsoft.com/office/drawing/2014/main" val="2109360955"/>
                    </a:ext>
                  </a:extLst>
                </a:gridCol>
                <a:gridCol w="1571396">
                  <a:extLst>
                    <a:ext uri="{9D8B030D-6E8A-4147-A177-3AD203B41FA5}">
                      <a16:colId xmlns:a16="http://schemas.microsoft.com/office/drawing/2014/main" val="2191177518"/>
                    </a:ext>
                  </a:extLst>
                </a:gridCol>
                <a:gridCol w="2325280">
                  <a:extLst>
                    <a:ext uri="{9D8B030D-6E8A-4147-A177-3AD203B41FA5}">
                      <a16:colId xmlns:a16="http://schemas.microsoft.com/office/drawing/2014/main" val="3967937540"/>
                    </a:ext>
                  </a:extLst>
                </a:gridCol>
                <a:gridCol w="1956684">
                  <a:extLst>
                    <a:ext uri="{9D8B030D-6E8A-4147-A177-3AD203B41FA5}">
                      <a16:colId xmlns:a16="http://schemas.microsoft.com/office/drawing/2014/main" val="950427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Škola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Místo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Instalovaný výkon (</a:t>
                      </a:r>
                      <a:r>
                        <a:rPr lang="cs-CZ" sz="2400" dirty="0" err="1"/>
                        <a:t>kWp</a:t>
                      </a:r>
                      <a:r>
                        <a:rPr lang="cs-CZ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Výroba v roce 2025 (</a:t>
                      </a:r>
                      <a:r>
                        <a:rPr lang="cs-CZ" sz="2400" dirty="0" err="1"/>
                        <a:t>MWh</a:t>
                      </a:r>
                      <a:r>
                        <a:rPr lang="cs-CZ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Výroba za 1-3/2026 (</a:t>
                      </a:r>
                      <a:r>
                        <a:rPr lang="cs-CZ" sz="2400" dirty="0" err="1"/>
                        <a:t>MWh</a:t>
                      </a:r>
                      <a:r>
                        <a:rPr lang="cs-CZ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Spotřeba v objektu od zahájení výroby (</a:t>
                      </a:r>
                      <a:r>
                        <a:rPr lang="cs-CZ" sz="2400" dirty="0" err="1"/>
                        <a:t>MWh</a:t>
                      </a:r>
                      <a:r>
                        <a:rPr lang="cs-CZ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Sdíleno od zahájení sdílení (</a:t>
                      </a:r>
                      <a:r>
                        <a:rPr lang="cs-CZ" sz="2400" dirty="0" err="1"/>
                        <a:t>MWh</a:t>
                      </a:r>
                      <a:r>
                        <a:rPr lang="cs-CZ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Úspěšnost sdílení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Úspora nákladů v objektu v roce 2025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Úspora nákladů sdílením v roce 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3990757"/>
                  </a:ext>
                </a:extLst>
              </a:tr>
              <a:tr h="920368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Schwarzova 2393/20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43,2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7,5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26 + 5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10,3 + 2,5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52 %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203 637 Kč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/>
                        <a:t>34 127 Kč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6070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cs-CZ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1-3/2026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1-3/2026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598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21.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Slovanská alej 2072/13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1,65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53 %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832583"/>
                  </a:ext>
                </a:extLst>
              </a:tr>
            </a:tbl>
          </a:graphicData>
        </a:graphic>
      </p:graphicFrame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6D076254-B03F-08F2-CF81-69FCC8261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581325"/>
              </p:ext>
            </p:extLst>
          </p:nvPr>
        </p:nvGraphicFramePr>
        <p:xfrm>
          <a:off x="1093788" y="8860973"/>
          <a:ext cx="6981924" cy="4175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5647">
                  <a:extLst>
                    <a:ext uri="{9D8B030D-6E8A-4147-A177-3AD203B41FA5}">
                      <a16:colId xmlns:a16="http://schemas.microsoft.com/office/drawing/2014/main" val="405122648"/>
                    </a:ext>
                  </a:extLst>
                </a:gridCol>
                <a:gridCol w="4656277">
                  <a:extLst>
                    <a:ext uri="{9D8B030D-6E8A-4147-A177-3AD203B41FA5}">
                      <a16:colId xmlns:a16="http://schemas.microsoft.com/office/drawing/2014/main" val="2992407292"/>
                    </a:ext>
                  </a:extLst>
                </a:gridCol>
              </a:tblGrid>
              <a:tr h="902871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Škola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Místo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401882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Západní 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163746"/>
                  </a:ext>
                </a:extLst>
              </a:tr>
              <a:tr h="478904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14.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Zábělská 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8523943"/>
                  </a:ext>
                </a:extLst>
              </a:tr>
              <a:tr h="579424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25.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Chválenická 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868829"/>
                  </a:ext>
                </a:extLst>
              </a:tr>
              <a:tr h="414703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26.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Skupova 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9951881"/>
                  </a:ext>
                </a:extLst>
              </a:tr>
              <a:tr h="560991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28.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Rodinná 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1828057"/>
                  </a:ext>
                </a:extLst>
              </a:tr>
              <a:tr h="61956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31. ZŠ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E. Krásnohorské 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6159031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7EB8A530-151B-94A8-FEA9-D9B0612EF065}"/>
              </a:ext>
            </a:extLst>
          </p:cNvPr>
          <p:cNvSpPr txBox="1"/>
          <p:nvPr/>
        </p:nvSpPr>
        <p:spPr>
          <a:xfrm>
            <a:off x="8579768" y="8860973"/>
            <a:ext cx="56166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cs-CZ" sz="2800" dirty="0"/>
              <a:t>instalovaný výkon </a:t>
            </a:r>
            <a:r>
              <a:rPr lang="cs-CZ" sz="2800" b="1" dirty="0"/>
              <a:t>do 100 </a:t>
            </a:r>
            <a:r>
              <a:rPr lang="cs-CZ" sz="2800" b="1" dirty="0" err="1"/>
              <a:t>kWp</a:t>
            </a:r>
            <a:r>
              <a:rPr lang="cs-CZ" sz="2800" dirty="0"/>
              <a:t> / objekt</a:t>
            </a:r>
          </a:p>
          <a:p>
            <a:endParaRPr lang="cs-CZ" sz="2800" dirty="0"/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cs-CZ" sz="2800" b="1" dirty="0"/>
              <a:t>bateriová úložiště</a:t>
            </a:r>
            <a:r>
              <a:rPr lang="cs-CZ" sz="2800" dirty="0"/>
              <a:t>, která umožní akumulaci vyrobené energie</a:t>
            </a:r>
          </a:p>
          <a:p>
            <a:endParaRPr lang="cs-CZ" sz="2800" dirty="0"/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cs-CZ" sz="2800" dirty="0"/>
              <a:t>ve fázi zpracování </a:t>
            </a:r>
            <a:r>
              <a:rPr lang="cs-CZ" sz="2800" b="1" dirty="0"/>
              <a:t>PD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76D02-1F5D-2F7D-3EDE-C22C65F2C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4FA646-643A-C0EA-A6D7-2346F925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1813620"/>
          </a:xfrm>
        </p:spPr>
        <p:txBody>
          <a:bodyPr/>
          <a:lstStyle/>
          <a:p>
            <a:r>
              <a:rPr lang="cs-CZ" altLang="cs-CZ" sz="9600" b="1" dirty="0">
                <a:solidFill>
                  <a:schemeClr val="accent1"/>
                </a:solidFill>
              </a:rPr>
              <a:t>Dotační tituly</a:t>
            </a:r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871027F-3CA0-1424-4E16-72901C865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347020"/>
            <a:ext cx="19202400" cy="9565580"/>
          </a:xfrm>
        </p:spPr>
        <p:txBody>
          <a:bodyPr/>
          <a:lstStyle/>
          <a:p>
            <a:pPr lvl="0">
              <a:buNone/>
            </a:pPr>
            <a:endParaRPr lang="cs-CZ" dirty="0"/>
          </a:p>
          <a:p>
            <a:endParaRPr lang="cs-CZ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146D655-838C-C386-31AB-F41C6009A5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067416"/>
              </p:ext>
            </p:extLst>
          </p:nvPr>
        </p:nvGraphicFramePr>
        <p:xfrm>
          <a:off x="1306960" y="2130996"/>
          <a:ext cx="17713968" cy="108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501753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54941-556F-266C-F639-6C7B9CE9B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9C439674-8A61-E404-B447-0B7EDC155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402804"/>
            <a:ext cx="19202400" cy="1872208"/>
          </a:xfrm>
          <a:blipFill dpi="0" rotWithShape="0">
            <a:blip r:embed="rId2"/>
            <a:srcRect/>
            <a:tile tx="0" ty="0" sx="100000" sy="100000" flip="none" algn="tl"/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8000" dirty="0">
                <a:solidFill>
                  <a:schemeClr val="accent1"/>
                </a:solidFill>
              </a:rPr>
              <a:t>Legislativní změny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C16F046A-57BB-081A-EB9E-402DA31B4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75012"/>
            <a:ext cx="19202400" cy="10657184"/>
          </a:xfrm>
          <a:noFill/>
        </p:spPr>
        <p:txBody>
          <a:bodyPr/>
          <a:lstStyle/>
          <a:p>
            <a:pPr marL="0" lvl="0" indent="0">
              <a:spcBef>
                <a:spcPct val="0"/>
              </a:spcBef>
              <a:buSzTx/>
              <a:buNone/>
            </a:pPr>
            <a:r>
              <a:rPr lang="cs-CZ" altLang="cs-CZ" sz="3600" b="1" dirty="0">
                <a:solidFill>
                  <a:srgbClr val="C00000"/>
                </a:solidFill>
              </a:rPr>
              <a:t>Lex OZE III </a:t>
            </a:r>
            <a:r>
              <a:rPr lang="cs-CZ" altLang="cs-CZ" sz="2800" b="1" dirty="0"/>
              <a:t>(novela energetického zákona 458/2000 Sb.)</a:t>
            </a:r>
            <a:r>
              <a:rPr lang="cs-CZ" altLang="cs-CZ" sz="2800" dirty="0"/>
              <a:t>	</a:t>
            </a:r>
            <a:r>
              <a:rPr lang="cs-CZ" altLang="cs-CZ" sz="2800" dirty="0">
                <a:solidFill>
                  <a:srgbClr val="C00000"/>
                </a:solidFill>
              </a:rPr>
              <a:t>									</a:t>
            </a:r>
          </a:p>
          <a:p>
            <a:pPr marL="0" lvl="0" indent="0">
              <a:spcBef>
                <a:spcPct val="0"/>
              </a:spcBef>
              <a:buSzTx/>
              <a:buFontTx/>
              <a:buChar char="•"/>
            </a:pPr>
            <a:r>
              <a:rPr lang="cs-CZ" altLang="cs-CZ" sz="2800" b="1" dirty="0">
                <a:solidFill>
                  <a:srgbClr val="0A0A0A"/>
                </a:solidFill>
                <a:latin typeface="Google Sans"/>
              </a:rPr>
              <a:t>Nový zákon o urychlení OZE:</a:t>
            </a:r>
            <a:r>
              <a:rPr lang="cs-CZ" altLang="cs-CZ" sz="2800" dirty="0">
                <a:solidFill>
                  <a:srgbClr val="0A0A0A"/>
                </a:solidFill>
                <a:latin typeface="Google Sans"/>
              </a:rPr>
              <a:t> Tato legislativa cílí na výrazné zrychlení povolovacích procesů pro stavbu obnovitelných zdrojů, zejména větrných a solárních elektráren.</a:t>
            </a:r>
          </a:p>
          <a:p>
            <a:pPr marL="0" lvl="0" indent="0">
              <a:spcBef>
                <a:spcPct val="0"/>
              </a:spcBef>
              <a:buSzTx/>
              <a:buFontTx/>
              <a:buChar char="•"/>
            </a:pPr>
            <a:r>
              <a:rPr lang="cs-CZ" altLang="cs-CZ" sz="2800" b="1" dirty="0">
                <a:solidFill>
                  <a:srgbClr val="0A0A0A"/>
                </a:solidFill>
                <a:latin typeface="Google Sans"/>
              </a:rPr>
              <a:t>Změna licence a stavebního povolení:</a:t>
            </a:r>
            <a:r>
              <a:rPr lang="cs-CZ" altLang="cs-CZ" sz="2800" dirty="0">
                <a:solidFill>
                  <a:srgbClr val="0A0A0A"/>
                </a:solidFill>
                <a:latin typeface="Google Sans"/>
              </a:rPr>
              <a:t> Od srpna 2025 se posouvají hranice pro nutnost získat licenci od</a:t>
            </a:r>
            <a:r>
              <a:rPr lang="cs-CZ" altLang="cs-CZ" sz="2800" u="sng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cs-CZ" altLang="cs-CZ" sz="2800" u="sng" dirty="0">
                <a:solidFill>
                  <a:srgbClr val="FFC000"/>
                </a:solidFill>
                <a:latin typeface="Google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Energetického regulačního úřadu (ERÚ)</a:t>
            </a:r>
            <a:r>
              <a:rPr lang="cs-CZ" altLang="cs-CZ" sz="2800" dirty="0">
                <a:solidFill>
                  <a:srgbClr val="0A0A0A"/>
                </a:solidFill>
                <a:latin typeface="Google Sans"/>
              </a:rPr>
              <a:t> a zjednodušuje se stavební řízení pro menší zdroje.</a:t>
            </a:r>
          </a:p>
          <a:p>
            <a:pPr marL="0" lvl="0" indent="0">
              <a:spcBef>
                <a:spcPct val="0"/>
              </a:spcBef>
              <a:buSzTx/>
              <a:buFontTx/>
              <a:buChar char="•"/>
            </a:pPr>
            <a:r>
              <a:rPr lang="cs-CZ" altLang="cs-CZ" sz="2800" b="1" dirty="0">
                <a:solidFill>
                  <a:srgbClr val="0A0A0A"/>
                </a:solidFill>
                <a:latin typeface="Google Sans"/>
              </a:rPr>
              <a:t>Sdílení energie v praxi:</a:t>
            </a:r>
            <a:r>
              <a:rPr lang="cs-CZ" altLang="cs-CZ" sz="2800" dirty="0">
                <a:solidFill>
                  <a:srgbClr val="0A0A0A"/>
                </a:solidFill>
                <a:latin typeface="Google Sans"/>
              </a:rPr>
              <a:t> Novela dále rozvíjí pravidla pro komunitní energetiku a sdílení vyrobené elektřiny mezi sousedy či v rámci bytových domů. </a:t>
            </a:r>
          </a:p>
          <a:p>
            <a:pPr marL="0" lvl="0" indent="0">
              <a:spcBef>
                <a:spcPct val="0"/>
              </a:spcBef>
              <a:buSzTx/>
              <a:buFontTx/>
              <a:buChar char="•"/>
            </a:pPr>
            <a:r>
              <a:rPr lang="cs-CZ" altLang="cs-CZ" sz="2800" b="1" dirty="0">
                <a:solidFill>
                  <a:srgbClr val="0A0A0A"/>
                </a:solidFill>
                <a:latin typeface="Google Sans"/>
              </a:rPr>
              <a:t>Podpora ukládání energie:</a:t>
            </a:r>
            <a:r>
              <a:rPr lang="cs-CZ" altLang="cs-CZ" sz="2800" dirty="0">
                <a:solidFill>
                  <a:srgbClr val="0A0A0A"/>
                </a:solidFill>
                <a:latin typeface="Google Sans"/>
              </a:rPr>
              <a:t> Legislativa upravuje podmínky pro provozovatele bateriových úložišť a umožňuje jim efektivněji vstupovat na trh s flexibilitou.</a:t>
            </a:r>
          </a:p>
          <a:p>
            <a:pPr marL="0" lvl="0" indent="0">
              <a:spcBef>
                <a:spcPct val="0"/>
              </a:spcBef>
              <a:buSzTx/>
              <a:buFontTx/>
              <a:buChar char="•"/>
            </a:pPr>
            <a:r>
              <a:rPr lang="cs-CZ" altLang="cs-CZ" sz="2800" b="1" dirty="0">
                <a:solidFill>
                  <a:srgbClr val="0A0A0A"/>
                </a:solidFill>
                <a:latin typeface="Google Sans"/>
              </a:rPr>
              <a:t>Agregace flexibility:</a:t>
            </a:r>
            <a:r>
              <a:rPr lang="cs-CZ" altLang="cs-CZ" sz="2800" dirty="0">
                <a:solidFill>
                  <a:srgbClr val="0A0A0A"/>
                </a:solidFill>
                <a:latin typeface="Google Sans"/>
              </a:rPr>
              <a:t> Nová pravidla jasněji definují, jak mohou nezávislí </a:t>
            </a:r>
            <a:r>
              <a:rPr lang="cs-CZ" altLang="cs-CZ" sz="2800" dirty="0" err="1">
                <a:solidFill>
                  <a:srgbClr val="0A0A0A"/>
                </a:solidFill>
                <a:latin typeface="Google Sans"/>
              </a:rPr>
              <a:t>agregátoři</a:t>
            </a:r>
            <a:r>
              <a:rPr lang="cs-CZ" altLang="cs-CZ" sz="2800" dirty="0">
                <a:solidFill>
                  <a:srgbClr val="0A0A0A"/>
                </a:solidFill>
                <a:latin typeface="Google Sans"/>
              </a:rPr>
              <a:t> spojovat menší výrobce a spotřebitele a nabízet jejich flexibilitu na trhu s elektřinou. </a:t>
            </a:r>
          </a:p>
          <a:p>
            <a:pPr marL="0" lvl="0" indent="0">
              <a:spcBef>
                <a:spcPct val="0"/>
              </a:spcBef>
              <a:buSzTx/>
              <a:buNone/>
            </a:pPr>
            <a:r>
              <a:rPr lang="cs-CZ" altLang="cs-CZ" sz="2800" i="1" dirty="0">
                <a:solidFill>
                  <a:srgbClr val="C00000"/>
                </a:solidFill>
                <a:latin typeface="Google Sans"/>
              </a:rPr>
              <a:t>S uvedeným souvisí i stavební zákon č. 283/2021 Sb.</a:t>
            </a:r>
          </a:p>
          <a:p>
            <a:pPr marL="0" lvl="0" indent="0">
              <a:spcBef>
                <a:spcPct val="0"/>
              </a:spcBef>
              <a:buSzTx/>
              <a:buNone/>
            </a:pPr>
            <a:r>
              <a:rPr lang="cs-CZ" sz="3600" b="1" dirty="0">
                <a:solidFill>
                  <a:srgbClr val="C00000"/>
                </a:solidFill>
              </a:rPr>
              <a:t>zákon č. 165/2012 Sb</a:t>
            </a:r>
            <a:r>
              <a:rPr lang="cs-CZ" sz="2800" b="1" dirty="0">
                <a:solidFill>
                  <a:srgbClr val="C00000"/>
                </a:solidFill>
              </a:rPr>
              <a:t>. </a:t>
            </a:r>
            <a:r>
              <a:rPr lang="cs-CZ" sz="2800" b="1" dirty="0"/>
              <a:t>(o podporovaných zdrojích energie)</a:t>
            </a:r>
          </a:p>
          <a:p>
            <a:pPr marL="0" lvl="0" indent="0">
              <a:spcBef>
                <a:spcPct val="0"/>
              </a:spcBef>
              <a:buSzTx/>
              <a:buNone/>
            </a:pPr>
            <a:r>
              <a:rPr lang="cs-CZ" altLang="cs-CZ" sz="2800" b="1" dirty="0">
                <a:solidFill>
                  <a:srgbClr val="0A0A0A"/>
                </a:solidFill>
              </a:rPr>
              <a:t>Ukončení poplatků za POZE:</a:t>
            </a:r>
            <a:r>
              <a:rPr lang="cs-CZ" altLang="cs-CZ" sz="2800" dirty="0">
                <a:solidFill>
                  <a:srgbClr val="0A0A0A"/>
                </a:solidFill>
              </a:rPr>
              <a:t> Od 1. ledna 2026 se již neplatí poplatek za podporované zdroje energie (POZE).</a:t>
            </a:r>
          </a:p>
          <a:p>
            <a:pPr marL="0" lvl="0" indent="0">
              <a:spcBef>
                <a:spcPct val="0"/>
              </a:spcBef>
              <a:buSzTx/>
              <a:buNone/>
            </a:pPr>
            <a:r>
              <a:rPr lang="cs-CZ" sz="3600" b="1" dirty="0">
                <a:solidFill>
                  <a:srgbClr val="C00000"/>
                </a:solidFill>
              </a:rPr>
              <a:t>zákon č. 406/2000 Sb.</a:t>
            </a:r>
            <a:r>
              <a:rPr lang="cs-CZ" sz="3600" b="1" dirty="0"/>
              <a:t> </a:t>
            </a:r>
            <a:r>
              <a:rPr lang="cs-CZ" sz="2800" b="1" dirty="0"/>
              <a:t>(o hospodaření energií)</a:t>
            </a:r>
            <a:endParaRPr lang="cs-CZ" sz="2800" dirty="0">
              <a:solidFill>
                <a:srgbClr val="0A0A0A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cs-CZ" sz="2800" b="1" dirty="0"/>
              <a:t>Nová pravidla pro energetické audity a spotřebu: </a:t>
            </a:r>
            <a:r>
              <a:rPr lang="cs-CZ" sz="2800" dirty="0"/>
              <a:t>Od 1. ledna 2026 platí nová pravidla, která mění způsob, jakým organizace monitorují svou spotřebu energie, a přinášejí nové požadavky na energetické audity (ISO 50 001).</a:t>
            </a: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cs-CZ" sz="3600" b="1" dirty="0">
                <a:solidFill>
                  <a:srgbClr val="C00000"/>
                </a:solidFill>
              </a:rPr>
              <a:t>vyhláška č. 12/2026 Sb. </a:t>
            </a:r>
            <a:r>
              <a:rPr lang="cs-CZ" sz="2800" dirty="0"/>
              <a:t>(mění 359/2020 Sb.)</a:t>
            </a: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cs-CZ" sz="2800" b="1" dirty="0"/>
              <a:t>Měření elektřiny: </a:t>
            </a:r>
            <a:r>
              <a:rPr lang="cs-CZ" sz="2800" dirty="0"/>
              <a:t>prováděcí vyhláška k zákonu 458/2000 Sb. mění pravidla pro měření elektřiny</a:t>
            </a: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cs-CZ" sz="3600" b="1" dirty="0">
                <a:solidFill>
                  <a:srgbClr val="C00000"/>
                </a:solidFill>
              </a:rPr>
              <a:t>nařízení (EU) 2019/943 </a:t>
            </a:r>
            <a:r>
              <a:rPr lang="cs-CZ" sz="3600" dirty="0">
                <a:solidFill>
                  <a:srgbClr val="C00000"/>
                </a:solidFill>
              </a:rPr>
              <a:t>a</a:t>
            </a:r>
            <a:r>
              <a:rPr lang="cs-CZ" sz="3600" b="1" dirty="0">
                <a:solidFill>
                  <a:srgbClr val="C00000"/>
                </a:solidFill>
              </a:rPr>
              <a:t> směrnice (EU) 2019/944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2800" b="1" dirty="0"/>
              <a:t>fungování trhu s elektřinou v EU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2800" b="1" dirty="0"/>
              <a:t>ochrana zákazníků, flexibilita, PPA, záruky původu v širším rámci</a:t>
            </a:r>
          </a:p>
          <a:p>
            <a:pPr marL="317500" indent="0">
              <a:spcBef>
                <a:spcPts val="0"/>
              </a:spcBef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3884307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C06F3-F74A-D50F-141E-CE85D5116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56C034D5-1691-6459-FA8B-FBCB0EBF12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blipFill dpi="0" rotWithShape="0">
            <a:blip r:embed="rId2"/>
            <a:srcRect/>
            <a:tile tx="0" ty="0" sx="100000" sy="100000" flip="none" algn="tl"/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8000" dirty="0">
                <a:solidFill>
                  <a:schemeClr val="accent1"/>
                </a:solidFill>
              </a:rPr>
              <a:t>Legislativní povinnosti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EBE041-23BE-E773-3F9D-3433EC8C6D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6800" y="1832056"/>
            <a:ext cx="19466296" cy="113542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96788" rIns="0" bIns="196788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spcBef>
                <a:spcPct val="0"/>
              </a:spcBef>
              <a:buSzTx/>
              <a:buNone/>
            </a:pPr>
            <a:r>
              <a:rPr kumimoji="0" lang="cs-CZ" altLang="cs-CZ" sz="4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Vyhláška č. 38/2022 Sb. </a:t>
            </a:r>
            <a:r>
              <a:rPr kumimoji="0" lang="cs-CZ" altLang="cs-CZ" sz="32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(kontrola systému vytápění </a:t>
            </a:r>
            <a:r>
              <a:rPr lang="cs-CZ" sz="3200" b="1" dirty="0">
                <a:latin typeface="+mj-lt"/>
              </a:rPr>
              <a:t>nebo kombinovaného systému vytápění a větrání</a:t>
            </a:r>
            <a:r>
              <a:rPr kumimoji="0" lang="cs-CZ" altLang="cs-CZ" sz="3200" b="1" i="0" u="none" strike="noStrike" cap="none" normalizeH="0" baseline="0" dirty="0">
                <a:ln>
                  <a:noFill/>
                </a:ln>
                <a:effectLst/>
                <a:latin typeface="+mj-lt"/>
              </a:rPr>
              <a:t>)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j-lt"/>
              </a:rPr>
              <a:t>pro budovy se zdroji o celkovém jmenovitém výkonu </a:t>
            </a:r>
            <a:r>
              <a:rPr lang="cs-CZ" sz="3200" b="1" dirty="0">
                <a:latin typeface="+mj-lt"/>
              </a:rPr>
              <a:t>nad 70 kW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j-lt"/>
              </a:rPr>
              <a:t>pravidelná kontrola alespoň jednou </a:t>
            </a:r>
            <a:r>
              <a:rPr lang="cs-CZ" sz="3200" b="1" dirty="0">
                <a:latin typeface="+mj-lt"/>
              </a:rPr>
              <a:t>za 5 let </a:t>
            </a:r>
            <a:r>
              <a:rPr lang="cs-CZ" sz="3200" dirty="0">
                <a:latin typeface="+mj-lt"/>
              </a:rPr>
              <a:t>je nutná pro zajištění energetické účinnosti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j-lt"/>
              </a:rPr>
              <a:t>nově uvedeného do provozu musí být provedena </a:t>
            </a:r>
            <a:r>
              <a:rPr lang="cs-CZ" sz="3200" b="1" dirty="0">
                <a:latin typeface="+mj-lt"/>
              </a:rPr>
              <a:t>do 3 let </a:t>
            </a:r>
            <a:r>
              <a:rPr lang="cs-CZ" sz="3200" dirty="0">
                <a:latin typeface="+mj-lt"/>
              </a:rPr>
              <a:t>od uvedení do provozu</a:t>
            </a:r>
          </a:p>
          <a:p>
            <a:pPr marL="0" lvl="0" indent="0">
              <a:spcBef>
                <a:spcPct val="0"/>
              </a:spcBef>
              <a:buSzTx/>
              <a:buNone/>
            </a:pPr>
            <a:r>
              <a:rPr lang="cs-CZ" altLang="cs-CZ" sz="4000" b="1" dirty="0">
                <a:solidFill>
                  <a:srgbClr val="C00000"/>
                </a:solidFill>
                <a:latin typeface="+mj-lt"/>
              </a:rPr>
              <a:t>Vyhláška č. 284/2022 Sb. </a:t>
            </a:r>
            <a:r>
              <a:rPr lang="cs-CZ" altLang="cs-CZ" sz="3200" b="1" dirty="0">
                <a:latin typeface="+mj-lt"/>
              </a:rPr>
              <a:t>(kontrola systému chlazení </a:t>
            </a:r>
            <a:r>
              <a:rPr lang="cs-CZ" sz="3200" b="1" dirty="0">
                <a:latin typeface="+mj-lt"/>
              </a:rPr>
              <a:t>nebo kombinovaného systému chlazení a větrání</a:t>
            </a:r>
            <a:r>
              <a:rPr lang="cs-CZ" altLang="cs-CZ" sz="3200" b="1" dirty="0">
                <a:latin typeface="+mj-lt"/>
              </a:rPr>
              <a:t>)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j-lt"/>
              </a:rPr>
              <a:t>pro budovy se zdroji o celkovém jmenovitém výkonu, resp. příkonu, </a:t>
            </a:r>
            <a:r>
              <a:rPr lang="cs-CZ" sz="3200" b="1" dirty="0">
                <a:latin typeface="+mj-lt"/>
              </a:rPr>
              <a:t>nad 70 kW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j-lt"/>
              </a:rPr>
              <a:t>pravidelná kontrola alespoň jednou </a:t>
            </a:r>
            <a:r>
              <a:rPr lang="cs-CZ" sz="3200" b="1" dirty="0">
                <a:latin typeface="+mj-lt"/>
              </a:rPr>
              <a:t>za 5 let </a:t>
            </a:r>
            <a:r>
              <a:rPr lang="cs-CZ" sz="3200" dirty="0">
                <a:latin typeface="+mj-lt"/>
              </a:rPr>
              <a:t>je nutná pro zajištění energetické účinnosti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j-lt"/>
              </a:rPr>
              <a:t>nově uvedeného do provozu musí být provedena </a:t>
            </a:r>
            <a:r>
              <a:rPr lang="cs-CZ" sz="3200" b="1" dirty="0">
                <a:latin typeface="+mj-lt"/>
              </a:rPr>
              <a:t>do 3 let </a:t>
            </a:r>
            <a:r>
              <a:rPr lang="cs-CZ" sz="3200" dirty="0">
                <a:latin typeface="+mj-lt"/>
              </a:rPr>
              <a:t>od uvedení do provozu</a:t>
            </a:r>
          </a:p>
          <a:p>
            <a:pPr marL="0" lvl="0" indent="0">
              <a:spcBef>
                <a:spcPct val="0"/>
              </a:spcBef>
              <a:buSzTx/>
              <a:buNone/>
            </a:pPr>
            <a:r>
              <a:rPr lang="cs-CZ" altLang="cs-CZ" sz="4000" b="1" dirty="0">
                <a:solidFill>
                  <a:srgbClr val="C00000"/>
                </a:solidFill>
                <a:latin typeface="+mj-lt"/>
              </a:rPr>
              <a:t>Vyhláška č. 165/2012 Sb. a </a:t>
            </a:r>
            <a:r>
              <a:rPr lang="cs-CZ" sz="4000" b="1" dirty="0">
                <a:solidFill>
                  <a:srgbClr val="C00000"/>
                </a:solidFill>
                <a:latin typeface="+mj-lt"/>
              </a:rPr>
              <a:t>zákon č. 311/2006 Sb.</a:t>
            </a:r>
            <a:r>
              <a:rPr lang="cs-CZ" altLang="cs-CZ" sz="4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cs-CZ" altLang="cs-CZ" sz="3200" b="1" dirty="0">
                <a:latin typeface="+mj-lt"/>
              </a:rPr>
              <a:t>(o podporovaných zdrojích a o pohonných hmotách)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n-lt"/>
              </a:rPr>
              <a:t>povinnost zajistit minimální podíl OZE pro nabíjecí stanici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j-lt"/>
              </a:rPr>
              <a:t>povinnost </a:t>
            </a:r>
            <a:r>
              <a:rPr lang="cs-CZ" sz="3200" dirty="0">
                <a:latin typeface="+mn-lt"/>
              </a:rPr>
              <a:t>do 30.6. podat hlášení na Celní správu</a:t>
            </a:r>
            <a:endParaRPr lang="cs-CZ" sz="3200" dirty="0">
              <a:latin typeface="+mj-lt"/>
            </a:endParaRPr>
          </a:p>
          <a:p>
            <a:pPr marL="0" lvl="0" indent="0">
              <a:spcBef>
                <a:spcPct val="0"/>
              </a:spcBef>
              <a:buSzTx/>
              <a:buNone/>
            </a:pPr>
            <a:r>
              <a:rPr lang="cs-CZ" sz="4000" b="1" dirty="0">
                <a:solidFill>
                  <a:srgbClr val="C00000"/>
                </a:solidFill>
                <a:latin typeface="+mj-lt"/>
              </a:rPr>
              <a:t>Zákon č. 249/2025 Sb</a:t>
            </a:r>
            <a:r>
              <a:rPr lang="cs-CZ" sz="3200" dirty="0">
                <a:latin typeface="+mn-lt"/>
              </a:rPr>
              <a:t>. </a:t>
            </a:r>
            <a:r>
              <a:rPr lang="cs-CZ" sz="3200" b="1" dirty="0">
                <a:latin typeface="+mn-lt"/>
              </a:rPr>
              <a:t>(o urychlení využívání obnovitelných zdrojů energie (tzv. ZOZE))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altLang="cs-CZ" sz="3200" dirty="0">
                <a:solidFill>
                  <a:srgbClr val="0A0A0A"/>
                </a:solidFill>
                <a:latin typeface="+mn-lt"/>
              </a:rPr>
              <a:t>z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avádí tzv. Akcelerační zóny pro OZE v ČR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lang="cs-CZ" sz="3200" dirty="0">
                <a:latin typeface="+mn-lt"/>
              </a:rPr>
              <a:t>omezení nutnosti opakovaného posuzování vlivů na životní prostředí (SEA) nebo EIA, pokud byly podmínky prověřeny v koncepční fázi – zrychlení povolování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výstavba v zónách není automatická a vyžaduje dohodu s místní samosprávou (obec </a:t>
            </a:r>
            <a:r>
              <a:rPr lang="cs-CZ" altLang="cs-CZ" sz="3200" dirty="0">
                <a:solidFill>
                  <a:srgbClr val="0A0A0A"/>
                </a:solidFill>
                <a:latin typeface="+mn-lt"/>
              </a:rPr>
              <a:t>může získat příspěvek MŽP za v vymezení zóny (až 1,5mil. Kč) a získá podíl </a:t>
            </a:r>
            <a:r>
              <a:rPr lang="cs-CZ" sz="3200" dirty="0">
                <a:latin typeface="+mn-lt"/>
              </a:rPr>
              <a:t>z výnosů za vyrobenou EL (cca 2 % z větru) )</a:t>
            </a:r>
            <a:endParaRPr lang="cs-CZ" altLang="cs-CZ" sz="3200" dirty="0">
              <a:solidFill>
                <a:srgbClr val="0A0A0A"/>
              </a:solidFill>
              <a:latin typeface="+mn-lt"/>
            </a:endParaRP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cs-CZ" sz="4000" b="1" dirty="0">
                <a:solidFill>
                  <a:srgbClr val="C00000"/>
                </a:solidFill>
                <a:latin typeface="+mj-lt"/>
              </a:rPr>
              <a:t>Zákon č. 406/2000 Sb.</a:t>
            </a:r>
            <a:r>
              <a:rPr lang="cs-CZ" sz="4000" b="1" dirty="0">
                <a:latin typeface="+mj-lt"/>
              </a:rPr>
              <a:t> </a:t>
            </a:r>
            <a:r>
              <a:rPr lang="cs-CZ" sz="3200" b="1" dirty="0">
                <a:latin typeface="+mn-lt"/>
              </a:rPr>
              <a:t>(o hospodaření energií)</a:t>
            </a:r>
            <a:endParaRPr lang="cs-CZ" sz="3200" dirty="0">
              <a:solidFill>
                <a:srgbClr val="0A0A0A"/>
              </a:solidFill>
              <a:latin typeface="+mn-lt"/>
            </a:endParaRPr>
          </a:p>
          <a:p>
            <a:pPr marL="457200" indent="-457200">
              <a:spcBef>
                <a:spcPct val="0"/>
              </a:spcBef>
              <a:buSzTx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při spotřebě nad 23 611 </a:t>
            </a:r>
            <a:r>
              <a:rPr kumimoji="0" lang="cs-CZ" altLang="cs-CZ" sz="32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MWh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/rok platí povinnost zavedení </a:t>
            </a:r>
            <a:r>
              <a:rPr kumimoji="0" lang="cs-CZ" altLang="cs-CZ" sz="32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EnMS</a:t>
            </a: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 dle ISO 50 001 (místo EA)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Plzeň by měla mít certifikováno do konce roku 20</a:t>
            </a:r>
            <a:r>
              <a:rPr lang="cs-CZ" altLang="cs-CZ" sz="3200" dirty="0">
                <a:solidFill>
                  <a:srgbClr val="0A0A0A"/>
                </a:solidFill>
                <a:latin typeface="+mn-lt"/>
              </a:rPr>
              <a:t>27</a:t>
            </a:r>
          </a:p>
          <a:p>
            <a:pPr marL="457200" indent="-457200">
              <a:spcBef>
                <a:spcPct val="0"/>
              </a:spcBef>
              <a:buSzTx/>
            </a:pPr>
            <a:r>
              <a:rPr kumimoji="0" lang="cs-CZ" altLang="cs-CZ" sz="32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+mn-lt"/>
              </a:rPr>
              <a:t>certifikaci provádí akreditovaný orgán</a:t>
            </a:r>
          </a:p>
        </p:txBody>
      </p:sp>
    </p:spTree>
    <p:extLst>
      <p:ext uri="{BB962C8B-B14F-4D97-AF65-F5344CB8AC3E}">
        <p14:creationId xmlns:p14="http://schemas.microsoft.com/office/powerpoint/2010/main" val="253378816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EA7DDD-5475-F96B-80C5-2DB6CD949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5">
            <a:extLst>
              <a:ext uri="{FF2B5EF4-FFF2-40B4-BE49-F238E27FC236}">
                <a16:creationId xmlns:a16="http://schemas.microsoft.com/office/drawing/2014/main" id="{E8C41E9B-4FB7-F9A6-E371-14F43C5C1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7200" b="1" dirty="0">
                <a:solidFill>
                  <a:schemeClr val="accent1"/>
                </a:solidFill>
              </a:rPr>
              <a:t>Novinky ENE</a:t>
            </a:r>
          </a:p>
        </p:txBody>
      </p:sp>
      <p:sp>
        <p:nvSpPr>
          <p:cNvPr id="12292" name="AutoShape 2" descr="PKV | Logo">
            <a:extLst>
              <a:ext uri="{FF2B5EF4-FFF2-40B4-BE49-F238E27FC236}">
                <a16:creationId xmlns:a16="http://schemas.microsoft.com/office/drawing/2014/main" id="{B2F3845F-16FC-7730-38EA-06539D7842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15600" y="65151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endParaRPr lang="cs-CZ" altLang="cs-CZ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EB12AF5-345C-902C-8226-5A6802DEDF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1039081"/>
              </p:ext>
            </p:extLst>
          </p:nvPr>
        </p:nvGraphicFramePr>
        <p:xfrm>
          <a:off x="3556000" y="1926166"/>
          <a:ext cx="14224000" cy="948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91979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9C8B5-DEAE-E56A-ED76-846017CAA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65A62022-8200-2D6D-D119-FE54D75C5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9554">
            <a:off x="16012794" y="4834014"/>
            <a:ext cx="4143953" cy="7182852"/>
          </a:xfrm>
          <a:prstGeom prst="rect">
            <a:avLst/>
          </a:prstGeom>
        </p:spPr>
      </p:pic>
      <p:sp>
        <p:nvSpPr>
          <p:cNvPr id="10242" name="Nadpis 1">
            <a:extLst>
              <a:ext uri="{FF2B5EF4-FFF2-40B4-BE49-F238E27FC236}">
                <a16:creationId xmlns:a16="http://schemas.microsoft.com/office/drawing/2014/main" id="{DD652E1B-89F2-409B-943A-907D3F6155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000" b="1" dirty="0">
                <a:solidFill>
                  <a:schemeClr val="accent1"/>
                </a:solidFill>
              </a:rPr>
              <a:t>Komunikace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ECA6092-59FE-D4B4-19C6-54202FA08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29" y="1649558"/>
            <a:ext cx="11210136" cy="1085058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18B5883-8CB4-5D40-4184-9A623C1B5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4561">
            <a:off x="12900248" y="1678522"/>
            <a:ext cx="4143953" cy="779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4706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85B4F-60E6-A18C-56AF-205EECC2B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4D498292-649F-3E82-C92F-1309121E4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2296" y="1644650"/>
            <a:ext cx="7416824" cy="1096141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DB9F65D-1263-83D0-BA1B-9C6A637FA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984" y="1764737"/>
            <a:ext cx="10441160" cy="634802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99133D6-0BBF-DACD-76CE-6B3EFF4EAE6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27740" y="286549"/>
            <a:ext cx="4320480" cy="136436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5CC3044-E27C-C38A-4896-CD62983D6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096" y="8340418"/>
            <a:ext cx="7729537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04079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40459B-F290-F8C6-7FB5-49D3156A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1813620"/>
          </a:xfrm>
        </p:spPr>
        <p:txBody>
          <a:bodyPr/>
          <a:lstStyle/>
          <a:p>
            <a:r>
              <a:rPr lang="cs-CZ" altLang="cs-CZ" sz="9600" b="1" dirty="0">
                <a:solidFill>
                  <a:schemeClr val="accent1"/>
                </a:solidFill>
              </a:rPr>
              <a:t>Kontrola systémů vytápění a chlazení</a:t>
            </a:r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2D74799B-E7E5-559F-AA7A-F0293720B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347020"/>
            <a:ext cx="19202400" cy="9565580"/>
          </a:xfrm>
        </p:spPr>
        <p:txBody>
          <a:bodyPr/>
          <a:lstStyle/>
          <a:p>
            <a:pPr lvl="0">
              <a:buNone/>
            </a:pPr>
            <a:endParaRPr lang="cs-CZ" dirty="0"/>
          </a:p>
          <a:p>
            <a:endParaRPr lang="cs-CZ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6EB2BC1-9592-298F-C813-D0697F1D0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4495775"/>
              </p:ext>
            </p:extLst>
          </p:nvPr>
        </p:nvGraphicFramePr>
        <p:xfrm>
          <a:off x="1306960" y="2130996"/>
          <a:ext cx="17713968" cy="108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2815242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71EC17-AD64-53C8-ED39-234F6C49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36" y="533400"/>
            <a:ext cx="19178264" cy="1669604"/>
          </a:xfrm>
        </p:spPr>
        <p:txBody>
          <a:bodyPr/>
          <a:lstStyle/>
          <a:p>
            <a:r>
              <a:rPr lang="cs-CZ" altLang="cs-CZ" sz="8800" b="1" dirty="0">
                <a:solidFill>
                  <a:schemeClr val="accent1"/>
                </a:solidFill>
              </a:rPr>
              <a:t>Kontrola systémů vytápění a chlazení</a:t>
            </a:r>
            <a:endParaRPr lang="cs-CZ" sz="88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147967-F179-F8F6-F222-0B5B93DB3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936" y="2419028"/>
            <a:ext cx="19178264" cy="9300166"/>
          </a:xfrm>
          <a:pattFill prst="smConfetti">
            <a:fgClr>
              <a:srgbClr val="C00000"/>
            </a:fgClr>
            <a:bgClr>
              <a:schemeClr val="bg1"/>
            </a:bgClr>
          </a:pattFill>
        </p:spPr>
        <p:txBody>
          <a:bodyPr/>
          <a:lstStyle/>
          <a:p>
            <a:pPr marL="317500" indent="0">
              <a:buNone/>
            </a:pPr>
            <a:r>
              <a:rPr lang="cs-CZ" b="1" dirty="0">
                <a:solidFill>
                  <a:srgbClr val="FFC000"/>
                </a:solidFill>
              </a:rPr>
              <a:t>KDY</a:t>
            </a:r>
            <a:r>
              <a:rPr lang="cs-CZ" dirty="0"/>
              <a:t> </a:t>
            </a:r>
            <a:r>
              <a:rPr lang="cs-CZ" b="1" dirty="0"/>
              <a:t>není třeba</a:t>
            </a:r>
            <a:r>
              <a:rPr lang="cs-CZ" dirty="0"/>
              <a:t> kontrolu provádět?</a:t>
            </a:r>
          </a:p>
          <a:p>
            <a:pPr marL="317500" indent="0">
              <a:buNone/>
            </a:pPr>
            <a:r>
              <a:rPr lang="cs-CZ" sz="4800" dirty="0"/>
              <a:t>Kontrola se neprovádí v budovách pro jejichž řízení je instalován </a:t>
            </a:r>
            <a:r>
              <a:rPr lang="cs-CZ" sz="4800" b="1" u="sng" dirty="0">
                <a:solidFill>
                  <a:srgbClr val="C00000"/>
                </a:solidFill>
                <a:hlinkClick r:id="rId2" tooltip="Automatizační a řídící systém – vyhnete se kontrolám vytápění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automatizační a řídicí systém</a:t>
            </a:r>
            <a:r>
              <a:rPr lang="cs-CZ" sz="4800" dirty="0"/>
              <a:t> budovy nebo mají smlouvu o energetických službách podle zákona č. 406/2000 Sb. § 10e.</a:t>
            </a:r>
          </a:p>
          <a:p>
            <a:pPr marL="317500" indent="0">
              <a:buNone/>
            </a:pPr>
            <a:r>
              <a:rPr lang="cs-CZ" sz="4800" b="1" dirty="0"/>
              <a:t>Automatizační a řídicí systém budovy </a:t>
            </a:r>
            <a:r>
              <a:rPr lang="cs-CZ" sz="4800" dirty="0"/>
              <a:t>je</a:t>
            </a:r>
            <a:r>
              <a:rPr lang="cs-CZ" sz="4800" b="1" dirty="0"/>
              <a:t> </a:t>
            </a:r>
            <a:r>
              <a:rPr lang="cs-CZ" sz="4800" dirty="0"/>
              <a:t>systém sestávající z výrobků, softwaru a inženýrských služeb, které podporují energeticky účinný, hospodárný a bezpečný provoz technických systémů budovy pomocí automatického ovládání a umožňují ruční zásah pro nastavení některých vstupních parametrů.</a:t>
            </a:r>
          </a:p>
          <a:p>
            <a:pPr marL="317500" indent="0">
              <a:buNone/>
            </a:pPr>
            <a:r>
              <a:rPr lang="cs-CZ" sz="4800" dirty="0"/>
              <a:t>                     (</a:t>
            </a:r>
            <a:r>
              <a:rPr lang="cs-CZ" sz="4800" i="1" dirty="0"/>
              <a:t>Máte takový systém řízení spotřeb?</a:t>
            </a:r>
            <a:r>
              <a:rPr lang="cs-CZ" sz="4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176941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A9D90C-6A50-D467-23D2-EFC86B2C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96FB607D-83F0-67F2-37AC-B100F403B4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600" b="1" dirty="0">
                <a:solidFill>
                  <a:schemeClr val="accent1"/>
                </a:solidFill>
              </a:rPr>
              <a:t>ISO 50001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BFAF1E4-3564-32C7-13C4-84DAEBC3E8E0}"/>
              </a:ext>
            </a:extLst>
          </p:cNvPr>
          <p:cNvSpPr txBox="1"/>
          <p:nvPr/>
        </p:nvSpPr>
        <p:spPr>
          <a:xfrm>
            <a:off x="1286962" y="2396311"/>
            <a:ext cx="18762076" cy="1092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3200" b="1" dirty="0">
                <a:solidFill>
                  <a:schemeClr val="accent1"/>
                </a:solidFill>
              </a:rPr>
              <a:t>1. KROK: Rozhodnutí vedení a stanovení odpovědností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získat jasné rozhodnutí vedení, že úřad chce systém řízení hospodaření s energií zavést a certifikovat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určit </a:t>
            </a:r>
            <a:r>
              <a:rPr lang="cs-CZ" sz="3200" b="1" dirty="0"/>
              <a:t>garanta projektu</a:t>
            </a:r>
            <a:endParaRPr lang="cs-CZ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jmenovat </a:t>
            </a:r>
            <a:r>
              <a:rPr lang="cs-CZ" sz="3200" b="1" dirty="0"/>
              <a:t>energetický tým</a:t>
            </a:r>
            <a:r>
              <a:rPr lang="cs-CZ" sz="3200" u="sng" dirty="0"/>
              <a:t> </a:t>
            </a:r>
            <a:r>
              <a:rPr lang="cs-CZ" sz="3200" dirty="0"/>
              <a:t>napříč odbory a organizacemi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2. KROK:</a:t>
            </a:r>
            <a:r>
              <a:rPr lang="cs-CZ" sz="3200" b="1" u="sng" dirty="0">
                <a:solidFill>
                  <a:schemeClr val="accent1"/>
                </a:solidFill>
              </a:rPr>
              <a:t> </a:t>
            </a:r>
            <a:r>
              <a:rPr lang="cs-CZ" sz="3200" b="1" dirty="0">
                <a:solidFill>
                  <a:schemeClr val="accent1"/>
                </a:solidFill>
              </a:rPr>
              <a:t>Stanovit role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nastavit, kdo sbírá data, kdo vyhodnocuje spotřebu, kdo řeší investice, kdo vede dokumentaci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3. KROK: Vymezit rozsah systému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určit, jakých objektů se bude certifikace týkat a jaké energie budou sledovány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4. KROK: Úvodní energetické přezkoumání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shromáždit vstupní data o objektech, spotřebách, technologiích apod.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identifikovat </a:t>
            </a:r>
            <a:r>
              <a:rPr lang="cs-CZ" sz="3200" b="1" dirty="0"/>
              <a:t>významná energetická užití</a:t>
            </a:r>
            <a:r>
              <a:rPr lang="cs-CZ" sz="3200" dirty="0"/>
              <a:t>, co spotřebu ovlivňuje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najít příležitosti ke zlepšení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5. KROK: Stanovení energetické politiky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vytvořit </a:t>
            </a:r>
            <a:r>
              <a:rPr lang="cs-CZ" sz="3200" b="1" dirty="0"/>
              <a:t>formální závazek organizace</a:t>
            </a:r>
            <a:r>
              <a:rPr lang="cs-CZ" sz="3200" u="sng" dirty="0"/>
              <a:t> </a:t>
            </a:r>
            <a:r>
              <a:rPr lang="cs-CZ" sz="3200" dirty="0"/>
              <a:t>ke zlepšování energetické výkonnosti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 6. KROK: Určení cílů, ukazatelů a akčního plánu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nastavit cíle, metriky (</a:t>
            </a:r>
            <a:r>
              <a:rPr lang="cs-CZ" sz="3200" dirty="0" err="1"/>
              <a:t>EnPI</a:t>
            </a:r>
            <a:r>
              <a:rPr lang="cs-CZ" sz="3200" dirty="0"/>
              <a:t>) a konkrétní opatření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určit energetickou základnu – vůči jakému období se bude porovnávat zlepšení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7. KROK: Zavedení systému řízení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vytvořit se dokumentace, postupy, odpovědnosti, metodiky a pravidla monitorování a vyhodnocování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nastavit procesy (pravidla pro řízení dokumentů a záznamů, pravidla interního auditu, postup pro neshody a nápravná opatření</a:t>
            </a:r>
          </a:p>
          <a:p>
            <a:endParaRPr lang="cs-CZ" sz="3200" dirty="0"/>
          </a:p>
        </p:txBody>
      </p:sp>
      <p:sp>
        <p:nvSpPr>
          <p:cNvPr id="2" name="Hvězda: pěticípá 1">
            <a:extLst>
              <a:ext uri="{FF2B5EF4-FFF2-40B4-BE49-F238E27FC236}">
                <a16:creationId xmlns:a16="http://schemas.microsoft.com/office/drawing/2014/main" id="{866443CD-63D2-EB06-0420-77157F77A63F}"/>
              </a:ext>
            </a:extLst>
          </p:cNvPr>
          <p:cNvSpPr/>
          <p:nvPr/>
        </p:nvSpPr>
        <p:spPr bwMode="auto">
          <a:xfrm>
            <a:off x="5771456" y="3499148"/>
            <a:ext cx="360040" cy="360040"/>
          </a:xfrm>
          <a:prstGeom prst="star5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283EAB58-2068-AC6C-38EF-9C4D67D8E485}"/>
              </a:ext>
            </a:extLst>
          </p:cNvPr>
          <p:cNvSpPr/>
          <p:nvPr/>
        </p:nvSpPr>
        <p:spPr bwMode="auto">
          <a:xfrm>
            <a:off x="5382889" y="4435252"/>
            <a:ext cx="360040" cy="360040"/>
          </a:xfrm>
          <a:prstGeom prst="star5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4" name="Hvězda: pěticípá 3">
            <a:extLst>
              <a:ext uri="{FF2B5EF4-FFF2-40B4-BE49-F238E27FC236}">
                <a16:creationId xmlns:a16="http://schemas.microsoft.com/office/drawing/2014/main" id="{C69307E4-9A05-C28E-A378-2FF3E6FA59A2}"/>
              </a:ext>
            </a:extLst>
          </p:cNvPr>
          <p:cNvSpPr/>
          <p:nvPr/>
        </p:nvSpPr>
        <p:spPr bwMode="auto">
          <a:xfrm>
            <a:off x="10019928" y="9763844"/>
            <a:ext cx="360040" cy="360040"/>
          </a:xfrm>
          <a:prstGeom prst="star5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9548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CA9AC2-E671-7E11-1179-1BB421630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266CA6BE-EAA5-087B-C8F7-AF8E3870F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600" b="1" dirty="0">
                <a:solidFill>
                  <a:schemeClr val="accent1"/>
                </a:solidFill>
              </a:rPr>
              <a:t>ISO 50001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B3BD913-CDDE-32D4-B76C-9F64094CAF2E}"/>
              </a:ext>
            </a:extLst>
          </p:cNvPr>
          <p:cNvSpPr txBox="1"/>
          <p:nvPr/>
        </p:nvSpPr>
        <p:spPr>
          <a:xfrm>
            <a:off x="1286962" y="2396311"/>
            <a:ext cx="18762076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3200" b="1" dirty="0">
                <a:solidFill>
                  <a:schemeClr val="accent1"/>
                </a:solidFill>
              </a:rPr>
              <a:t>8. KROK: Monitoring a měření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nastavit měsíční nebo čtvrtletní sledování spotřeb,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porovnávat plán a skutečnost,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ověřovat plnění cílů,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vyhodnocovat odchylky,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evidovat důvody zvýšené spotřeby,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uchovávat záznamy,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9. KROK: Školení a interní komunikace (zapojit zaměstnance)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zaměstnanci musí rozumět své roli v systému hospodaření s energií (co mají dělat jinak, koho informovat při zjištění plýtvání, jaké mají pravomoci)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krátká školení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interní pokyny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komunikace základních pravidel provozu budov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osvěta pro odpovědné pracovníky správy budov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10. KROK: Zajistit soulad s legislativními požadavky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zajistit přehled, jakých požadavků se organizace musí držet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11. KROK: Zohlednit energetická kritéria při nákupu 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interní nákupní pravidla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technické standardy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požadavky do veřejných zakázek</a:t>
            </a:r>
          </a:p>
        </p:txBody>
      </p:sp>
      <p:sp>
        <p:nvSpPr>
          <p:cNvPr id="2" name="Hvězda: pěticípá 1">
            <a:extLst>
              <a:ext uri="{FF2B5EF4-FFF2-40B4-BE49-F238E27FC236}">
                <a16:creationId xmlns:a16="http://schemas.microsoft.com/office/drawing/2014/main" id="{9B10AB1E-2827-6E56-C513-3B9C79BCED5F}"/>
              </a:ext>
            </a:extLst>
          </p:cNvPr>
          <p:cNvSpPr/>
          <p:nvPr/>
        </p:nvSpPr>
        <p:spPr bwMode="auto">
          <a:xfrm>
            <a:off x="6707560" y="2429780"/>
            <a:ext cx="360040" cy="360040"/>
          </a:xfrm>
          <a:prstGeom prst="star5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A8A93CA3-6352-7323-CD96-952554AB74B9}"/>
              </a:ext>
            </a:extLst>
          </p:cNvPr>
          <p:cNvSpPr/>
          <p:nvPr/>
        </p:nvSpPr>
        <p:spPr bwMode="auto">
          <a:xfrm>
            <a:off x="10163944" y="10339908"/>
            <a:ext cx="360040" cy="360040"/>
          </a:xfrm>
          <a:prstGeom prst="star5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9043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AE70C0-38A7-9D89-1B7D-7629DA9CD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BC3FAA28-2527-71F8-BF1D-AC7C74DA3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600" b="1" dirty="0">
                <a:solidFill>
                  <a:schemeClr val="accent1"/>
                </a:solidFill>
              </a:rPr>
              <a:t>ISO 50001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63776FB-50C9-FBCC-F20C-6921C6B1427F}"/>
              </a:ext>
            </a:extLst>
          </p:cNvPr>
          <p:cNvSpPr txBox="1"/>
          <p:nvPr/>
        </p:nvSpPr>
        <p:spPr>
          <a:xfrm>
            <a:off x="1286962" y="2396311"/>
            <a:ext cx="18762076" cy="1092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3200" b="1" dirty="0">
                <a:solidFill>
                  <a:schemeClr val="accent1"/>
                </a:solidFill>
              </a:rPr>
              <a:t>12. KROK: Interní audit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Před certifikací (i dozorovým externím auditem) je vhodné zkontrolovat plnění požadavků normy,  zda dokumentace odpovídá realitě, jestli jsou k dispozici záznamy a zda zaměstnanci rozumějí svým rolím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IA následně probíhají namátkově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o provedení IA je sepsán </a:t>
            </a:r>
            <a:r>
              <a:rPr lang="cs-CZ" sz="3200" b="1" dirty="0"/>
              <a:t>protokol</a:t>
            </a:r>
            <a:r>
              <a:rPr lang="cs-CZ" sz="3200" dirty="0"/>
              <a:t>, v němž jsou uvedeny zjištěné </a:t>
            </a:r>
            <a:r>
              <a:rPr lang="cs-CZ" sz="3200" b="1" dirty="0"/>
              <a:t>neshody</a:t>
            </a:r>
            <a:r>
              <a:rPr lang="cs-CZ" sz="3200" dirty="0"/>
              <a:t>, slabá místa, ale i </a:t>
            </a:r>
            <a:r>
              <a:rPr lang="cs-CZ" sz="3200" b="1" dirty="0"/>
              <a:t>příklady dobré praxe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13. KROK: Přezkoumání vedením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vedení vyhodnotí funkčnost systému a připravenost na certifikaci (výsledky monitoringu, plnění cílů, stav neshod, potřeby  zdrojů, návrhy na zlepšení)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14. KROK: Nápravná opatření</a:t>
            </a:r>
            <a:endParaRPr lang="cs-CZ" sz="3200" dirty="0">
              <a:solidFill>
                <a:schemeClr val="accent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zajistit odstranění zjištěných neshod nebo slabých míst a o tomto provést zápis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3200" dirty="0"/>
              <a:t>certifikační autorita se bude ptát:</a:t>
            </a:r>
          </a:p>
          <a:p>
            <a:pPr lvl="0"/>
            <a:r>
              <a:rPr lang="cs-CZ" sz="3200" dirty="0"/>
              <a:t>		</a:t>
            </a:r>
            <a:r>
              <a:rPr lang="cs-CZ" sz="3200" i="1" dirty="0"/>
              <a:t>jsou k dispozici záznamy o spotřebě?</a:t>
            </a:r>
          </a:p>
          <a:p>
            <a:pPr lvl="0"/>
            <a:r>
              <a:rPr lang="cs-CZ" sz="3200" i="1" dirty="0"/>
              <a:t>		jsou schválené cíle?</a:t>
            </a:r>
          </a:p>
          <a:p>
            <a:pPr lvl="0"/>
            <a:r>
              <a:rPr lang="cs-CZ" sz="3200" i="1" dirty="0"/>
              <a:t>		je doložené školení?</a:t>
            </a:r>
          </a:p>
          <a:p>
            <a:pPr lvl="0"/>
            <a:r>
              <a:rPr lang="cs-CZ" sz="3200" i="1" dirty="0"/>
              <a:t>		existují výstupy interního auditu?</a:t>
            </a:r>
          </a:p>
          <a:p>
            <a:pPr lvl="0"/>
            <a:r>
              <a:rPr lang="cs-CZ" sz="3200" i="1" dirty="0"/>
              <a:t>		proběhlo přezkoumání vedením?</a:t>
            </a:r>
          </a:p>
          <a:p>
            <a:pPr lvl="0"/>
            <a:r>
              <a:rPr lang="cs-CZ" sz="3200" i="1" dirty="0"/>
              <a:t>		jsou dohledatelné nápravné kroky?</a:t>
            </a:r>
          </a:p>
          <a:p>
            <a:pPr lvl="0"/>
            <a:r>
              <a:rPr lang="cs-CZ" sz="3200" b="1" dirty="0">
                <a:solidFill>
                  <a:schemeClr val="accent1"/>
                </a:solidFill>
              </a:rPr>
              <a:t>15. KROK: Certifikační audit</a:t>
            </a:r>
            <a:endParaRPr lang="cs-CZ" sz="3200" dirty="0">
              <a:solidFill>
                <a:schemeClr val="accent1"/>
              </a:solidFill>
            </a:endParaRPr>
          </a:p>
          <a:p>
            <a:pPr lvl="0"/>
            <a:r>
              <a:rPr lang="cs-CZ" sz="3200" dirty="0"/>
              <a:t>Probíhá obvykle ve dvou fázích:</a:t>
            </a:r>
          </a:p>
          <a:p>
            <a:pPr lvl="0"/>
            <a:r>
              <a:rPr lang="cs-CZ" sz="3200" b="1" dirty="0"/>
              <a:t>Fáze 1</a:t>
            </a:r>
            <a:r>
              <a:rPr lang="cs-CZ" sz="3200" dirty="0"/>
              <a:t> – kontrola dokumentace a připravenosti</a:t>
            </a:r>
          </a:p>
          <a:p>
            <a:pPr lvl="0"/>
            <a:r>
              <a:rPr lang="cs-CZ" sz="3200" b="1" dirty="0"/>
              <a:t>Fáze 2</a:t>
            </a:r>
            <a:r>
              <a:rPr lang="cs-CZ" sz="3200" dirty="0"/>
              <a:t> – ověření fungování systému v praxi, rozhovory s pracovníky, kontrola záznamů, návštěva objektů</a:t>
            </a:r>
          </a:p>
        </p:txBody>
      </p:sp>
      <p:sp>
        <p:nvSpPr>
          <p:cNvPr id="2" name="Hvězda: pěticípá 1">
            <a:extLst>
              <a:ext uri="{FF2B5EF4-FFF2-40B4-BE49-F238E27FC236}">
                <a16:creationId xmlns:a16="http://schemas.microsoft.com/office/drawing/2014/main" id="{FC26E886-8BB5-6031-C51B-4EDEEAEB3720}"/>
              </a:ext>
            </a:extLst>
          </p:cNvPr>
          <p:cNvSpPr/>
          <p:nvPr/>
        </p:nvSpPr>
        <p:spPr bwMode="auto">
          <a:xfrm>
            <a:off x="6563544" y="6883524"/>
            <a:ext cx="360040" cy="360040"/>
          </a:xfrm>
          <a:prstGeom prst="star5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8242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7AC0C-2A63-EEFF-9EA5-BD948D432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5">
            <a:extLst>
              <a:ext uri="{FF2B5EF4-FFF2-40B4-BE49-F238E27FC236}">
                <a16:creationId xmlns:a16="http://schemas.microsoft.com/office/drawing/2014/main" id="{D5157B66-287B-F7CF-856E-21BD1BA3D1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7200" b="1" dirty="0">
                <a:solidFill>
                  <a:schemeClr val="accent1"/>
                </a:solidFill>
              </a:rPr>
              <a:t>Témata pro workshop</a:t>
            </a:r>
          </a:p>
        </p:txBody>
      </p:sp>
      <p:graphicFrame>
        <p:nvGraphicFramePr>
          <p:cNvPr id="2" name="Zástupný obsah 1">
            <a:extLst>
              <a:ext uri="{FF2B5EF4-FFF2-40B4-BE49-F238E27FC236}">
                <a16:creationId xmlns:a16="http://schemas.microsoft.com/office/drawing/2014/main" id="{EAB08DDE-ABD0-7293-13E7-BCA6002A5A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827062"/>
              </p:ext>
            </p:extLst>
          </p:nvPr>
        </p:nvGraphicFramePr>
        <p:xfrm>
          <a:off x="1066800" y="3111500"/>
          <a:ext cx="19202400" cy="8801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292" name="AutoShape 2" descr="PKV | Logo">
            <a:extLst>
              <a:ext uri="{FF2B5EF4-FFF2-40B4-BE49-F238E27FC236}">
                <a16:creationId xmlns:a16="http://schemas.microsoft.com/office/drawing/2014/main" id="{B244BA47-679E-0611-B275-3F435B4C28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15600" y="65151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3996902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842EE1-63DB-8752-CFB0-A92DB67F2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1525588"/>
          </a:xfrm>
        </p:spPr>
        <p:txBody>
          <a:bodyPr/>
          <a:lstStyle/>
          <a:p>
            <a:r>
              <a:rPr lang="cs-CZ" altLang="cs-CZ" sz="9600" b="1" dirty="0">
                <a:solidFill>
                  <a:schemeClr val="accent1"/>
                </a:solidFill>
              </a:rPr>
              <a:t>Témata pro workshop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2BA194-72A6-7C04-89E8-397E2EDD0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419028"/>
            <a:ext cx="9077720" cy="9493572"/>
          </a:xfrm>
          <a:pattFill prst="pct5">
            <a:fgClr>
              <a:srgbClr val="FF0000"/>
            </a:fgClr>
            <a:bgClr>
              <a:schemeClr val="bg1"/>
            </a:bgClr>
          </a:pattFill>
          <a:ln w="12700">
            <a:solidFill>
              <a:srgbClr val="C00000"/>
            </a:solidFill>
          </a:ln>
        </p:spPr>
        <p:txBody>
          <a:bodyPr/>
          <a:lstStyle/>
          <a:p>
            <a:pPr marL="317500" indent="0">
              <a:buNone/>
            </a:pPr>
            <a:r>
              <a:rPr lang="cs-CZ" sz="3200" b="1" dirty="0">
                <a:solidFill>
                  <a:srgbClr val="C00000"/>
                </a:solidFill>
              </a:rPr>
              <a:t>Automatizační a řídící systém vytápění</a:t>
            </a:r>
            <a:endParaRPr lang="cs-CZ" sz="2000" dirty="0"/>
          </a:p>
          <a:p>
            <a:pPr marL="317500" indent="0">
              <a:buNone/>
            </a:pPr>
            <a:r>
              <a:rPr lang="cs-CZ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nepřetržitě monitoruje registruje a analyzuje spotřebu energie a umožňuje její regulaci </a:t>
            </a:r>
            <a:r>
              <a:rPr lang="cs-CZ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2400" dirty="0"/>
              <a:t>                                                                                                                        </a:t>
            </a:r>
            <a:r>
              <a:rPr lang="cs-CZ" sz="2400" dirty="0">
                <a:solidFill>
                  <a:schemeClr val="accent1">
                    <a:lumMod val="75000"/>
                  </a:schemeClr>
                </a:solidFill>
              </a:rPr>
              <a:t>umožňuje ukládání výstupů z měření spotřeby energie alespoň po dobu 12 měsíců </a:t>
            </a:r>
            <a:r>
              <a:rPr lang="cs-CZ" sz="2400" dirty="0"/>
              <a:t>                                                                                                                       </a:t>
            </a:r>
            <a:r>
              <a:rPr lang="cs-CZ" sz="2400" dirty="0">
                <a:solidFill>
                  <a:schemeClr val="accent5">
                    <a:lumMod val="75000"/>
                  </a:schemeClr>
                </a:solidFill>
              </a:rPr>
              <a:t>srovnává v čase energetickou náročnost budovy ve vztahu k potřebě, zjišťuje snížení účinnosti technických systémů budovy a informuje obsluhu řídicího systému budovy o možnostech zlepšení energetické účinnosti </a:t>
            </a:r>
            <a:r>
              <a:rPr lang="cs-CZ" sz="2400" dirty="0"/>
              <a:t>                                                                                                   </a:t>
            </a:r>
            <a:r>
              <a:rPr lang="cs-CZ" sz="2400" dirty="0">
                <a:solidFill>
                  <a:schemeClr val="accent5">
                    <a:lumMod val="50000"/>
                  </a:schemeClr>
                </a:solidFill>
              </a:rPr>
              <a:t>umožňuje komunikaci s připojenými technickými systémy budovy a jinými spotřebiči v budově, jakož i interoperabilitu se zařízeními různých typů a od různých výrobců</a:t>
            </a:r>
          </a:p>
          <a:p>
            <a:pPr marL="317500" indent="0">
              <a:buNone/>
            </a:pPr>
            <a:br>
              <a:rPr lang="cs-CZ" sz="3200" dirty="0"/>
            </a:br>
            <a:r>
              <a:rPr lang="cs-CZ" sz="3200" dirty="0"/>
              <a:t>+ úspora tepla  (zónová regulace)</a:t>
            </a:r>
          </a:p>
          <a:p>
            <a:pPr marL="317500" indent="0">
              <a:buNone/>
            </a:pPr>
            <a:r>
              <a:rPr lang="cs-CZ" sz="3200" dirty="0"/>
              <a:t>+ </a:t>
            </a:r>
            <a:r>
              <a:rPr lang="cs-CZ" sz="3200" dirty="0" err="1"/>
              <a:t>peak</a:t>
            </a:r>
            <a:r>
              <a:rPr lang="cs-CZ" sz="3200" dirty="0"/>
              <a:t> </a:t>
            </a:r>
            <a:r>
              <a:rPr lang="cs-CZ" sz="3200" dirty="0" err="1"/>
              <a:t>shaving</a:t>
            </a:r>
            <a:r>
              <a:rPr lang="cs-CZ" sz="3200" dirty="0"/>
              <a:t>  ( snížení sjednaných výkonů )</a:t>
            </a:r>
          </a:p>
          <a:p>
            <a:pPr marL="317500" indent="0">
              <a:buNone/>
            </a:pPr>
            <a:r>
              <a:rPr lang="cs-CZ" sz="3200" dirty="0"/>
              <a:t>+ bez kontrol systému vytápění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A13D81E-7EBD-959B-1973-4600BFFD6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56032" y="2419028"/>
            <a:ext cx="9313168" cy="4536504"/>
          </a:xfrm>
          <a:prstGeom prst="rect">
            <a:avLst/>
          </a:prstGeom>
          <a:pattFill prst="pct20">
            <a:fgClr>
              <a:srgbClr val="FFC000"/>
            </a:fgClr>
            <a:bgClr>
              <a:schemeClr val="bg1"/>
            </a:bgClr>
          </a:pattFill>
          <a:ln w="12700">
            <a:solidFill>
              <a:srgbClr val="FFC000"/>
            </a:solidFill>
          </a:ln>
        </p:spPr>
        <p:txBody>
          <a:bodyPr/>
          <a:lstStyle/>
          <a:p>
            <a:pPr marL="317500" indent="0">
              <a:buNone/>
            </a:pPr>
            <a:r>
              <a:rPr lang="cs-CZ" sz="3200" b="1" dirty="0">
                <a:solidFill>
                  <a:srgbClr val="FFC000"/>
                </a:solidFill>
              </a:rPr>
              <a:t>Šetření s vodou                                                                                                  </a:t>
            </a:r>
          </a:p>
          <a:p>
            <a:pPr marL="317500" indent="0">
              <a:buNone/>
            </a:pPr>
            <a:r>
              <a:rPr lang="cs-CZ" sz="3200" b="1" dirty="0">
                <a:solidFill>
                  <a:srgbClr val="FFC000"/>
                </a:solidFill>
              </a:rPr>
              <a:t>                </a:t>
            </a:r>
            <a:r>
              <a:rPr lang="cs-CZ" sz="3200" dirty="0"/>
              <a:t>doporučení z </a:t>
            </a:r>
            <a:r>
              <a:rPr lang="cs-CZ" dirty="0"/>
              <a:t>pilotních  projektů</a:t>
            </a:r>
          </a:p>
          <a:p>
            <a:pPr marL="317500" indent="0">
              <a:buNone/>
            </a:pPr>
            <a:r>
              <a:rPr lang="cs-CZ" sz="3200" dirty="0"/>
              <a:t> </a:t>
            </a:r>
            <a:r>
              <a:rPr lang="cs-CZ" sz="3200" b="1" dirty="0">
                <a:highlight>
                  <a:srgbClr val="FFDF79"/>
                </a:highlight>
              </a:rPr>
              <a:t>osazení šetřičů vody</a:t>
            </a:r>
            <a:r>
              <a:rPr lang="cs-CZ" b="1" dirty="0">
                <a:highlight>
                  <a:srgbClr val="FFDF79"/>
                </a:highlight>
              </a:rPr>
              <a:t> </a:t>
            </a:r>
            <a:r>
              <a:rPr lang="cs-CZ" dirty="0"/>
              <a:t>                             </a:t>
            </a:r>
            <a:r>
              <a:rPr lang="cs-CZ" b="1" dirty="0">
                <a:highlight>
                  <a:srgbClr val="FFDF79"/>
                </a:highlight>
              </a:rPr>
              <a:t> </a:t>
            </a:r>
            <a:r>
              <a:rPr lang="cs-CZ" sz="3200" b="1" dirty="0" err="1">
                <a:highlight>
                  <a:srgbClr val="FFDF79"/>
                </a:highlight>
              </a:rPr>
              <a:t>vodastop</a:t>
            </a:r>
            <a:endParaRPr lang="cs-CZ" sz="3200" b="1" dirty="0">
              <a:highlight>
                <a:srgbClr val="FFDF79"/>
              </a:highlight>
            </a:endParaRPr>
          </a:p>
          <a:p>
            <a:pPr marL="317500" indent="0">
              <a:buNone/>
            </a:pPr>
            <a:r>
              <a:rPr lang="cs-CZ" sz="3200" b="1" dirty="0">
                <a:solidFill>
                  <a:srgbClr val="FFC000"/>
                </a:solidFill>
              </a:rPr>
              <a:t> Hospodaření s dešťovou vodou</a:t>
            </a:r>
          </a:p>
          <a:p>
            <a:pPr marL="31750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                     </a:t>
            </a:r>
            <a:r>
              <a:rPr lang="cs-CZ" b="1" dirty="0"/>
              <a:t>jímání </a:t>
            </a:r>
            <a:r>
              <a:rPr lang="cs-CZ" dirty="0"/>
              <a:t>                                 </a:t>
            </a:r>
            <a:r>
              <a:rPr lang="cs-CZ" b="1" dirty="0"/>
              <a:t>využití</a:t>
            </a:r>
          </a:p>
          <a:p>
            <a:pPr marL="317500" indent="0">
              <a:buNone/>
            </a:pPr>
            <a:r>
              <a:rPr lang="cs-CZ" dirty="0"/>
              <a:t>                                  </a:t>
            </a:r>
          </a:p>
        </p:txBody>
      </p:sp>
      <p:sp>
        <p:nvSpPr>
          <p:cNvPr id="10" name="Šipka: dolů 9">
            <a:extLst>
              <a:ext uri="{FF2B5EF4-FFF2-40B4-BE49-F238E27FC236}">
                <a16:creationId xmlns:a16="http://schemas.microsoft.com/office/drawing/2014/main" id="{F9880064-1EC2-7B90-6E18-8EFCB8F147A6}"/>
              </a:ext>
            </a:extLst>
          </p:cNvPr>
          <p:cNvSpPr/>
          <p:nvPr/>
        </p:nvSpPr>
        <p:spPr bwMode="auto">
          <a:xfrm>
            <a:off x="4979368" y="7675612"/>
            <a:ext cx="1008112" cy="504056"/>
          </a:xfrm>
          <a:prstGeom prst="downArrow">
            <a:avLst/>
          </a:prstGeom>
          <a:solidFill>
            <a:srgbClr val="C0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11" name="Šipka: dolů 10">
            <a:extLst>
              <a:ext uri="{FF2B5EF4-FFF2-40B4-BE49-F238E27FC236}">
                <a16:creationId xmlns:a16="http://schemas.microsoft.com/office/drawing/2014/main" id="{C43B109F-9134-D08D-8754-EE95FDB6A76B}"/>
              </a:ext>
            </a:extLst>
          </p:cNvPr>
          <p:cNvSpPr/>
          <p:nvPr/>
        </p:nvSpPr>
        <p:spPr bwMode="auto">
          <a:xfrm>
            <a:off x="13469444" y="3888667"/>
            <a:ext cx="484632" cy="360040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12" name="Šipka: dolů 11">
            <a:extLst>
              <a:ext uri="{FF2B5EF4-FFF2-40B4-BE49-F238E27FC236}">
                <a16:creationId xmlns:a16="http://schemas.microsoft.com/office/drawing/2014/main" id="{1C6B972D-67CE-4A4D-79B4-4C21E2E07A59}"/>
              </a:ext>
            </a:extLst>
          </p:cNvPr>
          <p:cNvSpPr/>
          <p:nvPr/>
        </p:nvSpPr>
        <p:spPr bwMode="auto">
          <a:xfrm>
            <a:off x="17436752" y="3882142"/>
            <a:ext cx="484632" cy="360040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13" name="Šestiúhelník 12">
            <a:extLst>
              <a:ext uri="{FF2B5EF4-FFF2-40B4-BE49-F238E27FC236}">
                <a16:creationId xmlns:a16="http://schemas.microsoft.com/office/drawing/2014/main" id="{0D5A8F4F-7974-C014-3DEB-1DC949D39019}"/>
              </a:ext>
            </a:extLst>
          </p:cNvPr>
          <p:cNvSpPr/>
          <p:nvPr/>
        </p:nvSpPr>
        <p:spPr bwMode="auto">
          <a:xfrm>
            <a:off x="12180168" y="6091436"/>
            <a:ext cx="504056" cy="432048"/>
          </a:xfrm>
          <a:prstGeom prst="hexago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14" name="Šestiúhelník 13">
            <a:extLst>
              <a:ext uri="{FF2B5EF4-FFF2-40B4-BE49-F238E27FC236}">
                <a16:creationId xmlns:a16="http://schemas.microsoft.com/office/drawing/2014/main" id="{ABE386DC-9D14-0EB4-906C-75C64CAE719F}"/>
              </a:ext>
            </a:extLst>
          </p:cNvPr>
          <p:cNvSpPr/>
          <p:nvPr/>
        </p:nvSpPr>
        <p:spPr bwMode="auto">
          <a:xfrm>
            <a:off x="15852576" y="6091436"/>
            <a:ext cx="504056" cy="432048"/>
          </a:xfrm>
          <a:prstGeom prst="hexagon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5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sym typeface="Gill Sans" charset="0"/>
            </a:endParaRPr>
          </a:p>
        </p:txBody>
      </p:sp>
      <p:sp>
        <p:nvSpPr>
          <p:cNvPr id="17" name="Zástupný obsah 3">
            <a:extLst>
              <a:ext uri="{FF2B5EF4-FFF2-40B4-BE49-F238E27FC236}">
                <a16:creationId xmlns:a16="http://schemas.microsoft.com/office/drawing/2014/main" id="{203CF5AC-6259-F33E-40CB-448F8E61710D}"/>
              </a:ext>
            </a:extLst>
          </p:cNvPr>
          <p:cNvSpPr txBox="1">
            <a:spLocks/>
          </p:cNvSpPr>
          <p:nvPr/>
        </p:nvSpPr>
        <p:spPr>
          <a:xfrm>
            <a:off x="10951233" y="7315572"/>
            <a:ext cx="9313168" cy="45365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22225">
            <a:solidFill>
              <a:schemeClr val="accent1"/>
            </a:solidFill>
          </a:ln>
        </p:spPr>
        <p:txBody>
          <a:bodyPr/>
          <a:lstStyle>
            <a:lvl1pPr marL="889000" indent="-571500" algn="l" rtl="0" eaLnBrk="0" fontAlgn="base" hangingPunct="0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1333500" indent="-571500" algn="l" rtl="0" eaLnBrk="0" fontAlgn="base" hangingPunct="0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marL="1778000" indent="-571500" algn="l" rtl="0" eaLnBrk="0" fontAlgn="base" hangingPunct="0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marL="2222500" indent="-571500" algn="l" rtl="0" eaLnBrk="0" fontAlgn="base" hangingPunct="0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marL="2667000" indent="-571500" algn="l" rtl="0" eaLnBrk="0" fontAlgn="base" hangingPunct="0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3124200" indent="-571500" algn="l" rtl="0" fontAlgn="base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3581400" indent="-571500" algn="l" rtl="0" fontAlgn="base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4038600" indent="-571500" algn="l" rtl="0" fontAlgn="base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4495800" indent="-571500" algn="l" rtl="0" fontAlgn="base">
              <a:spcBef>
                <a:spcPts val="3400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317500" indent="0">
              <a:buFont typeface="Gill Sans" charset="0"/>
              <a:buNone/>
            </a:pPr>
            <a:r>
              <a:rPr lang="cs-CZ" sz="3200" b="1" kern="0" dirty="0">
                <a:solidFill>
                  <a:schemeClr val="accent1"/>
                </a:solidFill>
              </a:rPr>
              <a:t>Financování úsporných opatření </a:t>
            </a:r>
            <a:r>
              <a:rPr lang="cs-CZ" sz="3200" b="1" kern="0" dirty="0">
                <a:solidFill>
                  <a:srgbClr val="FFC000"/>
                </a:solidFill>
              </a:rPr>
              <a:t>                                                                                              </a:t>
            </a:r>
          </a:p>
          <a:p>
            <a:r>
              <a:rPr lang="cs-CZ" sz="3200" b="1" kern="0" dirty="0"/>
              <a:t>„vnitřní“  EPC   - z dosažených úspor</a:t>
            </a:r>
            <a:r>
              <a:rPr lang="cs-CZ" sz="3200" b="1" kern="0" dirty="0">
                <a:solidFill>
                  <a:srgbClr val="FFC000"/>
                </a:solidFill>
              </a:rPr>
              <a:t> </a:t>
            </a:r>
          </a:p>
          <a:p>
            <a:r>
              <a:rPr lang="cs-CZ" sz="3200" b="1" kern="0" dirty="0"/>
              <a:t>využití dotačních výzev na připravené projekty </a:t>
            </a:r>
          </a:p>
          <a:p>
            <a:r>
              <a:rPr lang="cs-CZ" sz="3200" b="1" kern="0" dirty="0"/>
              <a:t>vytvoření fondu na financování energeticky úsporných opatření   </a:t>
            </a:r>
            <a:endParaRPr lang="cs-CZ" kern="0" dirty="0"/>
          </a:p>
          <a:p>
            <a:pPr marL="317500" indent="0">
              <a:buFont typeface="Gill Sans" charset="0"/>
              <a:buNone/>
            </a:pPr>
            <a:r>
              <a:rPr lang="cs-CZ" kern="0" dirty="0"/>
              <a:t>                  </a:t>
            </a:r>
            <a:endParaRPr lang="cs-CZ" b="1" kern="0" dirty="0">
              <a:highlight>
                <a:srgbClr val="FFDF79"/>
              </a:highlight>
            </a:endParaRPr>
          </a:p>
          <a:p>
            <a:pPr marL="317500" indent="0">
              <a:buFont typeface="Gill Sans" charset="0"/>
              <a:buNone/>
            </a:pPr>
            <a:r>
              <a:rPr lang="cs-CZ" b="1" kern="0" dirty="0"/>
              <a:t> </a:t>
            </a:r>
            <a:endParaRPr lang="cs-CZ" kern="0" dirty="0"/>
          </a:p>
          <a:p>
            <a:pPr marL="317500" indent="0">
              <a:buFont typeface="Gill Sans" charset="0"/>
              <a:buNone/>
            </a:pPr>
            <a:r>
              <a:rPr lang="cs-CZ" kern="0" dirty="0"/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67176316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BE10E2-31A3-2AB1-ADB5-6F7F17A56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F4685465-3591-574B-3810-88E7B6496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533400"/>
            <a:ext cx="19202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6600" b="1">
                <a:solidFill>
                  <a:schemeClr val="accent1"/>
                </a:solidFill>
              </a:rPr>
              <a:t>Metodická a technická podpora</a:t>
            </a:r>
          </a:p>
        </p:txBody>
      </p:sp>
      <p:sp>
        <p:nvSpPr>
          <p:cNvPr id="30723" name="Zástupný symbol pro obsah 2">
            <a:extLst>
              <a:ext uri="{FF2B5EF4-FFF2-40B4-BE49-F238E27FC236}">
                <a16:creationId xmlns:a16="http://schemas.microsoft.com/office/drawing/2014/main" id="{536479D6-B44D-EE2F-3B54-20E7CB5D5A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6800" y="1987550"/>
            <a:ext cx="19202400" cy="10283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r>
              <a:rPr lang="cs-CZ" altLang="cs-CZ" dirty="0"/>
              <a:t>Zapůjčení </a:t>
            </a:r>
            <a:r>
              <a:rPr lang="cs-CZ" altLang="cs-CZ" b="1" dirty="0">
                <a:solidFill>
                  <a:srgbClr val="FFC000"/>
                </a:solidFill>
              </a:rPr>
              <a:t>termokamery </a:t>
            </a:r>
            <a:r>
              <a:rPr lang="cs-CZ" altLang="cs-CZ" dirty="0"/>
              <a:t>s následným vyhodnocením záznamu</a:t>
            </a:r>
          </a:p>
          <a:p>
            <a:pPr>
              <a:buFontTx/>
              <a:buChar char="-"/>
            </a:pPr>
            <a:r>
              <a:rPr lang="cs-CZ" altLang="cs-CZ" dirty="0"/>
              <a:t>Zapůjčení </a:t>
            </a:r>
            <a:r>
              <a:rPr lang="cs-CZ" altLang="cs-CZ" b="1" dirty="0">
                <a:solidFill>
                  <a:srgbClr val="FFC000"/>
                </a:solidFill>
              </a:rPr>
              <a:t>měřáků</a:t>
            </a:r>
            <a:r>
              <a:rPr lang="cs-CZ" altLang="cs-CZ" dirty="0"/>
              <a:t> průběhu </a:t>
            </a:r>
            <a:r>
              <a:rPr lang="cs-CZ" altLang="cs-CZ" b="1" dirty="0">
                <a:solidFill>
                  <a:srgbClr val="FFC000"/>
                </a:solidFill>
              </a:rPr>
              <a:t>teplot</a:t>
            </a:r>
            <a:r>
              <a:rPr lang="cs-CZ" altLang="cs-CZ" dirty="0"/>
              <a:t> a koncentrace</a:t>
            </a:r>
            <a:r>
              <a:rPr lang="cs-CZ" altLang="cs-CZ" b="1" dirty="0">
                <a:solidFill>
                  <a:srgbClr val="FFC000"/>
                </a:solidFill>
              </a:rPr>
              <a:t> CO</a:t>
            </a:r>
            <a:r>
              <a:rPr lang="cs-CZ" altLang="cs-CZ" b="1" baseline="-25000" dirty="0">
                <a:solidFill>
                  <a:srgbClr val="FFC000"/>
                </a:solidFill>
              </a:rPr>
              <a:t>2  </a:t>
            </a:r>
            <a:r>
              <a:rPr lang="cs-CZ" altLang="cs-CZ" dirty="0"/>
              <a:t>, provedení vyhodnocení</a:t>
            </a:r>
          </a:p>
          <a:p>
            <a:pPr>
              <a:buFontTx/>
              <a:buChar char="-"/>
            </a:pPr>
            <a:r>
              <a:rPr lang="cs-CZ" altLang="cs-CZ" dirty="0"/>
              <a:t>Konzultace, </a:t>
            </a:r>
            <a:r>
              <a:rPr lang="cs-CZ" altLang="cs-CZ" b="1" dirty="0">
                <a:solidFill>
                  <a:srgbClr val="FFC000"/>
                </a:solidFill>
              </a:rPr>
              <a:t>výpočty úsporných opatření</a:t>
            </a:r>
            <a:r>
              <a:rPr lang="cs-CZ" altLang="cs-CZ" dirty="0"/>
              <a:t>, posouzení návratnosti</a:t>
            </a:r>
          </a:p>
          <a:p>
            <a:pPr>
              <a:buFontTx/>
              <a:buChar char="-"/>
            </a:pPr>
            <a:r>
              <a:rPr lang="cs-CZ" altLang="cs-CZ" dirty="0"/>
              <a:t>Jednání s dodavateli energií, </a:t>
            </a:r>
            <a:r>
              <a:rPr lang="cs-CZ" altLang="cs-CZ" b="1" dirty="0">
                <a:solidFill>
                  <a:srgbClr val="FFC000"/>
                </a:solidFill>
              </a:rPr>
              <a:t>optimalizace odběrů</a:t>
            </a:r>
          </a:p>
          <a:p>
            <a:pPr>
              <a:buFontTx/>
              <a:buChar char="-"/>
            </a:pPr>
            <a:r>
              <a:rPr lang="cs-CZ" altLang="cs-CZ" dirty="0"/>
              <a:t>Materiály pro </a:t>
            </a:r>
            <a:r>
              <a:rPr lang="cs-CZ" altLang="cs-CZ" b="1" dirty="0">
                <a:solidFill>
                  <a:srgbClr val="FFC000"/>
                </a:solidFill>
              </a:rPr>
              <a:t>vzdělávání a osvětu</a:t>
            </a:r>
          </a:p>
          <a:p>
            <a:pPr marL="317500" indent="0">
              <a:buNone/>
            </a:pPr>
            <a:endParaRPr lang="cs-CZ" altLang="cs-CZ" dirty="0"/>
          </a:p>
          <a:p>
            <a:pPr>
              <a:buFont typeface="Gill Sans" charset="0"/>
              <a:buNone/>
            </a:pPr>
            <a:r>
              <a:rPr lang="cs-CZ" altLang="cs-CZ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103001538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206DD5-BA29-494D-A456-4702B36A3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3400"/>
            <a:ext cx="19202400" cy="1525588"/>
          </a:xfrm>
        </p:spPr>
        <p:txBody>
          <a:bodyPr/>
          <a:lstStyle/>
          <a:p>
            <a:pPr>
              <a:defRPr/>
            </a:pPr>
            <a:r>
              <a:rPr lang="cs-CZ" sz="8000" dirty="0">
                <a:solidFill>
                  <a:schemeClr val="accent1">
                    <a:lumMod val="75000"/>
                  </a:schemeClr>
                </a:solidFill>
              </a:rPr>
              <a:t>SPOLUPRÁCE</a:t>
            </a:r>
          </a:p>
        </p:txBody>
      </p:sp>
      <p:sp>
        <p:nvSpPr>
          <p:cNvPr id="26627" name="Zástupný symbol pro obsah 2">
            <a:extLst>
              <a:ext uri="{FF2B5EF4-FFF2-40B4-BE49-F238E27FC236}">
                <a16:creationId xmlns:a16="http://schemas.microsoft.com/office/drawing/2014/main" id="{7EB829D0-50F0-3D63-28F0-E18696D27EC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00" indent="0">
              <a:buNone/>
            </a:pPr>
            <a:r>
              <a:rPr lang="cs-CZ" altLang="cs-CZ" b="1" dirty="0"/>
              <a:t>Správný hospodář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dirty="0"/>
              <a:t>má přehled o svěřeném majetku a využívá jej ke správným účelům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dirty="0"/>
              <a:t>zná energetickou náročnost budov a umí efektivně řídit energie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dirty="0"/>
              <a:t>staví a rekonstruuje budovy s důrazem na efektivitu celé životnosti budovy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dirty="0"/>
              <a:t>využívá potenciál obnovitelných zdrojů a akumulaci energie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dirty="0"/>
              <a:t>má zpracovanou energetickou koncepci, resp. energeticky vědomou modernizaci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altLang="cs-CZ" dirty="0"/>
              <a:t>efektivně využívá dotační programy</a:t>
            </a:r>
          </a:p>
          <a:p>
            <a:pPr>
              <a:buFont typeface="Gill Sans" charset="0"/>
              <a:buNone/>
            </a:pPr>
            <a:endParaRPr lang="cs-CZ" altLang="cs-CZ" sz="4000" dirty="0"/>
          </a:p>
        </p:txBody>
      </p:sp>
      <p:sp>
        <p:nvSpPr>
          <p:cNvPr id="26628" name="Zástupný symbol pro obsah 4">
            <a:extLst>
              <a:ext uri="{FF2B5EF4-FFF2-40B4-BE49-F238E27FC236}">
                <a16:creationId xmlns:a16="http://schemas.microsoft.com/office/drawing/2014/main" id="{56B730F9-8F84-B353-918F-B6626B5705E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1099800" y="3211513"/>
            <a:ext cx="9169400" cy="8701087"/>
          </a:xfr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00" indent="0" algn="ctr">
              <a:buFont typeface="Gill Sans" charset="0"/>
              <a:buNone/>
            </a:pPr>
            <a:endParaRPr lang="cs-CZ" altLang="cs-CZ" sz="4400" b="1" dirty="0">
              <a:solidFill>
                <a:srgbClr val="C00000"/>
              </a:solidFill>
            </a:endParaRPr>
          </a:p>
          <a:p>
            <a:pPr marL="317500" indent="0" algn="ctr">
              <a:buFont typeface="Gill Sans" charset="0"/>
              <a:buNone/>
            </a:pPr>
            <a:r>
              <a:rPr lang="cs-CZ" altLang="cs-CZ" sz="4400" b="1" dirty="0">
                <a:solidFill>
                  <a:srgbClr val="C00000"/>
                </a:solidFill>
              </a:rPr>
              <a:t>POMŮŽETE NÁM ?</a:t>
            </a:r>
          </a:p>
          <a:p>
            <a:pPr marL="317500" indent="0" algn="ctr">
              <a:buFont typeface="Gill Sans" charset="0"/>
              <a:buNone/>
            </a:pPr>
            <a:endParaRPr lang="cs-CZ" altLang="cs-CZ" sz="3200" b="1" dirty="0">
              <a:solidFill>
                <a:srgbClr val="C00000"/>
              </a:solidFill>
            </a:endParaRPr>
          </a:p>
          <a:p>
            <a:pPr marL="317500" indent="0">
              <a:spcBef>
                <a:spcPts val="1800"/>
              </a:spcBef>
              <a:buNone/>
            </a:pPr>
            <a:r>
              <a:rPr lang="cs-CZ" altLang="cs-CZ" sz="4000" b="1" dirty="0">
                <a:solidFill>
                  <a:srgbClr val="1D7416"/>
                </a:solidFill>
              </a:rPr>
              <a:t>1) CERTIFIKOVAT </a:t>
            </a:r>
            <a:r>
              <a:rPr lang="cs-CZ" altLang="cs-CZ" sz="4000" b="1" dirty="0" err="1">
                <a:solidFill>
                  <a:srgbClr val="1D7416"/>
                </a:solidFill>
              </a:rPr>
              <a:t>EnMS</a:t>
            </a:r>
            <a:r>
              <a:rPr lang="cs-CZ" altLang="cs-CZ" sz="4000" b="1" dirty="0">
                <a:solidFill>
                  <a:srgbClr val="1D7416"/>
                </a:solidFill>
              </a:rPr>
              <a:t> dle ISO 50001   </a:t>
            </a:r>
          </a:p>
          <a:p>
            <a:pPr marL="317500" indent="0">
              <a:spcBef>
                <a:spcPts val="600"/>
              </a:spcBef>
              <a:buFont typeface="Gill Sans" charset="0"/>
              <a:buNone/>
            </a:pPr>
            <a:r>
              <a:rPr lang="cs-CZ" altLang="cs-CZ" sz="4800" b="1" dirty="0">
                <a:solidFill>
                  <a:srgbClr val="1D7416"/>
                </a:solidFill>
              </a:rPr>
              <a:t>           </a:t>
            </a:r>
            <a:r>
              <a:rPr lang="cs-CZ" altLang="cs-CZ" sz="4000" b="1" dirty="0">
                <a:solidFill>
                  <a:srgbClr val="1D7416"/>
                </a:solidFill>
              </a:rPr>
              <a:t>2) REALIZOVAT ÚSPORY (SEVM)</a:t>
            </a:r>
            <a:endParaRPr lang="cs-CZ" altLang="cs-CZ" sz="3200" b="1" dirty="0"/>
          </a:p>
          <a:p>
            <a:pPr marL="317500" indent="0">
              <a:spcBef>
                <a:spcPts val="600"/>
              </a:spcBef>
              <a:buFont typeface="Gill Sans" charset="0"/>
              <a:buNone/>
            </a:pPr>
            <a:r>
              <a:rPr lang="cs-CZ" altLang="cs-CZ" sz="3200" b="1" dirty="0"/>
              <a:t>                      </a:t>
            </a:r>
            <a:r>
              <a:rPr lang="cs-CZ" altLang="cs-CZ" sz="3200" b="1" dirty="0">
                <a:solidFill>
                  <a:srgbClr val="C00000"/>
                </a:solidFill>
              </a:rPr>
              <a:t>    </a:t>
            </a:r>
            <a:r>
              <a:rPr lang="cs-CZ" altLang="cs-CZ" sz="4400" b="1" dirty="0">
                <a:solidFill>
                  <a:srgbClr val="1D7416"/>
                </a:solidFill>
              </a:rPr>
              <a:t>3) OZE</a:t>
            </a:r>
            <a:r>
              <a:rPr lang="cs-CZ" altLang="cs-CZ" sz="3200" b="1" dirty="0">
                <a:solidFill>
                  <a:schemeClr val="tx2"/>
                </a:solidFill>
              </a:rPr>
              <a:t> </a:t>
            </a:r>
            <a:r>
              <a:rPr lang="cs-CZ" altLang="cs-CZ" sz="3200" dirty="0">
                <a:solidFill>
                  <a:schemeClr val="tx2"/>
                </a:solidFill>
              </a:rPr>
              <a:t>(realizace, využívání a   </a:t>
            </a:r>
          </a:p>
          <a:p>
            <a:pPr marL="317500" indent="0">
              <a:spcBef>
                <a:spcPts val="600"/>
              </a:spcBef>
              <a:buFont typeface="Gill Sans" charset="0"/>
              <a:buNone/>
            </a:pPr>
            <a:r>
              <a:rPr lang="cs-CZ" altLang="cs-CZ" sz="3200" dirty="0">
                <a:solidFill>
                  <a:schemeClr val="tx2"/>
                </a:solidFill>
              </a:rPr>
              <a:t>                                                                       sdílení)</a:t>
            </a:r>
          </a:p>
          <a:p>
            <a:pPr marL="317500" indent="0">
              <a:spcBef>
                <a:spcPts val="600"/>
              </a:spcBef>
              <a:buFont typeface="Gill Sans" charset="0"/>
              <a:buNone/>
            </a:pPr>
            <a:r>
              <a:rPr lang="cs-CZ" altLang="cs-CZ" sz="3200" dirty="0">
                <a:solidFill>
                  <a:schemeClr val="tx2"/>
                </a:solidFill>
              </a:rPr>
              <a:t>                                              </a:t>
            </a:r>
          </a:p>
          <a:p>
            <a:pPr marL="317500" indent="0">
              <a:spcBef>
                <a:spcPts val="600"/>
              </a:spcBef>
              <a:buFont typeface="Gill Sans" charset="0"/>
              <a:buNone/>
            </a:pPr>
            <a:r>
              <a:rPr lang="cs-CZ" altLang="cs-CZ" sz="3200" dirty="0">
                <a:solidFill>
                  <a:schemeClr val="tx2"/>
                </a:solidFill>
              </a:rPr>
              <a:t>                                  </a:t>
            </a:r>
            <a:r>
              <a:rPr lang="cs-CZ" altLang="cs-CZ" sz="4000" b="1" dirty="0">
                <a:solidFill>
                  <a:schemeClr val="accent1">
                    <a:lumMod val="75000"/>
                  </a:schemeClr>
                </a:solidFill>
              </a:rPr>
              <a:t>4) SDÍLET ZKUŠENOSTI  </a:t>
            </a:r>
            <a:r>
              <a:rPr lang="cs-CZ" altLang="cs-CZ" sz="3200" dirty="0">
                <a:solidFill>
                  <a:schemeClr val="tx2"/>
                </a:solidFill>
              </a:rPr>
              <a:t>      </a:t>
            </a:r>
            <a:endParaRPr lang="cs-CZ" altLang="cs-CZ" sz="3200" b="1" dirty="0">
              <a:solidFill>
                <a:srgbClr val="C00000"/>
              </a:solidFill>
            </a:endParaRPr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5E56808D-B43B-4F16-BDDD-9341B121C139}"/>
              </a:ext>
            </a:extLst>
          </p:cNvPr>
          <p:cNvSpPr/>
          <p:nvPr/>
        </p:nvSpPr>
        <p:spPr bwMode="auto">
          <a:xfrm>
            <a:off x="15420528" y="5083324"/>
            <a:ext cx="842962" cy="977900"/>
          </a:xfrm>
          <a:prstGeom prst="downArrow">
            <a:avLst/>
          </a:prstGeom>
          <a:solidFill>
            <a:srgbClr val="FFC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cs-CZ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268F2B1-8551-B633-7AA0-B5FB12E2C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2096" y="8395692"/>
            <a:ext cx="2705478" cy="281979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>
            <a:extLst>
              <a:ext uri="{FF2B5EF4-FFF2-40B4-BE49-F238E27FC236}">
                <a16:creationId xmlns:a16="http://schemas.microsoft.com/office/drawing/2014/main" id="{03B16480-C671-9A21-B6D8-6EBCF5495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0" y="1141413"/>
            <a:ext cx="103632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>
            <a:extLst>
              <a:ext uri="{FF2B5EF4-FFF2-40B4-BE49-F238E27FC236}">
                <a16:creationId xmlns:a16="http://schemas.microsoft.com/office/drawing/2014/main" id="{54E6280C-28B6-26D2-2444-DC9C95380B08}"/>
              </a:ext>
            </a:extLst>
          </p:cNvPr>
          <p:cNvSpPr>
            <a:spLocks/>
          </p:cNvSpPr>
          <p:nvPr/>
        </p:nvSpPr>
        <p:spPr bwMode="auto">
          <a:xfrm>
            <a:off x="3538538" y="5491163"/>
            <a:ext cx="1382553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cs-CZ" sz="9600" b="1">
                <a:solidFill>
                  <a:srgbClr val="269A1D"/>
                </a:solidFill>
                <a:latin typeface="Arial Bold" charset="0"/>
                <a:sym typeface="Arial Bold" charset="0"/>
              </a:rPr>
              <a:t>Děkuj</a:t>
            </a:r>
            <a:r>
              <a:rPr lang="cs-CZ" altLang="cs-CZ" sz="9600" b="1">
                <a:solidFill>
                  <a:srgbClr val="269A1D"/>
                </a:solidFill>
                <a:latin typeface="Arial Bold" charset="0"/>
                <a:sym typeface="Arial Bold" charset="0"/>
              </a:rPr>
              <a:t>eme</a:t>
            </a:r>
            <a:r>
              <a:rPr lang="en-US" altLang="cs-CZ" sz="9600" b="1">
                <a:solidFill>
                  <a:srgbClr val="269A1D"/>
                </a:solidFill>
                <a:latin typeface="Arial Bold" charset="0"/>
                <a:sym typeface="Arial Bold" charset="0"/>
              </a:rPr>
              <a:t> za pozornost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7127ADFA-6A48-7BAB-7B27-0F652C012168}"/>
              </a:ext>
            </a:extLst>
          </p:cNvPr>
          <p:cNvSpPr>
            <a:spLocks/>
          </p:cNvSpPr>
          <p:nvPr/>
        </p:nvSpPr>
        <p:spPr bwMode="auto">
          <a:xfrm>
            <a:off x="3395663" y="11074400"/>
            <a:ext cx="503713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cs-CZ" altLang="cs-CZ" sz="2000" b="1">
                <a:solidFill>
                  <a:srgbClr val="1D7416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ENE</a:t>
            </a:r>
            <a:endParaRPr lang="en-US" altLang="cs-CZ" sz="2000" b="1">
              <a:solidFill>
                <a:srgbClr val="1D7416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cs-CZ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Oddělení</a:t>
            </a:r>
            <a:r>
              <a:rPr lang="cs-CZ" altLang="cs-CZ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městské</a:t>
            </a:r>
            <a:r>
              <a:rPr lang="en-US" altLang="cs-CZ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cs-CZ" altLang="cs-CZ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energetiky</a:t>
            </a:r>
            <a:endParaRPr lang="en-US" altLang="cs-CZ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ED7412DD-EF68-D6E4-7E9A-2B01D32D7B9B}"/>
              </a:ext>
            </a:extLst>
          </p:cNvPr>
          <p:cNvSpPr>
            <a:spLocks/>
          </p:cNvSpPr>
          <p:nvPr/>
        </p:nvSpPr>
        <p:spPr bwMode="auto">
          <a:xfrm>
            <a:off x="8795792" y="11049366"/>
            <a:ext cx="103632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cs-CZ" sz="2000" b="1" dirty="0">
                <a:solidFill>
                  <a:srgbClr val="269A1D"/>
                </a:solidFill>
                <a:latin typeface="Arial Bold" charset="0"/>
                <a:sym typeface="Arial Bold" charset="0"/>
              </a:rPr>
              <a:t>T</a:t>
            </a:r>
            <a:r>
              <a:rPr lang="en-US" alt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 +420</a:t>
            </a:r>
            <a:r>
              <a:rPr lang="cs-CZ" alt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378 033 560, 561, 562, 563</a:t>
            </a:r>
            <a:endParaRPr lang="en-US" altLang="cs-C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cs-CZ" altLang="cs-CZ" sz="2000" b="1" dirty="0">
                <a:solidFill>
                  <a:srgbClr val="269A1D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</a:rPr>
              <a:t>E   </a:t>
            </a:r>
            <a:r>
              <a:rPr lang="cs-CZ" altLang="cs-CZ" sz="20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vankoval@plzen.eu</a:t>
            </a:r>
            <a:r>
              <a:rPr lang="cs-CZ" altLang="cs-CZ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</a:rPr>
              <a:t>   </a:t>
            </a:r>
            <a:r>
              <a:rPr lang="cs-CZ" altLang="cs-CZ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hurdoval@plzen.eu</a:t>
            </a:r>
            <a:r>
              <a:rPr lang="cs-CZ" altLang="cs-CZ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</a:rPr>
              <a:t>    </a:t>
            </a:r>
            <a:r>
              <a:rPr lang="cs-CZ" altLang="cs-CZ" sz="20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hokrova@plzen.eu</a:t>
            </a:r>
            <a:r>
              <a:rPr lang="cs-CZ" altLang="cs-CZ" sz="20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</a:rPr>
              <a:t>     smirakm</a:t>
            </a:r>
            <a:r>
              <a:rPr lang="cs-CZ" altLang="cs-CZ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@plzen.eu</a:t>
            </a:r>
            <a:r>
              <a:rPr lang="cs-CZ" altLang="cs-CZ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 charset="0"/>
              </a:rPr>
              <a:t> </a:t>
            </a:r>
          </a:p>
          <a:p>
            <a:pPr eaLnBrk="1" hangingPunct="1">
              <a:lnSpc>
                <a:spcPct val="130000"/>
              </a:lnSpc>
            </a:pPr>
            <a:endParaRPr lang="en-US" altLang="cs-CZ" sz="20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ázdná stran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69A1D"/>
      </a:accent1>
      <a:accent2>
        <a:srgbClr val="333399"/>
      </a:accent2>
      <a:accent3>
        <a:srgbClr val="FFFFFF"/>
      </a:accent3>
      <a:accent4>
        <a:srgbClr val="000000"/>
      </a:accent4>
      <a:accent5>
        <a:srgbClr val="ACCAAB"/>
      </a:accent5>
      <a:accent6>
        <a:srgbClr val="2D2D8A"/>
      </a:accent6>
      <a:hlink>
        <a:srgbClr val="009999"/>
      </a:hlink>
      <a:folHlink>
        <a:srgbClr val="99CC00"/>
      </a:folHlink>
    </a:clrScheme>
    <a:fontScheme name="Prázdná strana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5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5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sym typeface="Gill Sans" charset="0"/>
          </a:defRPr>
        </a:defPPr>
      </a:lstStyle>
    </a:lnDef>
  </a:objectDefaults>
  <a:extraClrSchemeLst>
    <a:extraClrScheme>
      <a:clrScheme name="Prázdná stran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5030</TotalTime>
  <Pages>0</Pages>
  <Words>3233</Words>
  <Characters>0</Characters>
  <Application>Microsoft Office PowerPoint</Application>
  <PresentationFormat>Vlastní</PresentationFormat>
  <Lines>0</Lines>
  <Paragraphs>454</Paragraphs>
  <Slides>28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6" baseType="lpstr">
      <vt:lpstr>Arial</vt:lpstr>
      <vt:lpstr>Arial Bold</vt:lpstr>
      <vt:lpstr>Arial CE</vt:lpstr>
      <vt:lpstr>Calibri</vt:lpstr>
      <vt:lpstr>Gill Sans</vt:lpstr>
      <vt:lpstr>Google Sans</vt:lpstr>
      <vt:lpstr>Wingdings</vt:lpstr>
      <vt:lpstr>Prázdná strana</vt:lpstr>
      <vt:lpstr>Prezentace aplikace PowerPoint</vt:lpstr>
      <vt:lpstr>Vývoj spotřeb energií v budovách ZŠ</vt:lpstr>
      <vt:lpstr>    Náklady na energie</vt:lpstr>
      <vt:lpstr>Energ.etický TERČ 2026</vt:lpstr>
      <vt:lpstr>Strategie energeticky vědomé modernizace</vt:lpstr>
      <vt:lpstr>Renovační pasy</vt:lpstr>
      <vt:lpstr>Strategie energeticky vědomé modernizace – příprava II. etapy programu SEN</vt:lpstr>
      <vt:lpstr>ENEMA – ti nejlepší (pravidelnost a četnost zápisů, úspory energií)</vt:lpstr>
      <vt:lpstr>ENEMA – poznatky a potřebné změny</vt:lpstr>
      <vt:lpstr>ENEMA – nové funkcionality</vt:lpstr>
      <vt:lpstr>FVE a sdílení energie</vt:lpstr>
      <vt:lpstr>FVE – realizace na budovách ZŠ </vt:lpstr>
      <vt:lpstr>Dotační tituly</vt:lpstr>
      <vt:lpstr>Legislativní změny</vt:lpstr>
      <vt:lpstr>Legislativní povinnosti</vt:lpstr>
      <vt:lpstr>Novinky ENE</vt:lpstr>
      <vt:lpstr>Komunikace</vt:lpstr>
      <vt:lpstr>Prezentace aplikace PowerPoint</vt:lpstr>
      <vt:lpstr>Kontrola systémů vytápění a chlazení</vt:lpstr>
      <vt:lpstr>Kontrola systémů vytápění a chlazení</vt:lpstr>
      <vt:lpstr>ISO 50001</vt:lpstr>
      <vt:lpstr>ISO 50001</vt:lpstr>
      <vt:lpstr>ISO 50001</vt:lpstr>
      <vt:lpstr>Témata pro workshop</vt:lpstr>
      <vt:lpstr>Témata pro workshop</vt:lpstr>
      <vt:lpstr>Metodická a technická podpora</vt:lpstr>
      <vt:lpstr>SPOLUPRÁCE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Kůrka František</dc:creator>
  <cp:lastModifiedBy>Vaňková Ladislava</cp:lastModifiedBy>
  <cp:revision>392</cp:revision>
  <cp:lastPrinted>2026-05-27T13:26:22Z</cp:lastPrinted>
  <dcterms:modified xsi:type="dcterms:W3CDTF">2026-05-27T13:27:13Z</dcterms:modified>
</cp:coreProperties>
</file>