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58" r:id="rId2"/>
    <p:sldMasterId id="2147483770" r:id="rId3"/>
    <p:sldMasterId id="2147483782" r:id="rId4"/>
  </p:sldMasterIdLst>
  <p:notesMasterIdLst>
    <p:notesMasterId r:id="rId37"/>
  </p:notesMasterIdLst>
  <p:handoutMasterIdLst>
    <p:handoutMasterId r:id="rId38"/>
  </p:handoutMasterIdLst>
  <p:sldIdLst>
    <p:sldId id="676" r:id="rId5"/>
    <p:sldId id="509" r:id="rId6"/>
    <p:sldId id="595" r:id="rId7"/>
    <p:sldId id="652" r:id="rId8"/>
    <p:sldId id="645" r:id="rId9"/>
    <p:sldId id="647" r:id="rId10"/>
    <p:sldId id="684" r:id="rId11"/>
    <p:sldId id="685" r:id="rId12"/>
    <p:sldId id="686" r:id="rId13"/>
    <p:sldId id="687" r:id="rId14"/>
    <p:sldId id="688" r:id="rId15"/>
    <p:sldId id="689" r:id="rId16"/>
    <p:sldId id="682" r:id="rId17"/>
    <p:sldId id="679" r:id="rId18"/>
    <p:sldId id="681" r:id="rId19"/>
    <p:sldId id="690" r:id="rId20"/>
    <p:sldId id="683" r:id="rId21"/>
    <p:sldId id="700" r:id="rId22"/>
    <p:sldId id="692" r:id="rId23"/>
    <p:sldId id="693" r:id="rId24"/>
    <p:sldId id="694" r:id="rId25"/>
    <p:sldId id="695" r:id="rId26"/>
    <p:sldId id="696" r:id="rId27"/>
    <p:sldId id="697" r:id="rId28"/>
    <p:sldId id="698" r:id="rId29"/>
    <p:sldId id="699" r:id="rId30"/>
    <p:sldId id="701" r:id="rId31"/>
    <p:sldId id="703" r:id="rId32"/>
    <p:sldId id="702" r:id="rId33"/>
    <p:sldId id="704" r:id="rId34"/>
    <p:sldId id="691" r:id="rId35"/>
    <p:sldId id="677" r:id="rId36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92">
          <p15:clr>
            <a:srgbClr val="A4A3A4"/>
          </p15:clr>
        </p15:guide>
        <p15:guide id="2" orient="horz" pos="842">
          <p15:clr>
            <a:srgbClr val="A4A3A4"/>
          </p15:clr>
        </p15:guide>
        <p15:guide id="3" orient="horz" pos="540">
          <p15:clr>
            <a:srgbClr val="A4A3A4"/>
          </p15:clr>
        </p15:guide>
        <p15:guide id="4" orient="horz" pos="2281">
          <p15:clr>
            <a:srgbClr val="A4A3A4"/>
          </p15:clr>
        </p15:guide>
        <p15:guide id="5" orient="horz" pos="2776">
          <p15:clr>
            <a:srgbClr val="A4A3A4"/>
          </p15:clr>
        </p15:guide>
        <p15:guide id="6" orient="horz" pos="648">
          <p15:clr>
            <a:srgbClr val="A4A3A4"/>
          </p15:clr>
        </p15:guide>
        <p15:guide id="7" orient="horz" pos="1739">
          <p15:clr>
            <a:srgbClr val="A4A3A4"/>
          </p15:clr>
        </p15:guide>
        <p15:guide id="8" pos="2880">
          <p15:clr>
            <a:srgbClr val="A4A3A4"/>
          </p15:clr>
        </p15:guide>
        <p15:guide id="9" pos="5619">
          <p15:clr>
            <a:srgbClr val="A4A3A4"/>
          </p15:clr>
        </p15:guide>
        <p15:guide id="10" pos="3091">
          <p15:clr>
            <a:srgbClr val="A4A3A4"/>
          </p15:clr>
        </p15:guide>
        <p15:guide id="11" pos="291">
          <p15:clr>
            <a:srgbClr val="A4A3A4"/>
          </p15:clr>
        </p15:guide>
        <p15:guide id="12" pos="23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5469"/>
    <a:srgbClr val="5382A1"/>
    <a:srgbClr val="00B050"/>
    <a:srgbClr val="FFB500"/>
    <a:srgbClr val="7A7A7A"/>
    <a:srgbClr val="B3B3B3"/>
    <a:srgbClr val="F3F3F3"/>
    <a:srgbClr val="FF1414"/>
    <a:srgbClr val="8BAAC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65970" autoAdjust="0"/>
  </p:normalViewPr>
  <p:slideViewPr>
    <p:cSldViewPr snapToGrid="0">
      <p:cViewPr varScale="1">
        <p:scale>
          <a:sx n="51" d="100"/>
          <a:sy n="51" d="100"/>
        </p:scale>
        <p:origin x="978" y="33"/>
      </p:cViewPr>
      <p:guideLst>
        <p:guide orient="horz" pos="1492"/>
        <p:guide orient="horz" pos="842"/>
        <p:guide orient="horz" pos="540"/>
        <p:guide orient="horz" pos="2281"/>
        <p:guide orient="horz" pos="2776"/>
        <p:guide orient="horz" pos="648"/>
        <p:guide orient="horz" pos="1739"/>
        <p:guide pos="2880"/>
        <p:guide pos="5619"/>
        <p:guide pos="3091"/>
        <p:guide pos="291"/>
        <p:guide pos="23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9" d="100"/>
        <a:sy n="119" d="100"/>
      </p:scale>
      <p:origin x="0" y="672"/>
    </p:cViewPr>
  </p:sorterViewPr>
  <p:notesViewPr>
    <p:cSldViewPr snapToGrid="0" snapToObjects="1">
      <p:cViewPr varScale="1">
        <p:scale>
          <a:sx n="95" d="100"/>
          <a:sy n="95" d="100"/>
        </p:scale>
        <p:origin x="-2724" y="-90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333BE-0D34-4F62-BD6E-2C3B14663373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ABB6E-EB62-4D88-B3E7-408903A4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73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D1F94-724F-43BD-B41B-43157E9B4550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82501-53DA-4152-84B0-51135B15E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524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session we’ll cover</a:t>
            </a:r>
            <a:r>
              <a:rPr lang="en-US" baseline="0" dirty="0"/>
              <a:t> all the significant changes to Java Standard Edition, Java Micro Edition and </a:t>
            </a:r>
            <a:r>
              <a:rPr lang="en-US" baseline="0" dirty="0" err="1"/>
              <a:t>NetBeans</a:t>
            </a:r>
            <a:r>
              <a:rPr lang="en-US" baseline="0" dirty="0"/>
              <a:t> to show how Java continues to be the number one choice for application development.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92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80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54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110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158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14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266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6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1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38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Java 8 Launch</a:t>
            </a:r>
            <a:r>
              <a:rPr lang="en-US" baseline="0" dirty="0" smtClean="0"/>
              <a:t> site is a great place to find resource videos on Java 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38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Java 8 Launch</a:t>
            </a:r>
            <a:r>
              <a:rPr lang="en-US" baseline="0" dirty="0" smtClean="0"/>
              <a:t> site is a great place to find resource videos on Java 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1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03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20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06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82501-53DA-4152-84B0-51135B15EE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24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emplate_Content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347" y="245538"/>
            <a:ext cx="8229586" cy="768803"/>
          </a:xfrm>
        </p:spPr>
        <p:txBody>
          <a:bodyPr anchor="t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04347" y="1522101"/>
            <a:ext cx="8229600" cy="3062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347" y="1029231"/>
            <a:ext cx="8229600" cy="304800"/>
          </a:xfrm>
        </p:spPr>
        <p:txBody>
          <a:bodyPr anchor="t" anchorCtr="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905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emplate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1716438"/>
            <a:ext cx="4284133" cy="2420477"/>
          </a:xfrm>
          <a:prstGeom prst="rect">
            <a:avLst/>
          </a:prstGeom>
          <a:gradFill flip="none" rotWithShape="1">
            <a:gsLst>
              <a:gs pos="0">
                <a:srgbClr val="B3B3B3"/>
              </a:gs>
              <a:gs pos="100000">
                <a:srgbClr val="F3F3F3"/>
              </a:gs>
            </a:gsLst>
            <a:lin ang="16200000" scaled="0"/>
            <a:tileRect/>
          </a:gradFill>
          <a:ln>
            <a:noFill/>
          </a:ln>
          <a:effectLst>
            <a:outerShdw blurRad="152400" dist="63500" dir="78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524" y="1156648"/>
            <a:ext cx="4291076" cy="55132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2075" tIns="46038" rIns="92075" bIns="46038" anchor="ctr"/>
          <a:lstStyle/>
          <a:p>
            <a:pPr marL="119063" indent="-119063" algn="ctr">
              <a:defRPr/>
            </a:pPr>
            <a:endParaRPr lang="en-US" sz="4000" b="1" dirty="0">
              <a:solidFill>
                <a:srgbClr val="FFFFFF"/>
              </a:solidFill>
              <a:latin typeface="Arial" pitchFamily="-106" charset="0"/>
              <a:ea typeface="ＭＳ Ｐゴシック" pitchFamily="34" charset="-128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4318000" y="1156648"/>
            <a:ext cx="4825998" cy="2971800"/>
          </a:xfrm>
          <a:effectLst>
            <a:reflection blurRad="63500" stA="50000" endPos="7000" dir="5400000" sy="-100000" algn="bl" rotWithShape="0"/>
          </a:effectLst>
        </p:spPr>
        <p:txBody>
          <a:bodyPr anchor="ctr" anchorCtr="1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Insert Picture Here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753544" y="1859644"/>
            <a:ext cx="3131820" cy="213741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804346" y="1163620"/>
            <a:ext cx="3412068" cy="544351"/>
          </a:xfrm>
          <a:noFill/>
        </p:spPr>
        <p:txBody>
          <a:bodyPr lIns="0" tIns="0" rIns="0" bIns="0"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20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Master Text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04346" y="245538"/>
            <a:ext cx="8221121" cy="770462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71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emplate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1159938"/>
            <a:ext cx="9144000" cy="2971799"/>
          </a:xfrm>
          <a:prstGeom prst="rect">
            <a:avLst/>
          </a:prstGeom>
          <a:gradFill flip="none" rotWithShape="1">
            <a:gsLst>
              <a:gs pos="0">
                <a:srgbClr val="355469"/>
              </a:gs>
              <a:gs pos="100000">
                <a:schemeClr val="accent1"/>
              </a:gs>
            </a:gsLst>
            <a:lin ang="16200000" scaled="0"/>
            <a:tileRect/>
          </a:gradFill>
          <a:ln>
            <a:noFill/>
          </a:ln>
          <a:effectLst>
            <a:outerShdw blurRad="152400" dist="635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 bwMode="white">
          <a:xfrm>
            <a:off x="797999" y="1422404"/>
            <a:ext cx="7617881" cy="1354667"/>
          </a:xfrm>
        </p:spPr>
        <p:txBody>
          <a:bodyPr lIns="0" tIns="0" rIns="0" bIns="0" anchor="t" anchorCtr="0">
            <a:normAutofit/>
          </a:bodyPr>
          <a:lstStyle>
            <a:lvl1pPr marL="114300" indent="-1143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None/>
              <a:defRPr sz="2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22"/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899602" y="2844803"/>
            <a:ext cx="3994149" cy="443953"/>
          </a:xfrm>
          <a:noFill/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itchFamily="34" charset="0"/>
              <a:buNone/>
              <a:defRPr lang="en-US" sz="2000" b="1" kern="1200" cap="none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en-US" dirty="0" smtClean="0"/>
              <a:t>Click to edit name</a:t>
            </a: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899602" y="3343623"/>
            <a:ext cx="3994149" cy="703448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 pitchFamily="34" charset="0"/>
              <a:buNone/>
              <a:defRPr lang="en-US" sz="1600" b="0" kern="1200" cap="none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en-US" dirty="0" smtClean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0829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emplat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457201" y="1130300"/>
            <a:ext cx="2607406" cy="3136900"/>
          </a:xfrm>
          <a:noFill/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800" b="0" cap="none" baseline="0">
                <a:solidFill>
                  <a:schemeClr val="tx1"/>
                </a:solidFill>
              </a:defRPr>
            </a:lvl1pPr>
            <a:lvl2pPr marL="173736" indent="-173736">
              <a:buClr>
                <a:schemeClr val="accent1"/>
              </a:buClr>
              <a:buFont typeface="Wingdings" charset="2"/>
              <a:buChar char="§"/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7" hasCustomPrompt="1"/>
          </p:nvPr>
        </p:nvSpPr>
        <p:spPr>
          <a:xfrm>
            <a:off x="3482976" y="1123950"/>
            <a:ext cx="5236560" cy="3143250"/>
          </a:xfrm>
        </p:spPr>
        <p:txBody>
          <a:bodyPr anchor="ctr" anchorCtr="1"/>
          <a:lstStyle>
            <a:lvl1pPr marL="60325" indent="0" algn="ctr">
              <a:buNone/>
              <a:defRPr/>
            </a:lvl1pPr>
          </a:lstStyle>
          <a:p>
            <a:r>
              <a:rPr lang="en-US" dirty="0" smtClean="0"/>
              <a:t>Insert Chart Here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04347" y="245538"/>
            <a:ext cx="8229586" cy="770462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26"/>
          <p:cNvSpPr>
            <a:spLocks noChangeArrowheads="1"/>
          </p:cNvSpPr>
          <p:nvPr userDrawn="1"/>
        </p:nvSpPr>
        <p:spPr bwMode="auto">
          <a:xfrm flipH="1">
            <a:off x="3171825" y="1118350"/>
            <a:ext cx="27432" cy="315515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34281" tIns="17140" rIns="34281" bIns="17140" anchor="ctr"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55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w Template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Java_clr.bmp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27" y="681179"/>
            <a:ext cx="5802373" cy="307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 NOT USE_Instructi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153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466" y="4555067"/>
            <a:ext cx="2531533" cy="5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02760" y="1571843"/>
            <a:ext cx="5030787" cy="1100723"/>
          </a:xfrm>
        </p:spPr>
        <p:txBody>
          <a:bodyPr anchor="t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text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38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_Instruc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153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466" y="4555067"/>
            <a:ext cx="2531533" cy="5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4347" y="245538"/>
            <a:ext cx="8229600" cy="770462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347" y="1201839"/>
            <a:ext cx="8229600" cy="3564894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buClr>
                <a:schemeClr val="accent1"/>
              </a:buCl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65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_Instructio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153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466" y="4555067"/>
            <a:ext cx="2531533" cy="5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04347" y="245538"/>
            <a:ext cx="8229600" cy="406396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347" y="648216"/>
            <a:ext cx="8229600" cy="304800"/>
          </a:xfrm>
        </p:spPr>
        <p:txBody>
          <a:bodyPr anchor="t" anchorCtr="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347" y="1201839"/>
            <a:ext cx="8229600" cy="3564894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buClr>
                <a:schemeClr val="accent1"/>
              </a:buCl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49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80486"/>
            <a:ext cx="8229600" cy="423784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200" y="919160"/>
            <a:ext cx="8229600" cy="304800"/>
          </a:xfrm>
        </p:spPr>
        <p:txBody>
          <a:bodyPr anchor="t" anchorCtr="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8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New Template_Content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347" y="245538"/>
            <a:ext cx="8229586" cy="768803"/>
          </a:xfrm>
        </p:spPr>
        <p:txBody>
          <a:bodyPr anchor="t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04347" y="1522101"/>
            <a:ext cx="8229600" cy="3062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347" y="1029231"/>
            <a:ext cx="8229600" cy="304800"/>
          </a:xfrm>
        </p:spPr>
        <p:txBody>
          <a:bodyPr anchor="t" anchorCtr="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576072" cy="557784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181"/>
            <a:ext cx="6858000" cy="1790682"/>
          </a:xfrm>
        </p:spPr>
        <p:txBody>
          <a:bodyPr/>
          <a:lstStyle>
            <a:lvl1pPr algn="ctr">
              <a:defRPr sz="3164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10"/>
            <a:ext cx="6858000" cy="1241505"/>
          </a:xfrm>
        </p:spPr>
        <p:txBody>
          <a:bodyPr/>
          <a:lstStyle>
            <a:lvl1pPr marL="0" indent="0" algn="ctr">
              <a:buNone/>
              <a:defRPr sz="1266"/>
            </a:lvl1pPr>
            <a:lvl2pPr marL="241082" indent="0" algn="ctr">
              <a:buNone/>
              <a:defRPr sz="1055"/>
            </a:lvl2pPr>
            <a:lvl3pPr marL="482163" indent="0" algn="ctr">
              <a:buNone/>
              <a:defRPr sz="949"/>
            </a:lvl3pPr>
            <a:lvl4pPr marL="723245" indent="0" algn="ctr">
              <a:buNone/>
              <a:defRPr sz="844"/>
            </a:lvl4pPr>
            <a:lvl5pPr marL="964326" indent="0" algn="ctr">
              <a:buNone/>
              <a:defRPr sz="844"/>
            </a:lvl5pPr>
            <a:lvl6pPr marL="1205408" indent="0" algn="ctr">
              <a:buNone/>
              <a:defRPr sz="844"/>
            </a:lvl6pPr>
            <a:lvl7pPr marL="1446489" indent="0" algn="ctr">
              <a:buNone/>
              <a:defRPr sz="844"/>
            </a:lvl7pPr>
            <a:lvl8pPr marL="1687571" indent="0" algn="ctr">
              <a:buNone/>
              <a:defRPr sz="844"/>
            </a:lvl8pPr>
            <a:lvl9pPr marL="1928652" indent="0" algn="ctr">
              <a:buNone/>
              <a:defRPr sz="844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05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emplate_Content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4347" y="245538"/>
            <a:ext cx="8229586" cy="406395"/>
          </a:xfrm>
        </p:spPr>
        <p:txBody>
          <a:bodyPr anchor="t" anchorCtr="0"/>
          <a:lstStyle/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04347" y="1522101"/>
            <a:ext cx="8229600" cy="3062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347" y="648216"/>
            <a:ext cx="8229600" cy="304800"/>
          </a:xfrm>
        </p:spPr>
        <p:txBody>
          <a:bodyPr anchor="t" anchorCtr="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220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53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63" y="1282527"/>
            <a:ext cx="7887146" cy="2138939"/>
          </a:xfrm>
        </p:spPr>
        <p:txBody>
          <a:bodyPr/>
          <a:lstStyle>
            <a:lvl1pPr>
              <a:defRPr sz="3164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63" y="3442394"/>
            <a:ext cx="7887146" cy="1125141"/>
          </a:xfrm>
        </p:spPr>
        <p:txBody>
          <a:bodyPr/>
          <a:lstStyle>
            <a:lvl1pPr marL="0" indent="0">
              <a:buNone/>
              <a:defRPr sz="1266"/>
            </a:lvl1pPr>
            <a:lvl2pPr marL="241082" indent="0">
              <a:buNone/>
              <a:defRPr sz="1055"/>
            </a:lvl2pPr>
            <a:lvl3pPr marL="482163" indent="0">
              <a:buNone/>
              <a:defRPr sz="949"/>
            </a:lvl3pPr>
            <a:lvl4pPr marL="723245" indent="0">
              <a:buNone/>
              <a:defRPr sz="844"/>
            </a:lvl4pPr>
            <a:lvl5pPr marL="964326" indent="0">
              <a:buNone/>
              <a:defRPr sz="844"/>
            </a:lvl5pPr>
            <a:lvl6pPr marL="1205408" indent="0">
              <a:buNone/>
              <a:defRPr sz="844"/>
            </a:lvl6pPr>
            <a:lvl7pPr marL="1446489" indent="0">
              <a:buNone/>
              <a:defRPr sz="844"/>
            </a:lvl7pPr>
            <a:lvl8pPr marL="1687571" indent="0">
              <a:buNone/>
              <a:defRPr sz="844"/>
            </a:lvl8pPr>
            <a:lvl9pPr marL="1928652" indent="0">
              <a:buNone/>
              <a:defRPr sz="84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3268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11611" y="2632026"/>
            <a:ext cx="2705695" cy="4470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4463" y="2632026"/>
            <a:ext cx="2706811" cy="4470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04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544" y="273751"/>
            <a:ext cx="7887146" cy="99454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543" y="1260760"/>
            <a:ext cx="3868787" cy="617823"/>
          </a:xfrm>
        </p:spPr>
        <p:txBody>
          <a:bodyPr anchor="b"/>
          <a:lstStyle>
            <a:lvl1pPr marL="0" indent="0">
              <a:buNone/>
              <a:defRPr sz="1266" b="1"/>
            </a:lvl1pPr>
            <a:lvl2pPr marL="241082" indent="0">
              <a:buNone/>
              <a:defRPr sz="1055" b="1"/>
            </a:lvl2pPr>
            <a:lvl3pPr marL="482163" indent="0">
              <a:buNone/>
              <a:defRPr sz="949" b="1"/>
            </a:lvl3pPr>
            <a:lvl4pPr marL="723245" indent="0">
              <a:buNone/>
              <a:defRPr sz="844" b="1"/>
            </a:lvl4pPr>
            <a:lvl5pPr marL="964326" indent="0">
              <a:buNone/>
              <a:defRPr sz="844" b="1"/>
            </a:lvl5pPr>
            <a:lvl6pPr marL="1205408" indent="0">
              <a:buNone/>
              <a:defRPr sz="844" b="1"/>
            </a:lvl6pPr>
            <a:lvl7pPr marL="1446489" indent="0">
              <a:buNone/>
              <a:defRPr sz="844" b="1"/>
            </a:lvl7pPr>
            <a:lvl8pPr marL="1687571" indent="0">
              <a:buNone/>
              <a:defRPr sz="844" b="1"/>
            </a:lvl8pPr>
            <a:lvl9pPr marL="1928652" indent="0">
              <a:buNone/>
              <a:defRPr sz="84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543" y="1878583"/>
            <a:ext cx="3868787" cy="27634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8927" y="1260760"/>
            <a:ext cx="3887762" cy="617823"/>
          </a:xfrm>
        </p:spPr>
        <p:txBody>
          <a:bodyPr anchor="b"/>
          <a:lstStyle>
            <a:lvl1pPr marL="0" indent="0">
              <a:buNone/>
              <a:defRPr sz="1266" b="1"/>
            </a:lvl1pPr>
            <a:lvl2pPr marL="241082" indent="0">
              <a:buNone/>
              <a:defRPr sz="1055" b="1"/>
            </a:lvl2pPr>
            <a:lvl3pPr marL="482163" indent="0">
              <a:buNone/>
              <a:defRPr sz="949" b="1"/>
            </a:lvl3pPr>
            <a:lvl4pPr marL="723245" indent="0">
              <a:buNone/>
              <a:defRPr sz="844" b="1"/>
            </a:lvl4pPr>
            <a:lvl5pPr marL="964326" indent="0">
              <a:buNone/>
              <a:defRPr sz="844" b="1"/>
            </a:lvl5pPr>
            <a:lvl6pPr marL="1205408" indent="0">
              <a:buNone/>
              <a:defRPr sz="844" b="1"/>
            </a:lvl6pPr>
            <a:lvl7pPr marL="1446489" indent="0">
              <a:buNone/>
              <a:defRPr sz="844" b="1"/>
            </a:lvl7pPr>
            <a:lvl8pPr marL="1687571" indent="0">
              <a:buNone/>
              <a:defRPr sz="844" b="1"/>
            </a:lvl8pPr>
            <a:lvl9pPr marL="1928652" indent="0">
              <a:buNone/>
              <a:defRPr sz="84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8927" y="1878583"/>
            <a:ext cx="3887762" cy="27634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82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79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465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543" y="343235"/>
            <a:ext cx="2949029" cy="1199648"/>
          </a:xfrm>
        </p:spPr>
        <p:txBody>
          <a:bodyPr/>
          <a:lstStyle>
            <a:lvl1pPr>
              <a:defRPr sz="168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63" y="740885"/>
            <a:ext cx="4628926" cy="3655033"/>
          </a:xfrm>
        </p:spPr>
        <p:txBody>
          <a:bodyPr/>
          <a:lstStyle>
            <a:lvl1pPr>
              <a:defRPr sz="1687"/>
            </a:lvl1pPr>
            <a:lvl2pPr>
              <a:defRPr sz="1476"/>
            </a:lvl2pPr>
            <a:lvl3pPr>
              <a:defRPr sz="1266"/>
            </a:lvl3pPr>
            <a:lvl4pPr>
              <a:defRPr sz="1055"/>
            </a:lvl4pPr>
            <a:lvl5pPr>
              <a:defRPr sz="1055"/>
            </a:lvl5pPr>
            <a:lvl6pPr>
              <a:defRPr sz="1055"/>
            </a:lvl6pPr>
            <a:lvl7pPr>
              <a:defRPr sz="1055"/>
            </a:lvl7pPr>
            <a:lvl8pPr>
              <a:defRPr sz="1055"/>
            </a:lvl8pPr>
            <a:lvl9pPr>
              <a:defRPr sz="105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543" y="1542883"/>
            <a:ext cx="2949029" cy="2858895"/>
          </a:xfrm>
        </p:spPr>
        <p:txBody>
          <a:bodyPr/>
          <a:lstStyle>
            <a:lvl1pPr marL="0" indent="0">
              <a:buNone/>
              <a:defRPr sz="844"/>
            </a:lvl1pPr>
            <a:lvl2pPr marL="241082" indent="0">
              <a:buNone/>
              <a:defRPr sz="738"/>
            </a:lvl2pPr>
            <a:lvl3pPr marL="482163" indent="0">
              <a:buNone/>
              <a:defRPr sz="633"/>
            </a:lvl3pPr>
            <a:lvl4pPr marL="723245" indent="0">
              <a:buNone/>
              <a:defRPr sz="527"/>
            </a:lvl4pPr>
            <a:lvl5pPr marL="964326" indent="0">
              <a:buNone/>
              <a:defRPr sz="527"/>
            </a:lvl5pPr>
            <a:lvl6pPr marL="1205408" indent="0">
              <a:buNone/>
              <a:defRPr sz="527"/>
            </a:lvl6pPr>
            <a:lvl7pPr marL="1446489" indent="0">
              <a:buNone/>
              <a:defRPr sz="527"/>
            </a:lvl7pPr>
            <a:lvl8pPr marL="1687571" indent="0">
              <a:buNone/>
              <a:defRPr sz="527"/>
            </a:lvl8pPr>
            <a:lvl9pPr marL="1928652" indent="0">
              <a:buNone/>
              <a:defRPr sz="52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23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543" y="343235"/>
            <a:ext cx="2949029" cy="1199648"/>
          </a:xfrm>
        </p:spPr>
        <p:txBody>
          <a:bodyPr/>
          <a:lstStyle>
            <a:lvl1pPr>
              <a:defRPr sz="168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63" y="740885"/>
            <a:ext cx="4628926" cy="3655033"/>
          </a:xfrm>
        </p:spPr>
        <p:txBody>
          <a:bodyPr/>
          <a:lstStyle>
            <a:lvl1pPr marL="0" indent="0">
              <a:buNone/>
              <a:defRPr sz="1687"/>
            </a:lvl1pPr>
            <a:lvl2pPr marL="241082" indent="0">
              <a:buNone/>
              <a:defRPr sz="1476"/>
            </a:lvl2pPr>
            <a:lvl3pPr marL="482163" indent="0">
              <a:buNone/>
              <a:defRPr sz="1266"/>
            </a:lvl3pPr>
            <a:lvl4pPr marL="723245" indent="0">
              <a:buNone/>
              <a:defRPr sz="1055"/>
            </a:lvl4pPr>
            <a:lvl5pPr marL="964326" indent="0">
              <a:buNone/>
              <a:defRPr sz="1055"/>
            </a:lvl5pPr>
            <a:lvl6pPr marL="1205408" indent="0">
              <a:buNone/>
              <a:defRPr sz="1055"/>
            </a:lvl6pPr>
            <a:lvl7pPr marL="1446489" indent="0">
              <a:buNone/>
              <a:defRPr sz="1055"/>
            </a:lvl7pPr>
            <a:lvl8pPr marL="1687571" indent="0">
              <a:buNone/>
              <a:defRPr sz="1055"/>
            </a:lvl8pPr>
            <a:lvl9pPr marL="1928652" indent="0">
              <a:buNone/>
              <a:defRPr sz="10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543" y="1542883"/>
            <a:ext cx="2949029" cy="2858895"/>
          </a:xfrm>
        </p:spPr>
        <p:txBody>
          <a:bodyPr/>
          <a:lstStyle>
            <a:lvl1pPr marL="0" indent="0">
              <a:buNone/>
              <a:defRPr sz="844"/>
            </a:lvl1pPr>
            <a:lvl2pPr marL="241082" indent="0">
              <a:buNone/>
              <a:defRPr sz="738"/>
            </a:lvl2pPr>
            <a:lvl3pPr marL="482163" indent="0">
              <a:buNone/>
              <a:defRPr sz="633"/>
            </a:lvl3pPr>
            <a:lvl4pPr marL="723245" indent="0">
              <a:buNone/>
              <a:defRPr sz="527"/>
            </a:lvl4pPr>
            <a:lvl5pPr marL="964326" indent="0">
              <a:buNone/>
              <a:defRPr sz="527"/>
            </a:lvl5pPr>
            <a:lvl6pPr marL="1205408" indent="0">
              <a:buNone/>
              <a:defRPr sz="527"/>
            </a:lvl6pPr>
            <a:lvl7pPr marL="1446489" indent="0">
              <a:buNone/>
              <a:defRPr sz="527"/>
            </a:lvl7pPr>
            <a:lvl8pPr marL="1687571" indent="0">
              <a:buNone/>
              <a:defRPr sz="527"/>
            </a:lvl8pPr>
            <a:lvl9pPr marL="1928652" indent="0">
              <a:buNone/>
              <a:defRPr sz="52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112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195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51637" y="1290061"/>
            <a:ext cx="1379637" cy="178900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11611" y="1290061"/>
            <a:ext cx="4032870" cy="17890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11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w Template_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>
            <a:outerShdw blurRad="152400" dist="635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715000" y="0"/>
            <a:ext cx="3429000" cy="5143500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>
            <a:outerShdw blurRad="635000" dir="108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451484" y="1583267"/>
            <a:ext cx="5026449" cy="1230657"/>
          </a:xfrm>
        </p:spPr>
        <p:txBody>
          <a:bodyPr anchor="b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white">
          <a:xfrm>
            <a:off x="450849" y="2914276"/>
            <a:ext cx="5027083" cy="1048124"/>
          </a:xfrm>
        </p:spPr>
        <p:txBody>
          <a:bodyPr lIns="0" tIns="0"/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715000" y="0"/>
            <a:ext cx="3429000" cy="5143500"/>
          </a:xfr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anchor="ctr" anchorCtr="1"/>
          <a:lstStyle>
            <a:lvl1pPr marL="60325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Insert Picture Here</a:t>
            </a:r>
            <a:endParaRPr lang="en-US" dirty="0"/>
          </a:p>
        </p:txBody>
      </p:sp>
      <p:pic>
        <p:nvPicPr>
          <p:cNvPr id="11" name="Picture 10" descr="Java_wh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21" y="35551"/>
            <a:ext cx="1711924" cy="101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3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7484-8940-CC4F-9879-3F31C72473C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13.05.2014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09A3-6B10-704A-A803-A966E0CD628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94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7484-8940-CC4F-9879-3F31C72473C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13.05.2014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09A3-6B10-704A-A803-A966E0CD628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11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7484-8940-CC4F-9879-3F31C72473C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13.05.2014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09A3-6B10-704A-A803-A966E0CD628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2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7484-8940-CC4F-9879-3F31C72473C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13.05.2014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09A3-6B10-704A-A803-A966E0CD628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8210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7484-8940-CC4F-9879-3F31C72473C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13.05.2014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09A3-6B10-704A-A803-A966E0CD628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6123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7484-8940-CC4F-9879-3F31C72473C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13.05.2014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09A3-6B10-704A-A803-A966E0CD628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912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7484-8940-CC4F-9879-3F31C72473C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13.05.2014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09A3-6B10-704A-A803-A966E0CD628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909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7484-8940-CC4F-9879-3F31C72473C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13.05.2014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09A3-6B10-704A-A803-A966E0CD628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739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7484-8940-CC4F-9879-3F31C72473C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13.05.2014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09A3-6B10-704A-A803-A966E0CD628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2884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7484-8940-CC4F-9879-3F31C72473C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13.05.2014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09A3-6B10-704A-A803-A966E0CD628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003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w Template_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24964"/>
            <a:ext cx="9144000" cy="4157107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>
            <a:outerShdw blurRad="152400" dist="635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5715000" y="-24964"/>
            <a:ext cx="3429000" cy="4157107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>
            <a:outerShdw blurRad="635000" dir="108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451485" y="1583267"/>
            <a:ext cx="5026448" cy="1230657"/>
          </a:xfrm>
        </p:spPr>
        <p:txBody>
          <a:bodyPr anchor="b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white">
          <a:xfrm>
            <a:off x="450849" y="2914276"/>
            <a:ext cx="5027083" cy="1048124"/>
          </a:xfrm>
        </p:spPr>
        <p:txBody>
          <a:bodyPr lIns="0" tIns="0"/>
          <a:lstStyle>
            <a:lvl1pPr marL="0" marR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5000"/>
              <a:buFont typeface="Wingdings" pitchFamily="2" charset="2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715000" y="-25400"/>
            <a:ext cx="3429000" cy="4157663"/>
          </a:xfr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lIns="0" tIns="0" rIns="0" bIns="0" rtlCol="0" anchor="ctr" anchorCtr="1">
            <a:noAutofit/>
          </a:bodyPr>
          <a:lstStyle>
            <a:lvl1pPr>
              <a:buFontTx/>
              <a:buNone/>
              <a:defRPr lang="en-US" baseline="0">
                <a:solidFill>
                  <a:schemeClr val="bg1"/>
                </a:solidFill>
              </a:defRPr>
            </a:lvl1pPr>
          </a:lstStyle>
          <a:p>
            <a:pPr marL="60325" lvl="0" indent="0">
              <a:buFontTx/>
              <a:buNone/>
            </a:pPr>
            <a:r>
              <a:rPr lang="en-US" dirty="0" smtClean="0"/>
              <a:t>Insert Picture Here</a:t>
            </a:r>
            <a:endParaRPr lang="en-US" dirty="0"/>
          </a:p>
        </p:txBody>
      </p:sp>
      <p:pic>
        <p:nvPicPr>
          <p:cNvPr id="13" name="Picture 12" descr="Java_wht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21" y="35551"/>
            <a:ext cx="1711924" cy="101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8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7484-8940-CC4F-9879-3F31C72473C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13.05.2014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09A3-6B10-704A-A803-A966E0CD628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838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910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275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0163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690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t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t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122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197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840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267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 anchor="t"/>
          <a:lstStyle>
            <a:lvl1pPr marL="0" indent="0">
              <a:buNone/>
              <a:defRPr sz="105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35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emplate_Program 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1159938"/>
            <a:ext cx="9143998" cy="2980266"/>
          </a:xfrm>
          <a:prstGeom prst="rect">
            <a:avLst/>
          </a:prstGeom>
          <a:gradFill flip="none" rotWithShape="1">
            <a:gsLst>
              <a:gs pos="0">
                <a:srgbClr val="B3B3B3"/>
              </a:gs>
              <a:gs pos="100000">
                <a:srgbClr val="F3F3F3"/>
              </a:gs>
            </a:gsLst>
            <a:lin ang="16200000" scaled="0"/>
            <a:tileRect/>
          </a:gradFill>
          <a:ln>
            <a:noFill/>
          </a:ln>
          <a:effectLst>
            <a:outerShdw blurRad="152400" dist="63500" dir="78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 userDrawn="1">
            <p:ph type="title"/>
          </p:nvPr>
        </p:nvSpPr>
        <p:spPr>
          <a:xfrm>
            <a:off x="804981" y="245538"/>
            <a:ext cx="7771752" cy="761995"/>
          </a:xfr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ln w="0"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13"/>
          </p:nvPr>
        </p:nvSpPr>
        <p:spPr>
          <a:xfrm>
            <a:off x="804981" y="1363132"/>
            <a:ext cx="7771752" cy="2616201"/>
          </a:xfrm>
        </p:spPr>
        <p:txBody>
          <a:bodyPr lIns="0" tIns="0"/>
          <a:lstStyle>
            <a:lvl1pPr marL="219456" indent="-219456">
              <a:lnSpc>
                <a:spcPct val="120000"/>
              </a:lnSpc>
              <a:buSzPct val="90000"/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214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1508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 anchor="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45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emplate_Graphic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02761" y="1571843"/>
            <a:ext cx="4709053" cy="1100723"/>
          </a:xfrm>
        </p:spPr>
        <p:txBody>
          <a:bodyPr anchor="t" anchorCtr="0"/>
          <a:lstStyle>
            <a:lvl1pPr>
              <a:defRPr sz="2800" b="1">
                <a:ln w="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Click to edit text 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5715000" y="0"/>
            <a:ext cx="3429000" cy="51435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rgbClr val="355469"/>
              </a:gs>
            </a:gsLst>
            <a:lin ang="16200000" scaled="0"/>
            <a:tileRect/>
          </a:gradFill>
          <a:ln>
            <a:noFill/>
          </a:ln>
          <a:effectLst>
            <a:outerShdw blurRad="152400" dist="63500" dir="105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6765364" y="4646084"/>
            <a:ext cx="2038432" cy="457200"/>
            <a:chOff x="6765364" y="4646084"/>
            <a:chExt cx="2038432" cy="457200"/>
          </a:xfrm>
        </p:grpSpPr>
        <p:pic>
          <p:nvPicPr>
            <p:cNvPr id="14" name="Picture 13" descr="O_signature_wht_rgb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452" y="4819820"/>
              <a:ext cx="919344" cy="283464"/>
            </a:xfrm>
            <a:prstGeom prst="rect">
              <a:avLst/>
            </a:prstGeom>
          </p:spPr>
        </p:pic>
        <p:pic>
          <p:nvPicPr>
            <p:cNvPr id="15" name="Picture 14" descr="Java_clr_hori.bmp"/>
            <p:cNvPicPr>
              <a:picLocks noChangeAspect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9" b="15044"/>
            <a:stretch/>
          </p:blipFill>
          <p:spPr>
            <a:xfrm>
              <a:off x="6765364" y="4646084"/>
              <a:ext cx="948422" cy="436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455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emplate_Imag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5715000" y="0"/>
            <a:ext cx="3429000" cy="4631267"/>
          </a:xfrm>
          <a:prstGeom prst="rect">
            <a:avLst/>
          </a:prstGeom>
          <a:gradFill flip="none" rotWithShape="1">
            <a:gsLst>
              <a:gs pos="100000">
                <a:srgbClr val="F3F3F3"/>
              </a:gs>
              <a:gs pos="0">
                <a:srgbClr val="B3B3B3"/>
              </a:gs>
            </a:gsLst>
            <a:lin ang="16200000" scaled="0"/>
            <a:tileRect/>
          </a:gradFill>
          <a:ln>
            <a:noFill/>
          </a:ln>
          <a:effectLst>
            <a:outerShdw blurRad="152400" dist="63500" dir="11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02761" y="1571843"/>
            <a:ext cx="4709040" cy="1100723"/>
          </a:xfr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ln w="0"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text </a:t>
            </a:r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5715000" y="-2117"/>
            <a:ext cx="3429000" cy="4629150"/>
          </a:xfrm>
          <a:ln>
            <a:noFill/>
          </a:ln>
          <a:effectLst/>
        </p:spPr>
        <p:txBody>
          <a:bodyPr anchor="ctr" anchorCtr="0"/>
          <a:lstStyle>
            <a:lvl1pPr marL="0" indent="0" algn="ctr">
              <a:buNone/>
              <a:defRPr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Insert Picture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97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emplate_Announ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-2" y="1159938"/>
            <a:ext cx="9144000" cy="2971800"/>
          </a:xfrm>
          <a:prstGeom prst="rect">
            <a:avLst/>
          </a:prstGeom>
          <a:gradFill flip="none" rotWithShape="1">
            <a:gsLst>
              <a:gs pos="0">
                <a:srgbClr val="B3B3B3"/>
              </a:gs>
              <a:gs pos="100000">
                <a:srgbClr val="F3F3F3"/>
              </a:gs>
            </a:gsLst>
            <a:lin ang="16200000" scaled="0"/>
            <a:tileRect/>
          </a:gradFill>
          <a:ln>
            <a:noFill/>
          </a:ln>
          <a:effectLst>
            <a:outerShdw blurRad="152400" dist="63500" dir="78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04347" y="1459241"/>
            <a:ext cx="5029186" cy="2410019"/>
          </a:xfrm>
        </p:spPr>
        <p:txBody>
          <a:bodyPr anchor="t" anchorCtr="0">
            <a:noAutofit/>
          </a:bodyPr>
          <a:lstStyle>
            <a:lvl1pPr marL="0" marR="0" indent="0" algn="l" defTabSz="228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5000"/>
              <a:buFont typeface="Wingdings" pitchFamily="2" charset="2"/>
              <a:buNone/>
              <a:tabLst/>
              <a:defRPr sz="4400" b="1" cap="all" baseline="0">
                <a:solidFill>
                  <a:schemeClr val="tx1"/>
                </a:solidFill>
              </a:defRPr>
            </a:lvl1pPr>
          </a:lstStyle>
          <a:p>
            <a:pPr marL="0" marR="0" lvl="0" indent="0" algn="l" defTabSz="228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</a:t>
            </a:r>
          </a:p>
          <a:p>
            <a:pPr marL="0" marR="0" lvl="0" indent="0" algn="l" defTabSz="228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5000"/>
              <a:buFont typeface="Wingdings" pitchFamily="2" charset="2"/>
              <a:buNone/>
              <a:tabLst/>
              <a:defRPr/>
            </a:pPr>
            <a:endParaRPr lang="en-US" dirty="0" smtClean="0"/>
          </a:p>
        </p:txBody>
      </p:sp>
      <p:pic>
        <p:nvPicPr>
          <p:cNvPr id="17" name="Picture 16" descr="Java_blk_rgb.png"/>
          <p:cNvPicPr>
            <a:picLocks noChangeAspect="1"/>
          </p:cNvPicPr>
          <p:nvPr userDrawn="1"/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27" y="2025650"/>
            <a:ext cx="3573245" cy="183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9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emplate_Announcement Key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990088" y="1159938"/>
            <a:ext cx="6153912" cy="2971800"/>
          </a:xfrm>
          <a:prstGeom prst="rect">
            <a:avLst/>
          </a:prstGeom>
          <a:gradFill flip="none" rotWithShape="1">
            <a:gsLst>
              <a:gs pos="0">
                <a:srgbClr val="B3B3B3"/>
              </a:gs>
              <a:gs pos="100000">
                <a:srgbClr val="F3F3F3"/>
              </a:gs>
            </a:gsLst>
            <a:lin ang="16200000" scaled="0"/>
            <a:tileRect/>
          </a:gradFill>
          <a:ln>
            <a:noFill/>
          </a:ln>
          <a:effectLst>
            <a:outerShdw blurRad="152400" dist="63500" dir="36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443821" y="1430281"/>
            <a:ext cx="5369979" cy="2523657"/>
          </a:xfrm>
        </p:spPr>
        <p:txBody>
          <a:bodyPr anchor="t" anchorCtr="0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4347" y="245538"/>
            <a:ext cx="8229586" cy="770462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351" y="1159936"/>
            <a:ext cx="2944368" cy="2971800"/>
          </a:xfrm>
          <a:ln>
            <a:noFill/>
          </a:ln>
          <a:effectLst>
            <a:reflection stA="30000" endPos="4000" dir="5400000" sy="-100000" algn="bl" rotWithShape="0"/>
          </a:effectLst>
        </p:spPr>
        <p:txBody>
          <a:bodyPr anchor="ctr" anchorCtr="0"/>
          <a:lstStyle>
            <a:lvl1pPr marL="0" indent="0" algn="ctr">
              <a:buNone/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Insert Picture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43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4347" y="245538"/>
            <a:ext cx="8229590" cy="4063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347" y="1523585"/>
            <a:ext cx="8229600" cy="29298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pic>
        <p:nvPicPr>
          <p:cNvPr id="13" name="Picture 20" descr="Oracle WHITE"/>
          <p:cNvPicPr>
            <a:picLocks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015479" y="4668926"/>
            <a:ext cx="704056" cy="88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597807" y="4913790"/>
            <a:ext cx="4584912" cy="219168"/>
            <a:chOff x="597807" y="4913790"/>
            <a:chExt cx="4584912" cy="219168"/>
          </a:xfrm>
        </p:grpSpPr>
        <p:sp>
          <p:nvSpPr>
            <p:cNvPr id="15" name="Text Box 14"/>
            <p:cNvSpPr txBox="1">
              <a:spLocks noChangeArrowheads="1"/>
            </p:cNvSpPr>
            <p:nvPr userDrawn="1"/>
          </p:nvSpPr>
          <p:spPr bwMode="auto">
            <a:xfrm>
              <a:off x="631886" y="4913973"/>
              <a:ext cx="2505014" cy="218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4523" tIns="17262" rIns="34523" bIns="17262"/>
            <a:lstStyle>
              <a:lvl1pPr defTabSz="3429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1pPr>
              <a:lvl2pPr marL="14224000" indent="-14052550" defTabSz="3429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2pPr>
              <a:lvl3pPr marL="19388138" indent="-19045238" defTabSz="3429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9pPr>
            </a:lstStyle>
            <a:p>
              <a:pPr marL="0" marR="0" indent="0" algn="l" defTabSz="342851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Arial"/>
                <a:buNone/>
                <a:tabLst/>
                <a:defRPr/>
              </a:pPr>
              <a:r>
                <a:rPr lang="en-US" sz="600" dirty="0" smtClean="0">
                  <a:solidFill>
                    <a:schemeClr val="tx1"/>
                  </a:solidFill>
                </a:rPr>
                <a:t>Copyright</a:t>
              </a:r>
              <a:r>
                <a:rPr lang="en-US" sz="600" baseline="0" dirty="0" smtClean="0">
                  <a:solidFill>
                    <a:schemeClr val="tx1"/>
                  </a:solidFill>
                </a:rPr>
                <a:t> </a:t>
              </a:r>
              <a:r>
                <a:rPr lang="en-US" sz="600" dirty="0" smtClean="0">
                  <a:solidFill>
                    <a:schemeClr val="tx1"/>
                  </a:solidFill>
                </a:rPr>
                <a:t>©</a:t>
              </a:r>
              <a:r>
                <a:rPr lang="en-US" sz="600" baseline="0" dirty="0" smtClean="0">
                  <a:solidFill>
                    <a:schemeClr val="tx1"/>
                  </a:solidFill>
                </a:rPr>
                <a:t> 2014, Oracle and/or its affiliates. All rights reserved.</a:t>
              </a:r>
              <a:endParaRPr lang="en-US" sz="600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Connector 15"/>
            <p:cNvCxnSpPr/>
            <p:nvPr userDrawn="1"/>
          </p:nvCxnSpPr>
          <p:spPr>
            <a:xfrm flipH="1">
              <a:off x="597807" y="4935973"/>
              <a:ext cx="1092" cy="9662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 Box 14"/>
            <p:cNvSpPr txBox="1">
              <a:spLocks noChangeArrowheads="1"/>
            </p:cNvSpPr>
            <p:nvPr userDrawn="1"/>
          </p:nvSpPr>
          <p:spPr bwMode="auto">
            <a:xfrm>
              <a:off x="2923362" y="4913790"/>
              <a:ext cx="2259357" cy="219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4523" tIns="17262" rIns="34523" bIns="17262"/>
            <a:lstStyle>
              <a:lvl1pPr defTabSz="3429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1pPr>
              <a:lvl2pPr marL="14224000" indent="-14052550" defTabSz="3429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2pPr>
              <a:lvl3pPr marL="19388138" indent="-19045238" defTabSz="3429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5pPr>
              <a:lvl6pPr marL="4572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6pPr>
              <a:lvl7pPr marL="9144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7pPr>
              <a:lvl8pPr marL="1371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8pPr>
              <a:lvl9pPr marL="18288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</a:defRPr>
              </a:lvl9pPr>
            </a:lstStyle>
            <a:p>
              <a:pPr marL="0" marR="0" indent="0" algn="l" defTabSz="342851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Arial"/>
                <a:buNone/>
                <a:tabLst/>
                <a:defRPr/>
              </a:pPr>
              <a:endParaRPr lang="en-US" sz="800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/>
            <p:nvPr userDrawn="1"/>
          </p:nvCxnSpPr>
          <p:spPr>
            <a:xfrm flipH="1">
              <a:off x="2893332" y="4935973"/>
              <a:ext cx="1092" cy="9662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356299" y="4883819"/>
            <a:ext cx="27870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6A5A4AC0-1BEC-FE47-8A68-418BE237F8CE}" type="slidenum">
              <a:rPr lang="en-US" sz="600" smtClean="0">
                <a:solidFill>
                  <a:schemeClr val="tx1"/>
                </a:solidFill>
              </a:rPr>
              <a:t>‹#›</a:t>
            </a:fld>
            <a:endParaRPr lang="en-US" sz="600" dirty="0">
              <a:solidFill>
                <a:schemeClr val="tx1"/>
              </a:solidFill>
            </a:endParaRP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6765364" y="4646084"/>
            <a:ext cx="2038432" cy="457200"/>
            <a:chOff x="6446993" y="4546600"/>
            <a:chExt cx="2374390" cy="532552"/>
          </a:xfrm>
        </p:grpSpPr>
        <p:pic>
          <p:nvPicPr>
            <p:cNvPr id="22" name="Picture 27" descr="O_signature_clr_rgb"/>
            <p:cNvPicPr>
              <a:picLocks noChangeAspect="1" noChangeArrowheads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8770" y="4749944"/>
              <a:ext cx="1072613" cy="32920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Java_clr_hori.bmp"/>
            <p:cNvPicPr>
              <a:picLocks noChangeAspect="1"/>
            </p:cNvPicPr>
            <p:nvPr userDrawn="1"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9" b="15044"/>
            <a:stretch/>
          </p:blipFill>
          <p:spPr>
            <a:xfrm>
              <a:off x="6446993" y="4546600"/>
              <a:ext cx="1104733" cy="508000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0" y="0"/>
            <a:ext cx="576072" cy="557784"/>
          </a:xfrm>
          <a:prstGeom prst="rect">
            <a:avLst/>
          </a:prstGeom>
          <a:gradFill flip="none" rotWithShape="1">
            <a:gsLst>
              <a:gs pos="20000">
                <a:srgbClr val="355469"/>
              </a:gs>
              <a:gs pos="90000">
                <a:schemeClr val="accent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48" r:id="rId2"/>
    <p:sldLayoutId id="2147483740" r:id="rId3"/>
    <p:sldLayoutId id="2147483741" r:id="rId4"/>
    <p:sldLayoutId id="2147483747" r:id="rId5"/>
    <p:sldLayoutId id="2147483733" r:id="rId6"/>
    <p:sldLayoutId id="2147483744" r:id="rId7"/>
    <p:sldLayoutId id="2147483694" r:id="rId8"/>
    <p:sldLayoutId id="2147483695" r:id="rId9"/>
    <p:sldLayoutId id="2147483701" r:id="rId10"/>
    <p:sldLayoutId id="2147483719" r:id="rId11"/>
    <p:sldLayoutId id="2147483700" r:id="rId12"/>
    <p:sldLayoutId id="2147483746" r:id="rId13"/>
    <p:sldLayoutId id="2147483745" r:id="rId14"/>
    <p:sldLayoutId id="2147483685" r:id="rId15"/>
    <p:sldLayoutId id="2147483686" r:id="rId16"/>
    <p:sldLayoutId id="2147483750" r:id="rId17"/>
    <p:sldLayoutId id="2147483753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28600" indent="-168275" algn="l" defTabSz="2286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SzPct val="85000"/>
        <a:buFont typeface="Wingdings" pitchFamily="2" charset="2"/>
        <a:buChar char="§"/>
        <a:tabLst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31825" indent="-228600" algn="l" defTabSz="228600" rtl="0" eaLnBrk="1" latinLnBrk="0" hangingPunct="1">
        <a:spcBef>
          <a:spcPts val="0"/>
        </a:spcBef>
        <a:spcAft>
          <a:spcPts val="600"/>
        </a:spcAft>
        <a:buSzPct val="85000"/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74725" indent="-174625" algn="l" defTabSz="2286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431925" indent="-228600" algn="l" defTabSz="228600" rtl="0" eaLnBrk="1" latinLnBrk="0" hangingPunct="1">
        <a:spcBef>
          <a:spcPts val="0"/>
        </a:spcBef>
        <a:spcAft>
          <a:spcPts val="600"/>
        </a:spcAft>
        <a:buSzPct val="85000"/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828800" indent="-168275" algn="l" defTabSz="914400" rtl="0" eaLnBrk="1" latinLnBrk="0" hangingPunct="1">
        <a:spcBef>
          <a:spcPts val="0"/>
        </a:spcBef>
        <a:spcAft>
          <a:spcPts val="600"/>
        </a:spcAft>
        <a:buClr>
          <a:srgbClr val="FF0000"/>
        </a:buClr>
        <a:buFont typeface="Arial" pitchFamily="34" charset="0"/>
        <a:buChar char="»"/>
        <a:defRPr sz="1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811611" y="1290061"/>
            <a:ext cx="5519663" cy="130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811611" y="2632026"/>
            <a:ext cx="5519663" cy="44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Light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76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308049" rtl="0" fontAlgn="base" hangingPunct="0">
        <a:spcBef>
          <a:spcPct val="0"/>
        </a:spcBef>
        <a:spcAft>
          <a:spcPct val="0"/>
        </a:spcAft>
        <a:defRPr sz="4113" kern="12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308049" rtl="0" fontAlgn="base" hangingPunct="0">
        <a:spcBef>
          <a:spcPct val="0"/>
        </a:spcBef>
        <a:spcAft>
          <a:spcPct val="0"/>
        </a:spcAft>
        <a:defRPr sz="4113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308049" rtl="0" fontAlgn="base" hangingPunct="0">
        <a:spcBef>
          <a:spcPct val="0"/>
        </a:spcBef>
        <a:spcAft>
          <a:spcPct val="0"/>
        </a:spcAft>
        <a:defRPr sz="4113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308049" rtl="0" fontAlgn="base" hangingPunct="0">
        <a:spcBef>
          <a:spcPct val="0"/>
        </a:spcBef>
        <a:spcAft>
          <a:spcPct val="0"/>
        </a:spcAft>
        <a:defRPr sz="4113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308049" rtl="0" fontAlgn="base" hangingPunct="0">
        <a:spcBef>
          <a:spcPct val="0"/>
        </a:spcBef>
        <a:spcAft>
          <a:spcPct val="0"/>
        </a:spcAft>
        <a:defRPr sz="4113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241082" algn="ctr" defTabSz="308049" rtl="0" fontAlgn="base" hangingPunct="0">
        <a:spcBef>
          <a:spcPct val="0"/>
        </a:spcBef>
        <a:spcAft>
          <a:spcPct val="0"/>
        </a:spcAft>
        <a:defRPr sz="4113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482163" algn="ctr" defTabSz="308049" rtl="0" fontAlgn="base" hangingPunct="0">
        <a:spcBef>
          <a:spcPct val="0"/>
        </a:spcBef>
        <a:spcAft>
          <a:spcPct val="0"/>
        </a:spcAft>
        <a:defRPr sz="4113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723245" algn="ctr" defTabSz="308049" rtl="0" fontAlgn="base" hangingPunct="0">
        <a:spcBef>
          <a:spcPct val="0"/>
        </a:spcBef>
        <a:spcAft>
          <a:spcPct val="0"/>
        </a:spcAft>
        <a:defRPr sz="4113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964326" algn="ctr" defTabSz="308049" rtl="0" fontAlgn="base" hangingPunct="0">
        <a:spcBef>
          <a:spcPct val="0"/>
        </a:spcBef>
        <a:spcAft>
          <a:spcPct val="0"/>
        </a:spcAft>
        <a:defRPr sz="4113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algn="l" defTabSz="308049" rtl="0" fontAlgn="base" hangingPunct="0">
        <a:spcBef>
          <a:spcPts val="2215"/>
        </a:spcBef>
        <a:spcAft>
          <a:spcPct val="0"/>
        </a:spcAft>
        <a:defRPr sz="1793" kern="12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120541" algn="l" defTabSz="308049" rtl="0" fontAlgn="base" hangingPunct="0">
        <a:spcBef>
          <a:spcPts val="2215"/>
        </a:spcBef>
        <a:spcAft>
          <a:spcPct val="0"/>
        </a:spcAft>
        <a:defRPr sz="1793" kern="12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241082" algn="l" defTabSz="308049" rtl="0" fontAlgn="base" hangingPunct="0">
        <a:spcBef>
          <a:spcPts val="2215"/>
        </a:spcBef>
        <a:spcAft>
          <a:spcPct val="0"/>
        </a:spcAft>
        <a:defRPr sz="1793" kern="12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361622" algn="l" defTabSz="308049" rtl="0" fontAlgn="base" hangingPunct="0">
        <a:spcBef>
          <a:spcPts val="2215"/>
        </a:spcBef>
        <a:spcAft>
          <a:spcPct val="0"/>
        </a:spcAft>
        <a:defRPr sz="1793" kern="12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482163" algn="l" defTabSz="308049" rtl="0" fontAlgn="base" hangingPunct="0">
        <a:spcBef>
          <a:spcPts val="2215"/>
        </a:spcBef>
        <a:spcAft>
          <a:spcPct val="0"/>
        </a:spcAft>
        <a:defRPr sz="1793" kern="12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1325949" indent="-120541" algn="l" defTabSz="482163" rtl="0" eaLnBrk="1" latinLnBrk="0" hangingPunct="1">
        <a:lnSpc>
          <a:spcPct val="90000"/>
        </a:lnSpc>
        <a:spcBef>
          <a:spcPts val="264"/>
        </a:spcBef>
        <a:buFont typeface="Arial" panose="020B0604020202020204" pitchFamily="34" charset="0"/>
        <a:buChar char="•"/>
        <a:defRPr sz="949" kern="1200">
          <a:solidFill>
            <a:schemeClr val="tx1"/>
          </a:solidFill>
          <a:latin typeface="+mn-lt"/>
          <a:ea typeface="+mn-ea"/>
          <a:cs typeface="+mn-cs"/>
        </a:defRPr>
      </a:lvl6pPr>
      <a:lvl7pPr marL="1567030" indent="-120541" algn="l" defTabSz="482163" rtl="0" eaLnBrk="1" latinLnBrk="0" hangingPunct="1">
        <a:lnSpc>
          <a:spcPct val="90000"/>
        </a:lnSpc>
        <a:spcBef>
          <a:spcPts val="264"/>
        </a:spcBef>
        <a:buFont typeface="Arial" panose="020B0604020202020204" pitchFamily="34" charset="0"/>
        <a:buChar char="•"/>
        <a:defRPr sz="949" kern="1200">
          <a:solidFill>
            <a:schemeClr val="tx1"/>
          </a:solidFill>
          <a:latin typeface="+mn-lt"/>
          <a:ea typeface="+mn-ea"/>
          <a:cs typeface="+mn-cs"/>
        </a:defRPr>
      </a:lvl7pPr>
      <a:lvl8pPr marL="1808112" indent="-120541" algn="l" defTabSz="482163" rtl="0" eaLnBrk="1" latinLnBrk="0" hangingPunct="1">
        <a:lnSpc>
          <a:spcPct val="90000"/>
        </a:lnSpc>
        <a:spcBef>
          <a:spcPts val="264"/>
        </a:spcBef>
        <a:buFont typeface="Arial" panose="020B0604020202020204" pitchFamily="34" charset="0"/>
        <a:buChar char="•"/>
        <a:defRPr sz="949" kern="1200">
          <a:solidFill>
            <a:schemeClr val="tx1"/>
          </a:solidFill>
          <a:latin typeface="+mn-lt"/>
          <a:ea typeface="+mn-ea"/>
          <a:cs typeface="+mn-cs"/>
        </a:defRPr>
      </a:lvl8pPr>
      <a:lvl9pPr marL="2049193" indent="-120541" algn="l" defTabSz="482163" rtl="0" eaLnBrk="1" latinLnBrk="0" hangingPunct="1">
        <a:lnSpc>
          <a:spcPct val="90000"/>
        </a:lnSpc>
        <a:spcBef>
          <a:spcPts val="264"/>
        </a:spcBef>
        <a:buFont typeface="Arial" panose="020B0604020202020204" pitchFamily="34" charset="0"/>
        <a:buChar char="•"/>
        <a:defRPr sz="9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2163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1pPr>
      <a:lvl2pPr marL="241082" algn="l" defTabSz="482163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2pPr>
      <a:lvl3pPr marL="482163" algn="l" defTabSz="482163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3pPr>
      <a:lvl4pPr marL="723245" algn="l" defTabSz="482163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4pPr>
      <a:lvl5pPr marL="964326" algn="l" defTabSz="482163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5pPr>
      <a:lvl6pPr marL="1205408" algn="l" defTabSz="482163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6pPr>
      <a:lvl7pPr marL="1446489" algn="l" defTabSz="482163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7pPr>
      <a:lvl8pPr marL="1687571" algn="l" defTabSz="482163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8pPr>
      <a:lvl9pPr marL="1928652" algn="l" defTabSz="482163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503D7484-8940-CC4F-9879-3F31C72473C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342900"/>
              <a:t>13.05.2014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08F409A3-6B10-704A-A803-A966E0CD628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37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832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6858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jperedadnr.blogspot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jperedadnr.blogspot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jperedadnr.blogspot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baufifx.de" TargetMode="Externa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ensd.de/wordpres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jfxtras.org" TargetMode="External"/><Relationship Id="rId2" Type="http://schemas.openxmlformats.org/officeDocument/2006/relationships/hyperlink" Target="http://www.celer-tech.com" TargetMode="External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ensd.de/wordpres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fxexperience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fxexperience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10" Type="http://schemas.openxmlformats.org/officeDocument/2006/relationships/image" Target="../media/image19.jpeg"/><Relationship Id="rId4" Type="http://schemas.openxmlformats.org/officeDocument/2006/relationships/image" Target="../media/image13.jpg"/><Relationship Id="rId9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harmoniccode.blogspot.co.uk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javafxpert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javafxcommunity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otcommunity.net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acle.com/javaon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212070" y="1780822"/>
            <a:ext cx="6730737" cy="698190"/>
          </a:xfrm>
        </p:spPr>
        <p:txBody>
          <a:bodyPr/>
          <a:lstStyle/>
          <a:p>
            <a:pPr defTabSz="264520"/>
            <a:r>
              <a:rPr lang="en-US" altLang="en-US" sz="3533" b="1" dirty="0" err="1" smtClean="0">
                <a:solidFill>
                  <a:srgbClr val="2E2E2E"/>
                </a:solidFill>
                <a:latin typeface="Avenir" charset="0"/>
                <a:ea typeface="Avenir" charset="0"/>
                <a:cs typeface="Avenir" charset="0"/>
                <a:sym typeface="Avenir" charset="0"/>
              </a:rPr>
              <a:t>JavaFX</a:t>
            </a:r>
            <a:r>
              <a:rPr lang="en-US" altLang="en-US" sz="3533" b="1" dirty="0" smtClean="0">
                <a:solidFill>
                  <a:srgbClr val="2E2E2E"/>
                </a:solidFill>
                <a:latin typeface="Avenir" charset="0"/>
                <a:ea typeface="Avenir" charset="0"/>
                <a:cs typeface="Avenir" charset="0"/>
                <a:sym typeface="Avenir" charset="0"/>
              </a:rPr>
              <a:t> Apps in the Real World</a:t>
            </a:r>
            <a:endParaRPr lang="en-US" altLang="en-US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77958" y="2939333"/>
            <a:ext cx="4138910" cy="474668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altLang="en-US" sz="2162" dirty="0" smtClean="0">
                <a:solidFill>
                  <a:srgbClr val="2E2E2E"/>
                </a:solidFill>
                <a:latin typeface="Avenir Next" charset="0"/>
                <a:ea typeface="Avenir Next" charset="0"/>
                <a:cs typeface="Avenir Next" charset="0"/>
                <a:sym typeface="Avenir Next" charset="0"/>
              </a:rPr>
              <a:t>James Weaver</a:t>
            </a:r>
            <a:br>
              <a:rPr lang="en-US" altLang="en-US" sz="2162" dirty="0" smtClean="0">
                <a:solidFill>
                  <a:srgbClr val="2E2E2E"/>
                </a:solidFill>
                <a:latin typeface="Avenir Next" charset="0"/>
                <a:ea typeface="Avenir Next" charset="0"/>
                <a:cs typeface="Avenir Next" charset="0"/>
                <a:sym typeface="Avenir Next" charset="0"/>
              </a:rPr>
            </a:br>
            <a:r>
              <a:rPr lang="en-US" altLang="en-US" sz="2162" dirty="0" smtClean="0">
                <a:solidFill>
                  <a:srgbClr val="2E2E2E"/>
                </a:solidFill>
                <a:latin typeface="Avenir Next" charset="0"/>
                <a:ea typeface="Avenir Next" charset="0"/>
                <a:cs typeface="Avenir Next" charset="0"/>
                <a:sym typeface="Avenir Next" charset="0"/>
              </a:rPr>
              <a:t>Java Technology Ambassador</a:t>
            </a:r>
          </a:p>
          <a:p>
            <a:pPr algn="ctr">
              <a:spcBef>
                <a:spcPct val="0"/>
              </a:spcBef>
            </a:pPr>
            <a:r>
              <a:rPr lang="en-US" altLang="en-US" sz="2162" dirty="0" smtClean="0">
                <a:solidFill>
                  <a:srgbClr val="2E2E2E"/>
                </a:solidFill>
                <a:latin typeface="Avenir Next" charset="0"/>
                <a:ea typeface="Avenir Next" charset="0"/>
                <a:cs typeface="Avenir Next" charset="0"/>
                <a:sym typeface="Avenir Next" charset="0"/>
              </a:rPr>
              <a:t>@</a:t>
            </a:r>
            <a:r>
              <a:rPr lang="en-US" altLang="en-US" sz="2162" dirty="0" err="1" smtClean="0">
                <a:solidFill>
                  <a:srgbClr val="2E2E2E"/>
                </a:solidFill>
                <a:latin typeface="Avenir Next" charset="0"/>
                <a:ea typeface="Avenir Next" charset="0"/>
                <a:cs typeface="Avenir Next" charset="0"/>
                <a:sym typeface="Avenir Next" charset="0"/>
              </a:rPr>
              <a:t>JavaFXpert</a:t>
            </a:r>
            <a:endParaRPr lang="en-US" altLang="en-US" sz="2162" dirty="0" smtClean="0">
              <a:solidFill>
                <a:srgbClr val="2E2E2E"/>
              </a:solidFill>
              <a:latin typeface="Avenir Next" charset="0"/>
              <a:ea typeface="Avenir Next" charset="0"/>
              <a:cs typeface="Avenir Next" charset="0"/>
              <a:sym typeface="Avenir Next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162" dirty="0" smtClean="0">
                <a:solidFill>
                  <a:srgbClr val="2E2E2E"/>
                </a:solidFill>
                <a:latin typeface="Avenir Next" charset="0"/>
                <a:ea typeface="Avenir Next" charset="0"/>
                <a:cs typeface="Avenir Next" charset="0"/>
                <a:sym typeface="Avenir Next" charset="0"/>
              </a:rPr>
              <a:t>james.weaver@oracle.com</a:t>
            </a:r>
          </a:p>
          <a:p>
            <a:pPr algn="ctr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099" name="AutoShape 3"/>
          <p:cNvSpPr>
            <a:spLocks/>
          </p:cNvSpPr>
          <p:nvPr/>
        </p:nvSpPr>
        <p:spPr bwMode="auto">
          <a:xfrm>
            <a:off x="2253909" y="2703485"/>
            <a:ext cx="4647065" cy="133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308049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160">
              <a:solidFill>
                <a:srgbClr val="FFFFFF"/>
              </a:solidFill>
              <a:sym typeface="Helvetica Ligh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366" y="4438367"/>
            <a:ext cx="1146147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811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Bildschirmfoto 2014-05-03 um 20.27.3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368" y="0"/>
            <a:ext cx="55825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79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ildschirmfoto 2014-05-03 um 20.27.4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26" y="0"/>
            <a:ext cx="55825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91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ildschirmfoto 2014-05-03 um 20.27.4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86" y="0"/>
            <a:ext cx="55825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95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SlidesMachineFX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José </a:t>
            </a:r>
            <a:r>
              <a:rPr lang="en-US" dirty="0" err="1" smtClean="0"/>
              <a:t>Pereda</a:t>
            </a:r>
            <a:r>
              <a:rPr lang="en-US" dirty="0" smtClean="0"/>
              <a:t>: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://jperedadnr.blogspot.co.uk</a:t>
            </a:r>
            <a:r>
              <a:rPr lang="en-US" dirty="0" smtClean="0">
                <a:hlinkClick r:id="rId3"/>
              </a:rPr>
              <a:t>/</a:t>
            </a:r>
            <a:r>
              <a:rPr lang="en-US" dirty="0"/>
              <a:t> </a:t>
            </a:r>
            <a:r>
              <a:rPr lang="en-US" dirty="0" smtClean="0"/>
              <a:t> @</a:t>
            </a:r>
            <a:r>
              <a:rPr lang="en-US" dirty="0" err="1" smtClean="0"/>
              <a:t>JPeredaDnr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646" y="1280854"/>
            <a:ext cx="5380305" cy="296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 of </a:t>
            </a:r>
            <a:r>
              <a:rPr lang="en-US" dirty="0" smtClean="0"/>
              <a:t>Santander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José </a:t>
            </a:r>
            <a:r>
              <a:rPr lang="en-US" dirty="0" err="1" smtClean="0"/>
              <a:t>Pereda</a:t>
            </a:r>
            <a:r>
              <a:rPr lang="en-US" dirty="0" smtClean="0"/>
              <a:t>: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://jperedadnr.blogspot.co.uk</a:t>
            </a:r>
            <a:r>
              <a:rPr lang="en-US" dirty="0" smtClean="0">
                <a:hlinkClick r:id="rId3"/>
              </a:rPr>
              <a:t>/</a:t>
            </a:r>
            <a:r>
              <a:rPr lang="en-US" dirty="0"/>
              <a:t> </a:t>
            </a:r>
            <a:r>
              <a:rPr lang="en-US" dirty="0" smtClean="0"/>
              <a:t> @</a:t>
            </a:r>
            <a:r>
              <a:rPr lang="en-US" dirty="0" err="1" smtClean="0"/>
              <a:t>JPeredaDnr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48" y="1215651"/>
            <a:ext cx="3800503" cy="33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Church at </a:t>
            </a:r>
            <a:r>
              <a:rPr lang="en-US" dirty="0" err="1"/>
              <a:t>Comillas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José </a:t>
            </a:r>
            <a:r>
              <a:rPr lang="en-US" dirty="0" err="1" smtClean="0"/>
              <a:t>Pereda</a:t>
            </a:r>
            <a:r>
              <a:rPr lang="en-US" dirty="0" smtClean="0"/>
              <a:t>: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://jperedadnr.blogspot.co.uk</a:t>
            </a:r>
            <a:r>
              <a:rPr lang="en-US" dirty="0" smtClean="0">
                <a:hlinkClick r:id="rId3"/>
              </a:rPr>
              <a:t>/</a:t>
            </a:r>
            <a:r>
              <a:rPr lang="en-US" dirty="0"/>
              <a:t> </a:t>
            </a:r>
            <a:r>
              <a:rPr lang="en-US" dirty="0" smtClean="0"/>
              <a:t> @</a:t>
            </a:r>
            <a:r>
              <a:rPr lang="en-US" dirty="0" err="1" smtClean="0"/>
              <a:t>JPeredaDnr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48" y="1504177"/>
            <a:ext cx="3648102" cy="273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8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Enhancing NASA Mission Support w/</a:t>
            </a:r>
            <a:r>
              <a:rPr lang="en-US" dirty="0" err="1" smtClean="0"/>
              <a:t>JavaFX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Sean </a:t>
            </a:r>
            <a:r>
              <a:rPr lang="en-US" dirty="0" smtClean="0"/>
              <a:t>Phillips  @</a:t>
            </a:r>
            <a:r>
              <a:rPr lang="en-US" dirty="0" err="1" smtClean="0"/>
              <a:t>SeanMiPhillips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538" y="1211481"/>
            <a:ext cx="4814923" cy="328614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1323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err="1" smtClean="0"/>
              <a:t>Mortgage</a:t>
            </a:r>
            <a:r>
              <a:rPr lang="de-DE" dirty="0" smtClean="0"/>
              <a:t>/</a:t>
            </a:r>
            <a:r>
              <a:rPr lang="de-DE" dirty="0" err="1" smtClean="0"/>
              <a:t>Loan</a:t>
            </a:r>
            <a:r>
              <a:rPr lang="de-DE" dirty="0" smtClean="0"/>
              <a:t> </a:t>
            </a:r>
            <a:r>
              <a:rPr lang="de-DE" dirty="0" err="1" smtClean="0"/>
              <a:t>Calculator</a:t>
            </a:r>
            <a:endParaRPr lang="de-DE" dirty="0" smtClean="0"/>
          </a:p>
          <a:p>
            <a:r>
              <a:rPr lang="de-DE" dirty="0"/>
              <a:t>A</a:t>
            </a:r>
            <a:r>
              <a:rPr lang="de-DE" dirty="0" smtClean="0"/>
              <a:t>ttempt to bring some live &amp; color to a „serious“ use case </a:t>
            </a:r>
          </a:p>
          <a:p>
            <a:r>
              <a:rPr lang="de-DE" dirty="0" smtClean="0"/>
              <a:t>One of the first available commercial JavaFX applications in Germany (first license sold in December 2012)</a:t>
            </a:r>
          </a:p>
          <a:p>
            <a:r>
              <a:rPr lang="de-DE" dirty="0" err="1" smtClean="0"/>
              <a:t>Started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JavaFX</a:t>
            </a:r>
            <a:r>
              <a:rPr lang="de-DE" dirty="0" smtClean="0"/>
              <a:t> 2.0 </a:t>
            </a:r>
            <a:r>
              <a:rPr lang="de-DE" dirty="0" err="1" smtClean="0"/>
              <a:t>and</a:t>
            </a:r>
            <a:r>
              <a:rPr lang="de-DE" dirty="0" smtClean="0"/>
              <a:t> Java 7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migrated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Java/</a:t>
            </a:r>
            <a:r>
              <a:rPr lang="de-DE" dirty="0" err="1" smtClean="0"/>
              <a:t>JavaFX</a:t>
            </a:r>
            <a:r>
              <a:rPr lang="de-DE" dirty="0" smtClean="0"/>
              <a:t> 8.0 </a:t>
            </a:r>
            <a:r>
              <a:rPr lang="de-DE" dirty="0" err="1" smtClean="0"/>
              <a:t>since</a:t>
            </a:r>
            <a:r>
              <a:rPr lang="de-DE" dirty="0" smtClean="0"/>
              <a:t> </a:t>
            </a:r>
            <a:r>
              <a:rPr lang="de-DE" dirty="0" err="1" smtClean="0"/>
              <a:t>release</a:t>
            </a:r>
            <a:r>
              <a:rPr lang="de-DE" dirty="0" smtClean="0"/>
              <a:t> 1.3</a:t>
            </a:r>
          </a:p>
          <a:p>
            <a:r>
              <a:rPr lang="de-DE" dirty="0" err="1" smtClean="0"/>
              <a:t>Available</a:t>
            </a:r>
            <a:r>
              <a:rPr lang="de-DE" dirty="0" smtClean="0"/>
              <a:t> in German. i18n </a:t>
            </a:r>
            <a:r>
              <a:rPr lang="de-DE" dirty="0" err="1" smtClean="0"/>
              <a:t>of</a:t>
            </a:r>
            <a:r>
              <a:rPr lang="de-DE" dirty="0" smtClean="0"/>
              <a:t> App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website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currently</a:t>
            </a:r>
            <a:r>
              <a:rPr lang="de-DE" dirty="0" smtClean="0"/>
              <a:t> in </a:t>
            </a:r>
            <a:r>
              <a:rPr lang="de-DE" dirty="0" err="1" smtClean="0"/>
              <a:t>work</a:t>
            </a:r>
            <a:endParaRPr lang="de-DE" dirty="0" smtClean="0"/>
          </a:p>
          <a:p>
            <a:r>
              <a:rPr lang="de-DE" dirty="0" smtClean="0"/>
              <a:t>More </a:t>
            </a:r>
            <a:r>
              <a:rPr lang="de-DE" dirty="0" err="1" smtClean="0"/>
              <a:t>at</a:t>
            </a:r>
            <a:r>
              <a:rPr lang="de-DE" dirty="0" smtClean="0"/>
              <a:t>: </a:t>
            </a:r>
            <a:r>
              <a:rPr lang="de-DE" dirty="0" smtClean="0">
                <a:hlinkClick r:id="rId2"/>
              </a:rPr>
              <a:t>http://www.baufifx.de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Author</a:t>
            </a:r>
            <a:r>
              <a:rPr lang="de-DE" dirty="0" smtClean="0"/>
              <a:t>: @</a:t>
            </a:r>
            <a:r>
              <a:rPr lang="de-DE" dirty="0" err="1" smtClean="0"/>
              <a:t>Teabeeoh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Thomas Bolz</a:t>
            </a:r>
            <a:endParaRPr lang="de-DE" dirty="0"/>
          </a:p>
        </p:txBody>
      </p:sp>
      <p:pic>
        <p:nvPicPr>
          <p:cNvPr id="5" name="Bild 4" descr="bann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80402"/>
            <a:ext cx="1625048" cy="66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96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Picmodo</a:t>
            </a:r>
            <a:r>
              <a:rPr lang="en-US" dirty="0" smtClean="0"/>
              <a:t> Picture Management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Jens </a:t>
            </a:r>
            <a:r>
              <a:rPr lang="en-US" dirty="0"/>
              <a:t>Deters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www.jensd.de/wordpress</a:t>
            </a:r>
            <a:r>
              <a:rPr lang="en-US" dirty="0" smtClean="0"/>
              <a:t>  @</a:t>
            </a:r>
            <a:r>
              <a:rPr lang="en-US" dirty="0" err="1" smtClean="0"/>
              <a:t>Jerady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67" y="1264434"/>
            <a:ext cx="5534065" cy="261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3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1814520"/>
            <a:ext cx="5829300" cy="1102519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JavaFX</a:t>
            </a:r>
            <a:r>
              <a:rPr lang="en-US" dirty="0" smtClean="0"/>
              <a:t> within </a:t>
            </a:r>
            <a:r>
              <a:rPr lang="en-US" dirty="0" err="1" smtClean="0"/>
              <a:t>Celer</a:t>
            </a:r>
            <a:r>
              <a:rPr lang="en-US" dirty="0" smtClean="0"/>
              <a:t> Technologies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07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</a:t>
            </a:r>
            <a:r>
              <a:rPr lang="en-US" dirty="0" err="1" smtClean="0"/>
              <a:t>JavaFX</a:t>
            </a:r>
            <a:r>
              <a:rPr lang="en-US" dirty="0" smtClean="0"/>
              <a:t> </a:t>
            </a:r>
            <a:r>
              <a:rPr lang="en-US" dirty="0"/>
              <a:t>Apps in the Real World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80767" y="1363132"/>
            <a:ext cx="3978111" cy="2616201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SlidesMachineFX</a:t>
            </a:r>
            <a:r>
              <a:rPr lang="en-US" dirty="0"/>
              <a:t>: José </a:t>
            </a:r>
            <a:r>
              <a:rPr lang="en-US" dirty="0" err="1"/>
              <a:t>Pereda</a:t>
            </a:r>
            <a:endParaRPr lang="en-US" dirty="0"/>
          </a:p>
          <a:p>
            <a:r>
              <a:rPr lang="en-US" dirty="0" smtClean="0"/>
              <a:t>Port </a:t>
            </a:r>
            <a:r>
              <a:rPr lang="en-US" dirty="0"/>
              <a:t>of Santander: José </a:t>
            </a:r>
            <a:r>
              <a:rPr lang="en-US" dirty="0" err="1"/>
              <a:t>Pereda</a:t>
            </a:r>
            <a:endParaRPr lang="en-US" dirty="0"/>
          </a:p>
          <a:p>
            <a:r>
              <a:rPr lang="en-US" dirty="0"/>
              <a:t>Church at </a:t>
            </a:r>
            <a:r>
              <a:rPr lang="en-US" dirty="0" err="1"/>
              <a:t>Comillas</a:t>
            </a:r>
            <a:r>
              <a:rPr lang="en-US" dirty="0"/>
              <a:t>: José </a:t>
            </a:r>
            <a:r>
              <a:rPr lang="en-US" dirty="0" err="1"/>
              <a:t>Pereda</a:t>
            </a:r>
            <a:r>
              <a:rPr lang="en-US" dirty="0"/>
              <a:t> </a:t>
            </a:r>
          </a:p>
          <a:p>
            <a:r>
              <a:rPr lang="en-US" dirty="0" err="1" smtClean="0"/>
              <a:t>BaufiFX</a:t>
            </a:r>
            <a:r>
              <a:rPr lang="en-US" dirty="0" smtClean="0"/>
              <a:t>: </a:t>
            </a:r>
            <a:r>
              <a:rPr lang="en-US" dirty="0"/>
              <a:t>Mortgage Calculator by </a:t>
            </a:r>
            <a:r>
              <a:rPr lang="en-US" dirty="0" smtClean="0"/>
              <a:t>Thomas </a:t>
            </a:r>
            <a:r>
              <a:rPr lang="en-US" dirty="0" err="1" smtClean="0"/>
              <a:t>Bolz</a:t>
            </a:r>
            <a:endParaRPr lang="en-US" dirty="0" smtClean="0"/>
          </a:p>
          <a:p>
            <a:r>
              <a:rPr lang="en-US" dirty="0"/>
              <a:t>Polaris software tools for support of space-based </a:t>
            </a:r>
            <a:r>
              <a:rPr lang="en-US" dirty="0" smtClean="0"/>
              <a:t>missions: Sean Phillips</a:t>
            </a:r>
          </a:p>
          <a:p>
            <a:r>
              <a:rPr lang="en-US" dirty="0" err="1" smtClean="0"/>
              <a:t>ZenGuitar</a:t>
            </a:r>
            <a:r>
              <a:rPr lang="en-US" dirty="0"/>
              <a:t>: James Weaver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458878" y="1363132"/>
            <a:ext cx="3996965" cy="2616201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219456" indent="-219456" algn="l" defTabSz="2286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31825" indent="-228600" algn="l" defTabSz="228600" rtl="0" eaLnBrk="1" latinLnBrk="0" hangingPunct="1">
              <a:spcBef>
                <a:spcPts val="0"/>
              </a:spcBef>
              <a:spcAft>
                <a:spcPts val="600"/>
              </a:spcAft>
              <a:buSzPct val="85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74725" indent="-174625" algn="l" defTabSz="2286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431925" indent="-228600" algn="l" defTabSz="228600" rtl="0" eaLnBrk="1" latinLnBrk="0" hangingPunct="1">
              <a:spcBef>
                <a:spcPts val="0"/>
              </a:spcBef>
              <a:spcAft>
                <a:spcPts val="600"/>
              </a:spcAft>
              <a:buSzPct val="85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-16827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Financial Trading apps: </a:t>
            </a:r>
            <a:r>
              <a:rPr lang="en-US" dirty="0" err="1" smtClean="0"/>
              <a:t>Celer</a:t>
            </a:r>
            <a:r>
              <a:rPr lang="en-US" dirty="0" smtClean="0"/>
              <a:t> Technologies</a:t>
            </a:r>
          </a:p>
          <a:p>
            <a:r>
              <a:rPr lang="en-US" dirty="0" err="1" smtClean="0"/>
              <a:t>JavaFX</a:t>
            </a:r>
            <a:r>
              <a:rPr lang="en-US" dirty="0" smtClean="0"/>
              <a:t> on Android Porting Community: Johan </a:t>
            </a:r>
            <a:r>
              <a:rPr lang="en-US" dirty="0" err="1" smtClean="0"/>
              <a:t>Vos</a:t>
            </a:r>
            <a:endParaRPr lang="en-US" dirty="0" smtClean="0"/>
          </a:p>
          <a:p>
            <a:r>
              <a:rPr lang="en-US" dirty="0" err="1" smtClean="0"/>
              <a:t>Picmodo</a:t>
            </a:r>
            <a:r>
              <a:rPr lang="en-US" dirty="0" smtClean="0"/>
              <a:t>/MQTT: Jens Deters</a:t>
            </a:r>
          </a:p>
          <a:p>
            <a:r>
              <a:rPr lang="en-US" dirty="0" smtClean="0"/>
              <a:t>MQTT: Jens Deters </a:t>
            </a:r>
          </a:p>
          <a:p>
            <a:r>
              <a:rPr lang="en-US" dirty="0" smtClean="0"/>
              <a:t>Ensemble: </a:t>
            </a:r>
            <a:r>
              <a:rPr lang="en-US" dirty="0" err="1" smtClean="0"/>
              <a:t>JavaFX</a:t>
            </a:r>
            <a:r>
              <a:rPr lang="en-US" dirty="0" smtClean="0"/>
              <a:t> Engineering Team</a:t>
            </a:r>
          </a:p>
          <a:p>
            <a:r>
              <a:rPr lang="en-US" dirty="0" smtClean="0"/>
              <a:t>Enzo UI Controls: </a:t>
            </a:r>
            <a:r>
              <a:rPr lang="en-US" dirty="0" err="1" smtClean="0"/>
              <a:t>Gerrit</a:t>
            </a:r>
            <a:r>
              <a:rPr lang="en-US" dirty="0" smtClean="0"/>
              <a:t> </a:t>
            </a:r>
            <a:r>
              <a:rPr lang="en-US" dirty="0" err="1" smtClean="0"/>
              <a:t>Grunwald</a:t>
            </a:r>
            <a:endParaRPr lang="en-US" dirty="0" smtClean="0"/>
          </a:p>
          <a:p>
            <a:pPr marL="0" indent="0">
              <a:buFont typeface="Wingdings" pitchFamily="2" charset="2"/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241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are we?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200151"/>
            <a:ext cx="6445802" cy="3394472"/>
          </a:xfrm>
        </p:spPr>
        <p:txBody>
          <a:bodyPr/>
          <a:lstStyle/>
          <a:p>
            <a:r>
              <a:rPr lang="en-US" dirty="0" err="1" smtClean="0"/>
              <a:t>Celer</a:t>
            </a:r>
            <a:r>
              <a:rPr lang="en-US" dirty="0" smtClean="0"/>
              <a:t> </a:t>
            </a:r>
            <a:r>
              <a:rPr lang="en-US" dirty="0" err="1" smtClean="0"/>
              <a:t>specialises</a:t>
            </a:r>
            <a:r>
              <a:rPr lang="en-US" dirty="0" smtClean="0"/>
              <a:t> in providing enterprise financial solutions</a:t>
            </a:r>
          </a:p>
          <a:p>
            <a:r>
              <a:rPr lang="en-US" dirty="0"/>
              <a:t>Multi-asset </a:t>
            </a:r>
            <a:r>
              <a:rPr lang="en-US" dirty="0" smtClean="0"/>
              <a:t>class - FX, Equities, Futures</a:t>
            </a:r>
            <a:endParaRPr lang="en-US" dirty="0"/>
          </a:p>
          <a:p>
            <a:r>
              <a:rPr lang="en-US" dirty="0" smtClean="0"/>
              <a:t>Clients range from small funds to banks</a:t>
            </a:r>
          </a:p>
        </p:txBody>
      </p:sp>
    </p:spTree>
    <p:extLst>
      <p:ext uri="{BB962C8B-B14F-4D97-AF65-F5344CB8AC3E}">
        <p14:creationId xmlns:p14="http://schemas.microsoft.com/office/powerpoint/2010/main" val="2062996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JavaFX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</a:t>
            </a:r>
            <a:r>
              <a:rPr lang="en-US" dirty="0" err="1" smtClean="0"/>
              <a:t>JavaFX</a:t>
            </a:r>
            <a:r>
              <a:rPr lang="en-US" dirty="0" smtClean="0"/>
              <a:t> since 2.0</a:t>
            </a:r>
          </a:p>
          <a:p>
            <a:r>
              <a:rPr lang="en-US" dirty="0" smtClean="0"/>
              <a:t>Currently on Java 7, moving to Java 8 soon</a:t>
            </a:r>
          </a:p>
          <a:p>
            <a:r>
              <a:rPr lang="en-US" dirty="0" smtClean="0"/>
              <a:t>Extensive use of CSS and FXML</a:t>
            </a:r>
          </a:p>
          <a:p>
            <a:r>
              <a:rPr lang="en-US" dirty="0" smtClean="0"/>
              <a:t>Real-time UI updates using properties and binding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442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il Attachmen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75067"/>
            <a:ext cx="6858000" cy="449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05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l Attachment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2892934" cy="3020645"/>
          </a:xfrm>
          <a:prstGeom prst="rect">
            <a:avLst/>
          </a:prstGeom>
        </p:spPr>
      </p:pic>
      <p:pic>
        <p:nvPicPr>
          <p:cNvPr id="5" name="Picture 4" descr="Mail Attachment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267" y="2771047"/>
            <a:ext cx="5018733" cy="189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08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irs_view_deskto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46381"/>
            <a:ext cx="6858000" cy="449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9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 err="1"/>
              <a:t>Celer</a:t>
            </a:r>
            <a:r>
              <a:rPr lang="en-US" sz="1800" dirty="0"/>
              <a:t> Technologies</a:t>
            </a: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http://www.celer-tech.com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err="1"/>
              <a:t>JFXtras</a:t>
            </a:r>
            <a:endParaRPr lang="en-US" sz="1800" dirty="0"/>
          </a:p>
          <a:p>
            <a:pPr marL="0" indent="0">
              <a:buNone/>
            </a:pPr>
            <a:r>
              <a:rPr lang="nl-NL" sz="1800" dirty="0">
                <a:hlinkClick r:id="rId3"/>
              </a:rPr>
              <a:t>http://jfxtras.org</a:t>
            </a:r>
            <a:endParaRPr lang="nl-NL" sz="1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00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JavaFX</a:t>
            </a:r>
            <a:r>
              <a:rPr lang="en-US" dirty="0"/>
              <a:t> on Android Porting Community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Johan </a:t>
            </a:r>
            <a:r>
              <a:rPr lang="en-US" dirty="0" err="1" smtClean="0"/>
              <a:t>Vos</a:t>
            </a:r>
            <a:r>
              <a:rPr lang="en-US" dirty="0"/>
              <a:t> http://www.lodgon.com/dali/blog/Johans_Blog </a:t>
            </a:r>
            <a:r>
              <a:rPr lang="en-US" dirty="0" smtClean="0"/>
              <a:t> @</a:t>
            </a:r>
            <a:r>
              <a:rPr lang="en-US" dirty="0" err="1" smtClean="0"/>
              <a:t>JohanVos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" t="12181" r="4161" b="13315"/>
          <a:stretch/>
        </p:blipFill>
        <p:spPr>
          <a:xfrm rot="5400000">
            <a:off x="2672731" y="2001197"/>
            <a:ext cx="3242355" cy="195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4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JavaFX</a:t>
            </a:r>
            <a:r>
              <a:rPr lang="en-US" dirty="0" smtClean="0"/>
              <a:t> based MQTT Utility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Jens </a:t>
            </a:r>
            <a:r>
              <a:rPr lang="en-US" dirty="0"/>
              <a:t>Deters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www.jensd.de/wordpress</a:t>
            </a:r>
            <a:r>
              <a:rPr lang="en-US" dirty="0" smtClean="0"/>
              <a:t>  @</a:t>
            </a:r>
            <a:r>
              <a:rPr lang="en-US" dirty="0" err="1" smtClean="0"/>
              <a:t>Jerady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640" y="1355694"/>
            <a:ext cx="5097802" cy="286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5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Ensemble </a:t>
            </a:r>
            <a:r>
              <a:rPr lang="en-US" dirty="0" err="1" smtClean="0"/>
              <a:t>JavaFX</a:t>
            </a:r>
            <a:r>
              <a:rPr lang="en-US" dirty="0" smtClean="0"/>
              <a:t> Controls Demos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JavaFX</a:t>
            </a:r>
            <a:r>
              <a:rPr lang="en-US" dirty="0" smtClean="0"/>
              <a:t> Engineers </a:t>
            </a:r>
            <a:r>
              <a:rPr lang="en-US" dirty="0" smtClean="0">
                <a:hlinkClick r:id="rId3"/>
              </a:rPr>
              <a:t>http://fxexperience.com</a:t>
            </a:r>
            <a:r>
              <a:rPr lang="en-US" dirty="0" smtClean="0"/>
              <a:t>  @</a:t>
            </a:r>
            <a:r>
              <a:rPr lang="en-US" dirty="0" err="1" smtClean="0"/>
              <a:t>fxexperience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76" y="1156492"/>
            <a:ext cx="6711886" cy="33594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6462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Scene Builder 2.0 Released 13 May 2014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JavaFX</a:t>
            </a:r>
            <a:r>
              <a:rPr lang="en-US" dirty="0" smtClean="0"/>
              <a:t> Engineers </a:t>
            </a:r>
            <a:r>
              <a:rPr lang="en-US" dirty="0" smtClean="0">
                <a:hlinkClick r:id="rId3"/>
              </a:rPr>
              <a:t>http://fxexperience.com</a:t>
            </a:r>
            <a:r>
              <a:rPr lang="en-US" dirty="0" smtClean="0"/>
              <a:t>  @</a:t>
            </a:r>
            <a:r>
              <a:rPr lang="en-US" dirty="0" err="1" smtClean="0"/>
              <a:t>fxexperience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23" y="1170059"/>
            <a:ext cx="4650851" cy="33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presenter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Author of several Java/</a:t>
            </a:r>
            <a:r>
              <a:rPr lang="en-US" dirty="0" err="1"/>
              <a:t>JavaFX</a:t>
            </a:r>
            <a:r>
              <a:rPr lang="en-US" dirty="0"/>
              <a:t> books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534" y="1438458"/>
            <a:ext cx="1365628" cy="1365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51" y="1338936"/>
            <a:ext cx="1544073" cy="15440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416" y="3025199"/>
            <a:ext cx="1099718" cy="13577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04" y="1436905"/>
            <a:ext cx="1033951" cy="13676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311" y="1436376"/>
            <a:ext cx="1034351" cy="13681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35" y="3015268"/>
            <a:ext cx="1036710" cy="13676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72" y="3015268"/>
            <a:ext cx="1107804" cy="1367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76" y="3015269"/>
            <a:ext cx="1033951" cy="136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7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Enzo Controls Demo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Gerrit</a:t>
            </a:r>
            <a:r>
              <a:rPr lang="en-US" dirty="0" smtClean="0"/>
              <a:t> </a:t>
            </a:r>
            <a:r>
              <a:rPr lang="en-US" dirty="0" err="1" smtClean="0"/>
              <a:t>Grunwald</a:t>
            </a:r>
            <a:r>
              <a:rPr lang="en-US" dirty="0"/>
              <a:t> </a:t>
            </a:r>
            <a:r>
              <a:rPr lang="en-US" dirty="0" smtClean="0">
                <a:hlinkClick r:id="rId3"/>
              </a:rPr>
              <a:t>http://harmoniccode.blogspot.co.uk</a:t>
            </a:r>
            <a:r>
              <a:rPr lang="en-US" dirty="0" smtClean="0"/>
              <a:t>  </a:t>
            </a:r>
            <a:r>
              <a:rPr lang="en-US" dirty="0" smtClean="0"/>
              <a:t>@</a:t>
            </a:r>
            <a:r>
              <a:rPr lang="en-US" dirty="0" err="1" smtClean="0"/>
              <a:t>hansolo</a:t>
            </a:r>
            <a:r>
              <a:rPr lang="en-US" dirty="0" smtClean="0"/>
              <a:t>_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55" y="1156416"/>
            <a:ext cx="2509856" cy="34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6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ZenGuitar3D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James Weaver: </a:t>
            </a:r>
            <a:r>
              <a:rPr lang="en-US" dirty="0" smtClean="0">
                <a:hlinkClick r:id="rId3"/>
              </a:rPr>
              <a:t>http://JavaFXpert.com</a:t>
            </a:r>
            <a:r>
              <a:rPr lang="en-US" dirty="0" smtClean="0"/>
              <a:t>  @</a:t>
            </a:r>
            <a:r>
              <a:rPr lang="en-US" dirty="0" err="1" smtClean="0"/>
              <a:t>JavaFXpert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08" y="1168775"/>
            <a:ext cx="7156376" cy="339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7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365121" y="1782842"/>
            <a:ext cx="6424639" cy="698190"/>
          </a:xfrm>
        </p:spPr>
        <p:txBody>
          <a:bodyPr/>
          <a:lstStyle/>
          <a:p>
            <a:pPr defTabSz="264520"/>
            <a:r>
              <a:rPr lang="en-US" altLang="en-US" sz="3533" b="1" dirty="0" err="1">
                <a:solidFill>
                  <a:srgbClr val="2E2E2E"/>
                </a:solidFill>
                <a:latin typeface="Avenir" charset="0"/>
                <a:ea typeface="Avenir" charset="0"/>
                <a:cs typeface="Avenir" charset="0"/>
                <a:sym typeface="Avenir" charset="0"/>
              </a:rPr>
              <a:t>Dziękuję</a:t>
            </a:r>
            <a:r>
              <a:rPr lang="en-US" altLang="en-US" sz="3533" b="1" dirty="0">
                <a:solidFill>
                  <a:srgbClr val="2E2E2E"/>
                </a:solidFill>
                <a:latin typeface="Avenir" charset="0"/>
                <a:ea typeface="Avenir" charset="0"/>
                <a:cs typeface="Avenir" charset="0"/>
                <a:sym typeface="Avenir" charset="0"/>
              </a:rPr>
              <a:t> </a:t>
            </a:r>
            <a:r>
              <a:rPr lang="en-US" altLang="en-US" sz="3533" b="1" dirty="0" err="1" smtClean="0">
                <a:solidFill>
                  <a:srgbClr val="2E2E2E"/>
                </a:solidFill>
                <a:latin typeface="Avenir" charset="0"/>
                <a:ea typeface="Avenir" charset="0"/>
                <a:cs typeface="Avenir" charset="0"/>
                <a:sym typeface="Avenir" charset="0"/>
              </a:rPr>
              <a:t>bardzo</a:t>
            </a:r>
            <a:r>
              <a:rPr lang="en-US" altLang="en-US" sz="3533" b="1" dirty="0" smtClean="0">
                <a:solidFill>
                  <a:srgbClr val="2E2E2E"/>
                </a:solidFill>
                <a:latin typeface="Avenir" charset="0"/>
                <a:ea typeface="Avenir" charset="0"/>
                <a:cs typeface="Avenir" charset="0"/>
                <a:sym typeface="Avenir" charset="0"/>
              </a:rPr>
              <a:t>!</a:t>
            </a:r>
            <a:endParaRPr lang="en-US" altLang="en-US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77958" y="2939333"/>
            <a:ext cx="4138910" cy="474668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altLang="en-US" sz="2162" dirty="0" smtClean="0">
                <a:solidFill>
                  <a:srgbClr val="2E2E2E"/>
                </a:solidFill>
                <a:latin typeface="Avenir Next" charset="0"/>
                <a:ea typeface="Avenir Next" charset="0"/>
                <a:cs typeface="Avenir Next" charset="0"/>
                <a:sym typeface="Avenir Next" charset="0"/>
              </a:rPr>
              <a:t>James Weaver</a:t>
            </a:r>
            <a:br>
              <a:rPr lang="en-US" altLang="en-US" sz="2162" dirty="0" smtClean="0">
                <a:solidFill>
                  <a:srgbClr val="2E2E2E"/>
                </a:solidFill>
                <a:latin typeface="Avenir Next" charset="0"/>
                <a:ea typeface="Avenir Next" charset="0"/>
                <a:cs typeface="Avenir Next" charset="0"/>
                <a:sym typeface="Avenir Next" charset="0"/>
              </a:rPr>
            </a:br>
            <a:r>
              <a:rPr lang="en-US" altLang="en-US" sz="2162" dirty="0" smtClean="0">
                <a:solidFill>
                  <a:srgbClr val="2E2E2E"/>
                </a:solidFill>
                <a:latin typeface="Avenir Next" charset="0"/>
                <a:ea typeface="Avenir Next" charset="0"/>
                <a:cs typeface="Avenir Next" charset="0"/>
                <a:sym typeface="Avenir Next" charset="0"/>
              </a:rPr>
              <a:t>Java Technology Ambassador</a:t>
            </a:r>
          </a:p>
          <a:p>
            <a:pPr algn="ctr">
              <a:spcBef>
                <a:spcPct val="0"/>
              </a:spcBef>
            </a:pPr>
            <a:r>
              <a:rPr lang="en-US" altLang="en-US" sz="2162" dirty="0" smtClean="0">
                <a:solidFill>
                  <a:srgbClr val="2E2E2E"/>
                </a:solidFill>
                <a:latin typeface="Avenir Next" charset="0"/>
                <a:ea typeface="Avenir Next" charset="0"/>
                <a:cs typeface="Avenir Next" charset="0"/>
                <a:sym typeface="Avenir Next" charset="0"/>
              </a:rPr>
              <a:t>@</a:t>
            </a:r>
            <a:r>
              <a:rPr lang="en-US" altLang="en-US" sz="2162" dirty="0" err="1" smtClean="0">
                <a:solidFill>
                  <a:srgbClr val="2E2E2E"/>
                </a:solidFill>
                <a:latin typeface="Avenir Next" charset="0"/>
                <a:ea typeface="Avenir Next" charset="0"/>
                <a:cs typeface="Avenir Next" charset="0"/>
                <a:sym typeface="Avenir Next" charset="0"/>
              </a:rPr>
              <a:t>JavaFXpert</a:t>
            </a:r>
            <a:endParaRPr lang="en-US" altLang="en-US" sz="2162" dirty="0" smtClean="0">
              <a:solidFill>
                <a:srgbClr val="2E2E2E"/>
              </a:solidFill>
              <a:latin typeface="Avenir Next" charset="0"/>
              <a:ea typeface="Avenir Next" charset="0"/>
              <a:cs typeface="Avenir Next" charset="0"/>
              <a:sym typeface="Avenir Next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162" dirty="0" smtClean="0">
                <a:solidFill>
                  <a:srgbClr val="2E2E2E"/>
                </a:solidFill>
                <a:latin typeface="Avenir Next" charset="0"/>
                <a:ea typeface="Avenir Next" charset="0"/>
                <a:cs typeface="Avenir Next" charset="0"/>
                <a:sym typeface="Avenir Next" charset="0"/>
              </a:rPr>
              <a:t>james.weaver@oracle.com</a:t>
            </a:r>
          </a:p>
          <a:p>
            <a:pPr algn="ctr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099" name="AutoShape 3"/>
          <p:cNvSpPr>
            <a:spLocks/>
          </p:cNvSpPr>
          <p:nvPr/>
        </p:nvSpPr>
        <p:spPr bwMode="auto">
          <a:xfrm>
            <a:off x="2253909" y="2703485"/>
            <a:ext cx="4647065" cy="133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308049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160">
              <a:solidFill>
                <a:srgbClr val="FFFFFF"/>
              </a:solidFill>
              <a:sym typeface="Helvetica Ligh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366" y="4438367"/>
            <a:ext cx="1146147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1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presenter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Co-leader of </a:t>
            </a:r>
            <a:r>
              <a:rPr lang="en-US" dirty="0" err="1"/>
              <a:t>IoT</a:t>
            </a:r>
            <a:r>
              <a:rPr lang="en-US" dirty="0"/>
              <a:t> &amp; </a:t>
            </a:r>
            <a:r>
              <a:rPr lang="en-US" dirty="0" err="1"/>
              <a:t>JavaFX</a:t>
            </a:r>
            <a:r>
              <a:rPr lang="en-US" dirty="0"/>
              <a:t> communities at java.net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53147" y="2934211"/>
            <a:ext cx="43740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hlinkClick r:id="rId3"/>
              </a:rPr>
              <a:t>http://javafxcommunity.com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endParaRPr lang="en-US" sz="2800" dirty="0">
              <a:latin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47" y="1474662"/>
            <a:ext cx="3722029" cy="13548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479062"/>
            <a:ext cx="3099444" cy="19783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90193" y="3580606"/>
            <a:ext cx="37990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hlinkClick r:id="rId6"/>
              </a:rPr>
              <a:t>http://iotcommunity.net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endParaRPr lang="en-US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8 Launch Event &amp; Resource Videos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066" y="1457362"/>
            <a:ext cx="4369189" cy="2694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04347" y="1576632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o</a:t>
            </a:r>
            <a:r>
              <a:rPr lang="en-US" sz="2000" dirty="0" smtClean="0">
                <a:solidFill>
                  <a:schemeClr val="tx2"/>
                </a:solidFill>
              </a:rPr>
              <a:t>racle.com/java8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787897" y="2971799"/>
            <a:ext cx="695739" cy="0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73" y="1929501"/>
            <a:ext cx="173355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9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IoT</a:t>
            </a:r>
            <a:r>
              <a:rPr lang="en-US" dirty="0" smtClean="0"/>
              <a:t> Developer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804347" y="1235498"/>
            <a:ext cx="8229600" cy="3062606"/>
          </a:xfrm>
        </p:spPr>
        <p:txBody>
          <a:bodyPr/>
          <a:lstStyle/>
          <a:p>
            <a:r>
              <a:rPr lang="en-US" dirty="0"/>
              <a:t>Show the world what you can do with Java + </a:t>
            </a:r>
            <a:r>
              <a:rPr lang="en-US" dirty="0" err="1"/>
              <a:t>IoT</a:t>
            </a:r>
            <a:r>
              <a:rPr lang="en-US" dirty="0"/>
              <a:t> for a chance to win a trip to </a:t>
            </a:r>
            <a:r>
              <a:rPr lang="en-US" dirty="0" err="1">
                <a:hlinkClick r:id="rId3"/>
              </a:rPr>
              <a:t>JavaOne</a:t>
            </a:r>
            <a:r>
              <a:rPr lang="en-US" dirty="0"/>
              <a:t> for you and two team members.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8007" y="2153101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o</a:t>
            </a:r>
            <a:r>
              <a:rPr lang="en-US" sz="2000" dirty="0" smtClean="0">
                <a:solidFill>
                  <a:schemeClr val="tx2"/>
                </a:solidFill>
              </a:rPr>
              <a:t>racle.com/java8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802835" y="2763457"/>
            <a:ext cx="695739" cy="0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14" y="2663657"/>
            <a:ext cx="1524000" cy="1524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60302" y="3082545"/>
            <a:ext cx="49066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Key Dates:</a:t>
            </a:r>
          </a:p>
          <a:p>
            <a:r>
              <a:rPr lang="en-US" sz="1600" dirty="0"/>
              <a:t>Submissions begin March 3rd, 2014</a:t>
            </a:r>
            <a:br>
              <a:rPr lang="en-US" sz="1600" dirty="0"/>
            </a:br>
            <a:r>
              <a:rPr lang="en-US" sz="1600" dirty="0"/>
              <a:t>Submission deadline is May 30th, 2014</a:t>
            </a:r>
            <a:br>
              <a:rPr lang="en-US" sz="1600" dirty="0"/>
            </a:br>
            <a:r>
              <a:rPr lang="en-US" sz="1600" dirty="0"/>
              <a:t>Winners announced June 30th, 2014</a:t>
            </a:r>
            <a:br>
              <a:rPr lang="en-US" sz="1600" dirty="0"/>
            </a:br>
            <a:r>
              <a:rPr lang="en-US" sz="1600" dirty="0" err="1"/>
              <a:t>JavaOne</a:t>
            </a:r>
            <a:r>
              <a:rPr lang="en-US" sz="1600" dirty="0"/>
              <a:t> 2014 from Sept. 28 to Oct. 2, 2014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302" y="2280359"/>
            <a:ext cx="3014471" cy="656586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6246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Bildschirmfoto 2014-05-03 um 20.26.1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17" y="0"/>
            <a:ext cx="62896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32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ildschirmfoto 2014-05-03 um 20.26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780" y="959081"/>
            <a:ext cx="43434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99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Bildschirmfoto 2014-05-03 um 20.26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420" y="278066"/>
            <a:ext cx="44958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2939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theme/theme1.xml><?xml version="1.0" encoding="utf-8"?>
<a:theme xmlns:a="http://schemas.openxmlformats.org/drawingml/2006/main" name="279758-new-Java-v11-sfl">
  <a:themeElements>
    <a:clrScheme name="Custom 26">
      <a:dk1>
        <a:srgbClr val="000000"/>
      </a:dk1>
      <a:lt1>
        <a:sysClr val="window" lastClr="FFFFFF"/>
      </a:lt1>
      <a:dk2>
        <a:srgbClr val="424545"/>
      </a:dk2>
      <a:lt2>
        <a:srgbClr val="A3A3A3"/>
      </a:lt2>
      <a:accent1>
        <a:srgbClr val="5382A1"/>
      </a:accent1>
      <a:accent2>
        <a:srgbClr val="E5E5E5"/>
      </a:accent2>
      <a:accent3>
        <a:srgbClr val="8BAAC3"/>
      </a:accent3>
      <a:accent4>
        <a:srgbClr val="5B6981"/>
      </a:accent4>
      <a:accent5>
        <a:srgbClr val="7D7369"/>
      </a:accent5>
      <a:accent6>
        <a:srgbClr val="786464"/>
      </a:accent6>
      <a:hlink>
        <a:srgbClr val="0000FF"/>
      </a:hlink>
      <a:folHlink>
        <a:srgbClr val="800080"/>
      </a:folHlink>
    </a:clrScheme>
    <a:fontScheme name="Oracl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25400" dist="12700" dir="54000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25400" dist="12700" dir="54000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racle 2012">
      <a:dk1>
        <a:sysClr val="windowText" lastClr="000000"/>
      </a:dk1>
      <a:lt1>
        <a:sysClr val="window" lastClr="FFFFFF"/>
      </a:lt1>
      <a:dk2>
        <a:srgbClr val="424545"/>
      </a:dk2>
      <a:lt2>
        <a:srgbClr val="A3A3A3"/>
      </a:lt2>
      <a:accent1>
        <a:srgbClr val="FF1414"/>
      </a:accent1>
      <a:accent2>
        <a:srgbClr val="E5E5E5"/>
      </a:accent2>
      <a:accent3>
        <a:srgbClr val="8BAAC3"/>
      </a:accent3>
      <a:accent4>
        <a:srgbClr val="5B6981"/>
      </a:accent4>
      <a:accent5>
        <a:srgbClr val="7D7369"/>
      </a:accent5>
      <a:accent6>
        <a:srgbClr val="786464"/>
      </a:accent6>
      <a:hlink>
        <a:srgbClr val="0000FF"/>
      </a:hlink>
      <a:folHlink>
        <a:srgbClr val="800080"/>
      </a:folHlink>
    </a:clrScheme>
    <a:fontScheme name="Oracle 201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279758-new-Java-v11-sfl.potx</Template>
  <TotalTime>18168</TotalTime>
  <Words>511</Words>
  <Application>Microsoft Office PowerPoint</Application>
  <PresentationFormat>On-screen Show (16:9)</PresentationFormat>
  <Paragraphs>100</Paragraphs>
  <Slides>32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MS PGothic</vt:lpstr>
      <vt:lpstr>Arial</vt:lpstr>
      <vt:lpstr>Avenir</vt:lpstr>
      <vt:lpstr>Avenir Next</vt:lpstr>
      <vt:lpstr>Calibri</vt:lpstr>
      <vt:lpstr>Corbel</vt:lpstr>
      <vt:lpstr>Helvetica Light</vt:lpstr>
      <vt:lpstr>Wingdings</vt:lpstr>
      <vt:lpstr>279758-new-Java-v11-sfl</vt:lpstr>
      <vt:lpstr>Office Theme</vt:lpstr>
      <vt:lpstr>Office-Design</vt:lpstr>
      <vt:lpstr>Twilight</vt:lpstr>
      <vt:lpstr>JavaFX Apps in the Real World</vt:lpstr>
      <vt:lpstr>Some JavaFX Apps in the Real World</vt:lpstr>
      <vt:lpstr>About the presenter</vt:lpstr>
      <vt:lpstr>About the presenter</vt:lpstr>
      <vt:lpstr>Java 8 Launch Event &amp; Resource Videos</vt:lpstr>
      <vt:lpstr>IoT Developer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SlidesMachineFX</vt:lpstr>
      <vt:lpstr>Port of Santander</vt:lpstr>
      <vt:lpstr>Church at Comillas</vt:lpstr>
      <vt:lpstr>Enhancing NASA Mission Support w/JavaFX</vt:lpstr>
      <vt:lpstr>Thomas Bolz</vt:lpstr>
      <vt:lpstr>Picmodo Picture Management</vt:lpstr>
      <vt:lpstr>JavaFX within Celer Technologies</vt:lpstr>
      <vt:lpstr>Who are we?</vt:lpstr>
      <vt:lpstr>JavaFX</vt:lpstr>
      <vt:lpstr>PowerPoint Presentation</vt:lpstr>
      <vt:lpstr>PowerPoint Presentation</vt:lpstr>
      <vt:lpstr>PowerPoint Presentation</vt:lpstr>
      <vt:lpstr>Links</vt:lpstr>
      <vt:lpstr>JavaFX on Android Porting Community</vt:lpstr>
      <vt:lpstr>JavaFX based MQTT Utility </vt:lpstr>
      <vt:lpstr>Ensemble JavaFX Controls Demos </vt:lpstr>
      <vt:lpstr>Scene Builder 2.0 Released 13 May 2014</vt:lpstr>
      <vt:lpstr>Enzo Controls Demo </vt:lpstr>
      <vt:lpstr>ZenGuitar3D</vt:lpstr>
      <vt:lpstr>Dziękuję bardzo!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Duarte, Inc.</dc:creator>
  <cp:lastModifiedBy>James Weaver</cp:lastModifiedBy>
  <cp:revision>1116</cp:revision>
  <cp:lastPrinted>2012-08-08T17:55:00Z</cp:lastPrinted>
  <dcterms:created xsi:type="dcterms:W3CDTF">2012-05-31T20:53:14Z</dcterms:created>
  <dcterms:modified xsi:type="dcterms:W3CDTF">2014-05-13T22:12:20Z</dcterms:modified>
</cp:coreProperties>
</file>