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4" r:id="rId2"/>
    <p:sldId id="256" r:id="rId3"/>
    <p:sldId id="263" r:id="rId4"/>
    <p:sldId id="264" r:id="rId5"/>
    <p:sldId id="306" r:id="rId6"/>
    <p:sldId id="265" r:id="rId7"/>
    <p:sldId id="283" r:id="rId8"/>
    <p:sldId id="311" r:id="rId9"/>
    <p:sldId id="307" r:id="rId10"/>
    <p:sldId id="270" r:id="rId11"/>
    <p:sldId id="272" r:id="rId12"/>
    <p:sldId id="312" r:id="rId13"/>
    <p:sldId id="273" r:id="rId14"/>
    <p:sldId id="315" r:id="rId15"/>
    <p:sldId id="274" r:id="rId16"/>
    <p:sldId id="279" r:id="rId17"/>
    <p:sldId id="313" r:id="rId18"/>
    <p:sldId id="314" r:id="rId19"/>
    <p:sldId id="308" r:id="rId20"/>
    <p:sldId id="281" r:id="rId21"/>
    <p:sldId id="323" r:id="rId22"/>
    <p:sldId id="325" r:id="rId23"/>
    <p:sldId id="293" r:id="rId24"/>
    <p:sldId id="309" r:id="rId25"/>
    <p:sldId id="298" r:id="rId26"/>
    <p:sldId id="316" r:id="rId27"/>
    <p:sldId id="299" r:id="rId28"/>
    <p:sldId id="317" r:id="rId29"/>
    <p:sldId id="324" r:id="rId30"/>
    <p:sldId id="301" r:id="rId31"/>
    <p:sldId id="285" r:id="rId32"/>
    <p:sldId id="287" r:id="rId33"/>
    <p:sldId id="288" r:id="rId34"/>
    <p:sldId id="295" r:id="rId35"/>
    <p:sldId id="296" r:id="rId36"/>
    <p:sldId id="319" r:id="rId37"/>
    <p:sldId id="290" r:id="rId38"/>
    <p:sldId id="322" r:id="rId39"/>
    <p:sldId id="318" r:id="rId40"/>
    <p:sldId id="320" r:id="rId41"/>
    <p:sldId id="310" r:id="rId42"/>
    <p:sldId id="303" r:id="rId43"/>
    <p:sldId id="305" r:id="rId4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0033CC"/>
    <a:srgbClr val="385D8A"/>
    <a:srgbClr val="4F81BD"/>
    <a:srgbClr val="C4C4C4"/>
    <a:srgbClr val="17356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72064" autoAdjust="0"/>
  </p:normalViewPr>
  <p:slideViewPr>
    <p:cSldViewPr>
      <p:cViewPr varScale="1">
        <p:scale>
          <a:sx n="65" d="100"/>
          <a:sy n="65" d="100"/>
        </p:scale>
        <p:origin x="235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482"/>
    </p:cViewPr>
  </p:sorterViewPr>
  <p:notesViewPr>
    <p:cSldViewPr showGuides="1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cm\IHK-Abschlussprojekt\Schmierzettel\Kostenaufstellung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cm\IHK-Abschlussprojekt\Schmierzettel\Kostenaufstellu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Tabelle3!$L$10</c:f>
              <c:strCache>
                <c:ptCount val="1"/>
                <c:pt idx="0">
                  <c:v>Analyse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Tabelle3!$M$10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2C-4457-89F4-358ACAF317E1}"/>
            </c:ext>
          </c:extLst>
        </c:ser>
        <c:ser>
          <c:idx val="1"/>
          <c:order val="1"/>
          <c:tx>
            <c:strRef>
              <c:f>Tabelle3!$L$11</c:f>
              <c:strCache>
                <c:ptCount val="1"/>
                <c:pt idx="0">
                  <c:v>Entwurf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Tabelle3!$M$11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2C-4457-89F4-358ACAF317E1}"/>
            </c:ext>
          </c:extLst>
        </c:ser>
        <c:ser>
          <c:idx val="2"/>
          <c:order val="2"/>
          <c:tx>
            <c:strRef>
              <c:f>Tabelle3!$L$12</c:f>
              <c:strCache>
                <c:ptCount val="1"/>
                <c:pt idx="0">
                  <c:v>Implementierung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Tabelle3!$M$12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2C-4457-89F4-358ACAF317E1}"/>
            </c:ext>
          </c:extLst>
        </c:ser>
        <c:ser>
          <c:idx val="3"/>
          <c:order val="3"/>
          <c:tx>
            <c:strRef>
              <c:f>Tabelle3!$L$13</c:f>
              <c:strCache>
                <c:ptCount val="1"/>
                <c:pt idx="0">
                  <c:v>Deployment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Tabelle3!$M$13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2C-4457-89F4-358ACAF317E1}"/>
            </c:ext>
          </c:extLst>
        </c:ser>
        <c:ser>
          <c:idx val="4"/>
          <c:order val="4"/>
          <c:tx>
            <c:strRef>
              <c:f>Tabelle3!$L$14</c:f>
              <c:strCache>
                <c:ptCount val="1"/>
                <c:pt idx="0">
                  <c:v>Dokumentation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Tabelle3!$M$14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2C-4457-89F4-358ACAF31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72779392"/>
        <c:axId val="172780928"/>
      </c:barChart>
      <c:catAx>
        <c:axId val="172779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2780928"/>
        <c:crosses val="autoZero"/>
        <c:auto val="1"/>
        <c:lblAlgn val="ctr"/>
        <c:lblOffset val="100"/>
        <c:noMultiLvlLbl val="0"/>
      </c:catAx>
      <c:valAx>
        <c:axId val="17278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277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939365723243484"/>
          <c:y val="0.13773268195078656"/>
          <c:w val="0.59150415573053372"/>
          <c:h val="0.77878939045662765"/>
        </c:manualLayout>
      </c:layout>
      <c:scatterChart>
        <c:scatterStyle val="lineMarker"/>
        <c:varyColors val="0"/>
        <c:ser>
          <c:idx val="0"/>
          <c:order val="0"/>
          <c:tx>
            <c:strRef>
              <c:f>Amortisation!$B$30</c:f>
              <c:strCache>
                <c:ptCount val="1"/>
                <c:pt idx="0">
                  <c:v>alt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Amortisation!$A$31:$A$38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Amortisation!$B$31:$B$38</c:f>
              <c:numCache>
                <c:formatCode>_(* #,##0.00_);_(* \(#,##0.00\);_(* "-"??_);_(@_)</c:formatCode>
                <c:ptCount val="8"/>
                <c:pt idx="0">
                  <c:v>0</c:v>
                </c:pt>
                <c:pt idx="1">
                  <c:v>560</c:v>
                </c:pt>
                <c:pt idx="2">
                  <c:v>1120</c:v>
                </c:pt>
                <c:pt idx="3">
                  <c:v>1680</c:v>
                </c:pt>
                <c:pt idx="4">
                  <c:v>2240</c:v>
                </c:pt>
                <c:pt idx="5">
                  <c:v>2800</c:v>
                </c:pt>
                <c:pt idx="6">
                  <c:v>3360</c:v>
                </c:pt>
                <c:pt idx="7">
                  <c:v>4480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7EC-4047-BC06-AD9516165EA4}"/>
            </c:ext>
          </c:extLst>
        </c:ser>
        <c:ser>
          <c:idx val="1"/>
          <c:order val="1"/>
          <c:tx>
            <c:strRef>
              <c:f>Amortisation!$C$30</c:f>
              <c:strCache>
                <c:ptCount val="1"/>
                <c:pt idx="0">
                  <c:v>neu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Amortisation!$A$31:$A$38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4</c:v>
                </c:pt>
              </c:numCache>
            </c:numRef>
          </c:xVal>
          <c:yVal>
            <c:numRef>
              <c:f>Amortisation!$C$31:$C$38</c:f>
              <c:numCache>
                <c:formatCode>_(* #,##0.00_);_(* \(#,##0.00\);_(* "-"??_);_(@_)</c:formatCode>
                <c:ptCount val="8"/>
                <c:pt idx="0">
                  <c:v>2305</c:v>
                </c:pt>
                <c:pt idx="1">
                  <c:v>2385</c:v>
                </c:pt>
                <c:pt idx="2">
                  <c:v>2465</c:v>
                </c:pt>
                <c:pt idx="3">
                  <c:v>2545</c:v>
                </c:pt>
                <c:pt idx="4">
                  <c:v>2625</c:v>
                </c:pt>
                <c:pt idx="5">
                  <c:v>2705</c:v>
                </c:pt>
                <c:pt idx="6">
                  <c:v>2785</c:v>
                </c:pt>
                <c:pt idx="7">
                  <c:v>2945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7EC-4047-BC06-AD9516165EA4}"/>
            </c:ext>
          </c:extLst>
        </c:ser>
        <c:ser>
          <c:idx val="2"/>
          <c:order val="2"/>
          <c:tx>
            <c:v>BEP</c:v>
          </c:tx>
          <c:marker>
            <c:symbol val="none"/>
          </c:marker>
          <c:dPt>
            <c:idx val="1"/>
            <c:bubble3D val="0"/>
            <c:spPr>
              <a:ln w="12700" cap="sq">
                <a:solidFill>
                  <a:schemeClr val="tx1"/>
                </a:solidFill>
                <a:prstDash val="sysDash"/>
                <a:round/>
              </a:ln>
            </c:spPr>
            <c:extLst>
              <c:ext xmlns:c16="http://schemas.microsoft.com/office/drawing/2014/chart" uri="{C3380CC4-5D6E-409C-BE32-E72D297353CC}">
                <c16:uniqueId val="{00000003-E7EC-4047-BC06-AD9516165EA4}"/>
              </c:ext>
            </c:extLst>
          </c:dPt>
          <c:dLbls>
            <c:dLbl>
              <c:idx val="0"/>
              <c:layout>
                <c:manualLayout>
                  <c:x val="4.0576019788944664E-2"/>
                  <c:y val="-1.802357870026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EC-4047-BC06-AD9516165E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EC-4047-BC06-AD9516165E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Amortisation!$A$45:$A$46</c:f>
              <c:numCache>
                <c:formatCode>General</c:formatCode>
                <c:ptCount val="2"/>
                <c:pt idx="0">
                  <c:v>0</c:v>
                </c:pt>
                <c:pt idx="1">
                  <c:v>2.4010416666666665</c:v>
                </c:pt>
              </c:numCache>
            </c:numRef>
          </c:xVal>
          <c:yVal>
            <c:numRef>
              <c:f>Amortisation!$B$45:$B$46</c:f>
              <c:numCache>
                <c:formatCode>_(* #,##0.00_);_(* \(#,##0.00\);_(* "-"??_);_(@_)</c:formatCode>
                <c:ptCount val="2"/>
                <c:pt idx="0">
                  <c:v>2689.1666666666665</c:v>
                </c:pt>
                <c:pt idx="1">
                  <c:v>2689.1666666666665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7EC-4047-BC06-AD9516165EA4}"/>
            </c:ext>
          </c:extLst>
        </c:ser>
        <c:ser>
          <c:idx val="3"/>
          <c:order val="3"/>
          <c:tx>
            <c:v>BEP 2</c:v>
          </c:tx>
          <c:spPr>
            <a:ln w="12700" cap="sq">
              <a:solidFill>
                <a:schemeClr val="tx1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633471468433992E-3"/>
                  <c:y val="-8.0635030874448024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7EC-4047-BC06-AD9516165EA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EC-4047-BC06-AD9516165EA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de-DE"/>
              </a:p>
            </c:txPr>
            <c:dLblPos val="t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Amortisation!$A$49:$A$50</c:f>
              <c:numCache>
                <c:formatCode>General</c:formatCode>
                <c:ptCount val="2"/>
                <c:pt idx="0">
                  <c:v>2.4010416666666665</c:v>
                </c:pt>
                <c:pt idx="1">
                  <c:v>2.4010416666666665</c:v>
                </c:pt>
              </c:numCache>
            </c:numRef>
          </c:xVal>
          <c:yVal>
            <c:numRef>
              <c:f>Amortisation!$B$49:$B$50</c:f>
              <c:numCache>
                <c:formatCode>_(* #,##0.00_);_(* \(#,##0.00\);_(* "-"??_);_(@_)</c:formatCode>
                <c:ptCount val="2"/>
                <c:pt idx="0" formatCode="General">
                  <c:v>0</c:v>
                </c:pt>
                <c:pt idx="1">
                  <c:v>2689.1666666666665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E7EC-4047-BC06-AD9516165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865024"/>
        <c:axId val="172866560"/>
      </c:scatterChart>
      <c:valAx>
        <c:axId val="172865024"/>
        <c:scaling>
          <c:orientation val="minMax"/>
          <c:max val="4"/>
          <c:min val="0"/>
        </c:scaling>
        <c:delete val="0"/>
        <c:axPos val="b"/>
        <c:numFmt formatCode="#\ ?/?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172866560"/>
        <c:crosses val="autoZero"/>
        <c:crossBetween val="midCat"/>
        <c:majorUnit val="1"/>
      </c:valAx>
      <c:valAx>
        <c:axId val="172866560"/>
        <c:scaling>
          <c:orientation val="minMax"/>
          <c:max val="3000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de-DE"/>
          </a:p>
        </c:txPr>
        <c:crossAx val="1728650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0.75676</cdr:x>
      <cdr:y>0.01528</cdr:y>
    </cdr:from>
    <cdr:to>
      <cdr:x>0.84256</cdr:x>
      <cdr:y>0.21065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8064896" y="7153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3200" dirty="0"/>
            <a:t>Doku</a:t>
          </a:r>
          <a:endParaRPr lang="de-DE" sz="1800" dirty="0"/>
        </a:p>
      </cdr:txBody>
    </cdr:sp>
  </cdr:relSizeAnchor>
  <cdr:relSizeAnchor xmlns:cdr="http://schemas.openxmlformats.org/drawingml/2006/chartDrawing">
    <cdr:from>
      <cdr:x>0.7973</cdr:x>
      <cdr:y>0.14256</cdr:y>
    </cdr:from>
    <cdr:to>
      <cdr:x>0.7973</cdr:x>
      <cdr:y>0.18462</cdr:y>
    </cdr:to>
    <cdr:cxnSp macro="">
      <cdr:nvCxnSpPr>
        <cdr:cNvPr id="3" name="Gerade Verbindung 2"/>
        <cdr:cNvCxnSpPr/>
      </cdr:nvCxnSpPr>
      <cdr:spPr>
        <a:xfrm xmlns:a="http://schemas.openxmlformats.org/drawingml/2006/main">
          <a:off x="8496944" y="667236"/>
          <a:ext cx="0" cy="19686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0.03378</cdr:x>
      <cdr:y>0.4</cdr:y>
    </cdr:from>
    <cdr:to>
      <cdr:x>0.11959</cdr:x>
      <cdr:y>0.59536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360040" y="18722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4000" dirty="0"/>
            <a:t>6</a:t>
          </a:r>
        </a:p>
      </cdr:txBody>
    </cdr:sp>
  </cdr:relSizeAnchor>
  <cdr:relSizeAnchor xmlns:cdr="http://schemas.openxmlformats.org/drawingml/2006/chartDrawing">
    <cdr:from>
      <cdr:x>0.40877</cdr:x>
      <cdr:y>0.4</cdr:y>
    </cdr:from>
    <cdr:to>
      <cdr:x>0.49458</cdr:x>
      <cdr:y>0.59536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4356377" y="18722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4000" dirty="0"/>
            <a:t>39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2E971-8195-44AF-BA11-4A860B61AFF1}" type="datetimeFigureOut">
              <a:rPr lang="de-DE" smtClean="0"/>
              <a:t>05.02.2017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3C239-2F1A-4464-A2C1-87940F38489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01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Vorstellen</a:t>
            </a:r>
          </a:p>
          <a:p>
            <a:r>
              <a:rPr lang="de-DE" dirty="0"/>
              <a:t>DSL erklären (Domain </a:t>
            </a:r>
            <a:r>
              <a:rPr lang="de-DE" dirty="0" err="1"/>
              <a:t>Specific</a:t>
            </a:r>
            <a:r>
              <a:rPr lang="de-DE" baseline="0" dirty="0"/>
              <a:t> Language)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848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00:34</a:t>
            </a:r>
          </a:p>
          <a:p>
            <a:r>
              <a:rPr lang="de-DE" dirty="0"/>
              <a:t>Alle Punkte nennen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254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Kurz</a:t>
            </a:r>
            <a:r>
              <a:rPr lang="de-DE" baseline="0" dirty="0"/>
              <a:t> AO</a:t>
            </a:r>
          </a:p>
          <a:p>
            <a:r>
              <a:rPr lang="de-DE" baseline="0" dirty="0"/>
              <a:t>Private Krankenversicherung</a:t>
            </a:r>
          </a:p>
          <a:p>
            <a:r>
              <a:rPr lang="de-DE" baseline="0" dirty="0"/>
              <a:t>250 Mitarbeiter</a:t>
            </a:r>
          </a:p>
          <a:p>
            <a:r>
              <a:rPr lang="de-DE" baseline="0" dirty="0"/>
              <a:t>Vechta</a:t>
            </a:r>
          </a:p>
          <a:p>
            <a:r>
              <a:rPr lang="de-DE" baseline="0" dirty="0"/>
              <a:t>20 EDV -&gt; Eigenentwicklung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7043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Mich vorstellen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800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00:55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0235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  <a:r>
              <a:rPr lang="de-DE" baseline="0" dirty="0"/>
              <a:t>  </a:t>
            </a:r>
            <a:r>
              <a:rPr lang="de-DE" dirty="0"/>
              <a:t>Täglich Post von Maklern + Versicherten</a:t>
            </a:r>
          </a:p>
          <a:p>
            <a:pPr marL="171450" indent="-171450">
              <a:buFontTx/>
              <a:buChar char="-"/>
            </a:pPr>
            <a:r>
              <a:rPr lang="de-DE" dirty="0"/>
              <a:t>Anträge</a:t>
            </a:r>
            <a:r>
              <a:rPr lang="de-DE" baseline="0" dirty="0"/>
              <a:t>, Leistungsabrechnungen</a:t>
            </a:r>
          </a:p>
          <a:p>
            <a:pPr marL="0" indent="0">
              <a:buFontTx/>
              <a:buNone/>
            </a:pPr>
            <a:r>
              <a:rPr lang="de-DE" baseline="0" dirty="0"/>
              <a:t>-&gt; An zuständige Mitarbeiter/Abteilungen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036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BREPL -&gt; Zentrum</a:t>
            </a:r>
          </a:p>
          <a:p>
            <a:r>
              <a:rPr lang="de-DE" dirty="0"/>
              <a:t>Routen</a:t>
            </a:r>
            <a:r>
              <a:rPr lang="de-DE" baseline="0" dirty="0"/>
              <a:t> mein Part, gibt’s schon wird ersetzt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9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Smartfix</a:t>
            </a:r>
            <a:r>
              <a:rPr lang="de-DE" baseline="0" dirty="0"/>
              <a:t> öffnen, scannen, digitalisieren</a:t>
            </a:r>
          </a:p>
          <a:p>
            <a:r>
              <a:rPr lang="de-DE" baseline="0" dirty="0"/>
              <a:t>BREPL stempeln</a:t>
            </a:r>
          </a:p>
          <a:p>
            <a:r>
              <a:rPr lang="de-DE" baseline="0" dirty="0"/>
              <a:t>PAM archivieren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779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Lastenheft erstellen</a:t>
            </a:r>
          </a:p>
          <a:p>
            <a:r>
              <a:rPr lang="de-DE" dirty="0"/>
              <a:t>02:10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648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Erstellen einer DSL zur Beschreibung von Routingregeln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482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Alte System C#</a:t>
            </a:r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384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5 Regeln</a:t>
            </a:r>
          </a:p>
          <a:p>
            <a:r>
              <a:rPr lang="de-DE" dirty="0"/>
              <a:t>Insgesamt</a:t>
            </a:r>
            <a:r>
              <a:rPr lang="de-DE" baseline="0" dirty="0"/>
              <a:t> ~140 Regeln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8155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!AUSSCHNITT!</a:t>
            </a:r>
          </a:p>
          <a:p>
            <a:r>
              <a:rPr lang="de-DE" dirty="0"/>
              <a:t>CRUD</a:t>
            </a:r>
          </a:p>
          <a:p>
            <a:r>
              <a:rPr lang="de-DE" dirty="0" err="1"/>
              <a:t>Versionieren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1315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Agil -&gt; Feedback, Inkrementell,</a:t>
            </a:r>
            <a:r>
              <a:rPr lang="de-DE" baseline="0" dirty="0"/>
              <a:t> Iterativ, </a:t>
            </a:r>
            <a:r>
              <a:rPr lang="de-DE" baseline="0" dirty="0" err="1"/>
              <a:t>Kommunkation</a:t>
            </a:r>
            <a:endParaRPr lang="de-DE" dirty="0"/>
          </a:p>
          <a:p>
            <a:r>
              <a:rPr lang="de-DE" dirty="0"/>
              <a:t>CI</a:t>
            </a:r>
          </a:p>
          <a:p>
            <a:r>
              <a:rPr lang="de-DE" dirty="0"/>
              <a:t>TDD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394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298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Entwicklungskosten -&gt; Ich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42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3518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601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Pflichtenheft erstellen</a:t>
            </a:r>
          </a:p>
          <a:p>
            <a:r>
              <a:rPr lang="de-DE" dirty="0"/>
              <a:t>06:16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136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140</a:t>
            </a:r>
            <a:r>
              <a:rPr lang="de-DE" baseline="0" dirty="0"/>
              <a:t> bestehende Regeln extrahiert, abstrahiert und Grammatik erstellt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09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7556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Braucht man nicht sehen</a:t>
            </a:r>
          </a:p>
          <a:p>
            <a:r>
              <a:rPr lang="de-DE" dirty="0"/>
              <a:t>CI</a:t>
            </a:r>
          </a:p>
          <a:p>
            <a:r>
              <a:rPr lang="de-DE" dirty="0" err="1"/>
              <a:t>Swimlanes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60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38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Frameworks nennen!</a:t>
            </a:r>
          </a:p>
          <a:p>
            <a:r>
              <a:rPr lang="de-DE" dirty="0"/>
              <a:t>09:05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954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Xtext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35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Oberste Element</a:t>
            </a:r>
          </a:p>
          <a:p>
            <a:r>
              <a:rPr lang="de-DE" dirty="0"/>
              <a:t>Hochkomma</a:t>
            </a:r>
            <a:r>
              <a:rPr lang="de-DE" baseline="0" dirty="0"/>
              <a:t> Schlüsselwörter</a:t>
            </a:r>
          </a:p>
          <a:p>
            <a:r>
              <a:rPr lang="de-DE" baseline="0" dirty="0"/>
              <a:t>Zuweisungen = Attribute wohinter </a:t>
            </a:r>
            <a:r>
              <a:rPr lang="de-DE" baseline="0"/>
              <a:t>andere Elemente hängen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1602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Hab ich gemacht</a:t>
            </a:r>
          </a:p>
          <a:p>
            <a:r>
              <a:rPr lang="de-DE" dirty="0"/>
              <a:t>Fachbereich kann</a:t>
            </a:r>
            <a:r>
              <a:rPr lang="de-DE" baseline="0" dirty="0"/>
              <a:t> verstehen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6838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Pur DSL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602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Darstellung</a:t>
            </a:r>
            <a:r>
              <a:rPr lang="de-DE" baseline="0" dirty="0"/>
              <a:t> und Entwicklung der DSL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03136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aseline="0" dirty="0"/>
              <a:t>Codeformatierung</a:t>
            </a:r>
          </a:p>
          <a:p>
            <a:r>
              <a:rPr lang="de-DE" baseline="0" dirty="0"/>
              <a:t>Templates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3843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aseline="0" dirty="0"/>
              <a:t>Ich habe gemacht!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3843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Herz des Projektes</a:t>
            </a:r>
          </a:p>
          <a:p>
            <a:r>
              <a:rPr lang="de-DE" dirty="0"/>
              <a:t>DSL eingießen</a:t>
            </a:r>
          </a:p>
          <a:p>
            <a:r>
              <a:rPr lang="de-DE" dirty="0"/>
              <a:t>C#</a:t>
            </a:r>
            <a:r>
              <a:rPr lang="de-DE" baseline="0" dirty="0"/>
              <a:t> erhalten</a:t>
            </a:r>
          </a:p>
          <a:p>
            <a:r>
              <a:rPr lang="de-DE" baseline="0" dirty="0"/>
              <a:t>In </a:t>
            </a:r>
            <a:r>
              <a:rPr lang="de-DE" baseline="0" dirty="0" err="1"/>
              <a:t>Xtend</a:t>
            </a:r>
            <a:r>
              <a:rPr lang="de-DE" baseline="0" dirty="0"/>
              <a:t> programmiert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8984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5 Regeln =5</a:t>
            </a:r>
            <a:r>
              <a:rPr lang="de-DE" baseline="0" dirty="0"/>
              <a:t> Dateien</a:t>
            </a:r>
          </a:p>
          <a:p>
            <a:r>
              <a:rPr lang="de-DE" baseline="0" dirty="0"/>
              <a:t>Priorisierung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3581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Generierte </a:t>
            </a:r>
            <a:r>
              <a:rPr lang="de-DE" dirty="0" err="1"/>
              <a:t>Unittests</a:t>
            </a:r>
            <a:r>
              <a:rPr lang="de-DE" dirty="0"/>
              <a:t>, Doku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3719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!TDD!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42219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72425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13:44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9030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Ziel erreicht?</a:t>
            </a:r>
          </a:p>
          <a:p>
            <a:r>
              <a:rPr lang="de-DE" dirty="0"/>
              <a:t>Produktion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3262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3C239-2F1A-4464-A2C1-87940F38489B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84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997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511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252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365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670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167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141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062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877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033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785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E2CAF-CADF-430E-A81E-9EE5CA3E0024}" type="datetimeFigureOut">
              <a:rPr lang="de-DE" smtClean="0"/>
              <a:t>05.02.2017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8DD03-6D40-406B-BF87-6B1A48DB641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033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05264"/>
            <a:ext cx="9144000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Das Unternehmen</a:t>
            </a:r>
          </a:p>
        </p:txBody>
      </p:sp>
    </p:spTree>
    <p:extLst>
      <p:ext uri="{BB962C8B-B14F-4D97-AF65-F5344CB8AC3E}">
        <p14:creationId xmlns:p14="http://schemas.microsoft.com/office/powerpoint/2010/main" val="355643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2536" y="-9316"/>
            <a:ext cx="10337104" cy="6891402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Die Abteilung </a:t>
            </a:r>
          </a:p>
        </p:txBody>
      </p:sp>
    </p:spTree>
    <p:extLst>
      <p:ext uri="{BB962C8B-B14F-4D97-AF65-F5344CB8AC3E}">
        <p14:creationId xmlns:p14="http://schemas.microsoft.com/office/powerpoint/2010/main" val="637734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41168"/>
            <a:ext cx="914400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5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4704" y="-27384"/>
            <a:ext cx="10908704" cy="6894641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Projektbeschreibung</a:t>
            </a:r>
          </a:p>
        </p:txBody>
      </p:sp>
    </p:spTree>
    <p:extLst>
      <p:ext uri="{BB962C8B-B14F-4D97-AF65-F5344CB8AC3E}">
        <p14:creationId xmlns:p14="http://schemas.microsoft.com/office/powerpoint/2010/main" val="567414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403648" y="548680"/>
            <a:ext cx="75446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B</a:t>
            </a:r>
            <a:r>
              <a:rPr lang="de-DE" sz="6000" dirty="0">
                <a:latin typeface="Arial Black" panose="020B0A04020102020204" pitchFamily="34" charset="0"/>
              </a:rPr>
              <a:t>eschlagworten</a:t>
            </a:r>
          </a:p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R</a:t>
            </a:r>
            <a:r>
              <a:rPr lang="de-DE" sz="6000" dirty="0">
                <a:latin typeface="Arial Black" panose="020B0A04020102020204" pitchFamily="34" charset="0"/>
              </a:rPr>
              <a:t>outen</a:t>
            </a:r>
          </a:p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E</a:t>
            </a:r>
            <a:r>
              <a:rPr lang="de-DE" sz="6000" dirty="0">
                <a:latin typeface="Arial Black" panose="020B0A04020102020204" pitchFamily="34" charset="0"/>
              </a:rPr>
              <a:t>rkennen</a:t>
            </a:r>
          </a:p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P</a:t>
            </a:r>
            <a:r>
              <a:rPr lang="de-DE" sz="6000" dirty="0">
                <a:latin typeface="Arial Black" panose="020B0A04020102020204" pitchFamily="34" charset="0"/>
              </a:rPr>
              <a:t>rüfen</a:t>
            </a:r>
          </a:p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L</a:t>
            </a:r>
            <a:r>
              <a:rPr lang="de-DE" sz="6000" dirty="0">
                <a:latin typeface="Arial Black" panose="020B0A04020102020204" pitchFamily="34" charset="0"/>
              </a:rPr>
              <a:t>eisten</a:t>
            </a:r>
          </a:p>
        </p:txBody>
      </p:sp>
      <p:sp>
        <p:nvSpPr>
          <p:cNvPr id="8" name="Rechteck 7"/>
          <p:cNvSpPr/>
          <p:nvPr/>
        </p:nvSpPr>
        <p:spPr>
          <a:xfrm>
            <a:off x="1403648" y="1575264"/>
            <a:ext cx="3168352" cy="739746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3069024" y="2921168"/>
            <a:ext cx="30059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BREPL</a:t>
            </a:r>
          </a:p>
        </p:txBody>
      </p:sp>
    </p:spTree>
    <p:extLst>
      <p:ext uri="{BB962C8B-B14F-4D97-AF65-F5344CB8AC3E}">
        <p14:creationId xmlns:p14="http://schemas.microsoft.com/office/powerpoint/2010/main" val="253455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8108 -0.3465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08 -0.34653 L 0 0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5" y="1731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animBg="1"/>
      <p:bldP spid="8" grpId="1" animBg="1"/>
      <p:bldP spid="4" grpId="0"/>
      <p:bldP spid="4" grpId="1"/>
      <p:bldP spid="4" grpId="2"/>
      <p:bldP spid="4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069024" y="2921168"/>
            <a:ext cx="30059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>
                <a:solidFill>
                  <a:srgbClr val="17356C"/>
                </a:solidFill>
                <a:latin typeface="Arial Black" panose="020B0A04020102020204" pitchFamily="34" charset="0"/>
              </a:rPr>
              <a:t>BREPL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55736" y="776898"/>
            <a:ext cx="26868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>
                <a:latin typeface="Arial Black" panose="020B0A04020102020204" pitchFamily="34" charset="0"/>
              </a:rPr>
              <a:t>smartFix</a:t>
            </a:r>
            <a:endParaRPr lang="de-DE" sz="4000" dirty="0">
              <a:latin typeface="Arial Black" panose="020B0A040201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452320" y="5085184"/>
            <a:ext cx="1394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>
                <a:latin typeface="Arial Black" panose="020B0A04020102020204" pitchFamily="34" charset="0"/>
              </a:rPr>
              <a:t>PAM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4544" y="-93295"/>
            <a:ext cx="2135852" cy="106792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2562" y="326559"/>
            <a:ext cx="1296144" cy="115822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9" y="21982"/>
            <a:ext cx="1676642" cy="176737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736" y="2528900"/>
            <a:ext cx="1707779" cy="18002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844" y="5229200"/>
            <a:ext cx="3321561" cy="230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3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3.7037E-7 L 0.16128 -3.7037E-7 C 0.23351 -3.7037E-7 0.32274 0.025 0.32274 0.0463 L 0.32274 0.0935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28" y="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06441 -4.44444E-6 C 0.09323 -4.44444E-6 0.12882 0.10139 0.12882 0.18403 L 0.12882 0.3680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1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L 0.00243 0.3446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722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077072"/>
            <a:ext cx="9144000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384"/>
            <a:ext cx="10404648" cy="6933722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Projektziel</a:t>
            </a:r>
          </a:p>
        </p:txBody>
      </p:sp>
    </p:spTree>
    <p:extLst>
      <p:ext uri="{BB962C8B-B14F-4D97-AF65-F5344CB8AC3E}">
        <p14:creationId xmlns:p14="http://schemas.microsoft.com/office/powerpoint/2010/main" val="316695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Projektbegründung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904"/>
            <a:ext cx="6948000" cy="108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4624"/>
            <a:ext cx="6948000" cy="108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93216"/>
            <a:ext cx="6948000" cy="108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852936"/>
            <a:ext cx="6948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4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93" y="0"/>
            <a:ext cx="9388743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beschlagwortung.DokumentenKlasse.Equals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"ABRECH"</a:t>
            </a:r>
            <a:r>
              <a:rPr lang="de-DE" sz="2000" dirty="0"/>
              <a:t>) &amp;&amp;</a:t>
            </a:r>
          </a:p>
          <a:p>
            <a:r>
              <a:rPr lang="de-DE" sz="2000" dirty="0"/>
              <a:t>    </a:t>
            </a:r>
            <a:r>
              <a:rPr lang="de-DE" sz="2000" dirty="0" err="1"/>
              <a:t>beschlagwortung.DokumentnTyp.Equals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"RECHNUNG"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foreach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>
                <a:solidFill>
                  <a:srgbClr val="0000CC"/>
                </a:solidFill>
              </a:rPr>
              <a:t>var</a:t>
            </a:r>
            <a:r>
              <a:rPr lang="de-DE" sz="2000" dirty="0"/>
              <a:t> gruppe </a:t>
            </a:r>
            <a:r>
              <a:rPr lang="de-DE" sz="2000" dirty="0">
                <a:solidFill>
                  <a:srgbClr val="0000CC"/>
                </a:solidFill>
              </a:rPr>
              <a:t>in </a:t>
            </a:r>
            <a:r>
              <a:rPr lang="de-DE" sz="2000" dirty="0" err="1">
                <a:solidFill>
                  <a:srgbClr val="0000CC"/>
                </a:solidFill>
              </a:rPr>
              <a:t>this</a:t>
            </a:r>
            <a:r>
              <a:rPr lang="de-DE" sz="2000" dirty="0" err="1"/>
              <a:t>.gruppen</a:t>
            </a:r>
            <a:r>
              <a:rPr lang="de-DE" sz="2000" dirty="0"/>
              <a:t>) {</a:t>
            </a:r>
          </a:p>
          <a:p>
            <a:r>
              <a:rPr lang="de-DE" sz="2000" dirty="0"/>
              <a:t>	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HatPamSperreBeiGruppe</a:t>
            </a:r>
            <a:r>
              <a:rPr lang="de-DE" sz="2000" dirty="0"/>
              <a:t>(</a:t>
            </a:r>
            <a:r>
              <a:rPr lang="de-DE" sz="2000" dirty="0" err="1"/>
              <a:t>vorgang.Status</a:t>
            </a:r>
            <a:r>
              <a:rPr lang="de-DE" sz="2000" dirty="0"/>
              <a:t>, gruppe)) {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ZuweisungGruppe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"PAM-GP_{0}“+</a:t>
            </a:r>
            <a:r>
              <a:rPr lang="de-DE" sz="2000" dirty="0"/>
              <a:t>gruppe))</a:t>
            </a:r>
          </a:p>
          <a:p>
            <a:r>
              <a:rPr lang="de-DE" sz="2000" dirty="0"/>
              <a:t>			}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/>
              <a:t> (</a:t>
            </a:r>
            <a:r>
              <a:rPr lang="de-DE" sz="2000" dirty="0" err="1"/>
              <a:t>vorgang.BasisKennzeichen.Equals</a:t>
            </a:r>
            <a:r>
              <a:rPr lang="de-DE" sz="2000" dirty="0"/>
              <a:t>(</a:t>
            </a:r>
            <a:r>
              <a:rPr lang="de-DE" sz="2000" dirty="0" err="1"/>
              <a:t>Versis.KENNZEICHEN_BASISTARIF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„MUSTERMANN"</a:t>
            </a:r>
            <a:r>
              <a:rPr lang="de-DE" sz="2000" dirty="0"/>
              <a:t>);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vorgang.BasisKennzeichen.Equals</a:t>
            </a:r>
            <a:r>
              <a:rPr lang="de-DE" sz="2000" dirty="0"/>
              <a:t>(</a:t>
            </a:r>
            <a:r>
              <a:rPr lang="de-DE" sz="2000" dirty="0" err="1"/>
              <a:t>Versis.KENNZEICHEN_STANDARDTARIF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var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name</a:t>
            </a:r>
            <a:r>
              <a:rPr lang="de-DE" sz="2000" dirty="0"/>
              <a:t> = </a:t>
            </a:r>
            <a:r>
              <a:rPr lang="de-DE" sz="2000" dirty="0" err="1"/>
              <a:t>vorgang.Name</a:t>
            </a:r>
            <a:r>
              <a:rPr lang="de-DE" sz="2000" dirty="0"/>
              <a:t>;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NameIstImBereich</a:t>
            </a:r>
            <a:r>
              <a:rPr lang="de-DE" sz="2000" dirty="0"/>
              <a:t>(</a:t>
            </a:r>
            <a:r>
              <a:rPr lang="de-DE" sz="2000" dirty="0" err="1"/>
              <a:t>name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'A'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'M'</a:t>
            </a:r>
            <a:r>
              <a:rPr lang="de-DE" sz="2000" dirty="0"/>
              <a:t>)) 	{</a:t>
            </a:r>
          </a:p>
          <a:p>
            <a:r>
              <a:rPr lang="de-DE" sz="2000" dirty="0"/>
              <a:t>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„MUSTERFRAU"</a:t>
            </a:r>
            <a:r>
              <a:rPr lang="de-DE" sz="2000" dirty="0"/>
              <a:t>);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Name.IstImBereich</a:t>
            </a:r>
            <a:r>
              <a:rPr lang="de-DE" sz="2000" dirty="0"/>
              <a:t>(</a:t>
            </a:r>
            <a:r>
              <a:rPr lang="de-DE" sz="2000" dirty="0" err="1"/>
              <a:t>name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'N'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'Z'</a:t>
            </a:r>
            <a:r>
              <a:rPr lang="de-DE" sz="2000" dirty="0"/>
              <a:t>)) 	{</a:t>
            </a:r>
          </a:p>
          <a:p>
            <a:r>
              <a:rPr lang="de-DE" sz="2000" dirty="0"/>
              <a:t>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„MUSTERMANN"</a:t>
            </a:r>
            <a:r>
              <a:rPr lang="de-DE" sz="2000" dirty="0"/>
              <a:t>);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>
                <a:solidFill>
                  <a:srgbClr val="0000CC"/>
                </a:solidFill>
              </a:rPr>
              <a:t>null</a:t>
            </a:r>
            <a:r>
              <a:rPr lang="de-DE" sz="2000" dirty="0"/>
              <a:t>;</a:t>
            </a:r>
          </a:p>
        </p:txBody>
      </p:sp>
      <p:sp>
        <p:nvSpPr>
          <p:cNvPr id="11" name="Rechteck 10"/>
          <p:cNvSpPr/>
          <p:nvPr/>
        </p:nvSpPr>
        <p:spPr>
          <a:xfrm>
            <a:off x="44617" y="71718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1871036" y="978974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44617" y="2510118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44617" y="3414993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949492" y="4043643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959017" y="4938993"/>
            <a:ext cx="251750" cy="26093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985210" y="683699"/>
            <a:ext cx="805489" cy="260938"/>
          </a:xfrm>
          <a:prstGeom prst="rect">
            <a:avLst/>
          </a:prstGeom>
          <a:solidFill>
            <a:srgbClr val="0033CC">
              <a:alpha val="20000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42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204" y="1844824"/>
            <a:ext cx="9361040" cy="4488336"/>
          </a:xfrm>
          <a:prstGeom prst="rect">
            <a:avLst/>
          </a:prstGeom>
          <a:ln w="22225" cap="sq"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222091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5477" y="0"/>
            <a:ext cx="10254954" cy="6858000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                               Methodik </a:t>
            </a:r>
          </a:p>
        </p:txBody>
      </p:sp>
    </p:spTree>
    <p:extLst>
      <p:ext uri="{BB962C8B-B14F-4D97-AF65-F5344CB8AC3E}">
        <p14:creationId xmlns:p14="http://schemas.microsoft.com/office/powerpoint/2010/main" val="2243128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/>
          <p:cNvCxnSpPr>
            <a:stCxn id="3" idx="2"/>
          </p:cNvCxnSpPr>
          <p:nvPr/>
        </p:nvCxnSpPr>
        <p:spPr>
          <a:xfrm>
            <a:off x="1497189" y="1666192"/>
            <a:ext cx="0" cy="7661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16"/>
          <p:cNvCxnSpPr>
            <a:stCxn id="6" idx="2"/>
          </p:cNvCxnSpPr>
          <p:nvPr/>
        </p:nvCxnSpPr>
        <p:spPr>
          <a:xfrm>
            <a:off x="7658421" y="1666192"/>
            <a:ext cx="0" cy="7414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Diagram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7758268"/>
              </p:ext>
            </p:extLst>
          </p:nvPr>
        </p:nvGraphicFramePr>
        <p:xfrm>
          <a:off x="-111471" y="1543552"/>
          <a:ext cx="106571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2984873" y="1425958"/>
            <a:ext cx="3434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Implementierung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24633" y="1142972"/>
            <a:ext cx="1345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Entwurf</a:t>
            </a:r>
            <a:endParaRPr lang="de-DE" dirty="0"/>
          </a:p>
        </p:txBody>
      </p:sp>
      <p:cxnSp>
        <p:nvCxnSpPr>
          <p:cNvPr id="13" name="Gerade Verbindung 12"/>
          <p:cNvCxnSpPr>
            <a:stCxn id="2" idx="2"/>
          </p:cNvCxnSpPr>
          <p:nvPr/>
        </p:nvCxnSpPr>
        <p:spPr>
          <a:xfrm>
            <a:off x="4702106" y="2072289"/>
            <a:ext cx="0" cy="335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-26143" y="1687568"/>
            <a:ext cx="1313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Analyse</a:t>
            </a:r>
            <a:endParaRPr lang="de-DE" sz="3600" dirty="0"/>
          </a:p>
        </p:txBody>
      </p:sp>
      <p:sp>
        <p:nvSpPr>
          <p:cNvPr id="6" name="Textfeld 5"/>
          <p:cNvSpPr txBox="1"/>
          <p:nvPr/>
        </p:nvSpPr>
        <p:spPr>
          <a:xfrm>
            <a:off x="6764843" y="1142972"/>
            <a:ext cx="1787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Einführung</a:t>
            </a:r>
            <a:endParaRPr lang="de-DE" sz="3600" dirty="0"/>
          </a:p>
        </p:txBody>
      </p:sp>
      <p:cxnSp>
        <p:nvCxnSpPr>
          <p:cNvPr id="7" name="Gerade Verbindung 6"/>
          <p:cNvCxnSpPr>
            <a:stCxn id="4" idx="2"/>
          </p:cNvCxnSpPr>
          <p:nvPr/>
        </p:nvCxnSpPr>
        <p:spPr>
          <a:xfrm>
            <a:off x="630383" y="2210788"/>
            <a:ext cx="0" cy="1968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feld 1"/>
          <p:cNvSpPr txBox="1"/>
          <p:nvPr/>
        </p:nvSpPr>
        <p:spPr>
          <a:xfrm>
            <a:off x="1188668" y="3415760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4000" dirty="0"/>
              <a:t>11</a:t>
            </a:r>
          </a:p>
        </p:txBody>
      </p:sp>
      <p:sp>
        <p:nvSpPr>
          <p:cNvPr id="24" name="Textfeld 1"/>
          <p:cNvSpPr txBox="1"/>
          <p:nvPr/>
        </p:nvSpPr>
        <p:spPr>
          <a:xfrm>
            <a:off x="7132872" y="3415760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4000" dirty="0"/>
              <a:t>5</a:t>
            </a:r>
          </a:p>
        </p:txBody>
      </p:sp>
      <p:sp>
        <p:nvSpPr>
          <p:cNvPr id="25" name="Textfeld 1"/>
          <p:cNvSpPr txBox="1"/>
          <p:nvPr/>
        </p:nvSpPr>
        <p:spPr>
          <a:xfrm>
            <a:off x="8226649" y="3415760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40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28978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519121"/>
              </p:ext>
            </p:extLst>
          </p:nvPr>
        </p:nvGraphicFramePr>
        <p:xfrm>
          <a:off x="251520" y="2636912"/>
          <a:ext cx="871296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929">
                <a:tc>
                  <a:txBody>
                    <a:bodyPr/>
                    <a:lstStyle/>
                    <a:p>
                      <a:r>
                        <a:rPr lang="de-DE" sz="3600" dirty="0"/>
                        <a:t>Vorgang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dirty="0"/>
                        <a:t>Gesamtkosten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3600" dirty="0"/>
                        <a:t>Entwicklungskosten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3600" dirty="0"/>
                        <a:t>1750,00 €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3600" dirty="0"/>
                        <a:t>Fachgespräch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3600" dirty="0"/>
                        <a:t>315,00 €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3600" dirty="0"/>
                        <a:t>Code-Review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3600" dirty="0"/>
                        <a:t>160,00 €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3600" dirty="0"/>
                        <a:t>Abnahme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3600" dirty="0"/>
                        <a:t>80,00</a:t>
                      </a:r>
                      <a:r>
                        <a:rPr lang="de-DE" sz="3600" baseline="0" dirty="0"/>
                        <a:t> €</a:t>
                      </a:r>
                      <a:endParaRPr lang="de-DE" sz="3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3600" b="1" dirty="0"/>
                        <a:t>Summe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3600" b="1" dirty="0"/>
                        <a:t>2.305,00 €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893" y="0"/>
            <a:ext cx="2679108" cy="177281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46501" y="538175"/>
            <a:ext cx="52725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Projektkosten</a:t>
            </a:r>
          </a:p>
        </p:txBody>
      </p:sp>
    </p:spTree>
    <p:extLst>
      <p:ext uri="{BB962C8B-B14F-4D97-AF65-F5344CB8AC3E}">
        <p14:creationId xmlns:p14="http://schemas.microsoft.com/office/powerpoint/2010/main" val="2551961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709550"/>
              </p:ext>
            </p:extLst>
          </p:nvPr>
        </p:nvGraphicFramePr>
        <p:xfrm>
          <a:off x="251520" y="2636912"/>
          <a:ext cx="8712969" cy="4085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929">
                <a:tc>
                  <a:txBody>
                    <a:bodyPr/>
                    <a:lstStyle/>
                    <a:p>
                      <a:r>
                        <a:rPr lang="de-DE" sz="2400" dirty="0"/>
                        <a:t>Vorgang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/>
                        <a:t>Anzahl</a:t>
                      </a:r>
                      <a:r>
                        <a:rPr lang="de-DE" sz="2400" baseline="0" dirty="0"/>
                        <a:t> Vorgänge </a:t>
                      </a:r>
                      <a:br>
                        <a:rPr lang="de-DE" sz="2400" baseline="0" dirty="0"/>
                      </a:br>
                      <a:r>
                        <a:rPr lang="de-DE" sz="2400" baseline="0" dirty="0"/>
                        <a:t>pro Quartal</a:t>
                      </a:r>
                      <a:endParaRPr lang="de-D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/>
                        <a:t>Zeitersparnis</a:t>
                      </a:r>
                      <a:r>
                        <a:rPr lang="de-DE" sz="2400" baseline="0" dirty="0"/>
                        <a:t> </a:t>
                      </a:r>
                      <a:br>
                        <a:rPr lang="de-DE" sz="2400" baseline="0" dirty="0"/>
                      </a:br>
                      <a:r>
                        <a:rPr lang="de-DE" sz="2400" baseline="0" dirty="0"/>
                        <a:t>pro Quartal</a:t>
                      </a:r>
                      <a:endParaRPr lang="de-D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2400" dirty="0"/>
                        <a:t>Routing anpassen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400" dirty="0"/>
                        <a:t>280</a:t>
                      </a:r>
                      <a:r>
                        <a:rPr lang="de-DE" sz="2400" baseline="0" dirty="0"/>
                        <a:t> Minuten</a:t>
                      </a:r>
                      <a:endParaRPr lang="de-DE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2400" dirty="0"/>
                        <a:t>Routing nachvollziehen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400" dirty="0"/>
                        <a:t>92 Minuten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r>
                        <a:rPr lang="de-DE" sz="2400" dirty="0"/>
                        <a:t>Auswertung erstellen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400" dirty="0"/>
                        <a:t>- 12 Minuten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97">
                <a:tc>
                  <a:txBody>
                    <a:bodyPr/>
                    <a:lstStyle/>
                    <a:p>
                      <a:endParaRPr lang="de-DE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="1" dirty="0"/>
                        <a:t>Zeiteinsparung pro</a:t>
                      </a:r>
                      <a:r>
                        <a:rPr lang="de-DE" sz="2400" b="1" baseline="0" dirty="0"/>
                        <a:t> Quartal</a:t>
                      </a:r>
                      <a:endParaRPr lang="de-DE" sz="2400" b="1" dirty="0"/>
                    </a:p>
                    <a:p>
                      <a:endParaRPr lang="de-DE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400" b="1" dirty="0"/>
                        <a:t>360 Minuten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893" y="0"/>
            <a:ext cx="2679108" cy="177281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46501" y="538175"/>
            <a:ext cx="53126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Einsparungen</a:t>
            </a:r>
          </a:p>
        </p:txBody>
      </p:sp>
    </p:spTree>
    <p:extLst>
      <p:ext uri="{BB962C8B-B14F-4D97-AF65-F5344CB8AC3E}">
        <p14:creationId xmlns:p14="http://schemas.microsoft.com/office/powerpoint/2010/main" val="2055352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893" y="0"/>
            <a:ext cx="2679108" cy="17728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46501" y="538175"/>
            <a:ext cx="49295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Amortisation</a:t>
            </a:r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639132"/>
              </p:ext>
            </p:extLst>
          </p:nvPr>
        </p:nvGraphicFramePr>
        <p:xfrm>
          <a:off x="146501" y="794769"/>
          <a:ext cx="9074966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8499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84984"/>
            <a:ext cx="914400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6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363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51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1000" y="0"/>
            <a:ext cx="6221831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rgbClr val="0000CC"/>
                </a:solidFill>
              </a:rPr>
              <a:t>Regelwerk</a:t>
            </a:r>
            <a:r>
              <a:rPr lang="de-DE" sz="2400" dirty="0"/>
              <a:t> _NAME_</a:t>
            </a:r>
          </a:p>
          <a:p>
            <a:r>
              <a:rPr lang="de-DE" sz="2400" dirty="0"/>
              <a:t>{</a:t>
            </a:r>
          </a:p>
          <a:p>
            <a:r>
              <a:rPr lang="de-DE" sz="2400" dirty="0"/>
              <a:t>    </a:t>
            </a:r>
            <a:r>
              <a:rPr lang="de-DE" sz="2400" dirty="0">
                <a:solidFill>
                  <a:srgbClr val="0000CC"/>
                </a:solidFill>
              </a:rPr>
              <a:t>Unternehmen</a:t>
            </a:r>
            <a:r>
              <a:rPr lang="de-DE" sz="2400" dirty="0"/>
              <a:t>: _UNTERNEHMEN_</a:t>
            </a:r>
          </a:p>
          <a:p>
            <a:r>
              <a:rPr lang="de-DE" sz="2400" dirty="0"/>
              <a:t>    </a:t>
            </a:r>
            <a:r>
              <a:rPr lang="de-DE" sz="2400" dirty="0">
                <a:solidFill>
                  <a:srgbClr val="0000CC"/>
                </a:solidFill>
              </a:rPr>
              <a:t>Stapelkategorie</a:t>
            </a:r>
            <a:r>
              <a:rPr lang="de-DE" sz="2400" dirty="0"/>
              <a:t>: _STAPELKATEGORIE_</a:t>
            </a:r>
          </a:p>
          <a:p>
            <a:r>
              <a:rPr lang="de-DE" sz="2400" dirty="0"/>
              <a:t>    </a:t>
            </a:r>
            <a:r>
              <a:rPr lang="de-DE" sz="2400" dirty="0">
                <a:solidFill>
                  <a:srgbClr val="0000CC"/>
                </a:solidFill>
              </a:rPr>
              <a:t>Clearing</a:t>
            </a:r>
            <a:r>
              <a:rPr lang="de-DE" sz="2400" dirty="0"/>
              <a:t>: _CLEARINGZUWEISUNG_</a:t>
            </a:r>
          </a:p>
          <a:p>
            <a:endParaRPr lang="de-DE" sz="2400" dirty="0"/>
          </a:p>
          <a:p>
            <a:r>
              <a:rPr lang="de-DE" sz="2400" dirty="0"/>
              <a:t>    </a:t>
            </a:r>
            <a:r>
              <a:rPr lang="de-DE" sz="2400" dirty="0">
                <a:solidFill>
                  <a:srgbClr val="0000CC"/>
                </a:solidFill>
              </a:rPr>
              <a:t>Klammer</a:t>
            </a:r>
            <a:r>
              <a:rPr lang="de-DE" sz="2400" dirty="0"/>
              <a:t> _KLAMMERNAME_</a:t>
            </a:r>
          </a:p>
          <a:p>
            <a:r>
              <a:rPr lang="de-DE" sz="2400" dirty="0"/>
              <a:t>    {</a:t>
            </a:r>
          </a:p>
          <a:p>
            <a:r>
              <a:rPr lang="de-DE" sz="2400" dirty="0"/>
              <a:t>          _BEDINGUNGEN_</a:t>
            </a:r>
          </a:p>
          <a:p>
            <a:endParaRPr lang="de-DE" sz="2400" dirty="0"/>
          </a:p>
          <a:p>
            <a:r>
              <a:rPr lang="de-DE" sz="2400" dirty="0"/>
              <a:t>          </a:t>
            </a:r>
            <a:r>
              <a:rPr lang="de-DE" sz="2400" dirty="0">
                <a:solidFill>
                  <a:srgbClr val="0000CC"/>
                </a:solidFill>
              </a:rPr>
              <a:t>Regel</a:t>
            </a:r>
            <a:r>
              <a:rPr lang="de-DE" sz="2400" dirty="0"/>
              <a:t> _BESCHREIBUNG_ </a:t>
            </a:r>
            <a:r>
              <a:rPr lang="de-DE" sz="2400" dirty="0">
                <a:solidFill>
                  <a:srgbClr val="0000CC"/>
                </a:solidFill>
              </a:rPr>
              <a:t>=&gt;</a:t>
            </a:r>
            <a:r>
              <a:rPr lang="de-DE" sz="2400" dirty="0"/>
              <a:t> _ZUWEISUNG_</a:t>
            </a:r>
          </a:p>
          <a:p>
            <a:r>
              <a:rPr lang="de-DE" sz="2400" dirty="0"/>
              <a:t>          {</a:t>
            </a:r>
          </a:p>
          <a:p>
            <a:r>
              <a:rPr lang="de-DE" sz="2400" dirty="0"/>
              <a:t>               _BEDINGUNGEN_</a:t>
            </a:r>
          </a:p>
          <a:p>
            <a:endParaRPr lang="de-DE" sz="2400" dirty="0"/>
          </a:p>
          <a:p>
            <a:r>
              <a:rPr lang="de-DE" sz="2400" dirty="0"/>
              <a:t>               _WERTÄNDERUNG_</a:t>
            </a:r>
          </a:p>
          <a:p>
            <a:r>
              <a:rPr lang="de-DE" sz="2400" dirty="0"/>
              <a:t>          }</a:t>
            </a:r>
          </a:p>
          <a:p>
            <a:r>
              <a:rPr lang="de-DE" sz="2400" dirty="0"/>
              <a:t>    }</a:t>
            </a:r>
          </a:p>
          <a:p>
            <a:r>
              <a:rPr lang="de-DE" sz="2400" dirty="0"/>
              <a:t>}</a:t>
            </a:r>
          </a:p>
        </p:txBody>
      </p:sp>
      <p:cxnSp>
        <p:nvCxnSpPr>
          <p:cNvPr id="6" name="Gerade Verbindung mit Pfeil 5"/>
          <p:cNvCxnSpPr/>
          <p:nvPr/>
        </p:nvCxnSpPr>
        <p:spPr>
          <a:xfrm flipH="1">
            <a:off x="2713249" y="281295"/>
            <a:ext cx="401899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7443988" y="96629"/>
            <a:ext cx="110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Container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6052598" y="3889835"/>
            <a:ext cx="67964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7648083" y="3705169"/>
            <a:ext cx="696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Regel</a:t>
            </a:r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4227462" y="2420888"/>
            <a:ext cx="250477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6854469" y="2097722"/>
            <a:ext cx="228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Container für vererbte</a:t>
            </a:r>
            <a:br>
              <a:rPr lang="de-DE" dirty="0"/>
            </a:br>
            <a:r>
              <a:rPr lang="de-DE" dirty="0"/>
              <a:t>Bedingungen</a:t>
            </a:r>
          </a:p>
        </p:txBody>
      </p:sp>
    </p:spTree>
    <p:extLst>
      <p:ext uri="{BB962C8B-B14F-4D97-AF65-F5344CB8AC3E}">
        <p14:creationId xmlns:p14="http://schemas.microsoft.com/office/powerpoint/2010/main" val="26379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11956"/>
            <a:ext cx="4959743" cy="701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5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52" t="3287" r="3475" b="1810"/>
          <a:stretch/>
        </p:blipFill>
        <p:spPr bwMode="auto">
          <a:xfrm>
            <a:off x="147507" y="3263957"/>
            <a:ext cx="8405057" cy="1166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eck 2"/>
          <p:cNvSpPr/>
          <p:nvPr/>
        </p:nvSpPr>
        <p:spPr>
          <a:xfrm>
            <a:off x="-356544" y="-189978"/>
            <a:ext cx="10041111" cy="2601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-17884" y="541129"/>
            <a:ext cx="47580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Schnittstelle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096" y="-99392"/>
            <a:ext cx="5100904" cy="27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1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4509E-6 L 3.61111E-6 -0.27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2726 L 0.0007 -1.17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49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20888"/>
            <a:ext cx="914400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0319191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64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-22572" y="2204864"/>
            <a:ext cx="9405524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300" dirty="0"/>
              <a:t>Regelwerk:</a:t>
            </a:r>
          </a:p>
          <a:p>
            <a:r>
              <a:rPr lang="de-DE" sz="3300" dirty="0"/>
              <a:t>    </a:t>
            </a:r>
            <a:r>
              <a:rPr lang="de-DE" sz="3300" dirty="0">
                <a:solidFill>
                  <a:srgbClr val="0000CC"/>
                </a:solidFill>
              </a:rPr>
              <a:t>'Regelwerk' </a:t>
            </a:r>
            <a:r>
              <a:rPr lang="de-DE" sz="3300" dirty="0" err="1"/>
              <a:t>name</a:t>
            </a:r>
            <a:r>
              <a:rPr lang="de-DE" sz="3300" dirty="0"/>
              <a:t>=ID</a:t>
            </a:r>
          </a:p>
          <a:p>
            <a:r>
              <a:rPr lang="de-DE" sz="3300" dirty="0"/>
              <a:t>    </a:t>
            </a:r>
            <a:r>
              <a:rPr lang="de-DE" sz="3300" dirty="0">
                <a:solidFill>
                  <a:srgbClr val="0000CC"/>
                </a:solidFill>
              </a:rPr>
              <a:t>'{'</a:t>
            </a:r>
          </a:p>
          <a:p>
            <a:r>
              <a:rPr lang="de-DE" sz="3300" dirty="0">
                <a:solidFill>
                  <a:srgbClr val="0000CC"/>
                </a:solidFill>
              </a:rPr>
              <a:t>    'Unternehmen:' </a:t>
            </a:r>
            <a:r>
              <a:rPr lang="de-DE" sz="3300" dirty="0"/>
              <a:t>unternehmen=Unternehmen</a:t>
            </a:r>
          </a:p>
          <a:p>
            <a:r>
              <a:rPr lang="de-DE" sz="3300" dirty="0">
                <a:solidFill>
                  <a:srgbClr val="0000CC"/>
                </a:solidFill>
              </a:rPr>
              <a:t>    'Stapelkategorie:' </a:t>
            </a:r>
            <a:r>
              <a:rPr lang="de-DE" sz="3300" dirty="0" err="1"/>
              <a:t>stapelkategorie</a:t>
            </a:r>
            <a:r>
              <a:rPr lang="de-DE" sz="3300" dirty="0"/>
              <a:t>=Stapelkategorie</a:t>
            </a:r>
          </a:p>
          <a:p>
            <a:r>
              <a:rPr lang="de-DE" sz="3300" dirty="0">
                <a:solidFill>
                  <a:srgbClr val="0000CC"/>
                </a:solidFill>
              </a:rPr>
              <a:t>    'Clearing:'</a:t>
            </a:r>
            <a:r>
              <a:rPr lang="de-DE" sz="3300" dirty="0"/>
              <a:t> </a:t>
            </a:r>
            <a:r>
              <a:rPr lang="de-DE" sz="3300" dirty="0" err="1"/>
              <a:t>clearingzuweisung</a:t>
            </a:r>
            <a:r>
              <a:rPr lang="de-DE" sz="3300" dirty="0"/>
              <a:t>=STRING</a:t>
            </a:r>
          </a:p>
          <a:p>
            <a:r>
              <a:rPr lang="de-DE" sz="3300" dirty="0"/>
              <a:t>    </a:t>
            </a:r>
            <a:r>
              <a:rPr lang="de-DE" sz="3300" dirty="0" err="1"/>
              <a:t>regelwerkElemente</a:t>
            </a:r>
            <a:r>
              <a:rPr lang="de-DE" sz="3300" dirty="0"/>
              <a:t>+=</a:t>
            </a:r>
            <a:r>
              <a:rPr lang="de-DE" sz="3300" dirty="0" err="1"/>
              <a:t>RegelwerkElement</a:t>
            </a:r>
            <a:r>
              <a:rPr lang="de-DE" sz="3300" dirty="0"/>
              <a:t>*</a:t>
            </a:r>
          </a:p>
          <a:p>
            <a:r>
              <a:rPr lang="de-DE" sz="3300" dirty="0">
                <a:solidFill>
                  <a:srgbClr val="0000CC"/>
                </a:solidFill>
              </a:rPr>
              <a:t>    '}'</a:t>
            </a:r>
            <a:r>
              <a:rPr lang="de-DE" sz="3300" dirty="0"/>
              <a:t>;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332656"/>
            <a:ext cx="4139952" cy="12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45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93" y="0"/>
            <a:ext cx="9388743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beschlagwortung.DokumentenKlasse.Equals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"ABRECH"</a:t>
            </a:r>
            <a:r>
              <a:rPr lang="de-DE" sz="2000" dirty="0"/>
              <a:t>) &amp;&amp;</a:t>
            </a:r>
          </a:p>
          <a:p>
            <a:r>
              <a:rPr lang="de-DE" sz="2000" dirty="0"/>
              <a:t>    </a:t>
            </a:r>
            <a:r>
              <a:rPr lang="de-DE" sz="2000" dirty="0" err="1"/>
              <a:t>beschlagwortung.DokumentnTyp.Equals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"RECHNUNG"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foreach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>
                <a:solidFill>
                  <a:srgbClr val="0000CC"/>
                </a:solidFill>
              </a:rPr>
              <a:t>var</a:t>
            </a:r>
            <a:r>
              <a:rPr lang="de-DE" sz="2000" dirty="0"/>
              <a:t> gruppe </a:t>
            </a:r>
            <a:r>
              <a:rPr lang="de-DE" sz="2000" dirty="0">
                <a:solidFill>
                  <a:srgbClr val="0000CC"/>
                </a:solidFill>
              </a:rPr>
              <a:t>in </a:t>
            </a:r>
            <a:r>
              <a:rPr lang="de-DE" sz="2000" dirty="0" err="1">
                <a:solidFill>
                  <a:srgbClr val="0000CC"/>
                </a:solidFill>
              </a:rPr>
              <a:t>this</a:t>
            </a:r>
            <a:r>
              <a:rPr lang="de-DE" sz="2000" dirty="0" err="1"/>
              <a:t>.gruppen</a:t>
            </a:r>
            <a:r>
              <a:rPr lang="de-DE" sz="2000" dirty="0"/>
              <a:t>) {</a:t>
            </a:r>
          </a:p>
          <a:p>
            <a:r>
              <a:rPr lang="de-DE" sz="2000" dirty="0"/>
              <a:t>	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HatPamSperreBeiGruppe</a:t>
            </a:r>
            <a:r>
              <a:rPr lang="de-DE" sz="2000" dirty="0"/>
              <a:t>(</a:t>
            </a:r>
            <a:r>
              <a:rPr lang="de-DE" sz="2000" dirty="0" err="1"/>
              <a:t>vorgang.Status</a:t>
            </a:r>
            <a:r>
              <a:rPr lang="de-DE" sz="2000" dirty="0"/>
              <a:t>, gruppe)) {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ZuweisungGruppe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"PAM-GP_{0}“+</a:t>
            </a:r>
            <a:r>
              <a:rPr lang="de-DE" sz="2000" dirty="0"/>
              <a:t>gruppe))</a:t>
            </a:r>
          </a:p>
          <a:p>
            <a:r>
              <a:rPr lang="de-DE" sz="2000" dirty="0"/>
              <a:t>			}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/>
              <a:t> (</a:t>
            </a:r>
            <a:r>
              <a:rPr lang="de-DE" sz="2000" dirty="0" err="1"/>
              <a:t>vorgang.BasisKennzeichen.Equals</a:t>
            </a:r>
            <a:r>
              <a:rPr lang="de-DE" sz="2000" dirty="0"/>
              <a:t>(</a:t>
            </a:r>
            <a:r>
              <a:rPr lang="de-DE" sz="2000" dirty="0" err="1"/>
              <a:t>Versis.KENNZEICHEN_BASISTARIF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„MUSTERMANN"</a:t>
            </a:r>
            <a:r>
              <a:rPr lang="de-DE" sz="2000" dirty="0"/>
              <a:t>);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vorgang.BasisKennzeichen.Equals</a:t>
            </a:r>
            <a:r>
              <a:rPr lang="de-DE" sz="2000" dirty="0"/>
              <a:t>(</a:t>
            </a:r>
            <a:r>
              <a:rPr lang="de-DE" sz="2000" dirty="0" err="1"/>
              <a:t>Versis.KENNZEICHEN_STANDARDTARIF</a:t>
            </a:r>
            <a:r>
              <a:rPr lang="de-DE" sz="2000" dirty="0"/>
              <a:t>)) {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var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name</a:t>
            </a:r>
            <a:r>
              <a:rPr lang="de-DE" sz="2000" dirty="0"/>
              <a:t> = </a:t>
            </a:r>
            <a:r>
              <a:rPr lang="de-DE" sz="2000" dirty="0" err="1"/>
              <a:t>vorgang.Name</a:t>
            </a:r>
            <a:r>
              <a:rPr lang="de-DE" sz="2000" dirty="0"/>
              <a:t>;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NameIstImBereich</a:t>
            </a:r>
            <a:r>
              <a:rPr lang="de-DE" sz="2000" dirty="0"/>
              <a:t>(</a:t>
            </a:r>
            <a:r>
              <a:rPr lang="de-DE" sz="2000" dirty="0" err="1"/>
              <a:t>name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'A'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'M'</a:t>
            </a:r>
            <a:r>
              <a:rPr lang="de-DE" sz="2000" dirty="0"/>
              <a:t>)) 	{</a:t>
            </a:r>
          </a:p>
          <a:p>
            <a:r>
              <a:rPr lang="de-DE" sz="2000" dirty="0"/>
              <a:t>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„MUSTERFRAU"</a:t>
            </a:r>
            <a:r>
              <a:rPr lang="de-DE" sz="2000" dirty="0"/>
              <a:t>);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	</a:t>
            </a:r>
            <a:r>
              <a:rPr lang="de-DE" sz="2000" dirty="0" err="1">
                <a:solidFill>
                  <a:srgbClr val="0000CC"/>
                </a:solidFill>
              </a:rPr>
              <a:t>if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/>
              <a:t>(</a:t>
            </a:r>
            <a:r>
              <a:rPr lang="de-DE" sz="2000" dirty="0" err="1"/>
              <a:t>Name.IstImBereich</a:t>
            </a:r>
            <a:r>
              <a:rPr lang="de-DE" sz="2000" dirty="0"/>
              <a:t>(</a:t>
            </a:r>
            <a:r>
              <a:rPr lang="de-DE" sz="2000" dirty="0" err="1"/>
              <a:t>name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'N'</a:t>
            </a:r>
            <a:r>
              <a:rPr lang="de-DE" sz="2000" dirty="0"/>
              <a:t>, </a:t>
            </a:r>
            <a:r>
              <a:rPr lang="de-DE" sz="2000" dirty="0">
                <a:solidFill>
                  <a:schemeClr val="accent2"/>
                </a:solidFill>
              </a:rPr>
              <a:t>'Z'</a:t>
            </a:r>
            <a:r>
              <a:rPr lang="de-DE" sz="2000" dirty="0"/>
              <a:t>)) 	{</a:t>
            </a:r>
          </a:p>
          <a:p>
            <a:r>
              <a:rPr lang="de-DE" sz="2000" dirty="0"/>
              <a:t>		</a:t>
            </a:r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 err="1">
                <a:solidFill>
                  <a:srgbClr val="0000CC"/>
                </a:solidFill>
              </a:rPr>
              <a:t>new</a:t>
            </a:r>
            <a:r>
              <a:rPr lang="de-DE" sz="2000" dirty="0">
                <a:solidFill>
                  <a:srgbClr val="0000CC"/>
                </a:solidFill>
              </a:rPr>
              <a:t> </a:t>
            </a:r>
            <a:r>
              <a:rPr lang="de-DE" sz="2000" dirty="0" err="1"/>
              <a:t>ZuweisungBenutzer</a:t>
            </a:r>
            <a:r>
              <a:rPr lang="de-DE" sz="2000" dirty="0"/>
              <a:t>(</a:t>
            </a:r>
            <a:r>
              <a:rPr lang="de-DE" sz="2000" dirty="0">
                <a:solidFill>
                  <a:schemeClr val="accent2"/>
                </a:solidFill>
              </a:rPr>
              <a:t>„MUSTERMANN"</a:t>
            </a:r>
            <a:r>
              <a:rPr lang="de-DE" sz="2000" dirty="0"/>
              <a:t>);</a:t>
            </a:r>
          </a:p>
          <a:p>
            <a:r>
              <a:rPr lang="de-DE" sz="2000" dirty="0"/>
              <a:t>	}</a:t>
            </a:r>
          </a:p>
          <a:p>
            <a:r>
              <a:rPr lang="de-DE" sz="2000" dirty="0"/>
              <a:t>}</a:t>
            </a:r>
          </a:p>
          <a:p>
            <a:r>
              <a:rPr lang="de-DE" sz="2000" dirty="0" err="1"/>
              <a:t>zuweisung</a:t>
            </a:r>
            <a:r>
              <a:rPr lang="de-DE" sz="2000" dirty="0"/>
              <a:t> = </a:t>
            </a:r>
            <a:r>
              <a:rPr lang="de-DE" sz="2000" dirty="0">
                <a:solidFill>
                  <a:srgbClr val="0000CC"/>
                </a:solidFill>
              </a:rPr>
              <a:t>null</a:t>
            </a:r>
            <a:r>
              <a:rPr lang="de-DE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50126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de"/>
          <p:cNvSpPr txBox="1"/>
          <p:nvPr/>
        </p:nvSpPr>
        <p:spPr>
          <a:xfrm>
            <a:off x="179512" y="81930"/>
            <a:ext cx="4506875" cy="6694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"Pam-Sperre Gruppe TA"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„Mustergruppe"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DokumentenKlasse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"ABRECH"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DokumentenTyp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"RECHNUNG"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HatPamSperreBeiGruppe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"TA"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"Pam-Sperre Gruppe Pflege"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„Andere Gruppe"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DokumentenKlasse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"ABRECH"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DokumentenTyp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"RECHNUNG"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HatPamSperreBeiGruppe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"Pflege"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"Kennzeichen Basistarif"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„Mustermann"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BasisKennzeichen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"B"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Klammer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"Kennzeichen Standardtarif"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BasisKennzeichen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"S"</a:t>
            </a:r>
          </a:p>
          <a:p>
            <a:r>
              <a:rPr lang="de-DE" sz="1300" dirty="0"/>
              <a:t>    </a:t>
            </a:r>
          </a:p>
          <a:p>
            <a:r>
              <a:rPr lang="de-DE" sz="1300" dirty="0"/>
              <a:t>    </a:t>
            </a:r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"Name A bis M" </a:t>
            </a:r>
            <a:r>
              <a:rPr lang="de-DE" sz="1300" dirty="0"/>
              <a:t>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„Musterfrau"</a:t>
            </a:r>
          </a:p>
          <a:p>
            <a:r>
              <a:rPr lang="de-DE" sz="1300" dirty="0"/>
              <a:t>    {</a:t>
            </a:r>
          </a:p>
          <a:p>
            <a:r>
              <a:rPr lang="de-DE" sz="1300" dirty="0"/>
              <a:t>        Name zwischen </a:t>
            </a:r>
            <a:r>
              <a:rPr lang="de-DE" sz="1300" dirty="0">
                <a:solidFill>
                  <a:schemeClr val="accent2"/>
                </a:solidFill>
              </a:rPr>
              <a:t>"A"</a:t>
            </a:r>
            <a:r>
              <a:rPr lang="de-DE" sz="1300" dirty="0"/>
              <a:t> und </a:t>
            </a:r>
            <a:r>
              <a:rPr lang="de-DE" sz="1300" dirty="0">
                <a:solidFill>
                  <a:schemeClr val="accent2"/>
                </a:solidFill>
              </a:rPr>
              <a:t>"M"</a:t>
            </a:r>
          </a:p>
          <a:p>
            <a:r>
              <a:rPr lang="de-DE" sz="1300" dirty="0"/>
              <a:t>    }</a:t>
            </a:r>
          </a:p>
          <a:p>
            <a:r>
              <a:rPr lang="de-DE" sz="1300" dirty="0"/>
              <a:t>    </a:t>
            </a:r>
          </a:p>
          <a:p>
            <a:r>
              <a:rPr lang="de-DE" sz="1300" dirty="0"/>
              <a:t>    </a:t>
            </a:r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"Name N bis Z" </a:t>
            </a:r>
            <a:r>
              <a:rPr lang="de-DE" sz="1300" dirty="0"/>
              <a:t>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„Mustermann"</a:t>
            </a:r>
          </a:p>
          <a:p>
            <a:r>
              <a:rPr lang="de-DE" sz="1300" dirty="0"/>
              <a:t>    {</a:t>
            </a:r>
          </a:p>
          <a:p>
            <a:r>
              <a:rPr lang="de-DE" sz="1300" dirty="0"/>
              <a:t>        Name zwischen </a:t>
            </a:r>
            <a:r>
              <a:rPr lang="de-DE" sz="1300" dirty="0">
                <a:solidFill>
                  <a:schemeClr val="accent2"/>
                </a:solidFill>
              </a:rPr>
              <a:t>"N"</a:t>
            </a:r>
            <a:r>
              <a:rPr lang="de-DE" sz="1300" dirty="0"/>
              <a:t> und </a:t>
            </a:r>
            <a:r>
              <a:rPr lang="de-DE" sz="1300" dirty="0">
                <a:solidFill>
                  <a:schemeClr val="accent2"/>
                </a:solidFill>
              </a:rPr>
              <a:t>"Z"</a:t>
            </a:r>
          </a:p>
          <a:p>
            <a:r>
              <a:rPr lang="de-DE" sz="1300" dirty="0"/>
              <a:t>    }</a:t>
            </a:r>
          </a:p>
          <a:p>
            <a:r>
              <a:rPr lang="de-DE" sz="1300" dirty="0"/>
              <a:t>}</a:t>
            </a:r>
          </a:p>
        </p:txBody>
      </p:sp>
      <p:sp>
        <p:nvSpPr>
          <p:cNvPr id="5" name="Gezoomt" hidden="1"/>
          <p:cNvSpPr txBox="1"/>
          <p:nvPr/>
        </p:nvSpPr>
        <p:spPr>
          <a:xfrm>
            <a:off x="227221" y="0"/>
            <a:ext cx="8771889" cy="698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0000CC"/>
                </a:solidFill>
              </a:rPr>
              <a:t>Klammer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"Kennzeichen Standardtarif"</a:t>
            </a:r>
          </a:p>
          <a:p>
            <a:r>
              <a:rPr lang="de-DE" sz="3200" dirty="0"/>
              <a:t>{</a:t>
            </a:r>
          </a:p>
          <a:p>
            <a:r>
              <a:rPr lang="de-DE" sz="3200" dirty="0"/>
              <a:t>    </a:t>
            </a:r>
            <a:r>
              <a:rPr lang="de-DE" sz="3200" dirty="0" err="1"/>
              <a:t>BasisKennzeichen</a:t>
            </a:r>
            <a:r>
              <a:rPr lang="de-DE" sz="3200" dirty="0"/>
              <a:t> = </a:t>
            </a:r>
            <a:r>
              <a:rPr lang="de-DE" sz="3200" dirty="0">
                <a:solidFill>
                  <a:schemeClr val="accent2"/>
                </a:solidFill>
              </a:rPr>
              <a:t>"S"</a:t>
            </a:r>
          </a:p>
          <a:p>
            <a:r>
              <a:rPr lang="de-DE" sz="3200" dirty="0"/>
              <a:t>    </a:t>
            </a:r>
          </a:p>
          <a:p>
            <a:r>
              <a:rPr lang="de-DE" sz="3200" dirty="0"/>
              <a:t>    </a:t>
            </a:r>
            <a:r>
              <a:rPr lang="de-DE" sz="3200" dirty="0">
                <a:solidFill>
                  <a:srgbClr val="0000CC"/>
                </a:solidFill>
              </a:rPr>
              <a:t>Regel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"Name A bis M" </a:t>
            </a:r>
            <a:r>
              <a:rPr lang="de-DE" sz="3200" dirty="0"/>
              <a:t>=&gt; </a:t>
            </a:r>
            <a:r>
              <a:rPr lang="de-DE" sz="3200" dirty="0">
                <a:solidFill>
                  <a:srgbClr val="0000CC"/>
                </a:solidFill>
              </a:rPr>
              <a:t>Benutzer</a:t>
            </a:r>
            <a:r>
              <a:rPr lang="de-DE" sz="3200" dirty="0"/>
              <a:t> „Musterfrau"</a:t>
            </a:r>
          </a:p>
          <a:p>
            <a:r>
              <a:rPr lang="de-DE" sz="3200" dirty="0"/>
              <a:t>    {</a:t>
            </a:r>
          </a:p>
          <a:p>
            <a:r>
              <a:rPr lang="de-DE" sz="3200" dirty="0"/>
              <a:t>        Name zwischen </a:t>
            </a:r>
            <a:r>
              <a:rPr lang="de-DE" sz="3200" dirty="0">
                <a:solidFill>
                  <a:schemeClr val="accent2"/>
                </a:solidFill>
              </a:rPr>
              <a:t>"A"</a:t>
            </a:r>
            <a:r>
              <a:rPr lang="de-DE" sz="3200" dirty="0"/>
              <a:t> und </a:t>
            </a:r>
            <a:r>
              <a:rPr lang="de-DE" sz="3200" dirty="0">
                <a:solidFill>
                  <a:schemeClr val="accent2"/>
                </a:solidFill>
              </a:rPr>
              <a:t>"M"</a:t>
            </a:r>
          </a:p>
          <a:p>
            <a:r>
              <a:rPr lang="de-DE" sz="3200" dirty="0"/>
              <a:t>    }</a:t>
            </a:r>
          </a:p>
          <a:p>
            <a:r>
              <a:rPr lang="de-DE" sz="3200" dirty="0"/>
              <a:t>    </a:t>
            </a:r>
          </a:p>
          <a:p>
            <a:r>
              <a:rPr lang="de-DE" sz="3200" dirty="0"/>
              <a:t>    </a:t>
            </a:r>
            <a:r>
              <a:rPr lang="de-DE" sz="3200" dirty="0">
                <a:solidFill>
                  <a:srgbClr val="0000CC"/>
                </a:solidFill>
              </a:rPr>
              <a:t>Regel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"Name N bis Z" </a:t>
            </a:r>
            <a:r>
              <a:rPr lang="de-DE" sz="3200" dirty="0"/>
              <a:t>=&gt; </a:t>
            </a:r>
            <a:r>
              <a:rPr lang="de-DE" sz="3200" dirty="0">
                <a:solidFill>
                  <a:srgbClr val="0000CC"/>
                </a:solidFill>
              </a:rPr>
              <a:t>Benutzer</a:t>
            </a:r>
            <a:r>
              <a:rPr lang="de-DE" sz="3200" dirty="0"/>
              <a:t> „Mustermann"</a:t>
            </a:r>
          </a:p>
          <a:p>
            <a:r>
              <a:rPr lang="de-DE" sz="3200" dirty="0"/>
              <a:t>    {</a:t>
            </a:r>
          </a:p>
          <a:p>
            <a:r>
              <a:rPr lang="de-DE" sz="3200" dirty="0"/>
              <a:t>        Name zwischen </a:t>
            </a:r>
            <a:r>
              <a:rPr lang="de-DE" sz="3200" dirty="0">
                <a:solidFill>
                  <a:schemeClr val="accent2"/>
                </a:solidFill>
              </a:rPr>
              <a:t>"N"</a:t>
            </a:r>
            <a:r>
              <a:rPr lang="de-DE" sz="3200" dirty="0"/>
              <a:t> und </a:t>
            </a:r>
            <a:r>
              <a:rPr lang="de-DE" sz="3200" dirty="0">
                <a:solidFill>
                  <a:schemeClr val="accent2"/>
                </a:solidFill>
              </a:rPr>
              <a:t>"Z"</a:t>
            </a:r>
          </a:p>
          <a:p>
            <a:r>
              <a:rPr lang="de-DE" sz="3200" dirty="0"/>
              <a:t>    }</a:t>
            </a:r>
          </a:p>
          <a:p>
            <a:r>
              <a:rPr lang="de-DE" sz="3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4441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4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ezoomt"/>
          <p:cNvSpPr txBox="1"/>
          <p:nvPr/>
        </p:nvSpPr>
        <p:spPr>
          <a:xfrm>
            <a:off x="227221" y="0"/>
            <a:ext cx="8771889" cy="698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rgbClr val="0000CC"/>
                </a:solidFill>
              </a:rPr>
              <a:t>Klammer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"Kennzeichen Standardtarif"</a:t>
            </a:r>
          </a:p>
          <a:p>
            <a:r>
              <a:rPr lang="de-DE" sz="3200" dirty="0"/>
              <a:t>{</a:t>
            </a:r>
          </a:p>
          <a:p>
            <a:r>
              <a:rPr lang="de-DE" sz="3200" dirty="0"/>
              <a:t>    </a:t>
            </a:r>
            <a:r>
              <a:rPr lang="de-DE" sz="3200" dirty="0" err="1"/>
              <a:t>BasisKennzeichen</a:t>
            </a:r>
            <a:r>
              <a:rPr lang="de-DE" sz="3200" dirty="0"/>
              <a:t> = </a:t>
            </a:r>
            <a:r>
              <a:rPr lang="de-DE" sz="3200" dirty="0">
                <a:solidFill>
                  <a:schemeClr val="accent2"/>
                </a:solidFill>
              </a:rPr>
              <a:t>"S"</a:t>
            </a:r>
          </a:p>
          <a:p>
            <a:r>
              <a:rPr lang="de-DE" sz="3200" dirty="0"/>
              <a:t>    </a:t>
            </a:r>
          </a:p>
          <a:p>
            <a:r>
              <a:rPr lang="de-DE" sz="3200" dirty="0"/>
              <a:t>    </a:t>
            </a:r>
            <a:r>
              <a:rPr lang="de-DE" sz="3200" dirty="0">
                <a:solidFill>
                  <a:srgbClr val="0000CC"/>
                </a:solidFill>
              </a:rPr>
              <a:t>Regel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"Name A bis M" </a:t>
            </a:r>
            <a:r>
              <a:rPr lang="de-DE" sz="3200" dirty="0"/>
              <a:t>=&gt; </a:t>
            </a:r>
            <a:r>
              <a:rPr lang="de-DE" sz="3200" dirty="0">
                <a:solidFill>
                  <a:srgbClr val="0000CC"/>
                </a:solidFill>
              </a:rPr>
              <a:t>Benutzer</a:t>
            </a:r>
            <a:r>
              <a:rPr lang="de-DE" sz="3200" dirty="0"/>
              <a:t> „Musterfrau"</a:t>
            </a:r>
          </a:p>
          <a:p>
            <a:r>
              <a:rPr lang="de-DE" sz="3200" dirty="0"/>
              <a:t>    {</a:t>
            </a:r>
          </a:p>
          <a:p>
            <a:r>
              <a:rPr lang="de-DE" sz="3200" dirty="0"/>
              <a:t>        Name zwischen </a:t>
            </a:r>
            <a:r>
              <a:rPr lang="de-DE" sz="3200" dirty="0">
                <a:solidFill>
                  <a:schemeClr val="accent2"/>
                </a:solidFill>
              </a:rPr>
              <a:t>"A"</a:t>
            </a:r>
            <a:r>
              <a:rPr lang="de-DE" sz="3200" dirty="0"/>
              <a:t> und </a:t>
            </a:r>
            <a:r>
              <a:rPr lang="de-DE" sz="3200" dirty="0">
                <a:solidFill>
                  <a:schemeClr val="accent2"/>
                </a:solidFill>
              </a:rPr>
              <a:t>"M"</a:t>
            </a:r>
          </a:p>
          <a:p>
            <a:r>
              <a:rPr lang="de-DE" sz="3200" dirty="0"/>
              <a:t>    }</a:t>
            </a:r>
          </a:p>
          <a:p>
            <a:r>
              <a:rPr lang="de-DE" sz="3200" dirty="0"/>
              <a:t>    </a:t>
            </a:r>
          </a:p>
          <a:p>
            <a:r>
              <a:rPr lang="de-DE" sz="3200" dirty="0"/>
              <a:t>    </a:t>
            </a:r>
            <a:r>
              <a:rPr lang="de-DE" sz="3200" dirty="0">
                <a:solidFill>
                  <a:srgbClr val="0000CC"/>
                </a:solidFill>
              </a:rPr>
              <a:t>Regel</a:t>
            </a:r>
            <a:r>
              <a:rPr lang="de-DE" sz="3200" dirty="0"/>
              <a:t> </a:t>
            </a:r>
            <a:r>
              <a:rPr lang="de-DE" sz="3200" dirty="0">
                <a:solidFill>
                  <a:schemeClr val="accent2"/>
                </a:solidFill>
              </a:rPr>
              <a:t>"Name N bis Z" </a:t>
            </a:r>
            <a:r>
              <a:rPr lang="de-DE" sz="3200" dirty="0"/>
              <a:t>=&gt; </a:t>
            </a:r>
            <a:r>
              <a:rPr lang="de-DE" sz="3200" dirty="0">
                <a:solidFill>
                  <a:srgbClr val="0000CC"/>
                </a:solidFill>
              </a:rPr>
              <a:t>Benutzer</a:t>
            </a:r>
            <a:r>
              <a:rPr lang="de-DE" sz="3200" dirty="0"/>
              <a:t> „Mustermann"</a:t>
            </a:r>
          </a:p>
          <a:p>
            <a:r>
              <a:rPr lang="de-DE" sz="3200" dirty="0"/>
              <a:t>    {</a:t>
            </a:r>
          </a:p>
          <a:p>
            <a:r>
              <a:rPr lang="de-DE" sz="3200" dirty="0"/>
              <a:t>        Name zwischen </a:t>
            </a:r>
            <a:r>
              <a:rPr lang="de-DE" sz="3200" dirty="0">
                <a:solidFill>
                  <a:schemeClr val="accent2"/>
                </a:solidFill>
              </a:rPr>
              <a:t>"N"</a:t>
            </a:r>
            <a:r>
              <a:rPr lang="de-DE" sz="3200" dirty="0"/>
              <a:t> und </a:t>
            </a:r>
            <a:r>
              <a:rPr lang="de-DE" sz="3200" dirty="0">
                <a:solidFill>
                  <a:schemeClr val="accent2"/>
                </a:solidFill>
              </a:rPr>
              <a:t>"Z"</a:t>
            </a:r>
          </a:p>
          <a:p>
            <a:r>
              <a:rPr lang="de-DE" sz="3200" dirty="0"/>
              <a:t>    }</a:t>
            </a:r>
          </a:p>
          <a:p>
            <a:r>
              <a:rPr lang="de-DE" sz="3200" dirty="0"/>
              <a:t>}</a:t>
            </a:r>
          </a:p>
        </p:txBody>
      </p:sp>
      <p:sp>
        <p:nvSpPr>
          <p:cNvPr id="6" name="Rechteck 5"/>
          <p:cNvSpPr/>
          <p:nvPr/>
        </p:nvSpPr>
        <p:spPr>
          <a:xfrm>
            <a:off x="1043608" y="2996952"/>
            <a:ext cx="4824536" cy="4320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043608" y="5430710"/>
            <a:ext cx="4824536" cy="4320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89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2998023" y="1024186"/>
            <a:ext cx="3414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Arial Black" panose="020B0A04020102020204" pitchFamily="34" charset="0"/>
              </a:rPr>
              <a:t>Darstellung</a:t>
            </a:r>
            <a:endParaRPr lang="de-DE" sz="4000" dirty="0">
              <a:solidFill>
                <a:schemeClr val="bg1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89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24"/>
            <a:ext cx="6948000" cy="107999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51653"/>
            <a:ext cx="6947999" cy="107999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858682"/>
            <a:ext cx="6947999" cy="108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65712"/>
            <a:ext cx="6947999" cy="108000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 dirty="0">
                <a:solidFill>
                  <a:srgbClr val="17356C"/>
                </a:solidFill>
                <a:latin typeface="Arial Black" panose="020B0A04020102020204" pitchFamily="34" charset="0"/>
              </a:rPr>
              <a:t>Darstellung</a:t>
            </a:r>
          </a:p>
        </p:txBody>
      </p:sp>
    </p:spTree>
    <p:extLst>
      <p:ext uri="{BB962C8B-B14F-4D97-AF65-F5344CB8AC3E}">
        <p14:creationId xmlns:p14="http://schemas.microsoft.com/office/powerpoint/2010/main" val="4042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24"/>
            <a:ext cx="6948000" cy="107999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51653"/>
            <a:ext cx="6947999" cy="107999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858682"/>
            <a:ext cx="6947999" cy="108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65712"/>
            <a:ext cx="6947999" cy="1080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4" y="1766662"/>
            <a:ext cx="8681882" cy="58221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1" y="2480855"/>
            <a:ext cx="5947289" cy="58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-0.00017 -0.207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03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5648"/>
            <a:ext cx="6947999" cy="108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" y="1125307"/>
            <a:ext cx="6947999" cy="108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9" y="2297783"/>
            <a:ext cx="8729221" cy="226243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36" y="2349638"/>
            <a:ext cx="8821382" cy="218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7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4664" y="-167861"/>
            <a:ext cx="10584001" cy="705324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3005677" y="5749554"/>
            <a:ext cx="62087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Codegenerator</a:t>
            </a:r>
          </a:p>
        </p:txBody>
      </p:sp>
    </p:spTree>
    <p:extLst>
      <p:ext uri="{BB962C8B-B14F-4D97-AF65-F5344CB8AC3E}">
        <p14:creationId xmlns:p14="http://schemas.microsoft.com/office/powerpoint/2010/main" val="765872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-17493"/>
            <a:ext cx="936039" cy="100769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806789" y="301689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Regel1.cs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2693" y="1484784"/>
            <a:ext cx="936039" cy="1007697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817442" y="1803966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Regel2.cs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409" y="2780928"/>
            <a:ext cx="936039" cy="1007697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5828158" y="3100110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Regel3.cs</a:t>
            </a: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2693" y="4509120"/>
            <a:ext cx="936039" cy="1007697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5817442" y="4828302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Regel4.cs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2693" y="5589240"/>
            <a:ext cx="936039" cy="1007697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5817442" y="5908422"/>
            <a:ext cx="105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Regel5.cs</a:t>
            </a:r>
          </a:p>
        </p:txBody>
      </p:sp>
      <p:sp>
        <p:nvSpPr>
          <p:cNvPr id="13" name="Code"/>
          <p:cNvSpPr txBox="1"/>
          <p:nvPr/>
        </p:nvSpPr>
        <p:spPr>
          <a:xfrm>
            <a:off x="179512" y="81930"/>
            <a:ext cx="4506875" cy="6694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"Pam-Sperre Gruppe TA"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„Mustergruppe"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DokumentenKlasse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"ABRECH"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DokumentenTyp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"RECHNUNG"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HatPamSperreBeiGruppe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"TA"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"Pam-Sperre Gruppe Pflege"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„Andere Gruppe"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DokumentenKlasse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"ABRECH"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DokumentenTyp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"RECHNUNG"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HatPamSperreBeiGruppe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"Pflege"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"Kennzeichen Basistarif"</a:t>
            </a:r>
            <a:r>
              <a:rPr lang="de-DE" sz="1300" dirty="0"/>
              <a:t> 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„Mustermann"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BasisKennzeichen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"B"</a:t>
            </a:r>
          </a:p>
          <a:p>
            <a:r>
              <a:rPr lang="de-DE" sz="1300" dirty="0"/>
              <a:t>}</a:t>
            </a:r>
          </a:p>
          <a:p>
            <a:endParaRPr lang="de-DE" sz="1300" dirty="0"/>
          </a:p>
          <a:p>
            <a:r>
              <a:rPr lang="de-DE" sz="1300" dirty="0">
                <a:solidFill>
                  <a:srgbClr val="0000CC"/>
                </a:solidFill>
              </a:rPr>
              <a:t>Klammer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"Kennzeichen Standardtarif"</a:t>
            </a:r>
          </a:p>
          <a:p>
            <a:r>
              <a:rPr lang="de-DE" sz="1300" dirty="0"/>
              <a:t>{</a:t>
            </a:r>
          </a:p>
          <a:p>
            <a:r>
              <a:rPr lang="de-DE" sz="1300" dirty="0"/>
              <a:t>    </a:t>
            </a:r>
            <a:r>
              <a:rPr lang="de-DE" sz="1300" dirty="0" err="1"/>
              <a:t>BasisKennzeichen</a:t>
            </a:r>
            <a:r>
              <a:rPr lang="de-DE" sz="1300" dirty="0"/>
              <a:t> = </a:t>
            </a:r>
            <a:r>
              <a:rPr lang="de-DE" sz="1300" dirty="0">
                <a:solidFill>
                  <a:schemeClr val="accent2"/>
                </a:solidFill>
              </a:rPr>
              <a:t>"S"</a:t>
            </a:r>
          </a:p>
          <a:p>
            <a:r>
              <a:rPr lang="de-DE" sz="1300" dirty="0"/>
              <a:t>    </a:t>
            </a:r>
          </a:p>
          <a:p>
            <a:r>
              <a:rPr lang="de-DE" sz="1300" dirty="0"/>
              <a:t>    </a:t>
            </a:r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"Name A bis M" </a:t>
            </a:r>
            <a:r>
              <a:rPr lang="de-DE" sz="1300" dirty="0"/>
              <a:t>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„Musterfrau"</a:t>
            </a:r>
          </a:p>
          <a:p>
            <a:r>
              <a:rPr lang="de-DE" sz="1300" dirty="0"/>
              <a:t>    {</a:t>
            </a:r>
          </a:p>
          <a:p>
            <a:r>
              <a:rPr lang="de-DE" sz="1300" dirty="0"/>
              <a:t>        Name zwischen </a:t>
            </a:r>
            <a:r>
              <a:rPr lang="de-DE" sz="1300" dirty="0">
                <a:solidFill>
                  <a:schemeClr val="accent2"/>
                </a:solidFill>
              </a:rPr>
              <a:t>"A"</a:t>
            </a:r>
            <a:r>
              <a:rPr lang="de-DE" sz="1300" dirty="0"/>
              <a:t> und </a:t>
            </a:r>
            <a:r>
              <a:rPr lang="de-DE" sz="1300" dirty="0">
                <a:solidFill>
                  <a:schemeClr val="accent2"/>
                </a:solidFill>
              </a:rPr>
              <a:t>"M"</a:t>
            </a:r>
          </a:p>
          <a:p>
            <a:r>
              <a:rPr lang="de-DE" sz="1300" dirty="0"/>
              <a:t>    }</a:t>
            </a:r>
          </a:p>
          <a:p>
            <a:r>
              <a:rPr lang="de-DE" sz="1300" dirty="0"/>
              <a:t>    </a:t>
            </a:r>
          </a:p>
          <a:p>
            <a:r>
              <a:rPr lang="de-DE" sz="1300" dirty="0"/>
              <a:t>    </a:t>
            </a:r>
            <a:r>
              <a:rPr lang="de-DE" sz="1300" dirty="0">
                <a:solidFill>
                  <a:srgbClr val="0000CC"/>
                </a:solidFill>
              </a:rPr>
              <a:t>Regel</a:t>
            </a:r>
            <a:r>
              <a:rPr lang="de-DE" sz="1300" dirty="0"/>
              <a:t> </a:t>
            </a:r>
            <a:r>
              <a:rPr lang="de-DE" sz="1300" dirty="0">
                <a:solidFill>
                  <a:schemeClr val="accent2"/>
                </a:solidFill>
              </a:rPr>
              <a:t>"Name N bis Z" </a:t>
            </a:r>
            <a:r>
              <a:rPr lang="de-DE" sz="1300" dirty="0"/>
              <a:t>=&gt; </a:t>
            </a:r>
            <a:r>
              <a:rPr lang="de-DE" sz="1300" dirty="0">
                <a:solidFill>
                  <a:srgbClr val="0000CC"/>
                </a:solidFill>
              </a:rPr>
              <a:t>Benutzer</a:t>
            </a:r>
            <a:r>
              <a:rPr lang="de-DE" sz="1300" dirty="0"/>
              <a:t> „Mustermann"</a:t>
            </a:r>
          </a:p>
          <a:p>
            <a:r>
              <a:rPr lang="de-DE" sz="1300" dirty="0"/>
              <a:t>    {</a:t>
            </a:r>
          </a:p>
          <a:p>
            <a:r>
              <a:rPr lang="de-DE" sz="1300" dirty="0"/>
              <a:t>        Name zwischen </a:t>
            </a:r>
            <a:r>
              <a:rPr lang="de-DE" sz="1300" dirty="0">
                <a:solidFill>
                  <a:schemeClr val="accent2"/>
                </a:solidFill>
              </a:rPr>
              <a:t>"N"</a:t>
            </a:r>
            <a:r>
              <a:rPr lang="de-DE" sz="1300" dirty="0"/>
              <a:t> und </a:t>
            </a:r>
            <a:r>
              <a:rPr lang="de-DE" sz="1300" dirty="0">
                <a:solidFill>
                  <a:schemeClr val="accent2"/>
                </a:solidFill>
              </a:rPr>
              <a:t>"Z"</a:t>
            </a:r>
          </a:p>
          <a:p>
            <a:r>
              <a:rPr lang="de-DE" sz="1300" dirty="0"/>
              <a:t>    }</a:t>
            </a:r>
          </a:p>
          <a:p>
            <a:r>
              <a:rPr lang="de-DE" sz="13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5166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7" grpId="0"/>
      <p:bldP spid="19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896" y="188640"/>
            <a:ext cx="4295216" cy="122413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61048"/>
            <a:ext cx="8893112" cy="269326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89956"/>
            <a:ext cx="6632764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21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25153"/>
            <a:ext cx="9023565" cy="423474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46501" y="538175"/>
            <a:ext cx="75392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Generierte </a:t>
            </a:r>
            <a:r>
              <a:rPr lang="de-DE" sz="6000" b="1" dirty="0" err="1">
                <a:solidFill>
                  <a:srgbClr val="1735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Unittests</a:t>
            </a:r>
            <a:endParaRPr lang="de-DE" sz="6000" b="1" dirty="0">
              <a:solidFill>
                <a:srgbClr val="17356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954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43" y="255892"/>
            <a:ext cx="8690313" cy="6346215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42" y="243192"/>
            <a:ext cx="8940425" cy="6635738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3761168" y="107340"/>
            <a:ext cx="162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% Kommentare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5799096" y="1273602"/>
            <a:ext cx="331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% Durchschnittliche Kommentare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932171" y="3789040"/>
            <a:ext cx="2180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Methoden pro Klasse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5017988" y="6262116"/>
            <a:ext cx="227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Maximale Komplexität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2411760" y="6262116"/>
            <a:ext cx="161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Maximale Tiefe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0" y="3789040"/>
            <a:ext cx="233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Durchschnittliche Tiefe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66437" y="1273602"/>
            <a:ext cx="299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Durchschnittliche Komplexität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232278" y="62621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35</a:t>
            </a:r>
          </a:p>
        </p:txBody>
      </p:sp>
      <p:sp>
        <p:nvSpPr>
          <p:cNvPr id="35" name="Rechteck 34"/>
          <p:cNvSpPr/>
          <p:nvPr/>
        </p:nvSpPr>
        <p:spPr>
          <a:xfrm>
            <a:off x="2411760" y="6262712"/>
            <a:ext cx="5197268" cy="36933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Textfeld 35"/>
          <p:cNvSpPr txBox="1"/>
          <p:nvPr/>
        </p:nvSpPr>
        <p:spPr>
          <a:xfrm>
            <a:off x="4039765" y="62621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7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7282904" y="62627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4034036" y="62500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5611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5" grpId="0" animBg="1"/>
      <p:bldP spid="36" grpId="0"/>
      <p:bldP spid="36" grpId="1"/>
      <p:bldP spid="37" grpId="0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s\IHK-Abschlussprojekt\Projektpräsentation\Bilder\EntwicklerdokuNET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817" y="0"/>
            <a:ext cx="4692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cs\IHK-Abschlussprojekt\Projektpräsentation\Bilder\EntwicklerdokuXten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6300" y="0"/>
            <a:ext cx="13131598" cy="6858000"/>
          </a:xfrm>
          <a:prstGeom prst="rect">
            <a:avLst/>
          </a:prstGeom>
          <a:noFill/>
          <a:ln w="63500" cmpd="sng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469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96752"/>
            <a:ext cx="914400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5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38265" y="0"/>
            <a:ext cx="10514982" cy="700724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-2340768" y="5517232"/>
            <a:ext cx="11521280" cy="1340768"/>
          </a:xfrm>
          <a:prstGeom prst="rect">
            <a:avLst/>
          </a:prstGeom>
          <a:solidFill>
            <a:srgbClr val="C4C4C4">
              <a:alpha val="4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5400">
                <a:solidFill>
                  <a:srgbClr val="17356C"/>
                </a:solidFill>
                <a:latin typeface="Arial Black" panose="020B0A04020102020204" pitchFamily="34" charset="0"/>
              </a:rPr>
              <a:t>Zielerreichung</a:t>
            </a:r>
            <a:endParaRPr lang="de-DE" sz="5400" dirty="0">
              <a:solidFill>
                <a:srgbClr val="17356C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71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391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Office PowerPoint</Application>
  <PresentationFormat>Bildschirmpräsentation (4:3)</PresentationFormat>
  <Paragraphs>344</Paragraphs>
  <Slides>43</Slides>
  <Notes>39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47" baseType="lpstr">
      <vt:lpstr>Arial</vt:lpstr>
      <vt:lpstr>Arial Black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ALTE OLDENBURGER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amshove</dc:creator>
  <cp:lastModifiedBy>Stefan</cp:lastModifiedBy>
  <cp:revision>379</cp:revision>
  <dcterms:created xsi:type="dcterms:W3CDTF">2014-12-16T06:42:37Z</dcterms:created>
  <dcterms:modified xsi:type="dcterms:W3CDTF">2017-02-05T10:05:04Z</dcterms:modified>
</cp:coreProperties>
</file>