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30"/>
  </p:notesMasterIdLst>
  <p:handoutMasterIdLst>
    <p:handoutMasterId r:id="rId231"/>
  </p:handoutMasterIdLst>
  <p:sldIdLst>
    <p:sldId id="265" r:id="rId2"/>
    <p:sldId id="388" r:id="rId3"/>
    <p:sldId id="389" r:id="rId4"/>
    <p:sldId id="390" r:id="rId5"/>
    <p:sldId id="391" r:id="rId6"/>
    <p:sldId id="392" r:id="rId7"/>
    <p:sldId id="393" r:id="rId8"/>
    <p:sldId id="394" r:id="rId9"/>
    <p:sldId id="395" r:id="rId10"/>
    <p:sldId id="410" r:id="rId11"/>
    <p:sldId id="397" r:id="rId12"/>
    <p:sldId id="398" r:id="rId13"/>
    <p:sldId id="399" r:id="rId14"/>
    <p:sldId id="400" r:id="rId15"/>
    <p:sldId id="401" r:id="rId16"/>
    <p:sldId id="402" r:id="rId17"/>
    <p:sldId id="403" r:id="rId18"/>
    <p:sldId id="404" r:id="rId19"/>
    <p:sldId id="405" r:id="rId20"/>
    <p:sldId id="406" r:id="rId21"/>
    <p:sldId id="407" r:id="rId22"/>
    <p:sldId id="408" r:id="rId23"/>
    <p:sldId id="409" r:id="rId24"/>
    <p:sldId id="319" r:id="rId25"/>
    <p:sldId id="411" r:id="rId26"/>
    <p:sldId id="417" r:id="rId27"/>
    <p:sldId id="418" r:id="rId28"/>
    <p:sldId id="412" r:id="rId29"/>
    <p:sldId id="413" r:id="rId30"/>
    <p:sldId id="414" r:id="rId31"/>
    <p:sldId id="415" r:id="rId32"/>
    <p:sldId id="416" r:id="rId33"/>
    <p:sldId id="420" r:id="rId34"/>
    <p:sldId id="422" r:id="rId35"/>
    <p:sldId id="423" r:id="rId36"/>
    <p:sldId id="424" r:id="rId37"/>
    <p:sldId id="425" r:id="rId38"/>
    <p:sldId id="426" r:id="rId39"/>
    <p:sldId id="427" r:id="rId40"/>
    <p:sldId id="428" r:id="rId41"/>
    <p:sldId id="429" r:id="rId42"/>
    <p:sldId id="430" r:id="rId43"/>
    <p:sldId id="432" r:id="rId44"/>
    <p:sldId id="434" r:id="rId45"/>
    <p:sldId id="435" r:id="rId46"/>
    <p:sldId id="436" r:id="rId47"/>
    <p:sldId id="437" r:id="rId48"/>
    <p:sldId id="438" r:id="rId49"/>
    <p:sldId id="439" r:id="rId50"/>
    <p:sldId id="440" r:id="rId51"/>
    <p:sldId id="441" r:id="rId52"/>
    <p:sldId id="442" r:id="rId53"/>
    <p:sldId id="443" r:id="rId54"/>
    <p:sldId id="444" r:id="rId55"/>
    <p:sldId id="446" r:id="rId56"/>
    <p:sldId id="448" r:id="rId57"/>
    <p:sldId id="449" r:id="rId58"/>
    <p:sldId id="450" r:id="rId59"/>
    <p:sldId id="451" r:id="rId60"/>
    <p:sldId id="452" r:id="rId61"/>
    <p:sldId id="453" r:id="rId62"/>
    <p:sldId id="454" r:id="rId63"/>
    <p:sldId id="455" r:id="rId64"/>
    <p:sldId id="456" r:id="rId65"/>
    <p:sldId id="457" r:id="rId66"/>
    <p:sldId id="458" r:id="rId67"/>
    <p:sldId id="459" r:id="rId68"/>
    <p:sldId id="460" r:id="rId69"/>
    <p:sldId id="461" r:id="rId70"/>
    <p:sldId id="462" r:id="rId71"/>
    <p:sldId id="463" r:id="rId72"/>
    <p:sldId id="464" r:id="rId73"/>
    <p:sldId id="465" r:id="rId74"/>
    <p:sldId id="466" r:id="rId75"/>
    <p:sldId id="467" r:id="rId76"/>
    <p:sldId id="468" r:id="rId77"/>
    <p:sldId id="469" r:id="rId78"/>
    <p:sldId id="470" r:id="rId79"/>
    <p:sldId id="471" r:id="rId80"/>
    <p:sldId id="473" r:id="rId81"/>
    <p:sldId id="475" r:id="rId82"/>
    <p:sldId id="476" r:id="rId83"/>
    <p:sldId id="477" r:id="rId84"/>
    <p:sldId id="478" r:id="rId85"/>
    <p:sldId id="479" r:id="rId86"/>
    <p:sldId id="480" r:id="rId87"/>
    <p:sldId id="481" r:id="rId88"/>
    <p:sldId id="482" r:id="rId89"/>
    <p:sldId id="483" r:id="rId90"/>
    <p:sldId id="484" r:id="rId91"/>
    <p:sldId id="485" r:id="rId92"/>
    <p:sldId id="486" r:id="rId93"/>
    <p:sldId id="487" r:id="rId94"/>
    <p:sldId id="488" r:id="rId95"/>
    <p:sldId id="490" r:id="rId96"/>
    <p:sldId id="492" r:id="rId97"/>
    <p:sldId id="493" r:id="rId98"/>
    <p:sldId id="494" r:id="rId99"/>
    <p:sldId id="495" r:id="rId100"/>
    <p:sldId id="496" r:id="rId101"/>
    <p:sldId id="497" r:id="rId102"/>
    <p:sldId id="498" r:id="rId103"/>
    <p:sldId id="499" r:id="rId104"/>
    <p:sldId id="500" r:id="rId105"/>
    <p:sldId id="501" r:id="rId106"/>
    <p:sldId id="502" r:id="rId107"/>
    <p:sldId id="503" r:id="rId108"/>
    <p:sldId id="504" r:id="rId109"/>
    <p:sldId id="505" r:id="rId110"/>
    <p:sldId id="506" r:id="rId111"/>
    <p:sldId id="507" r:id="rId112"/>
    <p:sldId id="508" r:id="rId113"/>
    <p:sldId id="509" r:id="rId114"/>
    <p:sldId id="510" r:id="rId115"/>
    <p:sldId id="511" r:id="rId116"/>
    <p:sldId id="512" r:id="rId117"/>
    <p:sldId id="513" r:id="rId118"/>
    <p:sldId id="515" r:id="rId119"/>
    <p:sldId id="277" r:id="rId120"/>
    <p:sldId id="256" r:id="rId121"/>
    <p:sldId id="261" r:id="rId122"/>
    <p:sldId id="263" r:id="rId123"/>
    <p:sldId id="264" r:id="rId124"/>
    <p:sldId id="517" r:id="rId125"/>
    <p:sldId id="266" r:id="rId126"/>
    <p:sldId id="267" r:id="rId127"/>
    <p:sldId id="268" r:id="rId128"/>
    <p:sldId id="269" r:id="rId129"/>
    <p:sldId id="270" r:id="rId130"/>
    <p:sldId id="271" r:id="rId131"/>
    <p:sldId id="272" r:id="rId132"/>
    <p:sldId id="273" r:id="rId133"/>
    <p:sldId id="274" r:id="rId134"/>
    <p:sldId id="280" r:id="rId135"/>
    <p:sldId id="275" r:id="rId136"/>
    <p:sldId id="337" r:id="rId137"/>
    <p:sldId id="323" r:id="rId138"/>
    <p:sldId id="259" r:id="rId139"/>
    <p:sldId id="294" r:id="rId140"/>
    <p:sldId id="321" r:id="rId141"/>
    <p:sldId id="324" r:id="rId142"/>
    <p:sldId id="296" r:id="rId143"/>
    <p:sldId id="325" r:id="rId144"/>
    <p:sldId id="326" r:id="rId145"/>
    <p:sldId id="327" r:id="rId146"/>
    <p:sldId id="328" r:id="rId147"/>
    <p:sldId id="329" r:id="rId148"/>
    <p:sldId id="330" r:id="rId149"/>
    <p:sldId id="331" r:id="rId150"/>
    <p:sldId id="332" r:id="rId151"/>
    <p:sldId id="333" r:id="rId152"/>
    <p:sldId id="336" r:id="rId153"/>
    <p:sldId id="334" r:id="rId154"/>
    <p:sldId id="518" r:id="rId155"/>
    <p:sldId id="519" r:id="rId156"/>
    <p:sldId id="257" r:id="rId157"/>
    <p:sldId id="258" r:id="rId158"/>
    <p:sldId id="520" r:id="rId159"/>
    <p:sldId id="260" r:id="rId160"/>
    <p:sldId id="521" r:id="rId161"/>
    <p:sldId id="522" r:id="rId162"/>
    <p:sldId id="262" r:id="rId163"/>
    <p:sldId id="523" r:id="rId164"/>
    <p:sldId id="524" r:id="rId165"/>
    <p:sldId id="525" r:id="rId166"/>
    <p:sldId id="526" r:id="rId167"/>
    <p:sldId id="527" r:id="rId168"/>
    <p:sldId id="528" r:id="rId169"/>
    <p:sldId id="530" r:id="rId170"/>
    <p:sldId id="532" r:id="rId171"/>
    <p:sldId id="533" r:id="rId172"/>
    <p:sldId id="534" r:id="rId173"/>
    <p:sldId id="535" r:id="rId174"/>
    <p:sldId id="536" r:id="rId175"/>
    <p:sldId id="537" r:id="rId176"/>
    <p:sldId id="538" r:id="rId177"/>
    <p:sldId id="539" r:id="rId178"/>
    <p:sldId id="540" r:id="rId179"/>
    <p:sldId id="541" r:id="rId180"/>
    <p:sldId id="542" r:id="rId181"/>
    <p:sldId id="543" r:id="rId182"/>
    <p:sldId id="545" r:id="rId183"/>
    <p:sldId id="547" r:id="rId184"/>
    <p:sldId id="548" r:id="rId185"/>
    <p:sldId id="549" r:id="rId186"/>
    <p:sldId id="550" r:id="rId187"/>
    <p:sldId id="551" r:id="rId188"/>
    <p:sldId id="552" r:id="rId189"/>
    <p:sldId id="553" r:id="rId190"/>
    <p:sldId id="554" r:id="rId191"/>
    <p:sldId id="555" r:id="rId192"/>
    <p:sldId id="556" r:id="rId193"/>
    <p:sldId id="557" r:id="rId194"/>
    <p:sldId id="558" r:id="rId195"/>
    <p:sldId id="559" r:id="rId196"/>
    <p:sldId id="560" r:id="rId197"/>
    <p:sldId id="561" r:id="rId198"/>
    <p:sldId id="562" r:id="rId199"/>
    <p:sldId id="563" r:id="rId200"/>
    <p:sldId id="565" r:id="rId201"/>
    <p:sldId id="567" r:id="rId202"/>
    <p:sldId id="568" r:id="rId203"/>
    <p:sldId id="569" r:id="rId204"/>
    <p:sldId id="570" r:id="rId205"/>
    <p:sldId id="571" r:id="rId206"/>
    <p:sldId id="572" r:id="rId207"/>
    <p:sldId id="573" r:id="rId208"/>
    <p:sldId id="574" r:id="rId209"/>
    <p:sldId id="575" r:id="rId210"/>
    <p:sldId id="576" r:id="rId211"/>
    <p:sldId id="578" r:id="rId212"/>
    <p:sldId id="580" r:id="rId213"/>
    <p:sldId id="581" r:id="rId214"/>
    <p:sldId id="582" r:id="rId215"/>
    <p:sldId id="583" r:id="rId216"/>
    <p:sldId id="584" r:id="rId217"/>
    <p:sldId id="585" r:id="rId218"/>
    <p:sldId id="586" r:id="rId219"/>
    <p:sldId id="587" r:id="rId220"/>
    <p:sldId id="588" r:id="rId221"/>
    <p:sldId id="589" r:id="rId222"/>
    <p:sldId id="590" r:id="rId223"/>
    <p:sldId id="591" r:id="rId224"/>
    <p:sldId id="592" r:id="rId225"/>
    <p:sldId id="593" r:id="rId226"/>
    <p:sldId id="594" r:id="rId227"/>
    <p:sldId id="595" r:id="rId228"/>
    <p:sldId id="597" r:id="rId229"/>
  </p:sldIdLst>
  <p:sldSz cx="10287000" cy="6858000" type="35mm"/>
  <p:notesSz cx="6724650" cy="9774238"/>
  <p:defaultTextStyle>
    <a:defPPr>
      <a:defRPr lang="ar-SA"/>
    </a:defPPr>
    <a:lvl1pPr algn="l" rtl="0" eaLnBrk="0" fontAlgn="base" hangingPunct="0">
      <a:spcBef>
        <a:spcPct val="0"/>
      </a:spcBef>
      <a:spcAft>
        <a:spcPct val="0"/>
      </a:spcAft>
      <a:defRPr sz="3200" b="1"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Times New Roman" panose="02020603050405020304" pitchFamily="18" charset="0"/>
        <a:ea typeface="+mn-ea"/>
        <a:cs typeface="Arial" panose="020B0604020202020204" pitchFamily="34" charset="0"/>
      </a:defRPr>
    </a:lvl5pPr>
    <a:lvl6pPr marL="2286000" algn="r" defTabSz="914400" rtl="1" eaLnBrk="1" latinLnBrk="0" hangingPunct="1">
      <a:defRPr sz="3200" b="1" kern="1200">
        <a:solidFill>
          <a:schemeClr val="tx1"/>
        </a:solidFill>
        <a:latin typeface="Times New Roman" panose="02020603050405020304" pitchFamily="18" charset="0"/>
        <a:ea typeface="+mn-ea"/>
        <a:cs typeface="Arial" panose="020B0604020202020204" pitchFamily="34" charset="0"/>
      </a:defRPr>
    </a:lvl6pPr>
    <a:lvl7pPr marL="2743200" algn="r" defTabSz="914400" rtl="1" eaLnBrk="1" latinLnBrk="0" hangingPunct="1">
      <a:defRPr sz="3200" b="1" kern="1200">
        <a:solidFill>
          <a:schemeClr val="tx1"/>
        </a:solidFill>
        <a:latin typeface="Times New Roman" panose="02020603050405020304" pitchFamily="18" charset="0"/>
        <a:ea typeface="+mn-ea"/>
        <a:cs typeface="Arial" panose="020B0604020202020204" pitchFamily="34" charset="0"/>
      </a:defRPr>
    </a:lvl7pPr>
    <a:lvl8pPr marL="3200400" algn="r" defTabSz="914400" rtl="1" eaLnBrk="1" latinLnBrk="0" hangingPunct="1">
      <a:defRPr sz="3200" b="1" kern="1200">
        <a:solidFill>
          <a:schemeClr val="tx1"/>
        </a:solidFill>
        <a:latin typeface="Times New Roman" panose="02020603050405020304" pitchFamily="18" charset="0"/>
        <a:ea typeface="+mn-ea"/>
        <a:cs typeface="Arial" panose="020B0604020202020204" pitchFamily="34" charset="0"/>
      </a:defRPr>
    </a:lvl8pPr>
    <a:lvl9pPr marL="3657600" algn="r" defTabSz="914400" rtl="1" eaLnBrk="1" latinLnBrk="0" hangingPunct="1">
      <a:defRPr sz="3200" b="1"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264">
          <p15:clr>
            <a:srgbClr val="A4A3A4"/>
          </p15:clr>
        </p15:guide>
      </p15:sldGuideLst>
    </p:ext>
    <p:ext uri="{2D200454-40CA-4A62-9FC3-DE9A4176ACB9}">
      <p15:notesGuideLst xmlns:p15="http://schemas.microsoft.com/office/powerpoint/2012/main">
        <p15:guide id="1" orient="horz" pos="3078">
          <p15:clr>
            <a:srgbClr val="A4A3A4"/>
          </p15:clr>
        </p15:guide>
        <p15:guide id="2" pos="211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99FF66"/>
    <a:srgbClr val="FFFFFF"/>
    <a:srgbClr val="FFFF99"/>
    <a:srgbClr val="FF3399"/>
    <a:srgbClr val="993366"/>
    <a:srgbClr val="990099"/>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544" autoAdjust="0"/>
    <p:restoredTop sz="98054" autoAdjust="0"/>
  </p:normalViewPr>
  <p:slideViewPr>
    <p:cSldViewPr>
      <p:cViewPr varScale="1">
        <p:scale>
          <a:sx n="71" d="100"/>
          <a:sy n="71" d="100"/>
        </p:scale>
        <p:origin x="120" y="54"/>
      </p:cViewPr>
      <p:guideLst>
        <p:guide orient="horz" pos="2160"/>
        <p:guide pos="3264"/>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28" d="100"/>
          <a:sy n="28" d="100"/>
        </p:scale>
        <p:origin x="-1266" y="-78"/>
      </p:cViewPr>
      <p:guideLst>
        <p:guide orient="horz" pos="3078"/>
        <p:guide pos="2118"/>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handoutMaster" Target="handoutMasters/handout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viewProps" Target="view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tableStyles" Target="tableStyle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A523C97-202F-1306-BD62-C9C3A7921163}"/>
              </a:ext>
            </a:extLst>
          </p:cNvPr>
          <p:cNvSpPr>
            <a:spLocks noGrp="1" noChangeArrowheads="1"/>
          </p:cNvSpPr>
          <p:nvPr>
            <p:ph type="hdr" sz="quarter"/>
          </p:nvPr>
        </p:nvSpPr>
        <p:spPr bwMode="auto">
          <a:xfrm>
            <a:off x="3810000" y="0"/>
            <a:ext cx="2914650" cy="488950"/>
          </a:xfrm>
          <a:prstGeom prst="rect">
            <a:avLst/>
          </a:prstGeom>
          <a:noFill/>
          <a:ln>
            <a:noFill/>
          </a:ln>
          <a:effectLst/>
        </p:spPr>
        <p:txBody>
          <a:bodyPr vert="horz" wrap="square" lIns="90206" tIns="45103" rIns="90206" bIns="45103" numCol="1" anchor="t" anchorCtr="0" compatLnSpc="1">
            <a:prstTxWarp prst="textNoShape">
              <a:avLst/>
            </a:prstTxWarp>
          </a:bodyPr>
          <a:lstStyle>
            <a:lvl1pPr algn="r" defTabSz="901700" rtl="1" eaLnBrk="1" hangingPunct="1">
              <a:defRPr sz="1200" b="0">
                <a:cs typeface="+mn-cs"/>
              </a:defRPr>
            </a:lvl1pPr>
          </a:lstStyle>
          <a:p>
            <a:pPr>
              <a:defRPr/>
            </a:pPr>
            <a:endParaRPr lang="en-US" altLang="en-US"/>
          </a:p>
        </p:txBody>
      </p:sp>
      <p:sp>
        <p:nvSpPr>
          <p:cNvPr id="4099" name="Rectangle 3">
            <a:extLst>
              <a:ext uri="{FF2B5EF4-FFF2-40B4-BE49-F238E27FC236}">
                <a16:creationId xmlns:a16="http://schemas.microsoft.com/office/drawing/2014/main" id="{0E312627-15EE-71CE-A04B-B16C902EADDA}"/>
              </a:ext>
            </a:extLst>
          </p:cNvPr>
          <p:cNvSpPr>
            <a:spLocks noGrp="1" noChangeArrowheads="1"/>
          </p:cNvSpPr>
          <p:nvPr>
            <p:ph type="dt" sz="quarter" idx="1"/>
          </p:nvPr>
        </p:nvSpPr>
        <p:spPr bwMode="auto">
          <a:xfrm>
            <a:off x="0" y="0"/>
            <a:ext cx="2914650" cy="488950"/>
          </a:xfrm>
          <a:prstGeom prst="rect">
            <a:avLst/>
          </a:prstGeom>
          <a:noFill/>
          <a:ln>
            <a:noFill/>
          </a:ln>
          <a:effectLst/>
        </p:spPr>
        <p:txBody>
          <a:bodyPr vert="horz" wrap="square" lIns="90206" tIns="45103" rIns="90206" bIns="45103" numCol="1" anchor="t" anchorCtr="0" compatLnSpc="1">
            <a:prstTxWarp prst="textNoShape">
              <a:avLst/>
            </a:prstTxWarp>
          </a:bodyPr>
          <a:lstStyle>
            <a:lvl1pPr algn="l" defTabSz="901700" rtl="1" eaLnBrk="1" hangingPunct="1">
              <a:defRPr sz="1200" b="0">
                <a:cs typeface="+mn-cs"/>
              </a:defRPr>
            </a:lvl1pPr>
          </a:lstStyle>
          <a:p>
            <a:pPr>
              <a:defRPr/>
            </a:pPr>
            <a:endParaRPr lang="en-US" altLang="en-US"/>
          </a:p>
        </p:txBody>
      </p:sp>
      <p:sp>
        <p:nvSpPr>
          <p:cNvPr id="4100" name="Rectangle 4">
            <a:extLst>
              <a:ext uri="{FF2B5EF4-FFF2-40B4-BE49-F238E27FC236}">
                <a16:creationId xmlns:a16="http://schemas.microsoft.com/office/drawing/2014/main" id="{688682CE-5E07-8F62-DDB0-F75BC7B6A631}"/>
              </a:ext>
            </a:extLst>
          </p:cNvPr>
          <p:cNvSpPr>
            <a:spLocks noGrp="1" noChangeArrowheads="1"/>
          </p:cNvSpPr>
          <p:nvPr>
            <p:ph type="ftr" sz="quarter" idx="2"/>
          </p:nvPr>
        </p:nvSpPr>
        <p:spPr bwMode="auto">
          <a:xfrm>
            <a:off x="3810000" y="9285288"/>
            <a:ext cx="2914650" cy="488950"/>
          </a:xfrm>
          <a:prstGeom prst="rect">
            <a:avLst/>
          </a:prstGeom>
          <a:noFill/>
          <a:ln>
            <a:noFill/>
          </a:ln>
          <a:effectLst/>
        </p:spPr>
        <p:txBody>
          <a:bodyPr vert="horz" wrap="square" lIns="90206" tIns="45103" rIns="90206" bIns="45103" numCol="1" anchor="b" anchorCtr="0" compatLnSpc="1">
            <a:prstTxWarp prst="textNoShape">
              <a:avLst/>
            </a:prstTxWarp>
          </a:bodyPr>
          <a:lstStyle>
            <a:lvl1pPr algn="r" defTabSz="901700" rtl="1" eaLnBrk="1" hangingPunct="1">
              <a:defRPr sz="1200" b="0">
                <a:cs typeface="+mn-cs"/>
              </a:defRPr>
            </a:lvl1pPr>
          </a:lstStyle>
          <a:p>
            <a:pPr>
              <a:defRPr/>
            </a:pPr>
            <a:endParaRPr lang="en-US" altLang="en-US"/>
          </a:p>
        </p:txBody>
      </p:sp>
      <p:sp>
        <p:nvSpPr>
          <p:cNvPr id="4101" name="Rectangle 5">
            <a:extLst>
              <a:ext uri="{FF2B5EF4-FFF2-40B4-BE49-F238E27FC236}">
                <a16:creationId xmlns:a16="http://schemas.microsoft.com/office/drawing/2014/main" id="{1FAA4A49-C048-C19B-5116-E16C158E646D}"/>
              </a:ext>
            </a:extLst>
          </p:cNvPr>
          <p:cNvSpPr>
            <a:spLocks noGrp="1" noChangeArrowheads="1"/>
          </p:cNvSpPr>
          <p:nvPr>
            <p:ph type="sldNum" sz="quarter" idx="3"/>
          </p:nvPr>
        </p:nvSpPr>
        <p:spPr bwMode="auto">
          <a:xfrm>
            <a:off x="0" y="9285288"/>
            <a:ext cx="2914650" cy="488950"/>
          </a:xfrm>
          <a:prstGeom prst="rect">
            <a:avLst/>
          </a:prstGeom>
          <a:noFill/>
          <a:ln>
            <a:noFill/>
          </a:ln>
          <a:effectLst/>
        </p:spPr>
        <p:txBody>
          <a:bodyPr vert="horz" wrap="square" lIns="90206" tIns="45103" rIns="90206" bIns="45103" numCol="1" anchor="b" anchorCtr="0" compatLnSpc="1">
            <a:prstTxWarp prst="textNoShape">
              <a:avLst/>
            </a:prstTxWarp>
          </a:bodyPr>
          <a:lstStyle>
            <a:lvl1pPr defTabSz="901700" rtl="1" eaLnBrk="1" hangingPunct="1">
              <a:defRPr sz="1200" b="0">
                <a:cs typeface="Times New Roman" panose="02020603050405020304" pitchFamily="18" charset="0"/>
              </a:defRPr>
            </a:lvl1pPr>
          </a:lstStyle>
          <a:p>
            <a:pPr>
              <a:defRPr/>
            </a:pPr>
            <a:fld id="{3F3FF224-6F28-461E-93A0-9C73BF86DFCD}" type="slidenum">
              <a:rPr lang="ar-SA" altLang="en-US"/>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0A6861B-9745-BAD2-431B-8B717FBE8AA9}"/>
              </a:ext>
            </a:extLst>
          </p:cNvPr>
          <p:cNvSpPr>
            <a:spLocks noGrp="1" noChangeArrowheads="1"/>
          </p:cNvSpPr>
          <p:nvPr>
            <p:ph type="hdr" sz="quarter"/>
          </p:nvPr>
        </p:nvSpPr>
        <p:spPr bwMode="auto">
          <a:xfrm>
            <a:off x="0" y="0"/>
            <a:ext cx="2914650" cy="488950"/>
          </a:xfrm>
          <a:prstGeom prst="rect">
            <a:avLst/>
          </a:prstGeom>
          <a:noFill/>
          <a:ln>
            <a:noFill/>
          </a:ln>
          <a:effectLst/>
        </p:spPr>
        <p:txBody>
          <a:bodyPr vert="horz" wrap="none" lIns="90206" tIns="45103" rIns="90206" bIns="45103" numCol="1" anchor="ctr" anchorCtr="0" compatLnSpc="1">
            <a:prstTxWarp prst="textNoShape">
              <a:avLst/>
            </a:prstTxWarp>
          </a:bodyPr>
          <a:lstStyle>
            <a:lvl1pPr algn="l" defTabSz="901700" rtl="1" eaLnBrk="1" hangingPunct="1">
              <a:defRPr sz="1200" b="0">
                <a:effectLst>
                  <a:outerShdw blurRad="38100" dist="38100" dir="2700000" algn="tl">
                    <a:srgbClr val="C0C0C0"/>
                  </a:outerShdw>
                </a:effectLst>
                <a:cs typeface="+mn-cs"/>
              </a:defRPr>
            </a:lvl1pPr>
          </a:lstStyle>
          <a:p>
            <a:pPr>
              <a:defRPr/>
            </a:pPr>
            <a:endParaRPr lang="en-US" altLang="en-US"/>
          </a:p>
        </p:txBody>
      </p:sp>
      <p:sp>
        <p:nvSpPr>
          <p:cNvPr id="31747" name="Rectangle 3">
            <a:extLst>
              <a:ext uri="{FF2B5EF4-FFF2-40B4-BE49-F238E27FC236}">
                <a16:creationId xmlns:a16="http://schemas.microsoft.com/office/drawing/2014/main" id="{EBADF101-E565-26EA-6417-D0DA047511C0}"/>
              </a:ext>
            </a:extLst>
          </p:cNvPr>
          <p:cNvSpPr>
            <a:spLocks noGrp="1" noChangeArrowheads="1"/>
          </p:cNvSpPr>
          <p:nvPr>
            <p:ph type="dt" idx="1"/>
          </p:nvPr>
        </p:nvSpPr>
        <p:spPr bwMode="auto">
          <a:xfrm>
            <a:off x="3810000" y="0"/>
            <a:ext cx="2914650" cy="488950"/>
          </a:xfrm>
          <a:prstGeom prst="rect">
            <a:avLst/>
          </a:prstGeom>
          <a:noFill/>
          <a:ln>
            <a:noFill/>
          </a:ln>
          <a:effectLst/>
        </p:spPr>
        <p:txBody>
          <a:bodyPr vert="horz" wrap="none" lIns="90206" tIns="45103" rIns="90206" bIns="45103" numCol="1" anchor="ctr" anchorCtr="0" compatLnSpc="1">
            <a:prstTxWarp prst="textNoShape">
              <a:avLst/>
            </a:prstTxWarp>
          </a:bodyPr>
          <a:lstStyle>
            <a:lvl1pPr algn="r" defTabSz="901700" rtl="1" eaLnBrk="1" hangingPunct="1">
              <a:defRPr sz="1200" b="0">
                <a:effectLst>
                  <a:outerShdw blurRad="38100" dist="38100" dir="2700000" algn="tl">
                    <a:srgbClr val="C0C0C0"/>
                  </a:outerShdw>
                </a:effectLst>
                <a:cs typeface="+mn-cs"/>
              </a:defRPr>
            </a:lvl1pPr>
          </a:lstStyle>
          <a:p>
            <a:pPr>
              <a:defRPr/>
            </a:pPr>
            <a:endParaRPr lang="en-US" altLang="en-US"/>
          </a:p>
        </p:txBody>
      </p:sp>
      <p:sp>
        <p:nvSpPr>
          <p:cNvPr id="8196" name="Rectangle 4">
            <a:extLst>
              <a:ext uri="{FF2B5EF4-FFF2-40B4-BE49-F238E27FC236}">
                <a16:creationId xmlns:a16="http://schemas.microsoft.com/office/drawing/2014/main" id="{2CC95D73-234B-5D9D-B689-6D421B37CE8F}"/>
              </a:ext>
            </a:extLst>
          </p:cNvPr>
          <p:cNvSpPr>
            <a:spLocks noGrp="1" noRot="1" noChangeAspect="1" noChangeArrowheads="1" noTextEdit="1"/>
          </p:cNvSpPr>
          <p:nvPr>
            <p:ph type="sldImg" idx="2"/>
          </p:nvPr>
        </p:nvSpPr>
        <p:spPr bwMode="auto">
          <a:xfrm>
            <a:off x="614363" y="733425"/>
            <a:ext cx="5495925" cy="36655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a:extLst>
              <a:ext uri="{FF2B5EF4-FFF2-40B4-BE49-F238E27FC236}">
                <a16:creationId xmlns:a16="http://schemas.microsoft.com/office/drawing/2014/main" id="{7E2EDB2E-360C-6BC0-DB16-DAA9E6714F45}"/>
              </a:ext>
            </a:extLst>
          </p:cNvPr>
          <p:cNvSpPr>
            <a:spLocks noGrp="1" noChangeArrowheads="1"/>
          </p:cNvSpPr>
          <p:nvPr>
            <p:ph type="body" sz="quarter" idx="3"/>
          </p:nvPr>
        </p:nvSpPr>
        <p:spPr bwMode="auto">
          <a:xfrm>
            <a:off x="896938" y="4641850"/>
            <a:ext cx="4930775" cy="4398963"/>
          </a:xfrm>
          <a:prstGeom prst="rect">
            <a:avLst/>
          </a:prstGeom>
          <a:noFill/>
          <a:ln>
            <a:noFill/>
          </a:ln>
          <a:effectLst/>
        </p:spPr>
        <p:txBody>
          <a:bodyPr vert="horz" wrap="none" lIns="90206" tIns="45103" rIns="90206" bIns="45103" numCol="1" anchor="ctr" anchorCtr="0" compatLnSpc="1">
            <a:prstTxWarp prst="textNoShape">
              <a:avLst/>
            </a:prstTxWarp>
          </a:bodyPr>
          <a:lstStyle/>
          <a:p>
            <a:pPr lvl="0"/>
            <a:r>
              <a:rPr lang="en-US" altLang="ar-SA" noProof="0"/>
              <a:t>Click to edit Master text styles</a:t>
            </a:r>
          </a:p>
          <a:p>
            <a:pPr lvl="1"/>
            <a:r>
              <a:rPr lang="en-US" altLang="ar-SA" noProof="0"/>
              <a:t>Second level</a:t>
            </a:r>
          </a:p>
          <a:p>
            <a:pPr lvl="2"/>
            <a:r>
              <a:rPr lang="en-US" altLang="ar-SA" noProof="0"/>
              <a:t>Third level</a:t>
            </a:r>
          </a:p>
          <a:p>
            <a:pPr lvl="3"/>
            <a:r>
              <a:rPr lang="en-US" altLang="ar-SA" noProof="0"/>
              <a:t>Fourth level</a:t>
            </a:r>
          </a:p>
          <a:p>
            <a:pPr lvl="4"/>
            <a:r>
              <a:rPr lang="en-US" altLang="ar-SA" noProof="0"/>
              <a:t>Fifth level</a:t>
            </a:r>
          </a:p>
        </p:txBody>
      </p:sp>
      <p:sp>
        <p:nvSpPr>
          <p:cNvPr id="31750" name="Rectangle 6">
            <a:extLst>
              <a:ext uri="{FF2B5EF4-FFF2-40B4-BE49-F238E27FC236}">
                <a16:creationId xmlns:a16="http://schemas.microsoft.com/office/drawing/2014/main" id="{1F6A403C-219F-316B-843F-574F2954C8FA}"/>
              </a:ext>
            </a:extLst>
          </p:cNvPr>
          <p:cNvSpPr>
            <a:spLocks noGrp="1" noChangeArrowheads="1"/>
          </p:cNvSpPr>
          <p:nvPr>
            <p:ph type="ftr" sz="quarter" idx="4"/>
          </p:nvPr>
        </p:nvSpPr>
        <p:spPr bwMode="auto">
          <a:xfrm>
            <a:off x="0" y="9285288"/>
            <a:ext cx="2914650" cy="488950"/>
          </a:xfrm>
          <a:prstGeom prst="rect">
            <a:avLst/>
          </a:prstGeom>
          <a:noFill/>
          <a:ln>
            <a:noFill/>
          </a:ln>
          <a:effectLst/>
        </p:spPr>
        <p:txBody>
          <a:bodyPr vert="horz" wrap="none" lIns="90206" tIns="45103" rIns="90206" bIns="45103" numCol="1" anchor="b" anchorCtr="0" compatLnSpc="1">
            <a:prstTxWarp prst="textNoShape">
              <a:avLst/>
            </a:prstTxWarp>
          </a:bodyPr>
          <a:lstStyle>
            <a:lvl1pPr algn="l" defTabSz="901700" rtl="1" eaLnBrk="1" hangingPunct="1">
              <a:defRPr sz="1200" b="0">
                <a:effectLst>
                  <a:outerShdw blurRad="38100" dist="38100" dir="2700000" algn="tl">
                    <a:srgbClr val="C0C0C0"/>
                  </a:outerShdw>
                </a:effectLst>
                <a:cs typeface="+mn-cs"/>
              </a:defRPr>
            </a:lvl1pPr>
          </a:lstStyle>
          <a:p>
            <a:pPr>
              <a:defRPr/>
            </a:pPr>
            <a:endParaRPr lang="en-US" altLang="en-US"/>
          </a:p>
        </p:txBody>
      </p:sp>
      <p:sp>
        <p:nvSpPr>
          <p:cNvPr id="31751" name="Rectangle 7">
            <a:extLst>
              <a:ext uri="{FF2B5EF4-FFF2-40B4-BE49-F238E27FC236}">
                <a16:creationId xmlns:a16="http://schemas.microsoft.com/office/drawing/2014/main" id="{4FBB7261-AD56-F0DA-4A66-25EFB7D71CD2}"/>
              </a:ext>
            </a:extLst>
          </p:cNvPr>
          <p:cNvSpPr>
            <a:spLocks noGrp="1" noChangeArrowheads="1"/>
          </p:cNvSpPr>
          <p:nvPr>
            <p:ph type="sldNum" sz="quarter" idx="5"/>
          </p:nvPr>
        </p:nvSpPr>
        <p:spPr bwMode="auto">
          <a:xfrm>
            <a:off x="3810000" y="9285288"/>
            <a:ext cx="2914650" cy="488950"/>
          </a:xfrm>
          <a:prstGeom prst="rect">
            <a:avLst/>
          </a:prstGeom>
          <a:noFill/>
          <a:ln>
            <a:noFill/>
          </a:ln>
          <a:effectLst/>
        </p:spPr>
        <p:txBody>
          <a:bodyPr vert="horz" wrap="none" lIns="90206" tIns="45103" rIns="90206" bIns="45103" numCol="1" anchor="b" anchorCtr="0" compatLnSpc="1">
            <a:prstTxWarp prst="textNoShape">
              <a:avLst/>
            </a:prstTxWarp>
          </a:bodyPr>
          <a:lstStyle>
            <a:lvl1pPr algn="r" defTabSz="901700" rtl="1" eaLnBrk="1" hangingPunct="1">
              <a:defRPr sz="1200" b="0">
                <a:effectLst>
                  <a:outerShdw blurRad="38100" dist="38100" dir="2700000" algn="tl">
                    <a:srgbClr val="C0C0C0"/>
                  </a:outerShdw>
                </a:effectLst>
                <a:cs typeface="Times New Roman" panose="02020603050405020304" pitchFamily="18" charset="0"/>
              </a:defRPr>
            </a:lvl1pPr>
          </a:lstStyle>
          <a:p>
            <a:pPr>
              <a:defRPr/>
            </a:pPr>
            <a:fld id="{CD30CB70-EE54-403A-A67B-66BFBB0896E4}" type="slidenum">
              <a:rPr lang="ar-SA" altLang="en-US"/>
              <a:pPr>
                <a:defRPr/>
              </a:pPr>
              <a:t>‹#›</a:t>
            </a:fld>
            <a:endParaRPr lang="en-US" altLang="en-US">
              <a:cs typeface="Arial" panose="020B0604020202020204" pitchFamily="34" charset="0"/>
            </a:endParaRPr>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r" rtl="1"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r" rtl="1"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r" rtl="1"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r" rtl="1"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a:extLst>
              <a:ext uri="{FF2B5EF4-FFF2-40B4-BE49-F238E27FC236}">
                <a16:creationId xmlns:a16="http://schemas.microsoft.com/office/drawing/2014/main" id="{DF05C39F-9341-CEE9-A2B3-49411E3E3B1B}"/>
              </a:ext>
            </a:extLst>
          </p:cNvPr>
          <p:cNvSpPr>
            <a:spLocks noGrp="1" noRot="1" noChangeAspect="1" noChangeArrowheads="1" noTextEdit="1"/>
          </p:cNvSpPr>
          <p:nvPr>
            <p:ph type="sldImg"/>
          </p:nvPr>
        </p:nvSpPr>
        <p:spPr>
          <a:xfrm>
            <a:off x="857250" y="685800"/>
            <a:ext cx="5143500" cy="3429000"/>
          </a:xfrm>
          <a:ln/>
        </p:spPr>
      </p:sp>
      <p:sp>
        <p:nvSpPr>
          <p:cNvPr id="166915" name="슬라이드 노트 개체 틀 2">
            <a:extLst>
              <a:ext uri="{FF2B5EF4-FFF2-40B4-BE49-F238E27FC236}">
                <a16:creationId xmlns:a16="http://schemas.microsoft.com/office/drawing/2014/main" id="{2776FE9E-D175-4344-0D7A-9A3A13A98C0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cs typeface="Arial" panose="020B0604020202020204" pitchFamily="34" charset="0"/>
            </a:endParaRPr>
          </a:p>
        </p:txBody>
      </p:sp>
      <p:sp>
        <p:nvSpPr>
          <p:cNvPr id="4" name="슬라이드 번호 개체 틀 3">
            <a:extLst>
              <a:ext uri="{FF2B5EF4-FFF2-40B4-BE49-F238E27FC236}">
                <a16:creationId xmlns:a16="http://schemas.microsoft.com/office/drawing/2014/main" id="{B68E339D-1A81-2317-ADA2-E37291EACC7E}"/>
              </a:ext>
            </a:extLst>
          </p:cNvPr>
          <p:cNvSpPr>
            <a:spLocks noGrp="1"/>
          </p:cNvSpPr>
          <p:nvPr>
            <p:ph type="sldNum" sz="quarter" idx="5"/>
          </p:nvPr>
        </p:nvSpPr>
        <p:spPr/>
        <p:txBody>
          <a:bodyPr/>
          <a:lstStyle>
            <a:lvl1pPr defTabSz="901700">
              <a:defRPr sz="3200" b="1">
                <a:solidFill>
                  <a:schemeClr val="tx1"/>
                </a:solidFill>
                <a:latin typeface="Times New Roman" panose="02020603050405020304" pitchFamily="18" charset="0"/>
                <a:cs typeface="Arial" panose="020B0604020202020204" pitchFamily="34" charset="0"/>
              </a:defRPr>
            </a:lvl1pPr>
            <a:lvl2pPr marL="742950" indent="-285750" defTabSz="901700">
              <a:defRPr sz="3200" b="1">
                <a:solidFill>
                  <a:schemeClr val="tx1"/>
                </a:solidFill>
                <a:latin typeface="Times New Roman" panose="02020603050405020304" pitchFamily="18" charset="0"/>
                <a:cs typeface="Arial" panose="020B0604020202020204" pitchFamily="34" charset="0"/>
              </a:defRPr>
            </a:lvl2pPr>
            <a:lvl3pPr marL="1143000" indent="-228600" defTabSz="901700">
              <a:defRPr sz="3200" b="1">
                <a:solidFill>
                  <a:schemeClr val="tx1"/>
                </a:solidFill>
                <a:latin typeface="Times New Roman" panose="02020603050405020304" pitchFamily="18" charset="0"/>
                <a:cs typeface="Arial" panose="020B0604020202020204" pitchFamily="34" charset="0"/>
              </a:defRPr>
            </a:lvl3pPr>
            <a:lvl4pPr marL="1600200" indent="-228600" defTabSz="901700">
              <a:defRPr sz="3200" b="1">
                <a:solidFill>
                  <a:schemeClr val="tx1"/>
                </a:solidFill>
                <a:latin typeface="Times New Roman" panose="02020603050405020304" pitchFamily="18" charset="0"/>
                <a:cs typeface="Arial" panose="020B0604020202020204" pitchFamily="34" charset="0"/>
              </a:defRPr>
            </a:lvl4pPr>
            <a:lvl5pPr marL="2057400" indent="-228600" defTabSz="901700">
              <a:defRPr sz="3200" b="1">
                <a:solidFill>
                  <a:schemeClr val="tx1"/>
                </a:solidFill>
                <a:latin typeface="Times New Roman" panose="02020603050405020304" pitchFamily="18" charset="0"/>
                <a:cs typeface="Arial" panose="020B0604020202020204" pitchFamily="34" charset="0"/>
              </a:defRPr>
            </a:lvl5pPr>
            <a:lvl6pPr marL="2514600" indent="-228600" defTabSz="9017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defTabSz="9017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defTabSz="9017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defTabSz="9017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defRPr/>
            </a:pPr>
            <a:fld id="{1FD43E8C-1907-4D83-B8EC-AC89ACCCE312}" type="slidenum">
              <a:rPr lang="ko-KR" altLang="en-US" sz="1200" b="0" smtClean="0">
                <a:cs typeface="Times New Roman" panose="02020603050405020304" pitchFamily="18" charset="0"/>
              </a:rPr>
              <a:pPr>
                <a:defRPr/>
              </a:pPr>
              <a:t>137</a:t>
            </a:fld>
            <a:endParaRPr lang="ko-KR" altLang="en-US" sz="1200" b="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슬라이드 이미지 개체 틀 1">
            <a:extLst>
              <a:ext uri="{FF2B5EF4-FFF2-40B4-BE49-F238E27FC236}">
                <a16:creationId xmlns:a16="http://schemas.microsoft.com/office/drawing/2014/main" id="{5A3EB473-1FC7-38F1-3135-FFAEA1AD7154}"/>
              </a:ext>
            </a:extLst>
          </p:cNvPr>
          <p:cNvSpPr>
            <a:spLocks noGrp="1" noRot="1" noChangeAspect="1" noChangeArrowheads="1" noTextEdit="1"/>
          </p:cNvSpPr>
          <p:nvPr>
            <p:ph type="sldImg"/>
          </p:nvPr>
        </p:nvSpPr>
        <p:spPr>
          <a:xfrm>
            <a:off x="857250" y="685800"/>
            <a:ext cx="5143500" cy="3429000"/>
          </a:xfrm>
          <a:ln/>
        </p:spPr>
      </p:sp>
      <p:sp>
        <p:nvSpPr>
          <p:cNvPr id="172035" name="슬라이드 노트 개체 틀 2">
            <a:extLst>
              <a:ext uri="{FF2B5EF4-FFF2-40B4-BE49-F238E27FC236}">
                <a16:creationId xmlns:a16="http://schemas.microsoft.com/office/drawing/2014/main" id="{DE8BB21A-D2DF-C306-ED42-9800F8873F1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cs typeface="Arial" panose="020B0604020202020204" pitchFamily="34" charset="0"/>
            </a:endParaRPr>
          </a:p>
        </p:txBody>
      </p:sp>
      <p:sp>
        <p:nvSpPr>
          <p:cNvPr id="4" name="슬라이드 번호 개체 틀 3">
            <a:extLst>
              <a:ext uri="{FF2B5EF4-FFF2-40B4-BE49-F238E27FC236}">
                <a16:creationId xmlns:a16="http://schemas.microsoft.com/office/drawing/2014/main" id="{A8A1E391-07B8-9D10-5946-824C1B9CA5E0}"/>
              </a:ext>
            </a:extLst>
          </p:cNvPr>
          <p:cNvSpPr>
            <a:spLocks noGrp="1"/>
          </p:cNvSpPr>
          <p:nvPr>
            <p:ph type="sldNum" sz="quarter" idx="5"/>
          </p:nvPr>
        </p:nvSpPr>
        <p:spPr/>
        <p:txBody>
          <a:bodyPr/>
          <a:lstStyle>
            <a:lvl1pPr defTabSz="901700">
              <a:defRPr sz="3200" b="1">
                <a:solidFill>
                  <a:schemeClr val="tx1"/>
                </a:solidFill>
                <a:latin typeface="Times New Roman" panose="02020603050405020304" pitchFamily="18" charset="0"/>
                <a:cs typeface="Arial" panose="020B0604020202020204" pitchFamily="34" charset="0"/>
              </a:defRPr>
            </a:lvl1pPr>
            <a:lvl2pPr marL="742950" indent="-285750" defTabSz="901700">
              <a:defRPr sz="3200" b="1">
                <a:solidFill>
                  <a:schemeClr val="tx1"/>
                </a:solidFill>
                <a:latin typeface="Times New Roman" panose="02020603050405020304" pitchFamily="18" charset="0"/>
                <a:cs typeface="Arial" panose="020B0604020202020204" pitchFamily="34" charset="0"/>
              </a:defRPr>
            </a:lvl2pPr>
            <a:lvl3pPr marL="1143000" indent="-228600" defTabSz="901700">
              <a:defRPr sz="3200" b="1">
                <a:solidFill>
                  <a:schemeClr val="tx1"/>
                </a:solidFill>
                <a:latin typeface="Times New Roman" panose="02020603050405020304" pitchFamily="18" charset="0"/>
                <a:cs typeface="Arial" panose="020B0604020202020204" pitchFamily="34" charset="0"/>
              </a:defRPr>
            </a:lvl3pPr>
            <a:lvl4pPr marL="1600200" indent="-228600" defTabSz="901700">
              <a:defRPr sz="3200" b="1">
                <a:solidFill>
                  <a:schemeClr val="tx1"/>
                </a:solidFill>
                <a:latin typeface="Times New Roman" panose="02020603050405020304" pitchFamily="18" charset="0"/>
                <a:cs typeface="Arial" panose="020B0604020202020204" pitchFamily="34" charset="0"/>
              </a:defRPr>
            </a:lvl4pPr>
            <a:lvl5pPr marL="2057400" indent="-228600" defTabSz="901700">
              <a:defRPr sz="3200" b="1">
                <a:solidFill>
                  <a:schemeClr val="tx1"/>
                </a:solidFill>
                <a:latin typeface="Times New Roman" panose="02020603050405020304" pitchFamily="18" charset="0"/>
                <a:cs typeface="Arial" panose="020B0604020202020204" pitchFamily="34" charset="0"/>
              </a:defRPr>
            </a:lvl5pPr>
            <a:lvl6pPr marL="2514600" indent="-228600" defTabSz="9017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defTabSz="9017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defTabSz="9017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defTabSz="9017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defRPr/>
            </a:pPr>
            <a:fld id="{D658944E-9271-4CD4-B34F-75CE77F4C5ED}" type="slidenum">
              <a:rPr lang="ko-KR" altLang="en-US" sz="1200" b="0" smtClean="0">
                <a:cs typeface="Times New Roman" panose="02020603050405020304" pitchFamily="18" charset="0"/>
              </a:rPr>
              <a:pPr>
                <a:defRPr/>
              </a:pPr>
              <a:t>141</a:t>
            </a:fld>
            <a:endParaRPr lang="ko-KR" altLang="en-US" sz="1200" b="0">
              <a:cs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슬라이드 이미지 개체 틀 1">
            <a:extLst>
              <a:ext uri="{FF2B5EF4-FFF2-40B4-BE49-F238E27FC236}">
                <a16:creationId xmlns:a16="http://schemas.microsoft.com/office/drawing/2014/main" id="{8BD29D50-E363-9EE0-08AB-85A29BF46976}"/>
              </a:ext>
            </a:extLst>
          </p:cNvPr>
          <p:cNvSpPr>
            <a:spLocks noGrp="1" noRot="1" noChangeAspect="1" noChangeArrowheads="1" noTextEdit="1"/>
          </p:cNvSpPr>
          <p:nvPr>
            <p:ph type="sldImg"/>
          </p:nvPr>
        </p:nvSpPr>
        <p:spPr>
          <a:xfrm>
            <a:off x="857250" y="685800"/>
            <a:ext cx="5143500" cy="3429000"/>
          </a:xfrm>
          <a:ln/>
        </p:spPr>
      </p:sp>
      <p:sp>
        <p:nvSpPr>
          <p:cNvPr id="177155" name="슬라이드 노트 개체 틀 2">
            <a:extLst>
              <a:ext uri="{FF2B5EF4-FFF2-40B4-BE49-F238E27FC236}">
                <a16:creationId xmlns:a16="http://schemas.microsoft.com/office/drawing/2014/main" id="{B9017A93-6AD8-12D3-FC85-805659CF867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cs typeface="Arial" panose="020B0604020202020204" pitchFamily="34" charset="0"/>
            </a:endParaRPr>
          </a:p>
        </p:txBody>
      </p:sp>
      <p:sp>
        <p:nvSpPr>
          <p:cNvPr id="4" name="슬라이드 번호 개체 틀 3">
            <a:extLst>
              <a:ext uri="{FF2B5EF4-FFF2-40B4-BE49-F238E27FC236}">
                <a16:creationId xmlns:a16="http://schemas.microsoft.com/office/drawing/2014/main" id="{FABA9072-97D3-505C-1457-438462FB621C}"/>
              </a:ext>
            </a:extLst>
          </p:cNvPr>
          <p:cNvSpPr>
            <a:spLocks noGrp="1"/>
          </p:cNvSpPr>
          <p:nvPr>
            <p:ph type="sldNum" sz="quarter" idx="5"/>
          </p:nvPr>
        </p:nvSpPr>
        <p:spPr/>
        <p:txBody>
          <a:bodyPr/>
          <a:lstStyle>
            <a:lvl1pPr defTabSz="901700">
              <a:defRPr sz="3200" b="1">
                <a:solidFill>
                  <a:schemeClr val="tx1"/>
                </a:solidFill>
                <a:latin typeface="Times New Roman" panose="02020603050405020304" pitchFamily="18" charset="0"/>
                <a:cs typeface="Arial" panose="020B0604020202020204" pitchFamily="34" charset="0"/>
              </a:defRPr>
            </a:lvl1pPr>
            <a:lvl2pPr marL="742950" indent="-285750" defTabSz="901700">
              <a:defRPr sz="3200" b="1">
                <a:solidFill>
                  <a:schemeClr val="tx1"/>
                </a:solidFill>
                <a:latin typeface="Times New Roman" panose="02020603050405020304" pitchFamily="18" charset="0"/>
                <a:cs typeface="Arial" panose="020B0604020202020204" pitchFamily="34" charset="0"/>
              </a:defRPr>
            </a:lvl2pPr>
            <a:lvl3pPr marL="1143000" indent="-228600" defTabSz="901700">
              <a:defRPr sz="3200" b="1">
                <a:solidFill>
                  <a:schemeClr val="tx1"/>
                </a:solidFill>
                <a:latin typeface="Times New Roman" panose="02020603050405020304" pitchFamily="18" charset="0"/>
                <a:cs typeface="Arial" panose="020B0604020202020204" pitchFamily="34" charset="0"/>
              </a:defRPr>
            </a:lvl3pPr>
            <a:lvl4pPr marL="1600200" indent="-228600" defTabSz="901700">
              <a:defRPr sz="3200" b="1">
                <a:solidFill>
                  <a:schemeClr val="tx1"/>
                </a:solidFill>
                <a:latin typeface="Times New Roman" panose="02020603050405020304" pitchFamily="18" charset="0"/>
                <a:cs typeface="Arial" panose="020B0604020202020204" pitchFamily="34" charset="0"/>
              </a:defRPr>
            </a:lvl4pPr>
            <a:lvl5pPr marL="2057400" indent="-228600" defTabSz="901700">
              <a:defRPr sz="3200" b="1">
                <a:solidFill>
                  <a:schemeClr val="tx1"/>
                </a:solidFill>
                <a:latin typeface="Times New Roman" panose="02020603050405020304" pitchFamily="18" charset="0"/>
                <a:cs typeface="Arial" panose="020B0604020202020204" pitchFamily="34" charset="0"/>
              </a:defRPr>
            </a:lvl5pPr>
            <a:lvl6pPr marL="2514600" indent="-228600" defTabSz="9017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defTabSz="9017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defTabSz="9017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defTabSz="9017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defRPr/>
            </a:pPr>
            <a:fld id="{156C7285-A5FE-4BB0-AE11-A178BE8163BB}" type="slidenum">
              <a:rPr lang="ko-KR" altLang="en-US" sz="1200" b="0" smtClean="0">
                <a:cs typeface="Times New Roman" panose="02020603050405020304" pitchFamily="18" charset="0"/>
              </a:rPr>
              <a:pPr>
                <a:defRPr/>
              </a:pPr>
              <a:t>145</a:t>
            </a:fld>
            <a:endParaRPr lang="ko-KR" altLang="en-US" sz="1200" b="0">
              <a:cs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슬라이드 이미지 개체 틀 1">
            <a:extLst>
              <a:ext uri="{FF2B5EF4-FFF2-40B4-BE49-F238E27FC236}">
                <a16:creationId xmlns:a16="http://schemas.microsoft.com/office/drawing/2014/main" id="{973CC297-38F2-5C4A-A659-A9732F8A6A73}"/>
              </a:ext>
            </a:extLst>
          </p:cNvPr>
          <p:cNvSpPr>
            <a:spLocks noGrp="1" noRot="1" noChangeAspect="1" noChangeArrowheads="1" noTextEdit="1"/>
          </p:cNvSpPr>
          <p:nvPr>
            <p:ph type="sldImg"/>
          </p:nvPr>
        </p:nvSpPr>
        <p:spPr>
          <a:xfrm>
            <a:off x="857250" y="685800"/>
            <a:ext cx="5143500" cy="3429000"/>
          </a:xfrm>
          <a:ln/>
        </p:spPr>
      </p:sp>
      <p:sp>
        <p:nvSpPr>
          <p:cNvPr id="180227" name="슬라이드 노트 개체 틀 2">
            <a:extLst>
              <a:ext uri="{FF2B5EF4-FFF2-40B4-BE49-F238E27FC236}">
                <a16:creationId xmlns:a16="http://schemas.microsoft.com/office/drawing/2014/main" id="{0AB5131A-E874-C562-5516-A87592CFAA1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cs typeface="Arial" panose="020B0604020202020204" pitchFamily="34" charset="0"/>
            </a:endParaRPr>
          </a:p>
        </p:txBody>
      </p:sp>
      <p:sp>
        <p:nvSpPr>
          <p:cNvPr id="4" name="슬라이드 번호 개체 틀 3">
            <a:extLst>
              <a:ext uri="{FF2B5EF4-FFF2-40B4-BE49-F238E27FC236}">
                <a16:creationId xmlns:a16="http://schemas.microsoft.com/office/drawing/2014/main" id="{1A3BF925-7784-377B-1DF3-FE05962E5533}"/>
              </a:ext>
            </a:extLst>
          </p:cNvPr>
          <p:cNvSpPr>
            <a:spLocks noGrp="1"/>
          </p:cNvSpPr>
          <p:nvPr>
            <p:ph type="sldNum" sz="quarter" idx="5"/>
          </p:nvPr>
        </p:nvSpPr>
        <p:spPr/>
        <p:txBody>
          <a:bodyPr/>
          <a:lstStyle>
            <a:lvl1pPr defTabSz="901700">
              <a:defRPr sz="3200" b="1">
                <a:solidFill>
                  <a:schemeClr val="tx1"/>
                </a:solidFill>
                <a:latin typeface="Times New Roman" panose="02020603050405020304" pitchFamily="18" charset="0"/>
                <a:cs typeface="Arial" panose="020B0604020202020204" pitchFamily="34" charset="0"/>
              </a:defRPr>
            </a:lvl1pPr>
            <a:lvl2pPr marL="742950" indent="-285750" defTabSz="901700">
              <a:defRPr sz="3200" b="1">
                <a:solidFill>
                  <a:schemeClr val="tx1"/>
                </a:solidFill>
                <a:latin typeface="Times New Roman" panose="02020603050405020304" pitchFamily="18" charset="0"/>
                <a:cs typeface="Arial" panose="020B0604020202020204" pitchFamily="34" charset="0"/>
              </a:defRPr>
            </a:lvl2pPr>
            <a:lvl3pPr marL="1143000" indent="-228600" defTabSz="901700">
              <a:defRPr sz="3200" b="1">
                <a:solidFill>
                  <a:schemeClr val="tx1"/>
                </a:solidFill>
                <a:latin typeface="Times New Roman" panose="02020603050405020304" pitchFamily="18" charset="0"/>
                <a:cs typeface="Arial" panose="020B0604020202020204" pitchFamily="34" charset="0"/>
              </a:defRPr>
            </a:lvl3pPr>
            <a:lvl4pPr marL="1600200" indent="-228600" defTabSz="901700">
              <a:defRPr sz="3200" b="1">
                <a:solidFill>
                  <a:schemeClr val="tx1"/>
                </a:solidFill>
                <a:latin typeface="Times New Roman" panose="02020603050405020304" pitchFamily="18" charset="0"/>
                <a:cs typeface="Arial" panose="020B0604020202020204" pitchFamily="34" charset="0"/>
              </a:defRPr>
            </a:lvl4pPr>
            <a:lvl5pPr marL="2057400" indent="-228600" defTabSz="901700">
              <a:defRPr sz="3200" b="1">
                <a:solidFill>
                  <a:schemeClr val="tx1"/>
                </a:solidFill>
                <a:latin typeface="Times New Roman" panose="02020603050405020304" pitchFamily="18" charset="0"/>
                <a:cs typeface="Arial" panose="020B0604020202020204" pitchFamily="34" charset="0"/>
              </a:defRPr>
            </a:lvl5pPr>
            <a:lvl6pPr marL="2514600" indent="-228600" defTabSz="9017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defTabSz="9017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defTabSz="9017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defTabSz="9017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defRPr/>
            </a:pPr>
            <a:fld id="{12D0F685-2836-4598-985C-6134675362E3}" type="slidenum">
              <a:rPr lang="ko-KR" altLang="en-US" sz="1200" b="0" smtClean="0">
                <a:cs typeface="Times New Roman" panose="02020603050405020304" pitchFamily="18" charset="0"/>
              </a:rPr>
              <a:pPr>
                <a:defRPr/>
              </a:pPr>
              <a:t>147</a:t>
            </a:fld>
            <a:endParaRPr lang="ko-KR" altLang="en-US" sz="1200" b="0">
              <a:cs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슬라이드 이미지 개체 틀 1">
            <a:extLst>
              <a:ext uri="{FF2B5EF4-FFF2-40B4-BE49-F238E27FC236}">
                <a16:creationId xmlns:a16="http://schemas.microsoft.com/office/drawing/2014/main" id="{8A59163F-005C-2C99-4451-1D6D00EFCD72}"/>
              </a:ext>
            </a:extLst>
          </p:cNvPr>
          <p:cNvSpPr>
            <a:spLocks noGrp="1" noRot="1" noChangeAspect="1" noChangeArrowheads="1" noTextEdit="1"/>
          </p:cNvSpPr>
          <p:nvPr>
            <p:ph type="sldImg"/>
          </p:nvPr>
        </p:nvSpPr>
        <p:spPr>
          <a:xfrm>
            <a:off x="857250" y="685800"/>
            <a:ext cx="5143500" cy="3429000"/>
          </a:xfrm>
          <a:ln/>
        </p:spPr>
      </p:sp>
      <p:sp>
        <p:nvSpPr>
          <p:cNvPr id="183299" name="슬라이드 노트 개체 틀 2">
            <a:extLst>
              <a:ext uri="{FF2B5EF4-FFF2-40B4-BE49-F238E27FC236}">
                <a16:creationId xmlns:a16="http://schemas.microsoft.com/office/drawing/2014/main" id="{1C76425F-5616-90DA-B170-32D0DFADB34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cs typeface="Arial" panose="020B0604020202020204" pitchFamily="34" charset="0"/>
            </a:endParaRPr>
          </a:p>
        </p:txBody>
      </p:sp>
      <p:sp>
        <p:nvSpPr>
          <p:cNvPr id="4" name="슬라이드 번호 개체 틀 3">
            <a:extLst>
              <a:ext uri="{FF2B5EF4-FFF2-40B4-BE49-F238E27FC236}">
                <a16:creationId xmlns:a16="http://schemas.microsoft.com/office/drawing/2014/main" id="{CEE859FA-08CF-2ED3-EA9C-82E76AB5F2C9}"/>
              </a:ext>
            </a:extLst>
          </p:cNvPr>
          <p:cNvSpPr>
            <a:spLocks noGrp="1"/>
          </p:cNvSpPr>
          <p:nvPr>
            <p:ph type="sldNum" sz="quarter" idx="5"/>
          </p:nvPr>
        </p:nvSpPr>
        <p:spPr/>
        <p:txBody>
          <a:bodyPr/>
          <a:lstStyle>
            <a:lvl1pPr defTabSz="901700">
              <a:defRPr sz="3200" b="1">
                <a:solidFill>
                  <a:schemeClr val="tx1"/>
                </a:solidFill>
                <a:latin typeface="Times New Roman" panose="02020603050405020304" pitchFamily="18" charset="0"/>
                <a:cs typeface="Arial" panose="020B0604020202020204" pitchFamily="34" charset="0"/>
              </a:defRPr>
            </a:lvl1pPr>
            <a:lvl2pPr marL="742950" indent="-285750" defTabSz="901700">
              <a:defRPr sz="3200" b="1">
                <a:solidFill>
                  <a:schemeClr val="tx1"/>
                </a:solidFill>
                <a:latin typeface="Times New Roman" panose="02020603050405020304" pitchFamily="18" charset="0"/>
                <a:cs typeface="Arial" panose="020B0604020202020204" pitchFamily="34" charset="0"/>
              </a:defRPr>
            </a:lvl2pPr>
            <a:lvl3pPr marL="1143000" indent="-228600" defTabSz="901700">
              <a:defRPr sz="3200" b="1">
                <a:solidFill>
                  <a:schemeClr val="tx1"/>
                </a:solidFill>
                <a:latin typeface="Times New Roman" panose="02020603050405020304" pitchFamily="18" charset="0"/>
                <a:cs typeface="Arial" panose="020B0604020202020204" pitchFamily="34" charset="0"/>
              </a:defRPr>
            </a:lvl3pPr>
            <a:lvl4pPr marL="1600200" indent="-228600" defTabSz="901700">
              <a:defRPr sz="3200" b="1">
                <a:solidFill>
                  <a:schemeClr val="tx1"/>
                </a:solidFill>
                <a:latin typeface="Times New Roman" panose="02020603050405020304" pitchFamily="18" charset="0"/>
                <a:cs typeface="Arial" panose="020B0604020202020204" pitchFamily="34" charset="0"/>
              </a:defRPr>
            </a:lvl4pPr>
            <a:lvl5pPr marL="2057400" indent="-228600" defTabSz="901700">
              <a:defRPr sz="3200" b="1">
                <a:solidFill>
                  <a:schemeClr val="tx1"/>
                </a:solidFill>
                <a:latin typeface="Times New Roman" panose="02020603050405020304" pitchFamily="18" charset="0"/>
                <a:cs typeface="Arial" panose="020B0604020202020204" pitchFamily="34" charset="0"/>
              </a:defRPr>
            </a:lvl5pPr>
            <a:lvl6pPr marL="2514600" indent="-228600" defTabSz="9017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defTabSz="9017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defTabSz="9017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defTabSz="9017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defRPr/>
            </a:pPr>
            <a:fld id="{A3B6A26E-3140-4940-97DB-1EFC2B4A0F42}" type="slidenum">
              <a:rPr lang="ko-KR" altLang="en-US" sz="1200" b="0" smtClean="0">
                <a:cs typeface="Times New Roman" panose="02020603050405020304" pitchFamily="18" charset="0"/>
              </a:rPr>
              <a:pPr>
                <a:defRPr/>
              </a:pPr>
              <a:t>149</a:t>
            </a:fld>
            <a:endParaRPr lang="ko-KR" altLang="en-US" sz="1200" b="0">
              <a:cs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슬라이드 이미지 개체 틀 1">
            <a:extLst>
              <a:ext uri="{FF2B5EF4-FFF2-40B4-BE49-F238E27FC236}">
                <a16:creationId xmlns:a16="http://schemas.microsoft.com/office/drawing/2014/main" id="{90FAA1C1-6DB1-5DC7-246D-70EDAFEC31E5}"/>
              </a:ext>
            </a:extLst>
          </p:cNvPr>
          <p:cNvSpPr>
            <a:spLocks noGrp="1" noRot="1" noChangeAspect="1" noChangeArrowheads="1" noTextEdit="1"/>
          </p:cNvSpPr>
          <p:nvPr>
            <p:ph type="sldImg"/>
          </p:nvPr>
        </p:nvSpPr>
        <p:spPr>
          <a:xfrm>
            <a:off x="857250" y="685800"/>
            <a:ext cx="5143500" cy="3429000"/>
          </a:xfrm>
          <a:ln/>
        </p:spPr>
      </p:sp>
      <p:sp>
        <p:nvSpPr>
          <p:cNvPr id="187395" name="슬라이드 노트 개체 틀 2">
            <a:extLst>
              <a:ext uri="{FF2B5EF4-FFF2-40B4-BE49-F238E27FC236}">
                <a16:creationId xmlns:a16="http://schemas.microsoft.com/office/drawing/2014/main" id="{DE31D858-5F03-77BA-7C9C-D632E3A0D38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cs typeface="Arial" panose="020B0604020202020204" pitchFamily="34" charset="0"/>
            </a:endParaRPr>
          </a:p>
        </p:txBody>
      </p:sp>
      <p:sp>
        <p:nvSpPr>
          <p:cNvPr id="4" name="슬라이드 번호 개체 틀 3">
            <a:extLst>
              <a:ext uri="{FF2B5EF4-FFF2-40B4-BE49-F238E27FC236}">
                <a16:creationId xmlns:a16="http://schemas.microsoft.com/office/drawing/2014/main" id="{755D0305-7E0F-1CE3-2E9D-F61AD7733778}"/>
              </a:ext>
            </a:extLst>
          </p:cNvPr>
          <p:cNvSpPr>
            <a:spLocks noGrp="1"/>
          </p:cNvSpPr>
          <p:nvPr>
            <p:ph type="sldNum" sz="quarter" idx="5"/>
          </p:nvPr>
        </p:nvSpPr>
        <p:spPr/>
        <p:txBody>
          <a:bodyPr/>
          <a:lstStyle>
            <a:lvl1pPr defTabSz="901700">
              <a:defRPr sz="3200" b="1">
                <a:solidFill>
                  <a:schemeClr val="tx1"/>
                </a:solidFill>
                <a:latin typeface="Times New Roman" panose="02020603050405020304" pitchFamily="18" charset="0"/>
                <a:cs typeface="Arial" panose="020B0604020202020204" pitchFamily="34" charset="0"/>
              </a:defRPr>
            </a:lvl1pPr>
            <a:lvl2pPr marL="742950" indent="-285750" defTabSz="901700">
              <a:defRPr sz="3200" b="1">
                <a:solidFill>
                  <a:schemeClr val="tx1"/>
                </a:solidFill>
                <a:latin typeface="Times New Roman" panose="02020603050405020304" pitchFamily="18" charset="0"/>
                <a:cs typeface="Arial" panose="020B0604020202020204" pitchFamily="34" charset="0"/>
              </a:defRPr>
            </a:lvl2pPr>
            <a:lvl3pPr marL="1143000" indent="-228600" defTabSz="901700">
              <a:defRPr sz="3200" b="1">
                <a:solidFill>
                  <a:schemeClr val="tx1"/>
                </a:solidFill>
                <a:latin typeface="Times New Roman" panose="02020603050405020304" pitchFamily="18" charset="0"/>
                <a:cs typeface="Arial" panose="020B0604020202020204" pitchFamily="34" charset="0"/>
              </a:defRPr>
            </a:lvl3pPr>
            <a:lvl4pPr marL="1600200" indent="-228600" defTabSz="901700">
              <a:defRPr sz="3200" b="1">
                <a:solidFill>
                  <a:schemeClr val="tx1"/>
                </a:solidFill>
                <a:latin typeface="Times New Roman" panose="02020603050405020304" pitchFamily="18" charset="0"/>
                <a:cs typeface="Arial" panose="020B0604020202020204" pitchFamily="34" charset="0"/>
              </a:defRPr>
            </a:lvl4pPr>
            <a:lvl5pPr marL="2057400" indent="-228600" defTabSz="901700">
              <a:defRPr sz="3200" b="1">
                <a:solidFill>
                  <a:schemeClr val="tx1"/>
                </a:solidFill>
                <a:latin typeface="Times New Roman" panose="02020603050405020304" pitchFamily="18" charset="0"/>
                <a:cs typeface="Arial" panose="020B0604020202020204" pitchFamily="34" charset="0"/>
              </a:defRPr>
            </a:lvl5pPr>
            <a:lvl6pPr marL="2514600" indent="-228600" defTabSz="9017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defTabSz="9017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defTabSz="9017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defTabSz="9017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defRPr/>
            </a:pPr>
            <a:fld id="{C208706F-7353-4F27-A208-042B7BD787A2}" type="slidenum">
              <a:rPr lang="ko-KR" altLang="en-US" sz="1200" b="0" smtClean="0">
                <a:cs typeface="Times New Roman" panose="02020603050405020304" pitchFamily="18" charset="0"/>
              </a:rPr>
              <a:pPr>
                <a:defRPr/>
              </a:pPr>
              <a:t>152</a:t>
            </a:fld>
            <a:endParaRPr lang="ko-KR" altLang="en-US" sz="1200" b="0">
              <a:cs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85875" y="1122363"/>
            <a:ext cx="771525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85875" y="3602038"/>
            <a:ext cx="771525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13071916"/>
      </p:ext>
    </p:extLst>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08025" y="365125"/>
            <a:ext cx="8872538"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708025" y="1825625"/>
            <a:ext cx="8872538"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8839781"/>
      </p:ext>
    </p:extLst>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2825" y="365125"/>
            <a:ext cx="2217738"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708025" y="365125"/>
            <a:ext cx="65024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5789785"/>
      </p:ext>
    </p:extLst>
  </p:cSld>
  <p:clrMapOvr>
    <a:masterClrMapping/>
  </p:clrMapOvr>
  <p:transition>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8025" y="365125"/>
            <a:ext cx="8872538" cy="1325563"/>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708025" y="1825625"/>
            <a:ext cx="435927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825625"/>
            <a:ext cx="4360863"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5173596"/>
      </p:ext>
    </p:extLst>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فارغ">
    <p:spTree>
      <p:nvGrpSpPr>
        <p:cNvPr id="1" name=""/>
        <p:cNvGrpSpPr/>
        <p:nvPr/>
      </p:nvGrpSpPr>
      <p:grpSpPr>
        <a:xfrm>
          <a:off x="0" y="0"/>
          <a:ext cx="0" cy="0"/>
          <a:chOff x="0" y="0"/>
          <a:chExt cx="0" cy="0"/>
        </a:xfrm>
      </p:grpSpPr>
      <p:sp>
        <p:nvSpPr>
          <p:cNvPr id="10" name="عنصر نائب للصورة 9"/>
          <p:cNvSpPr>
            <a:spLocks noGrp="1"/>
          </p:cNvSpPr>
          <p:nvPr>
            <p:ph type="pic" sz="quarter" idx="10"/>
          </p:nvPr>
        </p:nvSpPr>
        <p:spPr>
          <a:xfrm>
            <a:off x="4187876" y="14514"/>
            <a:ext cx="6099125" cy="6844194"/>
          </a:xfrm>
          <a:custGeom>
            <a:avLst/>
            <a:gdLst>
              <a:gd name="connsiteX0" fmla="*/ 2485512 w 7228592"/>
              <a:gd name="connsiteY0" fmla="*/ 4381491 h 6844194"/>
              <a:gd name="connsiteX1" fmla="*/ 2679316 w 7228592"/>
              <a:gd name="connsiteY1" fmla="*/ 4461768 h 6844194"/>
              <a:gd name="connsiteX2" fmla="*/ 4896256 w 7228592"/>
              <a:gd name="connsiteY2" fmla="*/ 6678710 h 6844194"/>
              <a:gd name="connsiteX3" fmla="*/ 4956464 w 7228592"/>
              <a:gd name="connsiteY3" fmla="*/ 6769377 h 6844194"/>
              <a:gd name="connsiteX4" fmla="*/ 4971022 w 7228592"/>
              <a:gd name="connsiteY4" fmla="*/ 6844194 h 6844194"/>
              <a:gd name="connsiteX5" fmla="*/ 0 w 7228592"/>
              <a:gd name="connsiteY5" fmla="*/ 6844194 h 6844194"/>
              <a:gd name="connsiteX6" fmla="*/ 14559 w 7228592"/>
              <a:gd name="connsiteY6" fmla="*/ 6769377 h 6844194"/>
              <a:gd name="connsiteX7" fmla="*/ 74766 w 7228592"/>
              <a:gd name="connsiteY7" fmla="*/ 6678709 h 6844194"/>
              <a:gd name="connsiteX8" fmla="*/ 2291707 w 7228592"/>
              <a:gd name="connsiteY8" fmla="*/ 4461768 h 6844194"/>
              <a:gd name="connsiteX9" fmla="*/ 2485512 w 7228592"/>
              <a:gd name="connsiteY9" fmla="*/ 4381491 h 6844194"/>
              <a:gd name="connsiteX10" fmla="*/ 3618390 w 7228592"/>
              <a:gd name="connsiteY10" fmla="*/ 0 h 6844194"/>
              <a:gd name="connsiteX11" fmla="*/ 7228591 w 7228592"/>
              <a:gd name="connsiteY11" fmla="*/ 0 h 6844194"/>
              <a:gd name="connsiteX12" fmla="*/ 7228592 w 7228592"/>
              <a:gd name="connsiteY12" fmla="*/ 6829680 h 6844194"/>
              <a:gd name="connsiteX13" fmla="*/ 5476473 w 7228592"/>
              <a:gd name="connsiteY13" fmla="*/ 6829680 h 6844194"/>
              <a:gd name="connsiteX14" fmla="*/ 1539158 w 7228592"/>
              <a:gd name="connsiteY14" fmla="*/ 2892364 h 6844194"/>
              <a:gd name="connsiteX15" fmla="*/ 1539158 w 7228592"/>
              <a:gd name="connsiteY15" fmla="*/ 2079232 h 684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28592" h="6844194">
                <a:moveTo>
                  <a:pt x="2485512" y="4381491"/>
                </a:moveTo>
                <a:cubicBezTo>
                  <a:pt x="2555654" y="4381493"/>
                  <a:pt x="2625799" y="4408251"/>
                  <a:pt x="2679316" y="4461768"/>
                </a:cubicBezTo>
                <a:lnTo>
                  <a:pt x="4896256" y="6678710"/>
                </a:lnTo>
                <a:cubicBezTo>
                  <a:pt x="4923015" y="6705469"/>
                  <a:pt x="4943085" y="6736383"/>
                  <a:pt x="4956464" y="6769377"/>
                </a:cubicBezTo>
                <a:lnTo>
                  <a:pt x="4971022" y="6844194"/>
                </a:lnTo>
                <a:lnTo>
                  <a:pt x="0" y="6844194"/>
                </a:lnTo>
                <a:lnTo>
                  <a:pt x="14559" y="6769377"/>
                </a:lnTo>
                <a:cubicBezTo>
                  <a:pt x="27938" y="6736383"/>
                  <a:pt x="48007" y="6705468"/>
                  <a:pt x="74766" y="6678709"/>
                </a:cubicBezTo>
                <a:lnTo>
                  <a:pt x="2291707" y="4461768"/>
                </a:lnTo>
                <a:cubicBezTo>
                  <a:pt x="2345225" y="4408250"/>
                  <a:pt x="2415369" y="4381492"/>
                  <a:pt x="2485512" y="4381491"/>
                </a:cubicBezTo>
                <a:close/>
                <a:moveTo>
                  <a:pt x="3618390" y="0"/>
                </a:moveTo>
                <a:lnTo>
                  <a:pt x="7228591" y="0"/>
                </a:lnTo>
                <a:lnTo>
                  <a:pt x="7228592" y="6829680"/>
                </a:lnTo>
                <a:lnTo>
                  <a:pt x="5476473" y="6829680"/>
                </a:lnTo>
                <a:lnTo>
                  <a:pt x="1539158" y="2892364"/>
                </a:lnTo>
                <a:cubicBezTo>
                  <a:pt x="1314618" y="2667824"/>
                  <a:pt x="1314618" y="2303772"/>
                  <a:pt x="1539158" y="2079232"/>
                </a:cubicBezTo>
                <a:close/>
              </a:path>
            </a:pathLst>
          </a:custGeom>
        </p:spPr>
        <p:txBody>
          <a:bodyPr wrap="square">
            <a:noAutofit/>
          </a:bodyPr>
          <a:lstStyle/>
          <a:p>
            <a:pPr lvl="0"/>
            <a:endParaRPr lang="ar-SA" noProof="0"/>
          </a:p>
        </p:txBody>
      </p:sp>
    </p:spTree>
    <p:extLst>
      <p:ext uri="{BB962C8B-B14F-4D97-AF65-F5344CB8AC3E}">
        <p14:creationId xmlns:p14="http://schemas.microsoft.com/office/powerpoint/2010/main" val="1890968017"/>
      </p:ext>
    </p:extLst>
  </p:cSld>
  <p:clrMapOvr>
    <a:masterClrMapping/>
  </p:clrMapOvr>
  <p:transition spd="slow" advTm="20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제목 슬라이드">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048954AD-D43F-ACD9-4E36-3DB351D3EE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0287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제목 1"/>
          <p:cNvSpPr>
            <a:spLocks noGrp="1"/>
          </p:cNvSpPr>
          <p:nvPr>
            <p:ph type="ctrTitle"/>
          </p:nvPr>
        </p:nvSpPr>
        <p:spPr>
          <a:xfrm>
            <a:off x="646916" y="3776259"/>
            <a:ext cx="8203229" cy="1020576"/>
          </a:xfrm>
          <a:noFill/>
          <a:ln w="9525">
            <a:noFill/>
            <a:miter lim="800000"/>
            <a:headEnd/>
            <a:tailEnd/>
          </a:ln>
        </p:spPr>
        <p:txBody>
          <a:bodyPr vert="horz" wrap="square" lIns="99569" tIns="49785" rIns="99569" bIns="49785" numCol="1" rtlCol="0" anchor="t" anchorCtr="0" compatLnSpc="1">
            <a:prstTxWarp prst="textNoShape">
              <a:avLst/>
            </a:prstTxWarp>
            <a:noAutofit/>
          </a:bodyPr>
          <a:lstStyle>
            <a:lvl1pPr marL="0" indent="0" algn="r" defTabSz="840263" rtl="0" eaLnBrk="1" fontAlgn="base" latinLnBrk="1" hangingPunct="1">
              <a:lnSpc>
                <a:spcPct val="100000"/>
              </a:lnSpc>
              <a:spcBef>
                <a:spcPct val="0"/>
              </a:spcBef>
              <a:spcAft>
                <a:spcPct val="0"/>
              </a:spcAft>
              <a:buClr>
                <a:schemeClr val="hlink"/>
              </a:buClr>
              <a:buFont typeface="굴림체" pitchFamily="49" charset="-127"/>
              <a:buNone/>
              <a:defRPr lang="ko-KR" altLang="en-US" sz="4895" kern="1200" baseline="0" dirty="0">
                <a:solidFill>
                  <a:srgbClr val="E0898E"/>
                </a:solidFill>
                <a:effectLst/>
                <a:latin typeface="+mj-lt"/>
                <a:ea typeface="맑은 고딕" pitchFamily="50" charset="-127"/>
                <a:cs typeface="+mj-cs"/>
              </a:defRPr>
            </a:lvl1pPr>
          </a:lstStyle>
          <a:p>
            <a:r>
              <a:rPr lang="ar-SA" altLang="ko-KR"/>
              <a:t>انقر لتحرير نمط عنوان الشكل الرئيسي</a:t>
            </a:r>
            <a:endParaRPr lang="ko-KR" altLang="en-US" dirty="0"/>
          </a:p>
        </p:txBody>
      </p:sp>
      <p:sp>
        <p:nvSpPr>
          <p:cNvPr id="14" name="부제목 2"/>
          <p:cNvSpPr>
            <a:spLocks noGrp="1"/>
          </p:cNvSpPr>
          <p:nvPr>
            <p:ph type="subTitle" idx="1"/>
          </p:nvPr>
        </p:nvSpPr>
        <p:spPr>
          <a:xfrm>
            <a:off x="646916" y="4694923"/>
            <a:ext cx="8203228" cy="533860"/>
          </a:xfrm>
          <a:noFill/>
          <a:ln w="9525">
            <a:noFill/>
            <a:miter lim="800000"/>
            <a:headEnd/>
            <a:tailEnd/>
          </a:ln>
        </p:spPr>
        <p:txBody>
          <a:bodyPr vert="horz" wrap="square" lIns="99569" tIns="49785" rIns="99569" bIns="49785" numCol="1" rtlCol="0" anchor="t" anchorCtr="0" compatLnSpc="1">
            <a:prstTxWarp prst="textNoShape">
              <a:avLst/>
            </a:prstTxWarp>
            <a:noAutofit/>
          </a:bodyPr>
          <a:lstStyle>
            <a:lvl1pPr marL="0" indent="0" algn="r" defTabSz="840263" rtl="0" eaLnBrk="1" fontAlgn="base" latinLnBrk="1" hangingPunct="1">
              <a:lnSpc>
                <a:spcPct val="100000"/>
              </a:lnSpc>
              <a:spcBef>
                <a:spcPct val="0"/>
              </a:spcBef>
              <a:spcAft>
                <a:spcPct val="0"/>
              </a:spcAft>
              <a:buClr>
                <a:schemeClr val="hlink"/>
              </a:buClr>
              <a:buFont typeface="굴림체" pitchFamily="49" charset="-127"/>
              <a:buNone/>
              <a:defRPr lang="ko-KR" altLang="en-US" sz="1013" kern="1200" baseline="0" dirty="0">
                <a:solidFill>
                  <a:schemeClr val="bg1"/>
                </a:solidFill>
                <a:effectLst/>
                <a:latin typeface="+mj-lt"/>
                <a:ea typeface="맑은 고딕" pitchFamily="50" charset="-127"/>
                <a:cs typeface="+mj-cs"/>
              </a:defRPr>
            </a:lvl1pPr>
            <a:lvl2pPr marL="420131" indent="0" algn="ctr">
              <a:buNone/>
              <a:defRPr>
                <a:solidFill>
                  <a:schemeClr val="tx1">
                    <a:tint val="75000"/>
                  </a:schemeClr>
                </a:solidFill>
              </a:defRPr>
            </a:lvl2pPr>
            <a:lvl3pPr marL="840263" indent="0" algn="ctr">
              <a:buNone/>
              <a:defRPr>
                <a:solidFill>
                  <a:schemeClr val="tx1">
                    <a:tint val="75000"/>
                  </a:schemeClr>
                </a:solidFill>
              </a:defRPr>
            </a:lvl3pPr>
            <a:lvl4pPr marL="1260394" indent="0" algn="ctr">
              <a:buNone/>
              <a:defRPr>
                <a:solidFill>
                  <a:schemeClr val="tx1">
                    <a:tint val="75000"/>
                  </a:schemeClr>
                </a:solidFill>
              </a:defRPr>
            </a:lvl4pPr>
            <a:lvl5pPr marL="1680526" indent="0" algn="ctr">
              <a:buNone/>
              <a:defRPr>
                <a:solidFill>
                  <a:schemeClr val="tx1">
                    <a:tint val="75000"/>
                  </a:schemeClr>
                </a:solidFill>
              </a:defRPr>
            </a:lvl5pPr>
            <a:lvl6pPr marL="2100657" indent="0" algn="ctr">
              <a:buNone/>
              <a:defRPr>
                <a:solidFill>
                  <a:schemeClr val="tx1">
                    <a:tint val="75000"/>
                  </a:schemeClr>
                </a:solidFill>
              </a:defRPr>
            </a:lvl6pPr>
            <a:lvl7pPr marL="2520788" indent="0" algn="ctr">
              <a:buNone/>
              <a:defRPr>
                <a:solidFill>
                  <a:schemeClr val="tx1">
                    <a:tint val="75000"/>
                  </a:schemeClr>
                </a:solidFill>
              </a:defRPr>
            </a:lvl7pPr>
            <a:lvl8pPr marL="2940921" indent="0" algn="ctr">
              <a:buNone/>
              <a:defRPr>
                <a:solidFill>
                  <a:schemeClr val="tx1">
                    <a:tint val="75000"/>
                  </a:schemeClr>
                </a:solidFill>
              </a:defRPr>
            </a:lvl8pPr>
            <a:lvl9pPr marL="3361052" indent="0" algn="ctr">
              <a:buNone/>
              <a:defRPr>
                <a:solidFill>
                  <a:schemeClr val="tx1">
                    <a:tint val="75000"/>
                  </a:schemeClr>
                </a:solidFill>
              </a:defRPr>
            </a:lvl9pPr>
          </a:lstStyle>
          <a:p>
            <a:endParaRPr lang="ko-KR" altLang="en-US" dirty="0"/>
          </a:p>
        </p:txBody>
      </p:sp>
      <p:sp>
        <p:nvSpPr>
          <p:cNvPr id="3" name="날짜 개체 틀 3">
            <a:extLst>
              <a:ext uri="{FF2B5EF4-FFF2-40B4-BE49-F238E27FC236}">
                <a16:creationId xmlns:a16="http://schemas.microsoft.com/office/drawing/2014/main" id="{3AA2F817-EE80-46E8-C819-A0EFCBE1C0CB}"/>
              </a:ext>
            </a:extLst>
          </p:cNvPr>
          <p:cNvSpPr>
            <a:spLocks noGrp="1"/>
          </p:cNvSpPr>
          <p:nvPr>
            <p:ph type="dt" sz="half" idx="10"/>
          </p:nvPr>
        </p:nvSpPr>
        <p:spPr>
          <a:xfrm>
            <a:off x="0" y="0"/>
            <a:ext cx="0" cy="0"/>
          </a:xfrm>
        </p:spPr>
        <p:txBody>
          <a:bodyPr/>
          <a:lstStyle>
            <a:lvl1pPr>
              <a:defRPr/>
            </a:lvl1pPr>
          </a:lstStyle>
          <a:p>
            <a:pPr>
              <a:defRPr/>
            </a:pPr>
            <a:fld id="{8A6E51B9-A66D-4427-8B8E-D41ADCFC0206}" type="datetimeFigureOut">
              <a:rPr lang="ko-KR" altLang="en-US"/>
              <a:pPr>
                <a:defRPr/>
              </a:pPr>
              <a:t>2025-09-09</a:t>
            </a:fld>
            <a:endParaRPr lang="ko-KR" altLang="en-US"/>
          </a:p>
        </p:txBody>
      </p:sp>
      <p:sp>
        <p:nvSpPr>
          <p:cNvPr id="4" name="바닥글 개체 틀 4">
            <a:extLst>
              <a:ext uri="{FF2B5EF4-FFF2-40B4-BE49-F238E27FC236}">
                <a16:creationId xmlns:a16="http://schemas.microsoft.com/office/drawing/2014/main" id="{6A24AEAE-0B81-2595-8D43-733C0AFF7AF0}"/>
              </a:ext>
            </a:extLst>
          </p:cNvPr>
          <p:cNvSpPr>
            <a:spLocks noGrp="1"/>
          </p:cNvSpPr>
          <p:nvPr>
            <p:ph type="ftr" sz="quarter" idx="11"/>
          </p:nvPr>
        </p:nvSpPr>
        <p:spPr>
          <a:xfrm>
            <a:off x="0" y="0"/>
            <a:ext cx="0" cy="0"/>
          </a:xfrm>
        </p:spPr>
        <p:txBody>
          <a:bodyPr/>
          <a:lstStyle>
            <a:lvl1pPr>
              <a:defRPr/>
            </a:lvl1pPr>
          </a:lstStyle>
          <a:p>
            <a:pPr>
              <a:defRPr/>
            </a:pPr>
            <a:endParaRPr lang="ko-KR" altLang="en-US"/>
          </a:p>
        </p:txBody>
      </p:sp>
      <p:sp>
        <p:nvSpPr>
          <p:cNvPr id="5" name="슬라이드 번호 개체 틀 5">
            <a:extLst>
              <a:ext uri="{FF2B5EF4-FFF2-40B4-BE49-F238E27FC236}">
                <a16:creationId xmlns:a16="http://schemas.microsoft.com/office/drawing/2014/main" id="{02EAAA02-A3FC-054E-16B5-7DA2F5E31819}"/>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ea typeface="Gulim" panose="020B0600000101010101" pitchFamily="34" charset="-127"/>
              </a:defRPr>
            </a:lvl1pPr>
          </a:lstStyle>
          <a:p>
            <a:pPr>
              <a:defRPr/>
            </a:pPr>
            <a:fld id="{9E9AC9E3-2C3A-47D2-9FAE-C1F4442977B4}" type="slidenum">
              <a:rPr lang="ko-KR" altLang="en-US"/>
              <a:pPr>
                <a:defRPr/>
              </a:pPr>
              <a:t>‹#›</a:t>
            </a:fld>
            <a:endParaRPr lang="ko-KR" altLang="en-US"/>
          </a:p>
        </p:txBody>
      </p:sp>
    </p:spTree>
    <p:extLst>
      <p:ext uri="{BB962C8B-B14F-4D97-AF65-F5344CB8AC3E}">
        <p14:creationId xmlns:p14="http://schemas.microsoft.com/office/powerpoint/2010/main" val="2646994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구역 머리글">
    <p:bg>
      <p:bgPr>
        <a:solidFill>
          <a:schemeClr val="bg1"/>
        </a:solidFill>
        <a:effectLst/>
      </p:bgPr>
    </p:bg>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87E97E74-2E32-B396-820D-5FAD79B76CC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0287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날짜 개체 틀 3">
            <a:extLst>
              <a:ext uri="{FF2B5EF4-FFF2-40B4-BE49-F238E27FC236}">
                <a16:creationId xmlns:a16="http://schemas.microsoft.com/office/drawing/2014/main" id="{93E98CF0-EC2E-29D4-1A54-F4BB7D5D15F6}"/>
              </a:ext>
            </a:extLst>
          </p:cNvPr>
          <p:cNvSpPr>
            <a:spLocks noGrp="1"/>
          </p:cNvSpPr>
          <p:nvPr>
            <p:ph type="dt" sz="half" idx="10"/>
          </p:nvPr>
        </p:nvSpPr>
        <p:spPr>
          <a:xfrm>
            <a:off x="0" y="0"/>
            <a:ext cx="0" cy="0"/>
          </a:xfrm>
        </p:spPr>
        <p:txBody>
          <a:bodyPr/>
          <a:lstStyle>
            <a:lvl1pPr>
              <a:defRPr/>
            </a:lvl1pPr>
          </a:lstStyle>
          <a:p>
            <a:pPr>
              <a:defRPr/>
            </a:pPr>
            <a:fld id="{10F01B65-3845-4D1A-B9E7-DADA04D4F0F0}" type="datetimeFigureOut">
              <a:rPr lang="ko-KR" altLang="en-US"/>
              <a:pPr>
                <a:defRPr/>
              </a:pPr>
              <a:t>2025-09-09</a:t>
            </a:fld>
            <a:endParaRPr lang="ko-KR" altLang="en-US"/>
          </a:p>
        </p:txBody>
      </p:sp>
      <p:sp>
        <p:nvSpPr>
          <p:cNvPr id="4" name="바닥글 개체 틀 4">
            <a:extLst>
              <a:ext uri="{FF2B5EF4-FFF2-40B4-BE49-F238E27FC236}">
                <a16:creationId xmlns:a16="http://schemas.microsoft.com/office/drawing/2014/main" id="{3C360CA7-C1DF-CEB2-0844-147693293ACB}"/>
              </a:ext>
            </a:extLst>
          </p:cNvPr>
          <p:cNvSpPr>
            <a:spLocks noGrp="1"/>
          </p:cNvSpPr>
          <p:nvPr>
            <p:ph type="ftr" sz="quarter" idx="11"/>
          </p:nvPr>
        </p:nvSpPr>
        <p:spPr>
          <a:xfrm>
            <a:off x="0" y="0"/>
            <a:ext cx="0" cy="0"/>
          </a:xfrm>
        </p:spPr>
        <p:txBody>
          <a:bodyPr/>
          <a:lstStyle>
            <a:lvl1pPr>
              <a:defRPr/>
            </a:lvl1pPr>
          </a:lstStyle>
          <a:p>
            <a:pPr>
              <a:defRPr/>
            </a:pPr>
            <a:endParaRPr lang="ko-KR" altLang="en-US"/>
          </a:p>
        </p:txBody>
      </p:sp>
      <p:sp>
        <p:nvSpPr>
          <p:cNvPr id="5" name="슬라이드 번호 개체 틀 5">
            <a:extLst>
              <a:ext uri="{FF2B5EF4-FFF2-40B4-BE49-F238E27FC236}">
                <a16:creationId xmlns:a16="http://schemas.microsoft.com/office/drawing/2014/main" id="{2F669821-8400-408E-4F8B-0E3B8ABB0F22}"/>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ea typeface="Gulim" panose="020B0600000101010101" pitchFamily="34" charset="-127"/>
              </a:defRPr>
            </a:lvl1pPr>
          </a:lstStyle>
          <a:p>
            <a:pPr>
              <a:defRPr/>
            </a:pPr>
            <a:fld id="{87DE874D-7B23-45BC-B278-75171675813F}" type="slidenum">
              <a:rPr lang="ko-KR" altLang="en-US"/>
              <a:pPr>
                <a:defRPr/>
              </a:pPr>
              <a:t>‹#›</a:t>
            </a:fld>
            <a:endParaRPr lang="ko-KR" altLang="en-US"/>
          </a:p>
        </p:txBody>
      </p:sp>
    </p:spTree>
    <p:extLst>
      <p:ext uri="{BB962C8B-B14F-4D97-AF65-F5344CB8AC3E}">
        <p14:creationId xmlns:p14="http://schemas.microsoft.com/office/powerpoint/2010/main" val="3396019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사용자 지정 레이아웃">
    <p:bg>
      <p:bgPr>
        <a:solidFill>
          <a:schemeClr val="bg1"/>
        </a:solidFill>
        <a:effectLst/>
      </p:bgPr>
    </p:bg>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A7B02063-2D26-B7F6-E941-4ED090BF4A6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0287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내용 개체 틀 2"/>
          <p:cNvSpPr>
            <a:spLocks noGrp="1"/>
          </p:cNvSpPr>
          <p:nvPr>
            <p:ph idx="1"/>
          </p:nvPr>
        </p:nvSpPr>
        <p:spPr>
          <a:xfrm>
            <a:off x="514350" y="1485236"/>
            <a:ext cx="9258300" cy="4823418"/>
          </a:xfrm>
        </p:spPr>
        <p:txBody>
          <a:bodyPr>
            <a:normAutofit/>
          </a:bodyPr>
          <a:lstStyle>
            <a:lvl1pPr algn="l">
              <a:buNone/>
              <a:defRPr sz="1688" i="1" baseline="0">
                <a:solidFill>
                  <a:schemeClr val="bg1"/>
                </a:solidFill>
                <a:latin typeface="+mj-lt"/>
                <a:ea typeface="맑은 고딕" pitchFamily="50" charset="-127"/>
              </a:defRPr>
            </a:lvl1pPr>
            <a:lvl2pPr algn="l">
              <a:buNone/>
              <a:defRPr sz="2110" baseline="0">
                <a:solidFill>
                  <a:schemeClr val="tx1">
                    <a:lumMod val="75000"/>
                    <a:lumOff val="25000"/>
                  </a:schemeClr>
                </a:solidFill>
                <a:latin typeface="Noto Sans" pitchFamily="34" charset="0"/>
                <a:ea typeface="맑은 고딕" pitchFamily="50" charset="-127"/>
              </a:defRPr>
            </a:lvl2pPr>
            <a:lvl3pPr algn="l">
              <a:buNone/>
              <a:defRPr sz="2110" baseline="0">
                <a:solidFill>
                  <a:schemeClr val="tx1">
                    <a:lumMod val="75000"/>
                    <a:lumOff val="25000"/>
                  </a:schemeClr>
                </a:solidFill>
                <a:latin typeface="Noto Sans" pitchFamily="34" charset="0"/>
                <a:ea typeface="맑은 고딕" pitchFamily="50" charset="-127"/>
              </a:defRPr>
            </a:lvl3pPr>
            <a:lvl4pPr algn="l">
              <a:buNone/>
              <a:defRPr sz="2110" baseline="0">
                <a:solidFill>
                  <a:schemeClr val="tx1">
                    <a:lumMod val="75000"/>
                    <a:lumOff val="25000"/>
                  </a:schemeClr>
                </a:solidFill>
                <a:latin typeface="Noto Sans" pitchFamily="34" charset="0"/>
                <a:ea typeface="맑은 고딕" pitchFamily="50" charset="-127"/>
              </a:defRPr>
            </a:lvl4pPr>
            <a:lvl5pPr algn="l">
              <a:buNone/>
              <a:defRPr sz="2110" baseline="0">
                <a:solidFill>
                  <a:schemeClr val="tx1">
                    <a:lumMod val="75000"/>
                    <a:lumOff val="25000"/>
                  </a:schemeClr>
                </a:solidFill>
                <a:latin typeface="Noto Sans" pitchFamily="34" charset="0"/>
                <a:ea typeface="맑은 고딕" pitchFamily="50" charset="-127"/>
              </a:defRPr>
            </a:lvl5pPr>
          </a:lstStyle>
          <a:p>
            <a:pPr lvl="0"/>
            <a:r>
              <a:rPr lang="ar-SA" altLang="ko-KR"/>
              <a:t>انقر لتحرير أنماط نص الشكل الرئيسي</a:t>
            </a:r>
          </a:p>
        </p:txBody>
      </p:sp>
      <p:sp>
        <p:nvSpPr>
          <p:cNvPr id="14" name="제목 1"/>
          <p:cNvSpPr>
            <a:spLocks noGrp="1"/>
          </p:cNvSpPr>
          <p:nvPr>
            <p:ph type="title"/>
          </p:nvPr>
        </p:nvSpPr>
        <p:spPr>
          <a:xfrm>
            <a:off x="514350" y="261382"/>
            <a:ext cx="9258301" cy="798568"/>
          </a:xfrm>
        </p:spPr>
        <p:txBody>
          <a:bodyPr vert="horz" lIns="99569" tIns="49785" rIns="99569" bIns="49785" rtlCol="0" anchor="ctr">
            <a:normAutofit/>
          </a:bodyPr>
          <a:lstStyle>
            <a:lvl1pPr algn="l" defTabSz="840263" rtl="0" eaLnBrk="1" latinLnBrk="1" hangingPunct="1">
              <a:spcBef>
                <a:spcPct val="0"/>
              </a:spcBef>
              <a:buNone/>
              <a:defRPr lang="ko-KR" altLang="en-US" sz="3376" b="1" kern="1200" baseline="0" dirty="0">
                <a:solidFill>
                  <a:srgbClr val="E0898E"/>
                </a:solidFill>
                <a:effectLst/>
                <a:latin typeface="+mj-lt"/>
                <a:ea typeface="맑은 고딕" pitchFamily="50" charset="-127"/>
                <a:cs typeface="+mj-cs"/>
              </a:defRPr>
            </a:lvl1pPr>
          </a:lstStyle>
          <a:p>
            <a:r>
              <a:rPr lang="ko-KR" altLang="en-US" dirty="0"/>
              <a:t>마스터 제목 스타일 편집</a:t>
            </a:r>
          </a:p>
        </p:txBody>
      </p:sp>
      <p:sp>
        <p:nvSpPr>
          <p:cNvPr id="3" name="날짜 개체 틀 3">
            <a:extLst>
              <a:ext uri="{FF2B5EF4-FFF2-40B4-BE49-F238E27FC236}">
                <a16:creationId xmlns:a16="http://schemas.microsoft.com/office/drawing/2014/main" id="{3DE68D99-0065-10A2-2A64-E4D0C6D6CECE}"/>
              </a:ext>
            </a:extLst>
          </p:cNvPr>
          <p:cNvSpPr>
            <a:spLocks noGrp="1"/>
          </p:cNvSpPr>
          <p:nvPr>
            <p:ph type="dt" sz="half" idx="10"/>
          </p:nvPr>
        </p:nvSpPr>
        <p:spPr>
          <a:xfrm>
            <a:off x="514350" y="6500813"/>
            <a:ext cx="2400300" cy="220662"/>
          </a:xfrm>
        </p:spPr>
        <p:txBody>
          <a:bodyPr/>
          <a:lstStyle>
            <a:lvl1pPr>
              <a:defRPr>
                <a:latin typeface="+mj-lt"/>
              </a:defRPr>
            </a:lvl1pPr>
          </a:lstStyle>
          <a:p>
            <a:pPr>
              <a:defRPr/>
            </a:pPr>
            <a:fld id="{64EDE8ED-AFB9-459A-BA43-D7A1A9973AA9}" type="datetimeFigureOut">
              <a:rPr lang="ko-KR" altLang="en-US"/>
              <a:pPr>
                <a:defRPr/>
              </a:pPr>
              <a:t>2025-09-09</a:t>
            </a:fld>
            <a:endParaRPr lang="ko-KR" altLang="en-US"/>
          </a:p>
        </p:txBody>
      </p:sp>
      <p:sp>
        <p:nvSpPr>
          <p:cNvPr id="4" name="바닥글 개체 틀 4">
            <a:extLst>
              <a:ext uri="{FF2B5EF4-FFF2-40B4-BE49-F238E27FC236}">
                <a16:creationId xmlns:a16="http://schemas.microsoft.com/office/drawing/2014/main" id="{3C3C27D3-0FF5-074C-A398-DAB94E2D11CC}"/>
              </a:ext>
            </a:extLst>
          </p:cNvPr>
          <p:cNvSpPr>
            <a:spLocks noGrp="1"/>
          </p:cNvSpPr>
          <p:nvPr>
            <p:ph type="ftr" sz="quarter" idx="11"/>
          </p:nvPr>
        </p:nvSpPr>
        <p:spPr>
          <a:xfrm>
            <a:off x="3514725" y="6500813"/>
            <a:ext cx="3257550" cy="220662"/>
          </a:xfrm>
        </p:spPr>
        <p:txBody>
          <a:bodyPr/>
          <a:lstStyle>
            <a:lvl1pPr>
              <a:defRPr>
                <a:latin typeface="+mj-lt"/>
              </a:defRPr>
            </a:lvl1pPr>
          </a:lstStyle>
          <a:p>
            <a:pPr>
              <a:defRPr/>
            </a:pPr>
            <a:endParaRPr lang="ko-KR" altLang="en-US"/>
          </a:p>
        </p:txBody>
      </p:sp>
      <p:sp>
        <p:nvSpPr>
          <p:cNvPr id="5" name="슬라이드 번호 개체 틀 5">
            <a:extLst>
              <a:ext uri="{FF2B5EF4-FFF2-40B4-BE49-F238E27FC236}">
                <a16:creationId xmlns:a16="http://schemas.microsoft.com/office/drawing/2014/main" id="{AAA9DD61-0EC5-A3DA-9A6F-A720A4DEF821}"/>
              </a:ext>
            </a:extLst>
          </p:cNvPr>
          <p:cNvSpPr>
            <a:spLocks noGrp="1"/>
          </p:cNvSpPr>
          <p:nvPr>
            <p:ph type="sldNum" sz="quarter" idx="12"/>
          </p:nvPr>
        </p:nvSpPr>
        <p:spPr>
          <a:xfrm>
            <a:off x="7372350" y="6500813"/>
            <a:ext cx="2400300" cy="220662"/>
          </a:xfrm>
        </p:spPr>
        <p:txBody>
          <a:bodyPr vert="horz" wrap="square" lIns="91440" tIns="45720" rIns="91440" bIns="45720" numCol="1" anchor="t" anchorCtr="0" compatLnSpc="1">
            <a:prstTxWarp prst="textNoShape">
              <a:avLst/>
            </a:prstTxWarp>
          </a:bodyPr>
          <a:lstStyle>
            <a:lvl1pPr>
              <a:defRPr>
                <a:ea typeface="Gulim" panose="020B0600000101010101" pitchFamily="34" charset="-127"/>
              </a:defRPr>
            </a:lvl1pPr>
          </a:lstStyle>
          <a:p>
            <a:pPr>
              <a:defRPr/>
            </a:pPr>
            <a:fld id="{AC01DA5D-073C-4165-9FA4-59605D5E594A}" type="slidenum">
              <a:rPr lang="ko-KR" altLang="en-US"/>
              <a:pPr>
                <a:defRPr/>
              </a:pPr>
              <a:t>‹#›</a:t>
            </a:fld>
            <a:endParaRPr lang="ko-KR" altLang="en-US"/>
          </a:p>
        </p:txBody>
      </p:sp>
    </p:spTree>
    <p:extLst>
      <p:ext uri="{BB962C8B-B14F-4D97-AF65-F5344CB8AC3E}">
        <p14:creationId xmlns:p14="http://schemas.microsoft.com/office/powerpoint/2010/main" val="899558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제목 및 내용">
    <p:bg>
      <p:bgPr>
        <a:solidFill>
          <a:schemeClr val="bg1"/>
        </a:solidFill>
        <a:effectLst/>
      </p:bgPr>
    </p:bg>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C3552E7F-B446-B725-8D40-8417117088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0287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제목 1"/>
          <p:cNvSpPr>
            <a:spLocks noGrp="1"/>
          </p:cNvSpPr>
          <p:nvPr>
            <p:ph type="title"/>
          </p:nvPr>
        </p:nvSpPr>
        <p:spPr>
          <a:xfrm>
            <a:off x="514350" y="261382"/>
            <a:ext cx="9258300" cy="798568"/>
          </a:xfrm>
        </p:spPr>
        <p:txBody>
          <a:bodyPr vert="horz" lIns="99569" tIns="49785" rIns="99569" bIns="49785" rtlCol="0" anchor="ctr">
            <a:normAutofit/>
          </a:bodyPr>
          <a:lstStyle>
            <a:lvl1pPr algn="l" defTabSz="840263" rtl="0" eaLnBrk="1" latinLnBrk="1" hangingPunct="1">
              <a:spcBef>
                <a:spcPct val="0"/>
              </a:spcBef>
              <a:buNone/>
              <a:defRPr lang="ko-KR" altLang="en-US" sz="3376" b="1" kern="1200" baseline="0" dirty="0">
                <a:solidFill>
                  <a:srgbClr val="270F35"/>
                </a:solidFill>
                <a:effectLst/>
                <a:latin typeface="+mj-lt"/>
                <a:ea typeface="맑은 고딕" pitchFamily="50" charset="-127"/>
                <a:cs typeface="+mj-cs"/>
              </a:defRPr>
            </a:lvl1pPr>
          </a:lstStyle>
          <a:p>
            <a:r>
              <a:rPr lang="ko-KR" altLang="en-US" dirty="0"/>
              <a:t>마스터 제목 스타일 편집</a:t>
            </a:r>
          </a:p>
        </p:txBody>
      </p:sp>
      <p:sp>
        <p:nvSpPr>
          <p:cNvPr id="16" name="내용 개체 틀 2"/>
          <p:cNvSpPr>
            <a:spLocks noGrp="1"/>
          </p:cNvSpPr>
          <p:nvPr>
            <p:ph idx="1"/>
          </p:nvPr>
        </p:nvSpPr>
        <p:spPr>
          <a:xfrm>
            <a:off x="514350" y="1485235"/>
            <a:ext cx="9258300" cy="4823418"/>
          </a:xfrm>
        </p:spPr>
        <p:txBody>
          <a:bodyPr>
            <a:normAutofit/>
          </a:bodyPr>
          <a:lstStyle>
            <a:lvl1pPr algn="l">
              <a:buNone/>
              <a:defRPr sz="1688" i="1" baseline="0">
                <a:solidFill>
                  <a:schemeClr val="tx1">
                    <a:lumMod val="75000"/>
                    <a:lumOff val="25000"/>
                  </a:schemeClr>
                </a:solidFill>
                <a:latin typeface="+mj-lt"/>
                <a:ea typeface="맑은 고딕" pitchFamily="50" charset="-127"/>
              </a:defRPr>
            </a:lvl1pPr>
            <a:lvl2pPr algn="l">
              <a:buNone/>
              <a:defRPr sz="2110" baseline="0">
                <a:solidFill>
                  <a:schemeClr val="tx1">
                    <a:lumMod val="75000"/>
                    <a:lumOff val="25000"/>
                  </a:schemeClr>
                </a:solidFill>
                <a:latin typeface="Noto Sans" pitchFamily="34" charset="0"/>
                <a:ea typeface="맑은 고딕" pitchFamily="50" charset="-127"/>
              </a:defRPr>
            </a:lvl2pPr>
            <a:lvl3pPr algn="l">
              <a:buNone/>
              <a:defRPr sz="2110" baseline="0">
                <a:solidFill>
                  <a:schemeClr val="tx1">
                    <a:lumMod val="75000"/>
                    <a:lumOff val="25000"/>
                  </a:schemeClr>
                </a:solidFill>
                <a:latin typeface="Noto Sans" pitchFamily="34" charset="0"/>
                <a:ea typeface="맑은 고딕" pitchFamily="50" charset="-127"/>
              </a:defRPr>
            </a:lvl3pPr>
            <a:lvl4pPr algn="l">
              <a:buNone/>
              <a:defRPr sz="2110" baseline="0">
                <a:solidFill>
                  <a:schemeClr val="tx1">
                    <a:lumMod val="75000"/>
                    <a:lumOff val="25000"/>
                  </a:schemeClr>
                </a:solidFill>
                <a:latin typeface="Noto Sans" pitchFamily="34" charset="0"/>
                <a:ea typeface="맑은 고딕" pitchFamily="50" charset="-127"/>
              </a:defRPr>
            </a:lvl4pPr>
            <a:lvl5pPr algn="l">
              <a:buNone/>
              <a:defRPr sz="2110" baseline="0">
                <a:solidFill>
                  <a:schemeClr val="tx1">
                    <a:lumMod val="75000"/>
                    <a:lumOff val="25000"/>
                  </a:schemeClr>
                </a:solidFill>
                <a:latin typeface="Noto Sans" pitchFamily="34" charset="0"/>
                <a:ea typeface="맑은 고딕" pitchFamily="50" charset="-127"/>
              </a:defRPr>
            </a:lvl5pPr>
          </a:lstStyle>
          <a:p>
            <a:pPr lvl="0"/>
            <a:r>
              <a:rPr lang="ar-SA" altLang="ko-KR"/>
              <a:t>انقر لتحرير أنماط نص الشكل الرئيسي</a:t>
            </a:r>
          </a:p>
        </p:txBody>
      </p:sp>
      <p:sp>
        <p:nvSpPr>
          <p:cNvPr id="3" name="날짜 개체 틀 3">
            <a:extLst>
              <a:ext uri="{FF2B5EF4-FFF2-40B4-BE49-F238E27FC236}">
                <a16:creationId xmlns:a16="http://schemas.microsoft.com/office/drawing/2014/main" id="{4F64DE37-6FFE-2213-E697-1CD27A1363F3}"/>
              </a:ext>
            </a:extLst>
          </p:cNvPr>
          <p:cNvSpPr>
            <a:spLocks noGrp="1"/>
          </p:cNvSpPr>
          <p:nvPr>
            <p:ph type="dt" sz="half" idx="10"/>
          </p:nvPr>
        </p:nvSpPr>
        <p:spPr>
          <a:xfrm>
            <a:off x="514350" y="6500813"/>
            <a:ext cx="2400300" cy="220662"/>
          </a:xfrm>
        </p:spPr>
        <p:txBody>
          <a:bodyPr/>
          <a:lstStyle>
            <a:lvl1pPr>
              <a:defRPr>
                <a:latin typeface="+mj-lt"/>
              </a:defRPr>
            </a:lvl1pPr>
          </a:lstStyle>
          <a:p>
            <a:pPr>
              <a:defRPr/>
            </a:pPr>
            <a:fld id="{465B0476-731C-4FE0-A8F4-957F6404A3A3}" type="datetimeFigureOut">
              <a:rPr lang="ko-KR" altLang="en-US"/>
              <a:pPr>
                <a:defRPr/>
              </a:pPr>
              <a:t>2025-09-09</a:t>
            </a:fld>
            <a:endParaRPr lang="ko-KR" altLang="en-US"/>
          </a:p>
        </p:txBody>
      </p:sp>
      <p:sp>
        <p:nvSpPr>
          <p:cNvPr id="4" name="바닥글 개체 틀 4">
            <a:extLst>
              <a:ext uri="{FF2B5EF4-FFF2-40B4-BE49-F238E27FC236}">
                <a16:creationId xmlns:a16="http://schemas.microsoft.com/office/drawing/2014/main" id="{E0AEA0FE-9D58-41D5-843D-17D57DD66F22}"/>
              </a:ext>
            </a:extLst>
          </p:cNvPr>
          <p:cNvSpPr>
            <a:spLocks noGrp="1"/>
          </p:cNvSpPr>
          <p:nvPr>
            <p:ph type="ftr" sz="quarter" idx="11"/>
          </p:nvPr>
        </p:nvSpPr>
        <p:spPr>
          <a:xfrm>
            <a:off x="3514725" y="6500813"/>
            <a:ext cx="3257550" cy="220662"/>
          </a:xfrm>
        </p:spPr>
        <p:txBody>
          <a:bodyPr/>
          <a:lstStyle>
            <a:lvl1pPr>
              <a:defRPr>
                <a:latin typeface="+mj-lt"/>
              </a:defRPr>
            </a:lvl1pPr>
          </a:lstStyle>
          <a:p>
            <a:pPr>
              <a:defRPr/>
            </a:pPr>
            <a:endParaRPr lang="ko-KR" altLang="en-US"/>
          </a:p>
        </p:txBody>
      </p:sp>
      <p:sp>
        <p:nvSpPr>
          <p:cNvPr id="5" name="슬라이드 번호 개체 틀 5">
            <a:extLst>
              <a:ext uri="{FF2B5EF4-FFF2-40B4-BE49-F238E27FC236}">
                <a16:creationId xmlns:a16="http://schemas.microsoft.com/office/drawing/2014/main" id="{F4CFE240-AC12-EEA8-99FB-4925BC898F26}"/>
              </a:ext>
            </a:extLst>
          </p:cNvPr>
          <p:cNvSpPr>
            <a:spLocks noGrp="1"/>
          </p:cNvSpPr>
          <p:nvPr>
            <p:ph type="sldNum" sz="quarter" idx="12"/>
          </p:nvPr>
        </p:nvSpPr>
        <p:spPr>
          <a:xfrm>
            <a:off x="7372350" y="6500813"/>
            <a:ext cx="2400300" cy="220662"/>
          </a:xfrm>
        </p:spPr>
        <p:txBody>
          <a:bodyPr vert="horz" wrap="square" lIns="91440" tIns="45720" rIns="91440" bIns="45720" numCol="1" anchor="t" anchorCtr="0" compatLnSpc="1">
            <a:prstTxWarp prst="textNoShape">
              <a:avLst/>
            </a:prstTxWarp>
          </a:bodyPr>
          <a:lstStyle>
            <a:lvl1pPr>
              <a:defRPr>
                <a:ea typeface="Gulim" panose="020B0600000101010101" pitchFamily="34" charset="-127"/>
              </a:defRPr>
            </a:lvl1pPr>
          </a:lstStyle>
          <a:p>
            <a:pPr>
              <a:defRPr/>
            </a:pPr>
            <a:fld id="{2C4C3EF5-A53C-44E4-AEF9-6356F87DE480}" type="slidenum">
              <a:rPr lang="ko-KR" altLang="en-US"/>
              <a:pPr>
                <a:defRPr/>
              </a:pPr>
              <a:t>‹#›</a:t>
            </a:fld>
            <a:endParaRPr lang="ko-KR" altLang="en-US"/>
          </a:p>
        </p:txBody>
      </p:sp>
    </p:spTree>
    <p:extLst>
      <p:ext uri="{BB962C8B-B14F-4D97-AF65-F5344CB8AC3E}">
        <p14:creationId xmlns:p14="http://schemas.microsoft.com/office/powerpoint/2010/main" val="1176042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사용자 지정 레이아웃">
    <p:bg>
      <p:bgPr>
        <a:solidFill>
          <a:schemeClr val="bg1"/>
        </a:solidFill>
        <a:effectLst/>
      </p:bgPr>
    </p:bg>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D93ED8D7-8F2C-A2D4-2F97-6CF3AC2A5A2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0287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제목 1"/>
          <p:cNvSpPr>
            <a:spLocks noGrp="1"/>
          </p:cNvSpPr>
          <p:nvPr>
            <p:ph type="ctrTitle"/>
          </p:nvPr>
        </p:nvSpPr>
        <p:spPr>
          <a:xfrm>
            <a:off x="1465469" y="3437504"/>
            <a:ext cx="7356061" cy="1300037"/>
          </a:xfrm>
          <a:noFill/>
          <a:ln w="9525">
            <a:noFill/>
            <a:miter lim="800000"/>
            <a:headEnd/>
            <a:tailEnd/>
          </a:ln>
        </p:spPr>
        <p:txBody>
          <a:bodyPr vert="horz" wrap="square" lIns="99569" tIns="49785" rIns="99569" bIns="49785" numCol="1" rtlCol="0" anchor="t" anchorCtr="0" compatLnSpc="1">
            <a:prstTxWarp prst="textNoShape">
              <a:avLst/>
            </a:prstTxWarp>
            <a:noAutofit/>
          </a:bodyPr>
          <a:lstStyle>
            <a:lvl1pPr marL="0" indent="0" algn="ctr" defTabSz="840263" rtl="0" eaLnBrk="1" fontAlgn="base" latinLnBrk="1" hangingPunct="1">
              <a:lnSpc>
                <a:spcPct val="100000"/>
              </a:lnSpc>
              <a:spcBef>
                <a:spcPct val="0"/>
              </a:spcBef>
              <a:spcAft>
                <a:spcPct val="0"/>
              </a:spcAft>
              <a:buClr>
                <a:schemeClr val="hlink"/>
              </a:buClr>
              <a:buFont typeface="굴림체" pitchFamily="49" charset="-127"/>
              <a:buNone/>
              <a:defRPr lang="ko-KR" altLang="en-US" sz="6076" kern="1200" baseline="0" dirty="0">
                <a:solidFill>
                  <a:srgbClr val="E0898E"/>
                </a:solidFill>
                <a:effectLst/>
                <a:latin typeface="+mj-lt"/>
                <a:ea typeface="맑은 고딕" pitchFamily="50" charset="-127"/>
                <a:cs typeface="+mj-cs"/>
              </a:defRPr>
            </a:lvl1pPr>
          </a:lstStyle>
          <a:p>
            <a:endParaRPr lang="ko-KR" altLang="en-US" dirty="0"/>
          </a:p>
        </p:txBody>
      </p:sp>
      <p:sp>
        <p:nvSpPr>
          <p:cNvPr id="3" name="날짜 개체 틀 2">
            <a:extLst>
              <a:ext uri="{FF2B5EF4-FFF2-40B4-BE49-F238E27FC236}">
                <a16:creationId xmlns:a16="http://schemas.microsoft.com/office/drawing/2014/main" id="{D3F3B8EA-B9AC-91D1-CCB9-F81405B0F9C3}"/>
              </a:ext>
            </a:extLst>
          </p:cNvPr>
          <p:cNvSpPr>
            <a:spLocks noGrp="1"/>
          </p:cNvSpPr>
          <p:nvPr>
            <p:ph type="dt" sz="half" idx="10"/>
          </p:nvPr>
        </p:nvSpPr>
        <p:spPr>
          <a:xfrm>
            <a:off x="0" y="0"/>
            <a:ext cx="0" cy="0"/>
          </a:xfrm>
        </p:spPr>
        <p:txBody>
          <a:bodyPr/>
          <a:lstStyle>
            <a:lvl1pPr>
              <a:defRPr>
                <a:latin typeface="+mj-lt"/>
              </a:defRPr>
            </a:lvl1pPr>
          </a:lstStyle>
          <a:p>
            <a:pPr>
              <a:defRPr/>
            </a:pPr>
            <a:fld id="{7B7E4F5C-F6D6-46D7-AECF-96E1DB76FCD5}" type="datetimeFigureOut">
              <a:rPr lang="ko-KR" altLang="en-US"/>
              <a:pPr>
                <a:defRPr/>
              </a:pPr>
              <a:t>2025-09-09</a:t>
            </a:fld>
            <a:endParaRPr lang="ko-KR" altLang="en-US"/>
          </a:p>
        </p:txBody>
      </p:sp>
      <p:sp>
        <p:nvSpPr>
          <p:cNvPr id="4" name="바닥글 개체 틀 3">
            <a:extLst>
              <a:ext uri="{FF2B5EF4-FFF2-40B4-BE49-F238E27FC236}">
                <a16:creationId xmlns:a16="http://schemas.microsoft.com/office/drawing/2014/main" id="{D40CB7D5-808C-4F51-AE94-267DF012133C}"/>
              </a:ext>
            </a:extLst>
          </p:cNvPr>
          <p:cNvSpPr>
            <a:spLocks noGrp="1"/>
          </p:cNvSpPr>
          <p:nvPr>
            <p:ph type="ftr" sz="quarter" idx="11"/>
          </p:nvPr>
        </p:nvSpPr>
        <p:spPr>
          <a:xfrm>
            <a:off x="0" y="0"/>
            <a:ext cx="0" cy="0"/>
          </a:xfrm>
        </p:spPr>
        <p:txBody>
          <a:bodyPr/>
          <a:lstStyle>
            <a:lvl1pPr>
              <a:defRPr>
                <a:latin typeface="+mj-lt"/>
              </a:defRPr>
            </a:lvl1pPr>
          </a:lstStyle>
          <a:p>
            <a:pPr>
              <a:defRPr/>
            </a:pPr>
            <a:endParaRPr lang="ko-KR" altLang="en-US"/>
          </a:p>
        </p:txBody>
      </p:sp>
      <p:sp>
        <p:nvSpPr>
          <p:cNvPr id="5" name="슬라이드 번호 개체 틀 4">
            <a:extLst>
              <a:ext uri="{FF2B5EF4-FFF2-40B4-BE49-F238E27FC236}">
                <a16:creationId xmlns:a16="http://schemas.microsoft.com/office/drawing/2014/main" id="{7DD52C10-D202-B440-0FFA-25D5601C3678}"/>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ea typeface="Gulim" panose="020B0600000101010101" pitchFamily="34" charset="-127"/>
              </a:defRPr>
            </a:lvl1pPr>
          </a:lstStyle>
          <a:p>
            <a:pPr>
              <a:defRPr/>
            </a:pPr>
            <a:fld id="{430E204C-81FE-414D-BF09-52E1DD9F85DA}" type="slidenum">
              <a:rPr lang="ko-KR" altLang="en-US"/>
              <a:pPr>
                <a:defRPr/>
              </a:pPr>
              <a:t>‹#›</a:t>
            </a:fld>
            <a:endParaRPr lang="ko-KR" altLang="en-US"/>
          </a:p>
        </p:txBody>
      </p:sp>
    </p:spTree>
    <p:extLst>
      <p:ext uri="{BB962C8B-B14F-4D97-AF65-F5344CB8AC3E}">
        <p14:creationId xmlns:p14="http://schemas.microsoft.com/office/powerpoint/2010/main" val="407733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8025" y="365125"/>
            <a:ext cx="8872538"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708025" y="1825625"/>
            <a:ext cx="8872538"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94056"/>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1675" y="1709738"/>
            <a:ext cx="8872538"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701675" y="4589463"/>
            <a:ext cx="8872538"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254806598"/>
      </p:ext>
    </p:extLst>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08025" y="365125"/>
            <a:ext cx="8872538"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708025" y="1825625"/>
            <a:ext cx="435927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825625"/>
            <a:ext cx="4360863"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9331301"/>
      </p:ext>
    </p:extLst>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8025" y="365125"/>
            <a:ext cx="8872538"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708025" y="1681163"/>
            <a:ext cx="4352925"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08025" y="2505075"/>
            <a:ext cx="4352925"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08588" y="1681163"/>
            <a:ext cx="4371975"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08588" y="2505075"/>
            <a:ext cx="4371975"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1687425"/>
      </p:ext>
    </p:extLst>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08025" y="365125"/>
            <a:ext cx="8872538"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93505732"/>
      </p:ext>
    </p:extLst>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082013"/>
      </p:ext>
    </p:extLst>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025" y="457200"/>
            <a:ext cx="33178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373563" y="987425"/>
            <a:ext cx="52070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025" y="2057400"/>
            <a:ext cx="33178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09947954"/>
      </p:ext>
    </p:extLst>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025" y="457200"/>
            <a:ext cx="33178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373563" y="987425"/>
            <a:ext cx="52070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708025" y="2057400"/>
            <a:ext cx="33178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57686298"/>
      </p:ext>
    </p:extLst>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66FF"/>
            </a:gs>
            <a:gs pos="100000">
              <a:schemeClr val="hlink"/>
            </a:gs>
          </a:gsLst>
          <a:path path="rect">
            <a:fillToRect r="100000" b="100000"/>
          </a:path>
        </a:gradFill>
        <a:effectLst/>
      </p:bgPr>
    </p:bg>
    <p:spTree>
      <p:nvGrpSpPr>
        <p:cNvPr id="1" name=""/>
        <p:cNvGrpSpPr/>
        <p:nvPr/>
      </p:nvGrpSpPr>
      <p:grpSpPr>
        <a:xfrm>
          <a:off x="0" y="0"/>
          <a:ext cx="0" cy="0"/>
          <a:chOff x="0" y="0"/>
          <a:chExt cx="0" cy="0"/>
        </a:xfrm>
      </p:grpSpPr>
      <p:sp>
        <p:nvSpPr>
          <p:cNvPr id="1031" name="Rectangle 7" descr="Purple mesh">
            <a:extLst>
              <a:ext uri="{FF2B5EF4-FFF2-40B4-BE49-F238E27FC236}">
                <a16:creationId xmlns:a16="http://schemas.microsoft.com/office/drawing/2014/main" id="{65ED1685-7FB5-CA6A-3E0B-59C72F3D6A73}"/>
              </a:ext>
            </a:extLst>
          </p:cNvPr>
          <p:cNvSpPr>
            <a:spLocks noChangeArrowheads="1"/>
          </p:cNvSpPr>
          <p:nvPr/>
        </p:nvSpPr>
        <p:spPr bwMode="auto">
          <a:xfrm>
            <a:off x="71438" y="-26988"/>
            <a:ext cx="10256837" cy="719138"/>
          </a:xfrm>
          <a:prstGeom prst="rect">
            <a:avLst/>
          </a:prstGeom>
          <a:blipFill dpi="0" rotWithShape="1">
            <a:blip r:embed="rId20"/>
            <a:srcRect/>
            <a:tile tx="0" ty="0" sx="100000" sy="100000" flip="none" algn="tl"/>
          </a:blipFill>
          <a:ln>
            <a:noFill/>
          </a:ln>
          <a:effectLst/>
          <a:scene3d>
            <a:camera prst="legacyObliqueBottomLeft"/>
            <a:lightRig rig="legacyFlat3" dir="t"/>
          </a:scene3d>
          <a:sp3d extrusionH="430200" prstMaterial="legacyMatte">
            <a:bevelT w="13500" h="13500" prst="angle"/>
            <a:bevelB w="13500" h="13500" prst="angle"/>
            <a:extrusionClr>
              <a:srgbClr val="9900CC"/>
            </a:extrusionClr>
            <a:contourClr>
              <a:srgbClr val="9900CC"/>
            </a:contourClr>
          </a:sp3d>
        </p:spPr>
        <p:txBody>
          <a:bodyPr wrap="none" anchor="ctr">
            <a:flatTx/>
          </a:bodyPr>
          <a:lstStyle/>
          <a:p>
            <a:pPr algn="ctr" rtl="1" eaLnBrk="1" hangingPunct="1">
              <a:spcBef>
                <a:spcPct val="50000"/>
              </a:spcBef>
              <a:defRPr/>
            </a:pPr>
            <a:r>
              <a:rPr lang="ar-SA" altLang="en-US" sz="2800" dirty="0">
                <a:solidFill>
                  <a:srgbClr val="FFFF99"/>
                </a:solidFill>
                <a:effectLst>
                  <a:outerShdw blurRad="38100" dist="38100" dir="2700000" algn="tl">
                    <a:srgbClr val="000000"/>
                  </a:outerShdw>
                </a:effectLst>
                <a:cs typeface="Times New Roman" panose="02020603050405020304" pitchFamily="18" charset="0"/>
              </a:rPr>
              <a:t>تطوير برنامج التدريب </a:t>
            </a:r>
            <a:r>
              <a:rPr lang="ar-SA" altLang="en-US" sz="2800" dirty="0" err="1">
                <a:solidFill>
                  <a:srgbClr val="FFFF99"/>
                </a:solidFill>
                <a:effectLst>
                  <a:outerShdw blurRad="38100" dist="38100" dir="2700000" algn="tl">
                    <a:srgbClr val="000000"/>
                  </a:outerShdw>
                </a:effectLst>
                <a:cs typeface="Times New Roman" panose="02020603050405020304" pitchFamily="18" charset="0"/>
              </a:rPr>
              <a:t>الميدانى</a:t>
            </a:r>
            <a:r>
              <a:rPr lang="ar-SA" altLang="en-US" sz="2800" dirty="0">
                <a:solidFill>
                  <a:srgbClr val="FFFF99"/>
                </a:solidFill>
                <a:effectLst>
                  <a:outerShdw blurRad="38100" dist="38100" dir="2700000" algn="tl">
                    <a:srgbClr val="000000"/>
                  </a:outerShdw>
                </a:effectLst>
                <a:cs typeface="Times New Roman" panose="02020603050405020304" pitchFamily="18" charset="0"/>
              </a:rPr>
              <a:t> في كلية التربية في ضوء المعايير العالمية المعاصرة</a:t>
            </a:r>
            <a:r>
              <a:rPr lang="ar-SA" altLang="en-US" sz="2800" dirty="0">
                <a:solidFill>
                  <a:srgbClr val="FFFF99"/>
                </a:solidFill>
                <a:cs typeface="+mn-cs"/>
              </a:rPr>
              <a:t> </a:t>
            </a:r>
            <a:endParaRPr lang="en-US" altLang="en-US" sz="2800" dirty="0">
              <a:solidFill>
                <a:srgbClr val="FFFF99"/>
              </a:solidFill>
              <a:cs typeface="+mn-cs"/>
            </a:endParaRPr>
          </a:p>
        </p:txBody>
      </p:sp>
      <p:sp>
        <p:nvSpPr>
          <p:cNvPr id="1027" name="Line 10">
            <a:extLst>
              <a:ext uri="{FF2B5EF4-FFF2-40B4-BE49-F238E27FC236}">
                <a16:creationId xmlns:a16="http://schemas.microsoft.com/office/drawing/2014/main" id="{25E870AA-1366-32CA-74DD-441BE3822445}"/>
              </a:ext>
            </a:extLst>
          </p:cNvPr>
          <p:cNvSpPr>
            <a:spLocks noChangeShapeType="1"/>
          </p:cNvSpPr>
          <p:nvPr userDrawn="1"/>
        </p:nvSpPr>
        <p:spPr bwMode="auto">
          <a:xfrm flipH="1">
            <a:off x="10275888" y="806450"/>
            <a:ext cx="30162" cy="6094413"/>
          </a:xfrm>
          <a:prstGeom prst="line">
            <a:avLst/>
          </a:prstGeom>
          <a:noFill/>
          <a:ln w="152400">
            <a:solidFill>
              <a:srgbClr val="99FF66"/>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028" name="Line 11">
            <a:extLst>
              <a:ext uri="{FF2B5EF4-FFF2-40B4-BE49-F238E27FC236}">
                <a16:creationId xmlns:a16="http://schemas.microsoft.com/office/drawing/2014/main" id="{66A11B36-E799-9D2F-DB49-7C3309FAC23D}"/>
              </a:ext>
            </a:extLst>
          </p:cNvPr>
          <p:cNvSpPr>
            <a:spLocks noChangeShapeType="1"/>
          </p:cNvSpPr>
          <p:nvPr userDrawn="1"/>
        </p:nvSpPr>
        <p:spPr bwMode="auto">
          <a:xfrm>
            <a:off x="68263" y="855663"/>
            <a:ext cx="0" cy="6092825"/>
          </a:xfrm>
          <a:prstGeom prst="line">
            <a:avLst/>
          </a:prstGeom>
          <a:noFill/>
          <a:ln w="152400">
            <a:solidFill>
              <a:srgbClr val="99FF66"/>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029" name="Line 13">
            <a:extLst>
              <a:ext uri="{FF2B5EF4-FFF2-40B4-BE49-F238E27FC236}">
                <a16:creationId xmlns:a16="http://schemas.microsoft.com/office/drawing/2014/main" id="{3CF611FB-F066-C13E-E05F-59C13F3B2C17}"/>
              </a:ext>
            </a:extLst>
          </p:cNvPr>
          <p:cNvSpPr>
            <a:spLocks noChangeShapeType="1"/>
          </p:cNvSpPr>
          <p:nvPr userDrawn="1"/>
        </p:nvSpPr>
        <p:spPr bwMode="auto">
          <a:xfrm flipH="1">
            <a:off x="-84138" y="6816725"/>
            <a:ext cx="10183813" cy="26988"/>
          </a:xfrm>
          <a:prstGeom prst="line">
            <a:avLst/>
          </a:prstGeom>
          <a:noFill/>
          <a:ln w="152400">
            <a:solidFill>
              <a:srgbClr val="99FF66"/>
            </a:solidFill>
            <a:prstDash val="lgDashDotDot"/>
            <a:round/>
            <a:headEnd type="none" w="sm" len="sm"/>
            <a:tailEnd type="none" w="sm" len="sm"/>
          </a:ln>
          <a:effectLst>
            <a:prstShdw prst="shdw17" dist="17961" dir="2700000">
              <a:srgbClr val="5C993D"/>
            </a:prstShdw>
          </a:effectLst>
          <a:extLst>
            <a:ext uri="{909E8E84-426E-40DD-AFC4-6F175D3DCCD1}">
              <a14:hiddenFill xmlns:a14="http://schemas.microsoft.com/office/drawing/2010/main">
                <a:noFill/>
              </a14:hiddenFill>
            </a:ext>
          </a:extLst>
        </p:spPr>
        <p:txBody>
          <a:bodyPr wrap="none" anchor="ctr"/>
          <a:lstStyle/>
          <a:p>
            <a:endParaRPr lang="ar-EG"/>
          </a:p>
        </p:txBody>
      </p:sp>
      <p:sp>
        <p:nvSpPr>
          <p:cNvPr id="1030" name="Line 14">
            <a:extLst>
              <a:ext uri="{FF2B5EF4-FFF2-40B4-BE49-F238E27FC236}">
                <a16:creationId xmlns:a16="http://schemas.microsoft.com/office/drawing/2014/main" id="{00906463-6E86-D5A4-6DC4-972C4531469B}"/>
              </a:ext>
            </a:extLst>
          </p:cNvPr>
          <p:cNvSpPr>
            <a:spLocks noChangeShapeType="1"/>
          </p:cNvSpPr>
          <p:nvPr userDrawn="1"/>
        </p:nvSpPr>
        <p:spPr bwMode="auto">
          <a:xfrm flipH="1">
            <a:off x="-122238" y="771525"/>
            <a:ext cx="10183813" cy="26988"/>
          </a:xfrm>
          <a:prstGeom prst="line">
            <a:avLst/>
          </a:prstGeom>
          <a:noFill/>
          <a:ln w="152400">
            <a:solidFill>
              <a:srgbClr val="99FF66"/>
            </a:solidFill>
            <a:prstDash val="lgDashDot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 id="2147483966" r:id="rId18"/>
  </p:sldLayoutIdLst>
  <p:transition>
    <p:randomBar dir="vert"/>
  </p:transition>
  <p:txStyles>
    <p:titleStyle>
      <a:lvl1pPr algn="ctr" defTabSz="1058863" rtl="1" eaLnBrk="0" fontAlgn="base" hangingPunct="0">
        <a:spcBef>
          <a:spcPct val="0"/>
        </a:spcBef>
        <a:spcAft>
          <a:spcPct val="0"/>
        </a:spcAft>
        <a:defRPr sz="4900" kern="1200">
          <a:solidFill>
            <a:schemeClr val="tx2"/>
          </a:solidFill>
          <a:latin typeface="+mj-lt"/>
          <a:ea typeface="+mj-ea"/>
          <a:cs typeface="+mj-cs"/>
        </a:defRPr>
      </a:lvl1pPr>
      <a:lvl2pPr algn="ctr" defTabSz="1058863" rtl="1" eaLnBrk="0" fontAlgn="base" hangingPunct="0">
        <a:spcBef>
          <a:spcPct val="0"/>
        </a:spcBef>
        <a:spcAft>
          <a:spcPct val="0"/>
        </a:spcAft>
        <a:defRPr sz="4900">
          <a:solidFill>
            <a:schemeClr val="tx2"/>
          </a:solidFill>
          <a:latin typeface="Times New Roman" panose="02020603050405020304" pitchFamily="18" charset="0"/>
          <a:cs typeface="Arial" panose="020B0604020202020204" pitchFamily="34" charset="0"/>
        </a:defRPr>
      </a:lvl2pPr>
      <a:lvl3pPr algn="ctr" defTabSz="1058863" rtl="1" eaLnBrk="0" fontAlgn="base" hangingPunct="0">
        <a:spcBef>
          <a:spcPct val="0"/>
        </a:spcBef>
        <a:spcAft>
          <a:spcPct val="0"/>
        </a:spcAft>
        <a:defRPr sz="4900">
          <a:solidFill>
            <a:schemeClr val="tx2"/>
          </a:solidFill>
          <a:latin typeface="Times New Roman" panose="02020603050405020304" pitchFamily="18" charset="0"/>
          <a:cs typeface="Arial" panose="020B0604020202020204" pitchFamily="34" charset="0"/>
        </a:defRPr>
      </a:lvl3pPr>
      <a:lvl4pPr algn="ctr" defTabSz="1058863" rtl="1" eaLnBrk="0" fontAlgn="base" hangingPunct="0">
        <a:spcBef>
          <a:spcPct val="0"/>
        </a:spcBef>
        <a:spcAft>
          <a:spcPct val="0"/>
        </a:spcAft>
        <a:defRPr sz="4900">
          <a:solidFill>
            <a:schemeClr val="tx2"/>
          </a:solidFill>
          <a:latin typeface="Times New Roman" panose="02020603050405020304" pitchFamily="18" charset="0"/>
          <a:cs typeface="Arial" panose="020B0604020202020204" pitchFamily="34" charset="0"/>
        </a:defRPr>
      </a:lvl4pPr>
      <a:lvl5pPr algn="ctr" defTabSz="1058863" rtl="1" eaLnBrk="0" fontAlgn="base" hangingPunct="0">
        <a:spcBef>
          <a:spcPct val="0"/>
        </a:spcBef>
        <a:spcAft>
          <a:spcPct val="0"/>
        </a:spcAft>
        <a:defRPr sz="4900">
          <a:solidFill>
            <a:schemeClr val="tx2"/>
          </a:solidFill>
          <a:latin typeface="Times New Roman" panose="02020603050405020304" pitchFamily="18" charset="0"/>
          <a:cs typeface="Arial" panose="020B0604020202020204" pitchFamily="34" charset="0"/>
        </a:defRPr>
      </a:lvl5pPr>
      <a:lvl6pPr marL="457200" algn="ctr" defTabSz="1058863" rtl="1" fontAlgn="base">
        <a:spcBef>
          <a:spcPct val="0"/>
        </a:spcBef>
        <a:spcAft>
          <a:spcPct val="0"/>
        </a:spcAft>
        <a:defRPr sz="4900">
          <a:solidFill>
            <a:schemeClr val="tx2"/>
          </a:solidFill>
          <a:latin typeface="Times New Roman" panose="02020603050405020304" pitchFamily="18" charset="0"/>
          <a:cs typeface="Arial" panose="020B0604020202020204" pitchFamily="34" charset="0"/>
        </a:defRPr>
      </a:lvl6pPr>
      <a:lvl7pPr marL="914400" algn="ctr" defTabSz="1058863" rtl="1" fontAlgn="base">
        <a:spcBef>
          <a:spcPct val="0"/>
        </a:spcBef>
        <a:spcAft>
          <a:spcPct val="0"/>
        </a:spcAft>
        <a:defRPr sz="4900">
          <a:solidFill>
            <a:schemeClr val="tx2"/>
          </a:solidFill>
          <a:latin typeface="Times New Roman" panose="02020603050405020304" pitchFamily="18" charset="0"/>
          <a:cs typeface="Arial" panose="020B0604020202020204" pitchFamily="34" charset="0"/>
        </a:defRPr>
      </a:lvl7pPr>
      <a:lvl8pPr marL="1371600" algn="ctr" defTabSz="1058863" rtl="1" fontAlgn="base">
        <a:spcBef>
          <a:spcPct val="0"/>
        </a:spcBef>
        <a:spcAft>
          <a:spcPct val="0"/>
        </a:spcAft>
        <a:defRPr sz="4900">
          <a:solidFill>
            <a:schemeClr val="tx2"/>
          </a:solidFill>
          <a:latin typeface="Times New Roman" panose="02020603050405020304" pitchFamily="18" charset="0"/>
          <a:cs typeface="Arial" panose="020B0604020202020204" pitchFamily="34" charset="0"/>
        </a:defRPr>
      </a:lvl8pPr>
      <a:lvl9pPr marL="1828800" algn="ctr" defTabSz="1058863" rtl="1" fontAlgn="base">
        <a:spcBef>
          <a:spcPct val="0"/>
        </a:spcBef>
        <a:spcAft>
          <a:spcPct val="0"/>
        </a:spcAft>
        <a:defRPr sz="4900">
          <a:solidFill>
            <a:schemeClr val="tx2"/>
          </a:solidFill>
          <a:latin typeface="Times New Roman" panose="02020603050405020304" pitchFamily="18" charset="0"/>
          <a:cs typeface="Arial" panose="020B0604020202020204" pitchFamily="34" charset="0"/>
        </a:defRPr>
      </a:lvl9pPr>
    </p:titleStyle>
    <p:bodyStyle>
      <a:lvl1pPr marL="396875" indent="-396875" algn="r" defTabSz="1058863" rtl="1" eaLnBrk="0" fontAlgn="base" hangingPunct="0">
        <a:spcBef>
          <a:spcPct val="20000"/>
        </a:spcBef>
        <a:spcAft>
          <a:spcPct val="0"/>
        </a:spcAft>
        <a:buChar char="•"/>
        <a:defRPr sz="3500" kern="1200">
          <a:solidFill>
            <a:schemeClr val="tx1"/>
          </a:solidFill>
          <a:latin typeface="+mn-lt"/>
          <a:ea typeface="+mn-ea"/>
          <a:cs typeface="+mn-cs"/>
        </a:defRPr>
      </a:lvl1pPr>
      <a:lvl2pPr marL="863600" indent="-333375" algn="r" defTabSz="1058863" rtl="1" eaLnBrk="0" fontAlgn="base" hangingPunct="0">
        <a:spcBef>
          <a:spcPct val="20000"/>
        </a:spcBef>
        <a:spcAft>
          <a:spcPct val="0"/>
        </a:spcAft>
        <a:buChar char="–"/>
        <a:defRPr sz="3300" kern="1200">
          <a:solidFill>
            <a:schemeClr val="tx1"/>
          </a:solidFill>
          <a:latin typeface="+mn-lt"/>
          <a:ea typeface="+mn-ea"/>
          <a:cs typeface="+mn-cs"/>
        </a:defRPr>
      </a:lvl2pPr>
      <a:lvl3pPr marL="1327150" indent="-268288" algn="r" defTabSz="1058863" rtl="1" eaLnBrk="0" fontAlgn="base" hangingPunct="0">
        <a:spcBef>
          <a:spcPct val="20000"/>
        </a:spcBef>
        <a:spcAft>
          <a:spcPct val="0"/>
        </a:spcAft>
        <a:buChar char="•"/>
        <a:defRPr sz="2800" kern="1200">
          <a:solidFill>
            <a:schemeClr val="tx1"/>
          </a:solidFill>
          <a:latin typeface="+mn-lt"/>
          <a:ea typeface="+mn-ea"/>
          <a:cs typeface="+mn-cs"/>
        </a:defRPr>
      </a:lvl3pPr>
      <a:lvl4pPr marL="1857375" indent="-268288" algn="r" defTabSz="1058863" rtl="1" eaLnBrk="0" fontAlgn="base" hangingPunct="0">
        <a:spcBef>
          <a:spcPct val="20000"/>
        </a:spcBef>
        <a:spcAft>
          <a:spcPct val="0"/>
        </a:spcAft>
        <a:buChar char="–"/>
        <a:defRPr sz="2500" kern="1200">
          <a:solidFill>
            <a:schemeClr val="tx1"/>
          </a:solidFill>
          <a:latin typeface="+mn-lt"/>
          <a:ea typeface="+mn-ea"/>
          <a:cs typeface="+mn-cs"/>
        </a:defRPr>
      </a:lvl4pPr>
      <a:lvl5pPr marL="2386013" indent="-261938" algn="r" defTabSz="1058863" rtl="1" eaLnBrk="0" fontAlgn="base" hangingPunct="0">
        <a:spcBef>
          <a:spcPct val="20000"/>
        </a:spcBef>
        <a:spcAft>
          <a:spcPct val="0"/>
        </a:spcAft>
        <a:buChar char="»"/>
        <a:defRPr sz="2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8.png"/></Relationships>
</file>

<file path=ppt/slides/_rels/slide1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8.jpe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1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8.jpe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1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8.jpeg"/><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jpg"/></Relationships>
</file>

<file path=ppt/slides/_rels/slide1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8.jpeg"/><Relationship Id="rId1" Type="http://schemas.openxmlformats.org/officeDocument/2006/relationships/slideLayout" Target="../slideLayouts/slideLayout13.xml"/><Relationship Id="rId4" Type="http://schemas.openxmlformats.org/officeDocument/2006/relationships/image" Target="../media/image38.jpg"/></Relationships>
</file>

<file path=ppt/slides/_rels/slide1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8.png"/></Relationships>
</file>

<file path=ppt/slides/_rels/slide135.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1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gif"/><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1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45.gif"/><Relationship Id="rId4" Type="http://schemas.openxmlformats.org/officeDocument/2006/relationships/hyperlink" Target="https://www.slidemembers.com/en_US/" TargetMode="External"/></Relationships>
</file>

<file path=ppt/slides/_rels/slide1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1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gif"/><Relationship Id="rId1" Type="http://schemas.openxmlformats.org/officeDocument/2006/relationships/slideLayout" Target="../slideLayouts/slideLayout15.xml"/></Relationships>
</file>

<file path=ppt/slides/_rels/slide1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1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45.gif"/><Relationship Id="rId4" Type="http://schemas.openxmlformats.org/officeDocument/2006/relationships/hyperlink" Target="https://www.slidemembers.com/en_US/" TargetMode="External"/></Relationships>
</file>

<file path=ppt/slides/_rels/slide146.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17.xml"/></Relationships>
</file>

<file path=ppt/slides/_rels/slide1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45.gif"/><Relationship Id="rId4" Type="http://schemas.openxmlformats.org/officeDocument/2006/relationships/hyperlink" Target="https://www.slidemembers.com/en_US/" TargetMode="External"/></Relationships>
</file>

<file path=ppt/slides/_rels/slide1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gif"/><Relationship Id="rId1" Type="http://schemas.openxmlformats.org/officeDocument/2006/relationships/slideLayout" Target="../slideLayouts/slideLayout17.xml"/></Relationships>
</file>

<file path=ppt/slides/_rels/slide1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45.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17.xml"/></Relationships>
</file>

<file path=ppt/slides/_rels/slide151.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47.png"/><Relationship Id="rId5" Type="http://schemas.openxmlformats.org/officeDocument/2006/relationships/image" Target="../media/image45.gif"/><Relationship Id="rId4" Type="http://schemas.openxmlformats.org/officeDocument/2006/relationships/hyperlink" Target="https://www.slidemembers.com/en_US/" TargetMode="External"/></Relationships>
</file>

<file path=ppt/slides/_rels/slide153.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1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8.png"/></Relationships>
</file>

<file path=ppt/slides/_rels/slide18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8.png"/></Relationships>
</file>

<file path=ppt/slides/_rels/slide20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8.png"/></Relationships>
</file>

<file path=ppt/slides/_rels/slide2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file:///G:\&#1578;&#1593;&#1604;&#1605;%20&#1575;&#1604;&#1591;&#1601;&#1604;.wmv"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8.png"/></Relationships>
</file>

<file path=ppt/slides/_rels/slide8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8.png"/></Relationships>
</file>

<file path=ppt/slides/_rels/slide9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ext Box 4">
            <a:extLst>
              <a:ext uri="{FF2B5EF4-FFF2-40B4-BE49-F238E27FC236}">
                <a16:creationId xmlns:a16="http://schemas.microsoft.com/office/drawing/2014/main" id="{BB78EFAF-D447-BF2E-EACD-679CD46EE00A}"/>
              </a:ext>
            </a:extLst>
          </p:cNvPr>
          <p:cNvSpPr txBox="1">
            <a:spLocks noChangeArrowheads="1"/>
          </p:cNvSpPr>
          <p:nvPr/>
        </p:nvSpPr>
        <p:spPr bwMode="auto">
          <a:xfrm>
            <a:off x="3054350" y="2232025"/>
            <a:ext cx="5184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eaLnBrk="1" hangingPunct="1">
              <a:spcBef>
                <a:spcPct val="50000"/>
              </a:spcBef>
            </a:pPr>
            <a:endParaRPr lang="en-US" altLang="en-US" sz="2000">
              <a:cs typeface="Times New Roman" panose="02020603050405020304" pitchFamily="18" charset="0"/>
            </a:endParaRPr>
          </a:p>
        </p:txBody>
      </p:sp>
      <p:sp>
        <p:nvSpPr>
          <p:cNvPr id="280581" name="Text Box 5" descr="Purple mesh">
            <a:extLst>
              <a:ext uri="{FF2B5EF4-FFF2-40B4-BE49-F238E27FC236}">
                <a16:creationId xmlns:a16="http://schemas.microsoft.com/office/drawing/2014/main" id="{68928573-AC0B-EEFA-793E-514CAFA38FDF}"/>
              </a:ext>
            </a:extLst>
          </p:cNvPr>
          <p:cNvSpPr txBox="1">
            <a:spLocks noChangeArrowheads="1"/>
          </p:cNvSpPr>
          <p:nvPr/>
        </p:nvSpPr>
        <p:spPr bwMode="auto">
          <a:xfrm>
            <a:off x="319088" y="1052513"/>
            <a:ext cx="9648825" cy="1754187"/>
          </a:xfrm>
          <a:prstGeom prst="rect">
            <a:avLst/>
          </a:prstGeom>
          <a:blipFill dpi="0" rotWithShape="1">
            <a:blip r:embed="rId4"/>
            <a:srcRect/>
            <a:tile tx="0" ty="0" sx="100000" sy="100000" flip="none" algn="tl"/>
          </a:blipFill>
          <a:ln w="9525">
            <a:miter lim="800000"/>
            <a:headEnd/>
            <a:tailEnd/>
          </a:ln>
          <a:effectLst/>
          <a:scene3d>
            <a:camera prst="legacyPerspectiveBottom"/>
            <a:lightRig rig="legacyFlat3" dir="t"/>
          </a:scene3d>
          <a:sp3d extrusionH="121893000" prstMaterial="legacyMatte">
            <a:bevelT w="13500" h="13500" prst="angle"/>
            <a:bevelB w="13500" h="13500" prst="angle"/>
            <a:extrusionClr>
              <a:srgbClr val="9900CC"/>
            </a:extrusionClr>
            <a:contourClr>
              <a:srgbClr val="FFFFFF"/>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flatTx/>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eaLnBrk="1" hangingPunct="1">
              <a:spcBef>
                <a:spcPct val="50000"/>
              </a:spcBef>
            </a:pPr>
            <a:r>
              <a:rPr lang="ar-EG" altLang="en-US" sz="5400">
                <a:solidFill>
                  <a:srgbClr val="FFFF66"/>
                </a:solidFill>
                <a:cs typeface="Times New Roman" panose="02020603050405020304" pitchFamily="18" charset="0"/>
              </a:rPr>
              <a:t>مفهوم المنهج الدراسي من المنظور الإسلامي</a:t>
            </a:r>
            <a:endParaRPr lang="ar-SA" altLang="en-US" sz="4800">
              <a:solidFill>
                <a:srgbClr val="FFFF66"/>
              </a:solidFill>
            </a:endParaRPr>
          </a:p>
        </p:txBody>
      </p:sp>
      <p:sp>
        <p:nvSpPr>
          <p:cNvPr id="280583" name="Text Box 7" descr="Walnut">
            <a:extLst>
              <a:ext uri="{FF2B5EF4-FFF2-40B4-BE49-F238E27FC236}">
                <a16:creationId xmlns:a16="http://schemas.microsoft.com/office/drawing/2014/main" id="{79A9B721-1AF6-0EAD-7BD6-2229DA961DA3}"/>
              </a:ext>
            </a:extLst>
          </p:cNvPr>
          <p:cNvSpPr txBox="1">
            <a:spLocks noChangeArrowheads="1"/>
          </p:cNvSpPr>
          <p:nvPr/>
        </p:nvSpPr>
        <p:spPr bwMode="auto">
          <a:xfrm>
            <a:off x="247650" y="3213100"/>
            <a:ext cx="9791700" cy="2370138"/>
          </a:xfrm>
          <a:prstGeom prst="rect">
            <a:avLst/>
          </a:prstGeom>
          <a:blipFill dpi="0" rotWithShape="1">
            <a:blip r:embed="rId5"/>
            <a:srcRect/>
            <a:tile tx="0" ty="0" sx="100000" sy="100000" flip="none" algn="tl"/>
          </a:blipFill>
          <a:ln w="12700" cap="sq">
            <a:solidFill>
              <a:srgbClr val="99FF66"/>
            </a:solidFill>
            <a:miter lim="800000"/>
            <a:headEnd type="none" w="sm" len="sm"/>
            <a:tailEnd type="none" w="sm" len="sm"/>
          </a:ln>
          <a:effectLst/>
        </p:spPr>
        <p:txBody>
          <a:bodyPr>
            <a:spAutoFit/>
          </a:bodyPr>
          <a:lstStyle/>
          <a:p>
            <a:pPr algn="ctr" rtl="1" eaLnBrk="1" hangingPunct="1">
              <a:defRPr/>
            </a:pPr>
            <a:r>
              <a:rPr lang="ar-SA" altLang="en-US" sz="4000" dirty="0">
                <a:solidFill>
                  <a:srgbClr val="FFFF66"/>
                </a:solidFill>
                <a:effectLst>
                  <a:outerShdw blurRad="38100" dist="38100" dir="2700000" algn="tl">
                    <a:srgbClr val="000000"/>
                  </a:outerShdw>
                </a:effectLst>
                <a:cs typeface="Tholoth" pitchFamily="2" charset="-78"/>
              </a:rPr>
              <a:t>إعداد</a:t>
            </a:r>
          </a:p>
          <a:p>
            <a:pPr algn="ctr" rtl="1" eaLnBrk="1" hangingPunct="1">
              <a:defRPr/>
            </a:pPr>
            <a:r>
              <a:rPr lang="ar-EG" altLang="en-US" sz="4000" dirty="0">
                <a:solidFill>
                  <a:srgbClr val="FFFF66"/>
                </a:solidFill>
                <a:effectLst>
                  <a:outerShdw blurRad="38100" dist="38100" dir="2700000" algn="tl">
                    <a:srgbClr val="000000"/>
                  </a:outerShdw>
                </a:effectLst>
                <a:cs typeface="Times New Roman" panose="02020603050405020304" pitchFamily="18" charset="0"/>
              </a:rPr>
              <a:t>الأستاذ الدكتور/ فؤاد موسى عبد العال</a:t>
            </a:r>
          </a:p>
          <a:p>
            <a:pPr algn="ctr" rtl="1" eaLnBrk="1" hangingPunct="1">
              <a:defRPr/>
            </a:pPr>
            <a:r>
              <a:rPr lang="ar-EG" altLang="en-US" sz="3600" dirty="0">
                <a:solidFill>
                  <a:srgbClr val="99FF66"/>
                </a:solidFill>
                <a:effectLst>
                  <a:outerShdw blurRad="38100" dist="38100" dir="2700000" algn="tl">
                    <a:srgbClr val="000000"/>
                  </a:outerShdw>
                </a:effectLst>
                <a:cs typeface="Traditional Arabic" panose="02020603050405020304" pitchFamily="18" charset="-78"/>
              </a:rPr>
              <a:t>أستاذ المناهج وطرق التدريس ورئيس قسم المناهج وطرق التدريس</a:t>
            </a:r>
          </a:p>
          <a:p>
            <a:pPr algn="ctr" rtl="1" eaLnBrk="1" hangingPunct="1">
              <a:defRPr/>
            </a:pPr>
            <a:r>
              <a:rPr lang="ar-EG" altLang="en-US" dirty="0">
                <a:solidFill>
                  <a:schemeClr val="bg1"/>
                </a:solidFill>
                <a:effectLst>
                  <a:outerShdw blurRad="38100" dist="38100" dir="2700000" algn="tl">
                    <a:srgbClr val="000000"/>
                  </a:outerShdw>
                </a:effectLst>
                <a:cs typeface="Times New Roman" panose="02020603050405020304" pitchFamily="18" charset="0"/>
              </a:rPr>
              <a:t>كلية التربية – جامعة المنصورة</a:t>
            </a:r>
            <a:endParaRPr lang="en-US" altLang="en-US" dirty="0">
              <a:solidFill>
                <a:schemeClr val="bg1"/>
              </a:solidFill>
              <a:effectLst>
                <a:outerShdw blurRad="38100" dist="38100" dir="2700000" algn="tl">
                  <a:srgbClr val="000000"/>
                </a:outerShdw>
              </a:effectLst>
              <a:cs typeface="Times New Roman" panose="02020603050405020304" pitchFamily="18" charset="0"/>
            </a:endParaRPr>
          </a:p>
        </p:txBody>
      </p:sp>
      <p:pic>
        <p:nvPicPr>
          <p:cNvPr id="10245" name="Audio 1">
            <a:hlinkClick r:id="" action="ppaction://media"/>
            <a:extLst>
              <a:ext uri="{FF2B5EF4-FFF2-40B4-BE49-F238E27FC236}">
                <a16:creationId xmlns:a16="http://schemas.microsoft.com/office/drawing/2014/main" id="{F07166F9-99D9-94C8-4E4E-1F65D0D8038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61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صورة 2">
            <a:extLst>
              <a:ext uri="{FF2B5EF4-FFF2-40B4-BE49-F238E27FC236}">
                <a16:creationId xmlns:a16="http://schemas.microsoft.com/office/drawing/2014/main" id="{5EF02ECE-DAFF-E12D-6EDD-A56A1F6966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5388" y="5583238"/>
            <a:ext cx="1689351" cy="1339195"/>
          </a:xfrm>
          <a:prstGeom prst="rect">
            <a:avLst/>
          </a:prstGeom>
        </p:spPr>
      </p:pic>
    </p:spTree>
    <p:custDataLst>
      <p:tags r:id="rId1"/>
    </p:custDataLst>
  </p:cSld>
  <p:clrMapOvr>
    <a:masterClrMapping/>
  </p:clrMapOvr>
  <p:transition advTm="42008">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0581"/>
                                        </p:tgtEl>
                                        <p:attrNameLst>
                                          <p:attrName>style.visibility</p:attrName>
                                        </p:attrNameLst>
                                      </p:cBhvr>
                                      <p:to>
                                        <p:strVal val="visible"/>
                                      </p:to>
                                    </p:set>
                                    <p:anim calcmode="lin" valueType="num">
                                      <p:cBhvr additive="base">
                                        <p:cTn id="7" dur="500" fill="hold"/>
                                        <p:tgtEl>
                                          <p:spTgt spid="280581"/>
                                        </p:tgtEl>
                                        <p:attrNameLst>
                                          <p:attrName>ppt_x</p:attrName>
                                        </p:attrNameLst>
                                      </p:cBhvr>
                                      <p:tavLst>
                                        <p:tav tm="0">
                                          <p:val>
                                            <p:strVal val="#ppt_x"/>
                                          </p:val>
                                        </p:tav>
                                        <p:tav tm="100000">
                                          <p:val>
                                            <p:strVal val="#ppt_x"/>
                                          </p:val>
                                        </p:tav>
                                      </p:tavLst>
                                    </p:anim>
                                    <p:anim calcmode="lin" valueType="num">
                                      <p:cBhvr additive="base">
                                        <p:cTn id="8" dur="500" fill="hold"/>
                                        <p:tgtEl>
                                          <p:spTgt spid="2805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80583"/>
                                        </p:tgtEl>
                                        <p:attrNameLst>
                                          <p:attrName>style.visibility</p:attrName>
                                        </p:attrNameLst>
                                      </p:cBhvr>
                                      <p:to>
                                        <p:strVal val="visible"/>
                                      </p:to>
                                    </p:set>
                                    <p:animEffect transition="in" filter="blinds(horizontal)">
                                      <p:cBhvr>
                                        <p:cTn id="13" dur="500"/>
                                        <p:tgtEl>
                                          <p:spTgt spid="280583"/>
                                        </p:tgtEl>
                                      </p:cBhvr>
                                    </p:animEffect>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1" grpId="0" animBg="1"/>
      <p:bldP spid="28058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AF969EC-1C93-1320-1D0F-041017E5B606}"/>
              </a:ext>
            </a:extLst>
          </p:cNvPr>
          <p:cNvSpPr>
            <a:spLocks noGrp="1" noChangeArrowheads="1"/>
          </p:cNvSpPr>
          <p:nvPr>
            <p:ph type="title"/>
          </p:nvPr>
        </p:nvSpPr>
        <p:spPr bwMode="auto">
          <a:xfrm>
            <a:off x="514350" y="701675"/>
            <a:ext cx="92583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EG" altLang="en-US" sz="5400" b="1">
                <a:solidFill>
                  <a:srgbClr val="FF0000"/>
                </a:solidFill>
              </a:rPr>
              <a:t>منهج الاستخلاف </a:t>
            </a:r>
            <a:br>
              <a:rPr lang="ar-EG" altLang="en-US" sz="5400" b="1">
                <a:solidFill>
                  <a:srgbClr val="FF0000"/>
                </a:solidFill>
              </a:rPr>
            </a:br>
            <a:endParaRPr lang="en-US" altLang="en-US" sz="5400" b="1">
              <a:solidFill>
                <a:srgbClr val="FF0000"/>
              </a:solidFill>
            </a:endParaRPr>
          </a:p>
        </p:txBody>
      </p:sp>
      <p:sp>
        <p:nvSpPr>
          <p:cNvPr id="19459" name="Rectangle 3">
            <a:extLst>
              <a:ext uri="{FF2B5EF4-FFF2-40B4-BE49-F238E27FC236}">
                <a16:creationId xmlns:a16="http://schemas.microsoft.com/office/drawing/2014/main" id="{5082ED27-565C-98AC-56E3-E23E7D5E0A5A}"/>
              </a:ext>
            </a:extLst>
          </p:cNvPr>
          <p:cNvSpPr>
            <a:spLocks noGrp="1" noChangeArrowheads="1"/>
          </p:cNvSpPr>
          <p:nvPr>
            <p:ph type="body" idx="1"/>
          </p:nvPr>
        </p:nvSpPr>
        <p:spPr bwMode="auto">
          <a:xfrm>
            <a:off x="514350" y="2420938"/>
            <a:ext cx="9258300" cy="3268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r>
              <a:rPr lang="ar-SA" altLang="en-US" sz="3600" b="1"/>
              <a:t>	منظومة الخبرات التربوية التي تهي</a:t>
            </a:r>
            <a:r>
              <a:rPr lang="ar-EG" altLang="en-US" sz="3600" b="1"/>
              <a:t>ئ</a:t>
            </a:r>
            <a:r>
              <a:rPr lang="ar-SA" altLang="en-US" sz="3600" b="1"/>
              <a:t>ها المؤسسة التربوية لتلاميذها لمساعدتهم على النمو الشامل المتكامل المتوازن (إيماني</a:t>
            </a:r>
            <a:r>
              <a:rPr lang="ar-EG" altLang="en-US" sz="3600" b="1"/>
              <a:t>ًّ</a:t>
            </a:r>
            <a:r>
              <a:rPr lang="ar-SA" altLang="en-US" sz="3600" b="1"/>
              <a:t>ا وخ</a:t>
            </a:r>
            <a:r>
              <a:rPr lang="ar-EG" altLang="en-US" sz="3600" b="1"/>
              <a:t>ُ</a:t>
            </a:r>
            <a:r>
              <a:rPr lang="ar-SA" altLang="en-US" sz="3600" b="1"/>
              <a:t>لقي</a:t>
            </a:r>
            <a:r>
              <a:rPr lang="ar-EG" altLang="en-US" sz="3600" b="1"/>
              <a:t>ًّ</a:t>
            </a:r>
            <a:r>
              <a:rPr lang="ar-SA" altLang="en-US" sz="3600" b="1"/>
              <a:t>ا، وجسمي</a:t>
            </a:r>
            <a:r>
              <a:rPr lang="ar-EG" altLang="en-US" sz="3600" b="1"/>
              <a:t>ًّ</a:t>
            </a:r>
            <a:r>
              <a:rPr lang="ar-SA" altLang="en-US" sz="3600" b="1"/>
              <a:t>ا وعقلي</a:t>
            </a:r>
            <a:r>
              <a:rPr lang="ar-EG" altLang="en-US" sz="3600" b="1"/>
              <a:t>ًّ</a:t>
            </a:r>
            <a:r>
              <a:rPr lang="ar-SA" altLang="en-US" sz="3600" b="1"/>
              <a:t>ا ونفسي</a:t>
            </a:r>
            <a:r>
              <a:rPr lang="ar-EG" altLang="en-US" sz="3600" b="1"/>
              <a:t>ًّ</a:t>
            </a:r>
            <a:r>
              <a:rPr lang="ar-SA" altLang="en-US" sz="3600" b="1"/>
              <a:t>ا، وجنسي</a:t>
            </a:r>
            <a:r>
              <a:rPr lang="ar-EG" altLang="en-US" sz="3600" b="1"/>
              <a:t>ًّ</a:t>
            </a:r>
            <a:r>
              <a:rPr lang="ar-SA" altLang="en-US" sz="3600" b="1"/>
              <a:t>ا واجتماعي</a:t>
            </a:r>
            <a:r>
              <a:rPr lang="ar-EG" altLang="en-US" sz="3600" b="1"/>
              <a:t>ًّ</a:t>
            </a:r>
            <a:r>
              <a:rPr lang="ar-SA" altLang="en-US" sz="3600" b="1"/>
              <a:t>ا</a:t>
            </a:r>
            <a:r>
              <a:rPr lang="ar-EG" altLang="en-US" sz="3600" b="1"/>
              <a:t>، وسياسيًّا، واقتصاديًّا</a:t>
            </a:r>
            <a:r>
              <a:rPr lang="ar-SA" altLang="en-US" sz="3600" b="1"/>
              <a:t>،</a:t>
            </a:r>
            <a:r>
              <a:rPr lang="ar-EG" altLang="en-US" sz="3600" b="1"/>
              <a:t> وبيئيًّا</a:t>
            </a:r>
            <a:r>
              <a:rPr lang="ar-SA" altLang="en-US" sz="3600" b="1"/>
              <a:t>)</a:t>
            </a:r>
            <a:r>
              <a:rPr lang="ar-EG" altLang="en-US" sz="3600" b="1"/>
              <a:t>،</a:t>
            </a:r>
            <a:r>
              <a:rPr lang="ar-SA" altLang="en-US" sz="3600" b="1"/>
              <a:t> بما يحقق خلافتهم لله ف</a:t>
            </a:r>
            <a:r>
              <a:rPr lang="ar-EG" altLang="en-US" sz="3600" b="1"/>
              <a:t>ي</a:t>
            </a:r>
            <a:r>
              <a:rPr lang="ar-SA" altLang="en-US" sz="3600" b="1"/>
              <a:t> الأرض و</a:t>
            </a:r>
            <a:r>
              <a:rPr lang="ar-EG" altLang="en-US" sz="3600" b="1"/>
              <a:t>َ</a:t>
            </a:r>
            <a:r>
              <a:rPr lang="ar-SA" altLang="en-US" sz="3600" b="1"/>
              <a:t>فق هدى الله).</a:t>
            </a:r>
            <a:endParaRPr lang="en-US" altLang="en-US" sz="3600" b="1"/>
          </a:p>
        </p:txBody>
      </p:sp>
    </p:spTree>
  </p:cSld>
  <p:clrMapOvr>
    <a:masterClrMapping/>
  </p:clrMapOvr>
  <p:transition>
    <p:randomBar dir="vert"/>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E6F7D6E7-ED40-4993-AAC6-396A445EB772}"/>
              </a:ext>
            </a:extLst>
          </p:cNvPr>
          <p:cNvSpPr>
            <a:spLocks noGrp="1"/>
          </p:cNvSpPr>
          <p:nvPr>
            <p:ph type="title"/>
          </p:nvPr>
        </p:nvSpPr>
        <p:spPr bwMode="auto">
          <a:xfrm>
            <a:off x="514350" y="381000"/>
            <a:ext cx="92583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EG" altLang="ar-EG" sz="2200" b="1"/>
              <a:t>    </a:t>
            </a:r>
            <a:endParaRPr lang="en-US" altLang="ar-EG">
              <a:solidFill>
                <a:schemeClr val="tx1"/>
              </a:solidFill>
            </a:endParaRPr>
          </a:p>
        </p:txBody>
      </p:sp>
      <p:sp>
        <p:nvSpPr>
          <p:cNvPr id="3" name="Content Placeholder 2">
            <a:extLst>
              <a:ext uri="{FF2B5EF4-FFF2-40B4-BE49-F238E27FC236}">
                <a16:creationId xmlns:a16="http://schemas.microsoft.com/office/drawing/2014/main" id="{3C21AEF1-88CB-E094-3316-9BADFC17E679}"/>
              </a:ext>
            </a:extLst>
          </p:cNvPr>
          <p:cNvSpPr>
            <a:spLocks noGrp="1"/>
          </p:cNvSpPr>
          <p:nvPr>
            <p:ph idx="1"/>
          </p:nvPr>
        </p:nvSpPr>
        <p:spPr>
          <a:xfrm>
            <a:off x="514350" y="1219200"/>
            <a:ext cx="9258300" cy="5105400"/>
          </a:xfrm>
        </p:spPr>
        <p:txBody>
          <a:bodyPr>
            <a:normAutofit fontScale="92500" lnSpcReduction="10000"/>
          </a:bodyPr>
          <a:lstStyle/>
          <a:p>
            <a:pPr marL="0" indent="0">
              <a:buFontTx/>
              <a:buNone/>
              <a:defRPr/>
            </a:pPr>
            <a:r>
              <a:rPr lang="ar-EG" sz="2800" b="1" dirty="0">
                <a:solidFill>
                  <a:schemeClr val="tx2"/>
                </a:solidFill>
                <a:effectLst>
                  <a:outerShdw blurRad="38100" dist="38100" dir="2700000" algn="tl">
                    <a:srgbClr val="000000">
                      <a:alpha val="43137"/>
                    </a:srgbClr>
                  </a:outerShdw>
                </a:effectLst>
              </a:rPr>
              <a:t>ب</a:t>
            </a:r>
            <a:r>
              <a:rPr lang="ar-IQ" sz="2800" b="1" dirty="0">
                <a:solidFill>
                  <a:schemeClr val="tx2"/>
                </a:solidFill>
                <a:effectLst>
                  <a:outerShdw blurRad="38100" dist="38100" dir="2700000" algn="tl">
                    <a:srgbClr val="000000">
                      <a:alpha val="43137"/>
                    </a:srgbClr>
                  </a:outerShdw>
                </a:effectLst>
              </a:rPr>
              <a:t>-</a:t>
            </a:r>
            <a:r>
              <a:rPr lang="ar-EG" sz="2800" b="1" dirty="0">
                <a:solidFill>
                  <a:schemeClr val="tx2"/>
                </a:solidFill>
                <a:effectLst>
                  <a:outerShdw blurRad="38100" dist="38100" dir="2700000" algn="tl">
                    <a:srgbClr val="000000">
                      <a:alpha val="43137"/>
                    </a:srgbClr>
                  </a:outerShdw>
                </a:effectLst>
              </a:rPr>
              <a:t> </a:t>
            </a:r>
            <a:r>
              <a:rPr lang="ar-EG" sz="2800" b="1" dirty="0">
                <a:effectLst>
                  <a:outerShdw blurRad="38100" dist="38100" dir="2700000" algn="tl">
                    <a:srgbClr val="000000">
                      <a:alpha val="43137"/>
                    </a:srgbClr>
                  </a:outerShdw>
                </a:effectLst>
              </a:rPr>
              <a:t>أن يطبق القانون على الجميع:</a:t>
            </a:r>
            <a:endParaRPr lang="ar-EG" sz="2800" b="1" dirty="0">
              <a:solidFill>
                <a:schemeClr val="tx2"/>
              </a:solidFill>
              <a:effectLst>
                <a:outerShdw blurRad="38100" dist="38100" dir="2700000" algn="tl">
                  <a:srgbClr val="000000">
                    <a:alpha val="43137"/>
                  </a:srgbClr>
                </a:outerShdw>
              </a:effectLst>
            </a:endParaRPr>
          </a:p>
          <a:p>
            <a:pPr marL="0" indent="0">
              <a:buFontTx/>
              <a:buNone/>
              <a:defRPr/>
            </a:pPr>
            <a:r>
              <a:rPr lang="ar-EG" sz="2000" b="1" dirty="0"/>
              <a:t>من العدل الذي يحث عليه رسول الله </a:t>
            </a:r>
            <a:r>
              <a:rPr lang="ar-EG" b="1" dirty="0"/>
              <a:t>صلى الله عليه وسلم</a:t>
            </a:r>
            <a:r>
              <a:rPr lang="ar-EG" sz="2000" b="1" dirty="0"/>
              <a:t> بقوله:</a:t>
            </a:r>
            <a:r>
              <a:rPr lang="ar-IQ" sz="2000" b="1" dirty="0"/>
              <a:t> (</a:t>
            </a:r>
            <a:r>
              <a:rPr lang="ar-EG" sz="2000" b="1" dirty="0"/>
              <a:t>(</a:t>
            </a:r>
            <a:r>
              <a:rPr lang="ar-IQ" sz="2000" b="1" dirty="0"/>
              <a:t>إ</a:t>
            </a:r>
            <a:r>
              <a:rPr lang="ar-EG" sz="2000" b="1" dirty="0"/>
              <a:t>نما أهلك الناس قبلكم </a:t>
            </a:r>
            <a:r>
              <a:rPr lang="ar-IQ" sz="2000" b="1" dirty="0"/>
              <a:t>أ</a:t>
            </a:r>
            <a:r>
              <a:rPr lang="ar-EG" sz="2000" b="1" dirty="0"/>
              <a:t>نهم </a:t>
            </a:r>
            <a:r>
              <a:rPr lang="ar-EG" sz="2000" b="1" dirty="0" err="1"/>
              <a:t>كانو</a:t>
            </a:r>
            <a:r>
              <a:rPr lang="ar-IQ" sz="2000" b="1" dirty="0"/>
              <a:t>ا</a:t>
            </a:r>
            <a:r>
              <a:rPr lang="ar-EG" sz="2000" b="1" dirty="0"/>
              <a:t> </a:t>
            </a:r>
            <a:r>
              <a:rPr lang="ar-IQ" sz="2000" b="1" dirty="0"/>
              <a:t>إ</a:t>
            </a:r>
            <a:r>
              <a:rPr lang="ar-EG" sz="2000" b="1" dirty="0"/>
              <a:t>ذا سرق فيهم الشريف تركوه و</a:t>
            </a:r>
            <a:r>
              <a:rPr lang="ar-IQ" sz="2000" b="1" dirty="0"/>
              <a:t>إ</a:t>
            </a:r>
            <a:r>
              <a:rPr lang="ar-EG" sz="2000" b="1" dirty="0"/>
              <a:t>ذا سرق فيهم الضعيف أقاموا عليه الحد</a:t>
            </a:r>
            <a:r>
              <a:rPr lang="ar-IQ" sz="2000" b="1" dirty="0"/>
              <a:t>،</a:t>
            </a:r>
            <a:r>
              <a:rPr lang="ar-EG" sz="2000" b="1" dirty="0"/>
              <a:t> والذي نفس محمد بيده </a:t>
            </a:r>
            <a:r>
              <a:rPr lang="ar-IQ" sz="2000" b="1" dirty="0"/>
              <a:t>لو</a:t>
            </a:r>
            <a:r>
              <a:rPr lang="ar-EG" sz="2000" b="1" dirty="0"/>
              <a:t> أن فاطم</a:t>
            </a:r>
            <a:r>
              <a:rPr lang="ar-IQ" sz="2000" b="1" dirty="0"/>
              <a:t>ة</a:t>
            </a:r>
            <a:r>
              <a:rPr lang="ar-EG" sz="2000" b="1" dirty="0"/>
              <a:t> بنت محمد سرقت لقطعت يدها). </a:t>
            </a:r>
            <a:endParaRPr lang="ar-EG" b="1" dirty="0">
              <a:solidFill>
                <a:schemeClr val="tx2"/>
              </a:solidFill>
            </a:endParaRPr>
          </a:p>
          <a:p>
            <a:pPr marL="0" indent="0">
              <a:buFontTx/>
              <a:buNone/>
              <a:defRPr/>
            </a:pPr>
            <a:r>
              <a:rPr lang="ar-EG" b="1" dirty="0">
                <a:solidFill>
                  <a:schemeClr val="tx2"/>
                </a:solidFill>
                <a:effectLst>
                  <a:outerShdw blurRad="38100" dist="38100" dir="2700000" algn="tl">
                    <a:srgbClr val="000000">
                      <a:alpha val="43137"/>
                    </a:srgbClr>
                  </a:outerShdw>
                </a:effectLst>
              </a:rPr>
              <a:t>ج</a:t>
            </a:r>
            <a:r>
              <a:rPr lang="ar-IQ" b="1" dirty="0">
                <a:solidFill>
                  <a:schemeClr val="tx2"/>
                </a:solidFill>
                <a:effectLst>
                  <a:outerShdw blurRad="38100" dist="38100" dir="2700000" algn="tl">
                    <a:srgbClr val="000000">
                      <a:alpha val="43137"/>
                    </a:srgbClr>
                  </a:outerShdw>
                </a:effectLst>
              </a:rPr>
              <a:t>-</a:t>
            </a:r>
            <a:r>
              <a:rPr lang="ar-EG" b="1" dirty="0">
                <a:solidFill>
                  <a:schemeClr val="tx2"/>
                </a:solidFill>
                <a:effectLst>
                  <a:outerShdw blurRad="38100" dist="38100" dir="2700000" algn="tl">
                    <a:srgbClr val="000000">
                      <a:alpha val="43137"/>
                    </a:srgbClr>
                  </a:outerShdw>
                </a:effectLst>
              </a:rPr>
              <a:t> </a:t>
            </a:r>
            <a:r>
              <a:rPr lang="ar-EG" b="1" dirty="0">
                <a:effectLst>
                  <a:outerShdw blurRad="38100" dist="38100" dir="2700000" algn="tl">
                    <a:srgbClr val="000000">
                      <a:alpha val="43137"/>
                    </a:srgbClr>
                  </a:outerShdw>
                </a:effectLst>
              </a:rPr>
              <a:t>احترام الملكية الخاصة للأفراد وحقوقهم المالي</a:t>
            </a:r>
            <a:r>
              <a:rPr lang="ar-IQ" b="1" dirty="0">
                <a:effectLst>
                  <a:outerShdw blurRad="38100" dist="38100" dir="2700000" algn="tl">
                    <a:srgbClr val="000000">
                      <a:alpha val="43137"/>
                    </a:srgbClr>
                  </a:outerShdw>
                </a:effectLst>
              </a:rPr>
              <a:t>ة</a:t>
            </a:r>
            <a:r>
              <a:rPr lang="ar-EG" dirty="0"/>
              <a:t>:</a:t>
            </a:r>
          </a:p>
          <a:p>
            <a:pPr marL="0" indent="0">
              <a:buFontTx/>
              <a:buNone/>
              <a:defRPr/>
            </a:pPr>
            <a:r>
              <a:rPr lang="ar-EG" b="1" dirty="0">
                <a:solidFill>
                  <a:schemeClr val="tx2"/>
                </a:solidFill>
              </a:rPr>
              <a:t> </a:t>
            </a:r>
            <a:r>
              <a:rPr lang="ar-EG" sz="2000" b="1" dirty="0"/>
              <a:t>هو عدل الحاكم أو ول</a:t>
            </a:r>
            <a:r>
              <a:rPr lang="ar-IQ" sz="2000" b="1" dirty="0"/>
              <a:t>ي</a:t>
            </a:r>
            <a:r>
              <a:rPr lang="ar-EG" sz="2000" b="1" dirty="0"/>
              <a:t> الأمر فيما يتعلق بما للناس من حقوق في </a:t>
            </a:r>
            <a:r>
              <a:rPr lang="ar-IQ" sz="2000" b="1" dirty="0"/>
              <a:t>أ</a:t>
            </a:r>
            <a:r>
              <a:rPr lang="ar-EG" sz="2000" b="1" dirty="0"/>
              <a:t>موالهم أو حقوق مترتب</a:t>
            </a:r>
            <a:r>
              <a:rPr lang="ar-IQ" sz="2000" b="1" dirty="0"/>
              <a:t>ة</a:t>
            </a:r>
            <a:r>
              <a:rPr lang="ar-EG" sz="2000" b="1" dirty="0"/>
              <a:t> على </a:t>
            </a:r>
            <a:r>
              <a:rPr lang="ar-IQ" sz="2000" b="1" dirty="0"/>
              <a:t>أ</a:t>
            </a:r>
            <a:r>
              <a:rPr lang="ar-EG" sz="2000" b="1" dirty="0"/>
              <a:t>عمالهم وهو الذي يؤدى </a:t>
            </a:r>
            <a:r>
              <a:rPr lang="ar-IQ" sz="2000" b="1" dirty="0"/>
              <a:t>إلى</a:t>
            </a:r>
            <a:r>
              <a:rPr lang="ar-EG" sz="2000" b="1" dirty="0"/>
              <a:t> </a:t>
            </a:r>
            <a:r>
              <a:rPr lang="ar-IQ" sz="2000" b="1" dirty="0"/>
              <a:t>أ</a:t>
            </a:r>
            <a:r>
              <a:rPr lang="ar-EG" sz="2000" b="1" dirty="0"/>
              <a:t>ن تشعر الرعي</a:t>
            </a:r>
            <a:r>
              <a:rPr lang="ar-IQ" sz="2000" b="1" dirty="0"/>
              <a:t>ة</a:t>
            </a:r>
            <a:r>
              <a:rPr lang="ar-EG" sz="2000" b="1" dirty="0"/>
              <a:t> بال</a:t>
            </a:r>
            <a:r>
              <a:rPr lang="ar-IQ" sz="2000" b="1" dirty="0"/>
              <a:t>ا</a:t>
            </a:r>
            <a:r>
              <a:rPr lang="ar-EG" sz="2000" b="1" dirty="0" err="1"/>
              <a:t>طمئنان</a:t>
            </a:r>
            <a:r>
              <a:rPr lang="ar-EG" sz="2000" b="1" dirty="0"/>
              <a:t> ويحفزهم على ال</a:t>
            </a:r>
            <a:r>
              <a:rPr lang="ar-IQ" sz="2000" b="1" dirty="0"/>
              <a:t>إ</a:t>
            </a:r>
            <a:r>
              <a:rPr lang="ar-EG" sz="2000" b="1" dirty="0"/>
              <a:t>قبال على العمل</a:t>
            </a:r>
          </a:p>
          <a:p>
            <a:pPr marL="0" indent="0">
              <a:buFontTx/>
              <a:buNone/>
              <a:defRPr/>
            </a:pPr>
            <a:r>
              <a:rPr lang="ar-EG" sz="2000" b="1" dirty="0"/>
              <a:t>وبالعكس تكون عواقب الاعتداء على </a:t>
            </a:r>
            <a:r>
              <a:rPr lang="ar-IQ" sz="2000" b="1" dirty="0"/>
              <a:t>أ</a:t>
            </a:r>
            <a:r>
              <a:rPr lang="ar-EG" sz="2000" b="1" dirty="0"/>
              <a:t>موال الناس وحقوقهم أو غمطهم </a:t>
            </a:r>
            <a:r>
              <a:rPr lang="ar-IQ" sz="2000" b="1" dirty="0"/>
              <a:t>إ</a:t>
            </a:r>
            <a:r>
              <a:rPr lang="ar-EG" sz="2000" b="1" dirty="0" err="1"/>
              <a:t>ياها</a:t>
            </a:r>
            <a:r>
              <a:rPr lang="ar-EG" sz="2000" b="1" dirty="0"/>
              <a:t> هو </a:t>
            </a:r>
            <a:r>
              <a:rPr lang="ar-IQ" sz="2000" b="1" dirty="0"/>
              <a:t>إ</a:t>
            </a:r>
            <a:r>
              <a:rPr lang="ar-EG" sz="2000" b="1" dirty="0"/>
              <a:t>حجام الناس عن مزاولة الأعمال وركود النشاط</a:t>
            </a:r>
          </a:p>
          <a:p>
            <a:pPr marL="0" indent="0">
              <a:buFontTx/>
              <a:buNone/>
              <a:defRPr/>
            </a:pPr>
            <a:r>
              <a:rPr lang="ar-EG" sz="2000" b="1" dirty="0"/>
              <a:t>ومما كتب ابن خلدون</a:t>
            </a:r>
            <a:r>
              <a:rPr lang="ar-EG" b="1" dirty="0"/>
              <a:t> </a:t>
            </a:r>
            <a:r>
              <a:rPr lang="ar-EG" sz="2000" b="1" dirty="0"/>
              <a:t>في هذا المضمار تحت عنوان</a:t>
            </a:r>
            <a:r>
              <a:rPr lang="ar-IQ" sz="2000" b="1" dirty="0"/>
              <a:t>: </a:t>
            </a:r>
            <a:r>
              <a:rPr lang="ar-EG" sz="2000" b="1" dirty="0"/>
              <a:t>الظلم مؤذن بخراب ا</a:t>
            </a:r>
            <a:r>
              <a:rPr lang="ar-IQ" sz="2000" b="1" dirty="0"/>
              <a:t>ل</a:t>
            </a:r>
            <a:r>
              <a:rPr lang="ar-EG" sz="2000" b="1" dirty="0"/>
              <a:t>ع</a:t>
            </a:r>
            <a:r>
              <a:rPr lang="ar-IQ" sz="2000" b="1" dirty="0"/>
              <a:t>م</a:t>
            </a:r>
            <a:r>
              <a:rPr lang="ar-EG" sz="2000" b="1" dirty="0"/>
              <a:t>ران كتب </a:t>
            </a:r>
            <a:r>
              <a:rPr lang="ar-IQ" sz="2000" b="1" dirty="0"/>
              <a:t>ي</a:t>
            </a:r>
            <a:r>
              <a:rPr lang="ar-EG" sz="2000" b="1" dirty="0"/>
              <a:t>قول:</a:t>
            </a:r>
            <a:r>
              <a:rPr lang="ar-IQ" sz="2000" b="1" dirty="0"/>
              <a:t> "</a:t>
            </a:r>
            <a:r>
              <a:rPr lang="ar-EG" sz="2000" b="1" dirty="0"/>
              <a:t>لا تحسبن الظلم </a:t>
            </a:r>
            <a:r>
              <a:rPr lang="ar-IQ" sz="2000" b="1" dirty="0"/>
              <a:t>إ</a:t>
            </a:r>
            <a:r>
              <a:rPr lang="ar-EG" sz="2000" b="1" dirty="0"/>
              <a:t>نما هو أخذ المال أو الملك من يد مالكه من غير عوض و لا سبب كما ه</a:t>
            </a:r>
            <a:r>
              <a:rPr lang="ar-IQ" sz="2000" b="1" dirty="0"/>
              <a:t>و</a:t>
            </a:r>
            <a:r>
              <a:rPr lang="ar-EG" sz="2000" b="1" dirty="0"/>
              <a:t> المشهور بل الظلم أعم من ذلك</a:t>
            </a:r>
            <a:r>
              <a:rPr lang="ar-IQ" sz="2000" b="1" dirty="0"/>
              <a:t>".</a:t>
            </a:r>
            <a:endParaRPr lang="ar-EG" sz="2000" b="1" dirty="0"/>
          </a:p>
          <a:p>
            <a:pPr marL="0" indent="0">
              <a:buFontTx/>
              <a:buNone/>
              <a:defRPr/>
            </a:pPr>
            <a:r>
              <a:rPr lang="ar-EG" sz="2000" b="1" dirty="0"/>
              <a:t> وكلنا يعرف المقولة التي قالها الهرمزان مبعوث ملك فارس </a:t>
            </a:r>
            <a:r>
              <a:rPr lang="ar-IQ" sz="2000" b="1" dirty="0"/>
              <a:t>إلى</a:t>
            </a:r>
            <a:r>
              <a:rPr lang="ar-EG" sz="2000" b="1" dirty="0"/>
              <a:t> عمر – رضى الله عنه وأرضاه – عندما وجد عمر نائم</a:t>
            </a:r>
            <a:r>
              <a:rPr lang="ar-IQ" sz="2000" b="1" dirty="0"/>
              <a:t>ً</a:t>
            </a:r>
            <a:r>
              <a:rPr lang="ar-EG" sz="2000" b="1" dirty="0"/>
              <a:t>ا على التراب بدون حرس (ملكي أو جمهوري) فقال: </a:t>
            </a:r>
            <a:r>
              <a:rPr lang="ar-IQ" sz="2000" b="1" dirty="0"/>
              <a:t>"</a:t>
            </a:r>
            <a:r>
              <a:rPr lang="ar-EG" sz="2000" b="1" dirty="0"/>
              <a:t>عدلت فأمنت فنمت يا</a:t>
            </a:r>
            <a:r>
              <a:rPr lang="ar-IQ" sz="2000" b="1" dirty="0"/>
              <a:t> </a:t>
            </a:r>
            <a:r>
              <a:rPr lang="ar-EG" sz="2000" b="1" dirty="0"/>
              <a:t>عمر</a:t>
            </a:r>
            <a:r>
              <a:rPr lang="ar-IQ" sz="2000" b="1" dirty="0"/>
              <a:t>"،</a:t>
            </a:r>
            <a:r>
              <a:rPr lang="ar-EG" sz="2000" b="1" dirty="0"/>
              <a:t> يا</a:t>
            </a:r>
            <a:r>
              <a:rPr lang="ar-IQ" sz="2000" b="1" dirty="0"/>
              <a:t> </a:t>
            </a:r>
            <a:r>
              <a:rPr lang="ar-EG" sz="2000" b="1" dirty="0"/>
              <a:t>له من أمن وأمان للحاكم وللمحكومين في تطبيق العدل على واقع الأرض بشرع الله</a:t>
            </a:r>
            <a:r>
              <a:rPr lang="ar-EG" sz="2000" dirty="0"/>
              <a:t>.</a:t>
            </a:r>
          </a:p>
        </p:txBody>
      </p:sp>
    </p:spTree>
  </p:cSld>
  <p:clrMapOvr>
    <a:masterClrMapping/>
  </p:clrMapOvr>
  <p:transition spd="slow">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7A14D2-ADD4-3C84-DD5C-F6D1EA7790CD}"/>
              </a:ext>
            </a:extLst>
          </p:cNvPr>
          <p:cNvSpPr>
            <a:spLocks noGrp="1"/>
          </p:cNvSpPr>
          <p:nvPr>
            <p:ph idx="1"/>
          </p:nvPr>
        </p:nvSpPr>
        <p:spPr>
          <a:xfrm>
            <a:off x="428625" y="838200"/>
            <a:ext cx="9515475" cy="5715000"/>
          </a:xfrm>
        </p:spPr>
        <p:txBody>
          <a:bodyPr/>
          <a:lstStyle/>
          <a:p>
            <a:pPr marL="0" indent="0">
              <a:buFontTx/>
              <a:buNone/>
              <a:defRPr/>
            </a:pPr>
            <a:r>
              <a:rPr lang="ar-EG" b="1" dirty="0">
                <a:solidFill>
                  <a:schemeClr val="accent2">
                    <a:lumMod val="75000"/>
                  </a:schemeClr>
                </a:solidFill>
                <a:effectLst>
                  <a:outerShdw blurRad="38100" dist="38100" dir="2700000" algn="tl">
                    <a:srgbClr val="000000">
                      <a:alpha val="43137"/>
                    </a:srgbClr>
                  </a:outerShdw>
                </a:effectLst>
              </a:rPr>
              <a:t>د</a:t>
            </a:r>
            <a:r>
              <a:rPr lang="ar-IQ" b="1" dirty="0">
                <a:solidFill>
                  <a:schemeClr val="accent2">
                    <a:lumMod val="75000"/>
                  </a:schemeClr>
                </a:solidFill>
                <a:effectLst>
                  <a:outerShdw blurRad="38100" dist="38100" dir="2700000" algn="tl">
                    <a:srgbClr val="000000">
                      <a:alpha val="43137"/>
                    </a:srgbClr>
                  </a:outerShdw>
                </a:effectLst>
              </a:rPr>
              <a:t>-</a:t>
            </a:r>
            <a:r>
              <a:rPr lang="ar-EG" b="1" dirty="0">
                <a:solidFill>
                  <a:schemeClr val="accent2">
                    <a:lumMod val="75000"/>
                  </a:schemeClr>
                </a:solidFill>
                <a:effectLst>
                  <a:outerShdw blurRad="38100" dist="38100" dir="2700000" algn="tl">
                    <a:srgbClr val="000000">
                      <a:alpha val="43137"/>
                    </a:srgbClr>
                  </a:outerShdw>
                </a:effectLst>
              </a:rPr>
              <a:t> </a:t>
            </a:r>
            <a:r>
              <a:rPr lang="ar-EG" b="1" dirty="0">
                <a:effectLst>
                  <a:outerShdw blurRad="38100" dist="38100" dir="2700000" algn="tl">
                    <a:srgbClr val="000000">
                      <a:alpha val="43137"/>
                    </a:srgbClr>
                  </a:outerShdw>
                </a:effectLst>
              </a:rPr>
              <a:t>تطبيق الشورى:</a:t>
            </a:r>
          </a:p>
          <a:p>
            <a:pPr marL="0" indent="0">
              <a:buFontTx/>
              <a:buNone/>
              <a:defRPr/>
            </a:pPr>
            <a:r>
              <a:rPr lang="ar-IQ" sz="2000" b="1" dirty="0"/>
              <a:t>إ</a:t>
            </a:r>
            <a:r>
              <a:rPr lang="ar-EG" sz="2000" b="1" dirty="0"/>
              <a:t>ن مبدأ الشور</a:t>
            </a:r>
            <a:r>
              <a:rPr lang="ar-IQ" sz="2000" b="1" dirty="0"/>
              <a:t>ى</a:t>
            </a:r>
            <a:r>
              <a:rPr lang="ar-EG" sz="2000" b="1" dirty="0"/>
              <a:t> يعني أن كل قرار ينسب للجماعة يجب أن يكون تعبير</a:t>
            </a:r>
            <a:r>
              <a:rPr lang="ar-IQ" sz="2000" b="1" dirty="0"/>
              <a:t>ً</a:t>
            </a:r>
            <a:r>
              <a:rPr lang="ar-EG" sz="2000" b="1" dirty="0"/>
              <a:t>ا عن </a:t>
            </a:r>
            <a:r>
              <a:rPr lang="ar-IQ" sz="2000" b="1" dirty="0"/>
              <a:t>إ</a:t>
            </a:r>
            <a:r>
              <a:rPr lang="ar-EG" sz="2000" b="1" dirty="0"/>
              <a:t>رادة جمهور الجماعة أو مجموع أفرادها بشرط أن يتمتع الجميع بحرية كاملة في المعارضة والمناقشة</a:t>
            </a:r>
            <a:r>
              <a:rPr lang="ar-IQ" sz="2000" b="1" dirty="0"/>
              <a:t>،</a:t>
            </a:r>
            <a:r>
              <a:rPr lang="ar-EG" sz="2000" b="1" dirty="0"/>
              <a:t> </a:t>
            </a:r>
            <a:r>
              <a:rPr lang="ar-IQ" sz="2000" b="1" dirty="0"/>
              <a:t>ف</a:t>
            </a:r>
            <a:r>
              <a:rPr lang="ar-EG" sz="2000" b="1" dirty="0"/>
              <a:t>الجماعة ليست كائن</a:t>
            </a:r>
            <a:r>
              <a:rPr lang="ar-IQ" sz="2000" b="1" dirty="0"/>
              <a:t>ً</a:t>
            </a:r>
            <a:r>
              <a:rPr lang="ar-EG" sz="2000" b="1" dirty="0"/>
              <a:t>ا منفصل</a:t>
            </a:r>
            <a:r>
              <a:rPr lang="ar-IQ" sz="2000" b="1" dirty="0"/>
              <a:t>ً</a:t>
            </a:r>
            <a:r>
              <a:rPr lang="ar-EG" sz="2000" b="1" dirty="0"/>
              <a:t>ا عن أفرادها فكل فرد فيها هو جزء منها</a:t>
            </a:r>
            <a:r>
              <a:rPr lang="ar-IQ" sz="2000" b="1" dirty="0"/>
              <a:t>،</a:t>
            </a:r>
            <a:r>
              <a:rPr lang="ar-EG" sz="2000" b="1" dirty="0"/>
              <a:t> وانتماؤه ل</a:t>
            </a:r>
            <a:r>
              <a:rPr lang="ar-IQ" sz="2000" b="1" dirty="0"/>
              <a:t>ه</a:t>
            </a:r>
            <a:r>
              <a:rPr lang="ar-EG" sz="2000" b="1" dirty="0"/>
              <a:t>ا يعطيه حق</a:t>
            </a:r>
            <a:r>
              <a:rPr lang="ar-IQ" sz="2000" b="1" dirty="0"/>
              <a:t>ًّ</a:t>
            </a:r>
            <a:r>
              <a:rPr lang="ar-EG" sz="2000" b="1" dirty="0"/>
              <a:t>ا فطري</a:t>
            </a:r>
            <a:r>
              <a:rPr lang="ar-IQ" sz="2000" b="1" dirty="0"/>
              <a:t>ًّ</a:t>
            </a:r>
            <a:r>
              <a:rPr lang="ar-EG" sz="2000" b="1" dirty="0"/>
              <a:t>ا وشرعي</a:t>
            </a:r>
            <a:r>
              <a:rPr lang="ar-IQ" sz="2000" b="1" dirty="0"/>
              <a:t>ًّ</a:t>
            </a:r>
            <a:r>
              <a:rPr lang="ar-EG" sz="2000" b="1" dirty="0"/>
              <a:t>ا في أن تعطي له الفرص</a:t>
            </a:r>
            <a:r>
              <a:rPr lang="ar-IQ" sz="2000" b="1" dirty="0"/>
              <a:t>ة</a:t>
            </a:r>
            <a:r>
              <a:rPr lang="ar-EG" sz="2000" b="1" dirty="0"/>
              <a:t> للمشارك</a:t>
            </a:r>
            <a:r>
              <a:rPr lang="ar-IQ" sz="2000" b="1" dirty="0"/>
              <a:t>ة</a:t>
            </a:r>
            <a:r>
              <a:rPr lang="ar-EG" sz="2000" b="1" dirty="0"/>
              <a:t> بحري</a:t>
            </a:r>
            <a:r>
              <a:rPr lang="ar-IQ" sz="2000" b="1" dirty="0"/>
              <a:t>ة</a:t>
            </a:r>
            <a:r>
              <a:rPr lang="ar-EG" sz="2000" b="1" dirty="0"/>
              <a:t> كاملة في التشاور مع باقي أفراد الجماع</a:t>
            </a:r>
            <a:r>
              <a:rPr lang="ar-IQ" sz="2000" b="1" dirty="0"/>
              <a:t>ة</a:t>
            </a:r>
            <a:r>
              <a:rPr lang="ar-EG" b="1" dirty="0">
                <a:solidFill>
                  <a:schemeClr val="accent2">
                    <a:lumMod val="75000"/>
                  </a:schemeClr>
                </a:solidFill>
                <a:effectLst>
                  <a:outerShdw blurRad="38100" dist="38100" dir="2700000" algn="tl">
                    <a:srgbClr val="000000">
                      <a:alpha val="43137"/>
                    </a:srgbClr>
                  </a:outerShdw>
                </a:effectLst>
              </a:rPr>
              <a:t>.</a:t>
            </a:r>
            <a:endParaRPr lang="en-US" b="1" dirty="0">
              <a:solidFill>
                <a:schemeClr val="accent2">
                  <a:lumMod val="75000"/>
                </a:schemeClr>
              </a:solidFill>
              <a:effectLst>
                <a:outerShdw blurRad="38100" dist="38100" dir="2700000" algn="tl">
                  <a:srgbClr val="000000">
                    <a:alpha val="43137"/>
                  </a:srgbClr>
                </a:outerShdw>
              </a:effectLst>
            </a:endParaRPr>
          </a:p>
        </p:txBody>
      </p:sp>
    </p:spTree>
  </p:cSld>
  <p:clrMapOvr>
    <a:masterClrMapping/>
  </p:clrMapOvr>
  <p:transition spd="slow">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1468-6612-05A6-1540-64A3EE29E931}"/>
              </a:ext>
            </a:extLst>
          </p:cNvPr>
          <p:cNvSpPr>
            <a:spLocks noGrp="1"/>
          </p:cNvSpPr>
          <p:nvPr>
            <p:ph type="title"/>
          </p:nvPr>
        </p:nvSpPr>
        <p:spPr>
          <a:xfrm>
            <a:off x="514350" y="704850"/>
            <a:ext cx="9258300" cy="819150"/>
          </a:xfrm>
        </p:spPr>
        <p:txBody>
          <a:bodyPr/>
          <a:lstStyle/>
          <a:p>
            <a:pPr>
              <a:defRPr/>
            </a:pPr>
            <a:r>
              <a:rPr lang="ar-EG" b="1" dirty="0">
                <a:effectLst>
                  <a:outerShdw blurRad="38100" dist="38100" dir="2700000" algn="tl">
                    <a:srgbClr val="000000">
                      <a:alpha val="43137"/>
                    </a:srgbClr>
                  </a:outerShdw>
                </a:effectLst>
              </a:rPr>
              <a:t>2</a:t>
            </a:r>
            <a:r>
              <a:rPr lang="ar-IQ" b="1" dirty="0">
                <a:effectLst>
                  <a:outerShdw blurRad="38100" dist="38100" dir="2700000" algn="tl">
                    <a:srgbClr val="000000">
                      <a:alpha val="43137"/>
                    </a:srgbClr>
                  </a:outerShdw>
                </a:effectLst>
              </a:rPr>
              <a:t>-</a:t>
            </a:r>
            <a:r>
              <a:rPr lang="ar-EG" b="1" dirty="0">
                <a:effectLst>
                  <a:outerShdw blurRad="38100" dist="38100" dir="2700000" algn="tl">
                    <a:srgbClr val="000000">
                      <a:alpha val="43137"/>
                    </a:srgbClr>
                  </a:outerShdw>
                </a:effectLst>
              </a:rPr>
              <a:t> مس</a:t>
            </a:r>
            <a:r>
              <a:rPr lang="ar-IQ" b="1" dirty="0">
                <a:effectLst>
                  <a:outerShdw blurRad="38100" dist="38100" dir="2700000" algn="tl">
                    <a:srgbClr val="000000">
                      <a:alpha val="43137"/>
                    </a:srgbClr>
                  </a:outerShdw>
                </a:effectLst>
              </a:rPr>
              <a:t>ؤ</a:t>
            </a:r>
            <a:r>
              <a:rPr lang="ar-EG" b="1" dirty="0">
                <a:effectLst>
                  <a:outerShdw blurRad="38100" dist="38100" dir="2700000" algn="tl">
                    <a:srgbClr val="000000">
                      <a:alpha val="43137"/>
                    </a:srgbClr>
                  </a:outerShdw>
                </a:effectLst>
              </a:rPr>
              <a:t>وليات الأمة تجاه الحاكم</a:t>
            </a:r>
            <a:endParaRPr lang="en-US" b="1" dirty="0">
              <a:effectLst>
                <a:outerShdw blurRad="38100" dist="38100" dir="2700000" algn="tl">
                  <a:srgbClr val="000000">
                    <a:alpha val="43137"/>
                  </a:srgbClr>
                </a:outerShdw>
              </a:effectLst>
            </a:endParaRPr>
          </a:p>
        </p:txBody>
      </p:sp>
      <p:sp>
        <p:nvSpPr>
          <p:cNvPr id="5" name="Content Placeholder 4">
            <a:extLst>
              <a:ext uri="{FF2B5EF4-FFF2-40B4-BE49-F238E27FC236}">
                <a16:creationId xmlns:a16="http://schemas.microsoft.com/office/drawing/2014/main" id="{6D07C4C0-6231-C2A1-EAD3-B76DE10CFBDE}"/>
              </a:ext>
            </a:extLst>
          </p:cNvPr>
          <p:cNvSpPr>
            <a:spLocks noGrp="1"/>
          </p:cNvSpPr>
          <p:nvPr>
            <p:ph idx="1"/>
          </p:nvPr>
        </p:nvSpPr>
        <p:spPr>
          <a:xfrm>
            <a:off x="514350" y="1600200"/>
            <a:ext cx="9258300" cy="4724400"/>
          </a:xfrm>
        </p:spPr>
        <p:txBody>
          <a:bodyPr/>
          <a:lstStyle/>
          <a:p>
            <a:pPr marL="0" indent="0">
              <a:buFontTx/>
              <a:buNone/>
              <a:defRPr/>
            </a:pPr>
            <a:r>
              <a:rPr lang="ar-EG" b="1" dirty="0">
                <a:effectLst>
                  <a:outerShdw blurRad="38100" dist="38100" dir="2700000" algn="tl">
                    <a:srgbClr val="000000">
                      <a:alpha val="43137"/>
                    </a:srgbClr>
                  </a:outerShdw>
                </a:effectLst>
              </a:rPr>
              <a:t>الطاعة:</a:t>
            </a:r>
          </a:p>
          <a:p>
            <a:pPr marL="0" indent="0">
              <a:buFontTx/>
              <a:buNone/>
              <a:defRPr/>
            </a:pPr>
            <a:r>
              <a:rPr lang="ar-IQ" sz="2000" b="1" dirty="0">
                <a:effectLst>
                  <a:outerShdw blurRad="38100" dist="38100" dir="2700000" algn="tl">
                    <a:srgbClr val="000000">
                      <a:alpha val="43137"/>
                    </a:srgbClr>
                  </a:outerShdw>
                </a:effectLst>
              </a:rPr>
              <a:t>إ</a:t>
            </a:r>
            <a:r>
              <a:rPr lang="ar-EG" sz="2000" b="1" dirty="0">
                <a:effectLst>
                  <a:outerShdw blurRad="38100" dist="38100" dir="2700000" algn="tl">
                    <a:srgbClr val="000000">
                      <a:alpha val="43137"/>
                    </a:srgbClr>
                  </a:outerShdw>
                </a:effectLst>
              </a:rPr>
              <a:t>ن الحاكم العادل الذي ينفذ أحكام الشريعة ويلتزم بها في أعماله وتصرفاته</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 ويحافظ على </a:t>
            </a:r>
            <a:r>
              <a:rPr lang="ar-IQ" sz="2000" b="1" dirty="0">
                <a:effectLst>
                  <a:outerShdw blurRad="38100" dist="38100" dir="2700000" algn="tl">
                    <a:srgbClr val="000000">
                      <a:alpha val="43137"/>
                    </a:srgbClr>
                  </a:outerShdw>
                </a:effectLst>
              </a:rPr>
              <a:t>أ</a:t>
            </a:r>
            <a:r>
              <a:rPr lang="ar-EG" sz="2000" b="1" dirty="0">
                <a:effectLst>
                  <a:outerShdw blurRad="38100" dist="38100" dir="2700000" algn="tl">
                    <a:srgbClr val="000000">
                      <a:alpha val="43137"/>
                    </a:srgbClr>
                  </a:outerShdw>
                </a:effectLst>
              </a:rPr>
              <a:t>مانته وعهد</a:t>
            </a:r>
            <a:r>
              <a:rPr lang="ar-IQ" sz="2000" b="1" dirty="0">
                <a:effectLst>
                  <a:outerShdw blurRad="38100" dist="38100" dir="2700000" algn="tl">
                    <a:srgbClr val="000000">
                      <a:alpha val="43137"/>
                    </a:srgbClr>
                  </a:outerShdw>
                </a:effectLst>
              </a:rPr>
              <a:t>ه</a:t>
            </a:r>
            <a:r>
              <a:rPr lang="ar-EG" sz="2000" b="1" dirty="0">
                <a:effectLst>
                  <a:outerShdw blurRad="38100" dist="38100" dir="2700000" algn="tl">
                    <a:srgbClr val="000000">
                      <a:alpha val="43137"/>
                    </a:srgbClr>
                  </a:outerShdw>
                </a:effectLst>
              </a:rPr>
              <a:t> مع الله ومع </a:t>
            </a:r>
            <a:r>
              <a:rPr lang="ar-IQ" sz="2000" b="1" dirty="0">
                <a:effectLst>
                  <a:outerShdw blurRad="38100" dist="38100" dir="2700000" algn="tl">
                    <a:srgbClr val="000000">
                      <a:alpha val="43137"/>
                    </a:srgbClr>
                  </a:outerShdw>
                </a:effectLst>
              </a:rPr>
              <a:t>أ</a:t>
            </a:r>
            <a:r>
              <a:rPr lang="ar-EG" sz="2000" b="1" dirty="0">
                <a:effectLst>
                  <a:outerShdw blurRad="38100" dist="38100" dir="2700000" algn="tl">
                    <a:srgbClr val="000000">
                      <a:alpha val="43137"/>
                    </a:srgbClr>
                  </a:outerShdw>
                </a:effectLst>
              </a:rPr>
              <a:t>مته</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 والذي يلتزم بمس</a:t>
            </a:r>
            <a:r>
              <a:rPr lang="ar-IQ" sz="2000" b="1" dirty="0">
                <a:effectLst>
                  <a:outerShdw blurRad="38100" dist="38100" dir="2700000" algn="tl">
                    <a:srgbClr val="000000">
                      <a:alpha val="43137"/>
                    </a:srgbClr>
                  </a:outerShdw>
                </a:effectLst>
              </a:rPr>
              <a:t>ؤ</a:t>
            </a:r>
            <a:r>
              <a:rPr lang="ar-EG" sz="2000" b="1" dirty="0">
                <a:effectLst>
                  <a:outerShdw blurRad="38100" dist="38100" dir="2700000" algn="tl">
                    <a:srgbClr val="000000">
                      <a:alpha val="43137"/>
                    </a:srgbClr>
                  </a:outerShdw>
                </a:effectLst>
              </a:rPr>
              <a:t>ولياته تجاه الأمة كما وضحنا من قبل يكون قد أدى حق الله تعالى فيما لهم ووجب له عليهم الطاع</a:t>
            </a:r>
            <a:r>
              <a:rPr lang="ar-IQ" sz="2000" b="1" dirty="0">
                <a:effectLst>
                  <a:outerShdw blurRad="38100" dist="38100" dir="2700000" algn="tl">
                    <a:srgbClr val="000000">
                      <a:alpha val="43137"/>
                    </a:srgbClr>
                  </a:outerShdw>
                </a:effectLst>
              </a:rPr>
              <a:t>ة</a:t>
            </a:r>
            <a:r>
              <a:rPr lang="ar-EG" sz="2000" b="1" dirty="0">
                <a:effectLst>
                  <a:outerShdw blurRad="38100" dist="38100" dir="2700000" algn="tl">
                    <a:srgbClr val="000000">
                      <a:alpha val="43137"/>
                    </a:srgbClr>
                  </a:outerShdw>
                </a:effectLst>
              </a:rPr>
              <a:t> ما لم يغير حاله</a:t>
            </a:r>
            <a:r>
              <a:rPr lang="ar-IQ" sz="2000" b="1" dirty="0">
                <a:effectLst>
                  <a:outerShdw blurRad="38100" dist="38100" dir="2700000" algn="tl">
                    <a:srgbClr val="000000">
                      <a:alpha val="43137"/>
                    </a:srgbClr>
                  </a:outerShdw>
                </a:effectLst>
              </a:rPr>
              <a:t>.</a:t>
            </a:r>
            <a:endParaRPr lang="ar-EG" sz="2000" b="1" dirty="0">
              <a:solidFill>
                <a:srgbClr val="008000"/>
              </a:solidFill>
              <a:effectLst>
                <a:outerShdw blurRad="38100" dist="38100" dir="2700000" algn="tl">
                  <a:srgbClr val="000000">
                    <a:alpha val="43137"/>
                  </a:srgbClr>
                </a:outerShdw>
              </a:effectLst>
              <a:latin typeface="KFGQPC Uthman Taha Naskh"/>
            </a:endParaRPr>
          </a:p>
          <a:p>
            <a:pPr marL="0" indent="0">
              <a:buFontTx/>
              <a:buNone/>
              <a:defRPr/>
            </a:pPr>
            <a:r>
              <a:rPr lang="ar-IQ" sz="2000" b="1" dirty="0">
                <a:effectLst>
                  <a:outerShdw blurRad="38100" dist="38100" dir="2700000" algn="tl">
                    <a:srgbClr val="000000">
                      <a:alpha val="43137"/>
                    </a:srgbClr>
                  </a:outerShdw>
                </a:effectLst>
              </a:rPr>
              <a:t>إذًا</a:t>
            </a:r>
            <a:r>
              <a:rPr lang="ar-EG" sz="2000" b="1" dirty="0">
                <a:effectLst>
                  <a:outerShdw blurRad="38100" dist="38100" dir="2700000" algn="tl">
                    <a:srgbClr val="000000">
                      <a:alpha val="43137"/>
                    </a:srgbClr>
                  </a:outerShdw>
                </a:effectLst>
              </a:rPr>
              <a:t> فطاعة ال</a:t>
            </a:r>
            <a:r>
              <a:rPr lang="ar-IQ" sz="2000" b="1" dirty="0">
                <a:effectLst>
                  <a:outerShdw blurRad="38100" dist="38100" dir="2700000" algn="tl">
                    <a:srgbClr val="000000">
                      <a:alpha val="43137"/>
                    </a:srgbClr>
                  </a:outerShdw>
                </a:effectLst>
              </a:rPr>
              <a:t>إ</a:t>
            </a:r>
            <a:r>
              <a:rPr lang="ar-EG" sz="2000" b="1" dirty="0">
                <a:effectLst>
                  <a:outerShdw blurRad="38100" dist="38100" dir="2700000" algn="tl">
                    <a:srgbClr val="000000">
                      <a:alpha val="43137"/>
                    </a:srgbClr>
                  </a:outerShdw>
                </a:effectLst>
              </a:rPr>
              <a:t>مام العادل الذي توافرت فيه الشروط السابق</a:t>
            </a:r>
            <a:r>
              <a:rPr lang="ar-IQ" sz="2000" b="1" dirty="0">
                <a:effectLst>
                  <a:outerShdw blurRad="38100" dist="38100" dir="2700000" algn="tl">
                    <a:srgbClr val="000000">
                      <a:alpha val="43137"/>
                    </a:srgbClr>
                  </a:outerShdw>
                </a:effectLst>
              </a:rPr>
              <a:t>ة</a:t>
            </a:r>
            <a:r>
              <a:rPr lang="ar-EG" sz="2000" b="1" dirty="0">
                <a:effectLst>
                  <a:outerShdw blurRad="38100" dist="38100" dir="2700000" algn="tl">
                    <a:srgbClr val="000000">
                      <a:alpha val="43137"/>
                    </a:srgbClr>
                  </a:outerShdw>
                </a:effectLst>
              </a:rPr>
              <a:t> واجبة</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 قال تعالى</a:t>
            </a:r>
            <a:r>
              <a:rPr lang="ar-IQ" sz="2000" b="1" dirty="0">
                <a:effectLst>
                  <a:outerShdw blurRad="38100" dist="38100" dir="2700000" algn="tl">
                    <a:srgbClr val="000000">
                      <a:alpha val="43137"/>
                    </a:srgbClr>
                  </a:outerShdw>
                </a:effectLst>
              </a:rPr>
              <a:t>:</a:t>
            </a:r>
            <a:r>
              <a:rPr lang="ar-EG" sz="2000" dirty="0">
                <a:solidFill>
                  <a:srgbClr val="008000"/>
                </a:solidFill>
                <a:latin typeface="KFGQPC Uthman Taha Naskh"/>
              </a:rPr>
              <a:t>   </a:t>
            </a:r>
          </a:p>
          <a:p>
            <a:pPr marL="0" indent="0">
              <a:buFontTx/>
              <a:buNone/>
              <a:defRPr/>
            </a:pPr>
            <a:r>
              <a:rPr lang="ar-EG" sz="2000" dirty="0">
                <a:solidFill>
                  <a:srgbClr val="008000"/>
                </a:solidFill>
                <a:latin typeface="KFGQPC Uthman Taha Naskh"/>
              </a:rPr>
              <a:t>{يَا</a:t>
            </a:r>
            <a:r>
              <a:rPr lang="ar-IQ" sz="2000" dirty="0">
                <a:solidFill>
                  <a:srgbClr val="008000"/>
                </a:solidFill>
                <a:latin typeface="KFGQPC Uthman Taha Naskh"/>
              </a:rPr>
              <a:t> </a:t>
            </a:r>
            <a:r>
              <a:rPr lang="ar-EG" sz="2000" dirty="0">
                <a:solidFill>
                  <a:srgbClr val="008000"/>
                </a:solidFill>
                <a:latin typeface="KFGQPC Uthman Taha Naskh"/>
              </a:rPr>
              <a:t>أَيُّهَا الَّذِينَ آمَنُوا أَطِيعُوا اللَّهَ وَأَطِيعُوا الرَّسُولَ وَأُولِي الْأَمْرِ مِنْكُمْ فَإِنْ تَنَازَعْتُمْ فِي شَيْءٍ فَرُدُّوهُ إِلَى اللَّهِ وَالرَّسُولِ إِنْ كُنْتُمْ تُؤْمِنُونَ بِاللَّهِ وَالْيَوْمِ الْآخِرِ ذَلِكَ خَيْرٌ وَأَحْسَنُ تَأْوِيلًا} [النساء: 59]</a:t>
            </a:r>
            <a:r>
              <a:rPr lang="ar-IQ" sz="2000" dirty="0">
                <a:solidFill>
                  <a:srgbClr val="008000"/>
                </a:solidFill>
                <a:latin typeface="KFGQPC Uthman Taha Naskh"/>
              </a:rPr>
              <a:t>، </a:t>
            </a:r>
            <a:r>
              <a:rPr lang="ar-EG" sz="2000" b="1" dirty="0">
                <a:latin typeface="KFGQPC Uthman Taha Naskh"/>
              </a:rPr>
              <a:t>والجمع</a:t>
            </a:r>
            <a:r>
              <a:rPr lang="ar-EG" sz="2000" b="1" dirty="0">
                <a:effectLst>
                  <a:outerShdw blurRad="38100" dist="38100" dir="2700000" algn="tl">
                    <a:srgbClr val="000000">
                      <a:alpha val="43137"/>
                    </a:srgbClr>
                  </a:outerShdw>
                </a:effectLst>
                <a:latin typeface="KFGQPC Uthman Taha Naskh"/>
              </a:rPr>
              <a:t> في </a:t>
            </a:r>
            <a:r>
              <a:rPr lang="ar-IQ" sz="2000" b="1" dirty="0">
                <a:effectLst>
                  <a:outerShdw blurRad="38100" dist="38100" dir="2700000" algn="tl">
                    <a:srgbClr val="000000">
                      <a:alpha val="43137"/>
                    </a:srgbClr>
                  </a:outerShdw>
                </a:effectLst>
                <a:latin typeface="KFGQPC Uthman Taha Naskh"/>
              </a:rPr>
              <a:t>ا</a:t>
            </a:r>
            <a:r>
              <a:rPr lang="ar-EG" sz="2000" b="1" dirty="0">
                <a:effectLst>
                  <a:outerShdw blurRad="38100" dist="38100" dir="2700000" algn="tl">
                    <a:srgbClr val="000000">
                      <a:alpha val="43137"/>
                    </a:srgbClr>
                  </a:outerShdw>
                </a:effectLst>
                <a:latin typeface="KFGQPC Uthman Taha Naskh"/>
              </a:rPr>
              <a:t>لآية بين الله والرسول وأول</a:t>
            </a:r>
            <a:r>
              <a:rPr lang="ar-IQ" sz="2000" b="1" dirty="0">
                <a:effectLst>
                  <a:outerShdw blurRad="38100" dist="38100" dir="2700000" algn="tl">
                    <a:srgbClr val="000000">
                      <a:alpha val="43137"/>
                    </a:srgbClr>
                  </a:outerShdw>
                </a:effectLst>
                <a:latin typeface="KFGQPC Uthman Taha Naskh"/>
              </a:rPr>
              <a:t>ي</a:t>
            </a:r>
            <a:r>
              <a:rPr lang="ar-EG" sz="2000" b="1" dirty="0">
                <a:effectLst>
                  <a:outerShdw blurRad="38100" dist="38100" dir="2700000" algn="tl">
                    <a:srgbClr val="000000">
                      <a:alpha val="43137"/>
                    </a:srgbClr>
                  </a:outerShdw>
                </a:effectLst>
                <a:latin typeface="KFGQPC Uthman Taha Naskh"/>
              </a:rPr>
              <a:t> الأمر معناه بيان طبيع</a:t>
            </a:r>
            <a:r>
              <a:rPr lang="ar-IQ" sz="2000" b="1" dirty="0">
                <a:effectLst>
                  <a:outerShdw blurRad="38100" dist="38100" dir="2700000" algn="tl">
                    <a:srgbClr val="000000">
                      <a:alpha val="43137"/>
                    </a:srgbClr>
                  </a:outerShdw>
                </a:effectLst>
                <a:latin typeface="KFGQPC Uthman Taha Naskh"/>
              </a:rPr>
              <a:t>ة</a:t>
            </a:r>
            <a:r>
              <a:rPr lang="ar-EG" sz="2000" b="1" dirty="0">
                <a:effectLst>
                  <a:outerShdw blurRad="38100" dist="38100" dir="2700000" algn="tl">
                    <a:srgbClr val="000000">
                      <a:alpha val="43137"/>
                    </a:srgbClr>
                  </a:outerShdw>
                </a:effectLst>
                <a:latin typeface="KFGQPC Uthman Taha Naskh"/>
              </a:rPr>
              <a:t> هذه الطاع</a:t>
            </a:r>
            <a:r>
              <a:rPr lang="ar-IQ" sz="2000" b="1" dirty="0">
                <a:effectLst>
                  <a:outerShdw blurRad="38100" dist="38100" dir="2700000" algn="tl">
                    <a:srgbClr val="000000">
                      <a:alpha val="43137"/>
                    </a:srgbClr>
                  </a:outerShdw>
                </a:effectLst>
                <a:latin typeface="KFGQPC Uthman Taha Naskh"/>
              </a:rPr>
              <a:t>ة</a:t>
            </a:r>
            <a:r>
              <a:rPr lang="ar-EG" sz="2000" b="1" dirty="0">
                <a:effectLst>
                  <a:outerShdw blurRad="38100" dist="38100" dir="2700000" algn="tl">
                    <a:srgbClr val="000000">
                      <a:alpha val="43137"/>
                    </a:srgbClr>
                  </a:outerShdw>
                </a:effectLst>
                <a:latin typeface="KFGQPC Uthman Taha Naskh"/>
              </a:rPr>
              <a:t> وحدودها</a:t>
            </a:r>
            <a:r>
              <a:rPr lang="ar-IQ" sz="2000" b="1" dirty="0">
                <a:effectLst>
                  <a:outerShdw blurRad="38100" dist="38100" dir="2700000" algn="tl">
                    <a:srgbClr val="000000">
                      <a:alpha val="43137"/>
                    </a:srgbClr>
                  </a:outerShdw>
                </a:effectLst>
                <a:latin typeface="KFGQPC Uthman Taha Naskh"/>
              </a:rPr>
              <a:t>؛</a:t>
            </a:r>
            <a:r>
              <a:rPr lang="ar-EG" sz="2000" b="1" dirty="0">
                <a:effectLst>
                  <a:outerShdw blurRad="38100" dist="38100" dir="2700000" algn="tl">
                    <a:srgbClr val="000000">
                      <a:alpha val="43137"/>
                    </a:srgbClr>
                  </a:outerShdw>
                </a:effectLst>
                <a:latin typeface="KFGQPC Uthman Taha Naskh"/>
              </a:rPr>
              <a:t> فالطاعة لولي الأمر مستمدة من طاعة الله ورسوله</a:t>
            </a:r>
            <a:r>
              <a:rPr lang="ar-IQ" sz="2000" b="1" dirty="0">
                <a:effectLst>
                  <a:outerShdw blurRad="38100" dist="38100" dir="2700000" algn="tl">
                    <a:srgbClr val="000000">
                      <a:alpha val="43137"/>
                    </a:srgbClr>
                  </a:outerShdw>
                </a:effectLst>
                <a:latin typeface="KFGQPC Uthman Taha Naskh"/>
              </a:rPr>
              <a:t>.</a:t>
            </a:r>
            <a:endParaRPr lang="ar-EG" sz="2000" b="1" dirty="0">
              <a:effectLst>
                <a:outerShdw blurRad="38100" dist="38100" dir="2700000" algn="tl">
                  <a:srgbClr val="000000">
                    <a:alpha val="43137"/>
                  </a:srgbClr>
                </a:outerShdw>
              </a:effectLst>
              <a:latin typeface="KFGQPC Uthman Taha Naskh"/>
            </a:endParaRPr>
          </a:p>
          <a:p>
            <a:pPr marL="0" indent="0">
              <a:buClr>
                <a:srgbClr val="0BD0D9"/>
              </a:buClr>
              <a:buFontTx/>
              <a:buNone/>
              <a:defRPr/>
            </a:pPr>
            <a:r>
              <a:rPr lang="ar-EG" sz="2000" b="1" dirty="0">
                <a:effectLst>
                  <a:outerShdw blurRad="38100" dist="38100" dir="2700000" algn="tl">
                    <a:srgbClr val="000000">
                      <a:alpha val="43137"/>
                    </a:srgbClr>
                  </a:outerShdw>
                </a:effectLst>
                <a:latin typeface="KFGQPC Uthman Taha Naskh"/>
              </a:rPr>
              <a:t> كما يحثنا رسول الله </a:t>
            </a:r>
            <a:r>
              <a:rPr lang="ar-EG" sz="3200" b="1" dirty="0">
                <a:solidFill>
                  <a:srgbClr val="222222"/>
                </a:solidFill>
                <a:effectLst>
                  <a:outerShdw blurRad="38100" dist="38100" dir="2700000" algn="tl">
                    <a:srgbClr val="000000">
                      <a:alpha val="43137"/>
                    </a:srgbClr>
                  </a:outerShdw>
                </a:effectLst>
                <a:latin typeface="Noto Kufi Arabic"/>
              </a:rPr>
              <a:t>صلى الله عليه وسلم</a:t>
            </a:r>
            <a:r>
              <a:rPr lang="ar-EG" sz="2000" b="1" dirty="0">
                <a:effectLst>
                  <a:outerShdw blurRad="38100" dist="38100" dir="2700000" algn="tl">
                    <a:srgbClr val="000000">
                      <a:alpha val="43137"/>
                    </a:srgbClr>
                  </a:outerShdw>
                </a:effectLst>
                <a:latin typeface="Noto Kufi Arabic"/>
              </a:rPr>
              <a:t> على طاعة أولي الأمر بقوله</a:t>
            </a:r>
            <a:r>
              <a:rPr lang="ar-IQ" sz="2000" b="1" dirty="0">
                <a:effectLst>
                  <a:outerShdw blurRad="38100" dist="38100" dir="2700000" algn="tl">
                    <a:srgbClr val="000000">
                      <a:alpha val="43137"/>
                    </a:srgbClr>
                  </a:outerShdw>
                </a:effectLst>
                <a:latin typeface="Noto Kufi Arabic"/>
              </a:rPr>
              <a:t>:</a:t>
            </a:r>
            <a:r>
              <a:rPr lang="ar-EG" sz="2000" b="1" dirty="0">
                <a:effectLst>
                  <a:outerShdw blurRad="38100" dist="38100" dir="2700000" algn="tl">
                    <a:srgbClr val="000000">
                      <a:alpha val="43137"/>
                    </a:srgbClr>
                  </a:outerShdw>
                </a:effectLst>
                <a:latin typeface="Noto Kufi Arabic"/>
              </a:rPr>
              <a:t> </a:t>
            </a:r>
            <a:r>
              <a:rPr lang="ar-IQ" sz="2000" b="1" dirty="0">
                <a:effectLst>
                  <a:outerShdw blurRad="38100" dist="38100" dir="2700000" algn="tl">
                    <a:srgbClr val="000000">
                      <a:alpha val="43137"/>
                    </a:srgbClr>
                  </a:outerShdw>
                </a:effectLst>
                <a:latin typeface="Noto Kufi Arabic"/>
              </a:rPr>
              <a:t>(</a:t>
            </a:r>
            <a:r>
              <a:rPr lang="ar-EG" sz="2000" b="1" dirty="0">
                <a:effectLst>
                  <a:outerShdw blurRad="38100" dist="38100" dir="2700000" algn="tl">
                    <a:srgbClr val="000000">
                      <a:alpha val="43137"/>
                    </a:srgbClr>
                  </a:outerShdw>
                </a:effectLst>
                <a:latin typeface="Noto Kufi Arabic"/>
              </a:rPr>
              <a:t>(اسمعوا وأطيعوا</a:t>
            </a:r>
            <a:r>
              <a:rPr lang="ar-IQ" sz="2000" b="1" dirty="0">
                <a:effectLst>
                  <a:outerShdw blurRad="38100" dist="38100" dir="2700000" algn="tl">
                    <a:srgbClr val="000000">
                      <a:alpha val="43137"/>
                    </a:srgbClr>
                  </a:outerShdw>
                </a:effectLst>
                <a:latin typeface="Noto Kufi Arabic"/>
              </a:rPr>
              <a:t>،</a:t>
            </a:r>
            <a:r>
              <a:rPr lang="ar-EG" sz="2000" b="1" dirty="0">
                <a:effectLst>
                  <a:outerShdw blurRad="38100" dist="38100" dir="2700000" algn="tl">
                    <a:srgbClr val="000000">
                      <a:alpha val="43137"/>
                    </a:srgbClr>
                  </a:outerShdw>
                </a:effectLst>
                <a:latin typeface="Noto Kufi Arabic"/>
              </a:rPr>
              <a:t> و</a:t>
            </a:r>
            <a:r>
              <a:rPr lang="ar-IQ" sz="2000" b="1" dirty="0">
                <a:effectLst>
                  <a:outerShdw blurRad="38100" dist="38100" dir="2700000" algn="tl">
                    <a:srgbClr val="000000">
                      <a:alpha val="43137"/>
                    </a:srgbClr>
                  </a:outerShdw>
                </a:effectLst>
                <a:latin typeface="Noto Kufi Arabic"/>
              </a:rPr>
              <a:t>إ</a:t>
            </a:r>
            <a:r>
              <a:rPr lang="ar-EG" sz="2000" b="1" dirty="0">
                <a:effectLst>
                  <a:outerShdw blurRad="38100" dist="38100" dir="2700000" algn="tl">
                    <a:srgbClr val="000000">
                      <a:alpha val="43137"/>
                    </a:srgbClr>
                  </a:outerShdw>
                </a:effectLst>
                <a:latin typeface="Noto Kufi Arabic"/>
              </a:rPr>
              <a:t>ن أم</a:t>
            </a:r>
            <a:r>
              <a:rPr lang="ar-IQ" sz="2000" b="1" dirty="0">
                <a:effectLst>
                  <a:outerShdw blurRad="38100" dist="38100" dir="2700000" algn="tl">
                    <a:srgbClr val="000000">
                      <a:alpha val="43137"/>
                    </a:srgbClr>
                  </a:outerShdw>
                </a:effectLst>
                <a:latin typeface="Noto Kufi Arabic"/>
              </a:rPr>
              <a:t>ِّ</a:t>
            </a:r>
            <a:r>
              <a:rPr lang="ar-EG" sz="2000" b="1" dirty="0">
                <a:effectLst>
                  <a:outerShdw blurRad="38100" dist="38100" dir="2700000" algn="tl">
                    <a:srgbClr val="000000">
                      <a:alpha val="43137"/>
                    </a:srgbClr>
                  </a:outerShdw>
                </a:effectLst>
                <a:latin typeface="Noto Kufi Arabic"/>
              </a:rPr>
              <a:t>ر عليكم عبد حبشي</a:t>
            </a:r>
            <a:r>
              <a:rPr lang="ar-IQ" sz="2000" b="1" dirty="0">
                <a:effectLst>
                  <a:outerShdw blurRad="38100" dist="38100" dir="2700000" algn="tl">
                    <a:srgbClr val="000000">
                      <a:alpha val="43137"/>
                    </a:srgbClr>
                  </a:outerShdw>
                </a:effectLst>
                <a:latin typeface="Noto Kufi Arabic"/>
              </a:rPr>
              <a:t>،</a:t>
            </a:r>
            <a:r>
              <a:rPr lang="ar-EG" sz="2000" b="1" dirty="0">
                <a:effectLst>
                  <a:outerShdw blurRad="38100" dist="38100" dir="2700000" algn="tl">
                    <a:srgbClr val="000000">
                      <a:alpha val="43137"/>
                    </a:srgbClr>
                  </a:outerShdw>
                </a:effectLst>
                <a:latin typeface="Noto Kufi Arabic"/>
              </a:rPr>
              <a:t> ما أقام فيكم كتاب الله)</a:t>
            </a:r>
            <a:r>
              <a:rPr lang="ar-IQ" sz="2000" b="1" dirty="0">
                <a:effectLst>
                  <a:outerShdw blurRad="38100" dist="38100" dir="2700000" algn="tl">
                    <a:srgbClr val="000000">
                      <a:alpha val="43137"/>
                    </a:srgbClr>
                  </a:outerShdw>
                </a:effectLst>
                <a:latin typeface="Noto Kufi Arabic"/>
              </a:rPr>
              <a:t>).</a:t>
            </a:r>
            <a:endParaRPr lang="ar-EG" sz="2000" b="1" dirty="0">
              <a:effectLst>
                <a:outerShdw blurRad="38100" dist="38100" dir="2700000" algn="tl">
                  <a:srgbClr val="000000">
                    <a:alpha val="43137"/>
                  </a:srgbClr>
                </a:outerShdw>
              </a:effectLst>
              <a:latin typeface="Noto Kufi Arabic"/>
            </a:endParaRPr>
          </a:p>
          <a:p>
            <a:pPr marL="0" indent="0">
              <a:buClr>
                <a:srgbClr val="0BD0D9"/>
              </a:buClr>
              <a:buFontTx/>
              <a:buNone/>
              <a:defRPr/>
            </a:pPr>
            <a:endParaRPr lang="ar-EG" sz="2000" b="1" dirty="0">
              <a:effectLst>
                <a:outerShdw blurRad="38100" dist="38100" dir="2700000" algn="tl">
                  <a:srgbClr val="000000">
                    <a:alpha val="43137"/>
                  </a:srgbClr>
                </a:outerShdw>
              </a:effectLst>
              <a:latin typeface="KFGQPC Uthman Taha Naskh"/>
            </a:endParaRPr>
          </a:p>
        </p:txBody>
      </p:sp>
    </p:spTree>
  </p:cSld>
  <p:clrMapOvr>
    <a:masterClrMapping/>
  </p:clrMapOvr>
  <p:transition spd="slow">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8AE6A2-F001-12FF-A780-37308C6ED9B3}"/>
              </a:ext>
            </a:extLst>
          </p:cNvPr>
          <p:cNvSpPr>
            <a:spLocks noGrp="1"/>
          </p:cNvSpPr>
          <p:nvPr>
            <p:ph idx="1"/>
          </p:nvPr>
        </p:nvSpPr>
        <p:spPr>
          <a:xfrm>
            <a:off x="600075" y="838200"/>
            <a:ext cx="9258300" cy="5562600"/>
          </a:xfrm>
        </p:spPr>
        <p:txBody>
          <a:bodyPr/>
          <a:lstStyle/>
          <a:p>
            <a:pPr marL="0" indent="0">
              <a:buFontTx/>
              <a:buNone/>
              <a:defRPr/>
            </a:pPr>
            <a:r>
              <a:rPr lang="ar-EG" b="1" dirty="0">
                <a:solidFill>
                  <a:schemeClr val="bg2">
                    <a:lumMod val="25000"/>
                  </a:schemeClr>
                </a:solidFill>
                <a:effectLst>
                  <a:outerShdw blurRad="38100" dist="38100" dir="2700000" algn="tl">
                    <a:srgbClr val="000000">
                      <a:alpha val="43137"/>
                    </a:srgbClr>
                  </a:outerShdw>
                </a:effectLst>
              </a:rPr>
              <a:t>ب</a:t>
            </a:r>
            <a:r>
              <a:rPr lang="ar-IQ" b="1" dirty="0">
                <a:solidFill>
                  <a:schemeClr val="bg2">
                    <a:lumMod val="25000"/>
                  </a:schemeClr>
                </a:solidFill>
                <a:effectLst>
                  <a:outerShdw blurRad="38100" dist="38100" dir="2700000" algn="tl">
                    <a:srgbClr val="000000">
                      <a:alpha val="43137"/>
                    </a:srgbClr>
                  </a:outerShdw>
                </a:effectLst>
              </a:rPr>
              <a:t>-</a:t>
            </a:r>
            <a:r>
              <a:rPr lang="ar-EG" b="1" dirty="0">
                <a:effectLst>
                  <a:outerShdw blurRad="38100" dist="38100" dir="2700000" algn="tl">
                    <a:srgbClr val="000000">
                      <a:alpha val="43137"/>
                    </a:srgbClr>
                  </a:outerShdw>
                </a:effectLst>
              </a:rPr>
              <a:t> نصرة الحاكم:</a:t>
            </a:r>
          </a:p>
          <a:p>
            <a:pPr marL="0" indent="0">
              <a:buFontTx/>
              <a:buNone/>
              <a:defRPr/>
            </a:pPr>
            <a:r>
              <a:rPr lang="ar-EG" sz="2000" b="1" dirty="0">
                <a:effectLst>
                  <a:outerShdw blurRad="38100" dist="38100" dir="2700000" algn="tl">
                    <a:srgbClr val="000000">
                      <a:alpha val="43137"/>
                    </a:srgbClr>
                  </a:outerShdw>
                </a:effectLst>
              </a:rPr>
              <a:t>نصرة الحاكم تكون بحب </a:t>
            </a:r>
            <a:r>
              <a:rPr lang="ar-IQ" sz="2000" b="1" dirty="0">
                <a:effectLst>
                  <a:outerShdw blurRad="38100" dist="38100" dir="2700000" algn="tl">
                    <a:srgbClr val="000000">
                      <a:alpha val="43137"/>
                    </a:srgbClr>
                  </a:outerShdw>
                </a:effectLst>
              </a:rPr>
              <a:t>إ</a:t>
            </a:r>
            <a:r>
              <a:rPr lang="ar-EG" sz="2000" b="1" dirty="0">
                <a:effectLst>
                  <a:outerShdw blurRad="38100" dist="38100" dir="2700000" algn="tl">
                    <a:srgbClr val="000000">
                      <a:alpha val="43137"/>
                    </a:srgbClr>
                  </a:outerShdw>
                </a:effectLst>
              </a:rPr>
              <a:t>جماع الأمة عليه وكراهية افتراق الأمة عليه</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 والبغض لمن </a:t>
            </a:r>
            <a:r>
              <a:rPr lang="ar-EG" sz="2000" b="1" dirty="0" err="1">
                <a:effectLst>
                  <a:outerShdw blurRad="38100" dist="38100" dir="2700000" algn="tl">
                    <a:srgbClr val="000000">
                      <a:alpha val="43137"/>
                    </a:srgbClr>
                  </a:outerShdw>
                </a:effectLst>
              </a:rPr>
              <a:t>رأ</a:t>
            </a:r>
            <a:r>
              <a:rPr lang="ar-IQ" sz="2000" b="1" dirty="0">
                <a:effectLst>
                  <a:outerShdw blurRad="38100" dist="38100" dir="2700000" algn="tl">
                    <a:srgbClr val="000000">
                      <a:alpha val="43137"/>
                    </a:srgbClr>
                  </a:outerShdw>
                </a:effectLst>
              </a:rPr>
              <a:t>ى</a:t>
            </a:r>
            <a:r>
              <a:rPr lang="ar-EG" sz="2000" b="1" dirty="0">
                <a:effectLst>
                  <a:outerShdw blurRad="38100" dist="38100" dir="2700000" algn="tl">
                    <a:srgbClr val="000000">
                      <a:alpha val="43137"/>
                    </a:srgbClr>
                  </a:outerShdw>
                </a:effectLst>
              </a:rPr>
              <a:t> الخروج عليه وحب </a:t>
            </a:r>
            <a:r>
              <a:rPr lang="ar-IQ" sz="2000" b="1" dirty="0">
                <a:effectLst>
                  <a:outerShdw blurRad="38100" dist="38100" dir="2700000" algn="tl">
                    <a:srgbClr val="000000">
                      <a:alpha val="43137"/>
                    </a:srgbClr>
                  </a:outerShdw>
                </a:effectLst>
              </a:rPr>
              <a:t>إ</a:t>
            </a:r>
            <a:r>
              <a:rPr lang="ar-EG" sz="2000" b="1" dirty="0">
                <a:effectLst>
                  <a:outerShdw blurRad="38100" dist="38100" dir="2700000" algn="tl">
                    <a:srgbClr val="000000">
                      <a:alpha val="43137"/>
                    </a:srgbClr>
                  </a:outerShdw>
                </a:effectLst>
              </a:rPr>
              <a:t>عزازه في طاعة الله عز وجل</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 </a:t>
            </a:r>
          </a:p>
          <a:p>
            <a:pPr marL="0" indent="0">
              <a:buFontTx/>
              <a:buNone/>
              <a:defRPr/>
            </a:pPr>
            <a:r>
              <a:rPr lang="ar-EG" sz="2000" b="1" dirty="0">
                <a:effectLst>
                  <a:outerShdw blurRad="38100" dist="38100" dir="2700000" algn="tl">
                    <a:srgbClr val="000000">
                      <a:alpha val="43137"/>
                    </a:srgbClr>
                  </a:outerShdw>
                </a:effectLst>
              </a:rPr>
              <a:t>ولا تتوقف نصر</a:t>
            </a:r>
            <a:r>
              <a:rPr lang="ar-IQ" sz="2000" b="1" dirty="0">
                <a:effectLst>
                  <a:outerShdw blurRad="38100" dist="38100" dir="2700000" algn="tl">
                    <a:srgbClr val="000000">
                      <a:alpha val="43137"/>
                    </a:srgbClr>
                  </a:outerShdw>
                </a:effectLst>
              </a:rPr>
              <a:t>ة</a:t>
            </a:r>
            <a:r>
              <a:rPr lang="ar-EG" sz="2000" b="1" dirty="0">
                <a:effectLst>
                  <a:outerShdw blurRad="38100" dist="38100" dir="2700000" algn="tl">
                    <a:srgbClr val="000000">
                      <a:alpha val="43137"/>
                    </a:srgbClr>
                  </a:outerShdw>
                </a:effectLst>
              </a:rPr>
              <a:t> الحاكم على أعمال القلب بحبه وكره من يخرج عليه بل تتعد</a:t>
            </a:r>
            <a:r>
              <a:rPr lang="ar-IQ" sz="2000" b="1" dirty="0">
                <a:effectLst>
                  <a:outerShdw blurRad="38100" dist="38100" dir="2700000" algn="tl">
                    <a:srgbClr val="000000">
                      <a:alpha val="43137"/>
                    </a:srgbClr>
                  </a:outerShdw>
                </a:effectLst>
              </a:rPr>
              <a:t>ى</a:t>
            </a:r>
            <a:r>
              <a:rPr lang="ar-EG" sz="2000" b="1" dirty="0">
                <a:effectLst>
                  <a:outerShdw blurRad="38100" dist="38100" dir="2700000" algn="tl">
                    <a:srgbClr val="000000">
                      <a:alpha val="43137"/>
                    </a:srgbClr>
                  </a:outerShdw>
                </a:effectLst>
              </a:rPr>
              <a:t> ذلك بأعمال اللسان بالدعاء له وشجب آراء المغرضين والخارجين عن طاعته.</a:t>
            </a:r>
          </a:p>
          <a:p>
            <a:pPr marL="0" indent="0">
              <a:buFontTx/>
              <a:buNone/>
              <a:defRPr/>
            </a:pPr>
            <a:r>
              <a:rPr lang="ar-EG" sz="2800" b="1" dirty="0">
                <a:solidFill>
                  <a:schemeClr val="bg2">
                    <a:lumMod val="25000"/>
                  </a:schemeClr>
                </a:solidFill>
                <a:effectLst>
                  <a:outerShdw blurRad="38100" dist="38100" dir="2700000" algn="tl">
                    <a:srgbClr val="000000">
                      <a:alpha val="43137"/>
                    </a:srgbClr>
                  </a:outerShdw>
                </a:effectLst>
              </a:rPr>
              <a:t>ج</a:t>
            </a:r>
            <a:r>
              <a:rPr lang="ar-IQ" sz="2400" b="1" dirty="0">
                <a:solidFill>
                  <a:schemeClr val="bg2">
                    <a:lumMod val="25000"/>
                  </a:schemeClr>
                </a:solidFill>
                <a:effectLst>
                  <a:outerShdw blurRad="38100" dist="38100" dir="2700000" algn="tl">
                    <a:srgbClr val="000000">
                      <a:alpha val="43137"/>
                    </a:srgbClr>
                  </a:outerShdw>
                </a:effectLst>
              </a:rPr>
              <a:t>-</a:t>
            </a:r>
            <a:r>
              <a:rPr lang="ar-EG" sz="2400" b="1" dirty="0">
                <a:effectLst>
                  <a:outerShdw blurRad="38100" dist="38100" dir="2700000" algn="tl">
                    <a:srgbClr val="000000">
                      <a:alpha val="43137"/>
                    </a:srgbClr>
                  </a:outerShdw>
                </a:effectLst>
              </a:rPr>
              <a:t> النصيحة للحاكم:</a:t>
            </a:r>
          </a:p>
          <a:p>
            <a:pPr marL="0" indent="0">
              <a:buFontTx/>
              <a:buNone/>
              <a:defRPr/>
            </a:pPr>
            <a:r>
              <a:rPr lang="ar-EG" sz="2000" b="1" dirty="0">
                <a:effectLst>
                  <a:outerShdw blurRad="38100" dist="38100" dir="2700000" algn="tl">
                    <a:srgbClr val="000000">
                      <a:alpha val="43137"/>
                    </a:srgbClr>
                  </a:outerShdw>
                </a:effectLst>
              </a:rPr>
              <a:t>النصيح</a:t>
            </a:r>
            <a:r>
              <a:rPr lang="ar-IQ" sz="2000" b="1" dirty="0">
                <a:effectLst>
                  <a:outerShdw blurRad="38100" dist="38100" dir="2700000" algn="tl">
                    <a:srgbClr val="000000">
                      <a:alpha val="43137"/>
                    </a:srgbClr>
                  </a:outerShdw>
                </a:effectLst>
              </a:rPr>
              <a:t>ة</a:t>
            </a:r>
            <a:r>
              <a:rPr lang="ar-EG" sz="2000" b="1" dirty="0">
                <a:effectLst>
                  <a:outerShdw blurRad="38100" dist="38100" dir="2700000" algn="tl">
                    <a:srgbClr val="000000">
                      <a:alpha val="43137"/>
                    </a:srgbClr>
                  </a:outerShdw>
                </a:effectLst>
              </a:rPr>
              <a:t> كلم</a:t>
            </a:r>
            <a:r>
              <a:rPr lang="ar-IQ" sz="2000" b="1" dirty="0">
                <a:effectLst>
                  <a:outerShdw blurRad="38100" dist="38100" dir="2700000" algn="tl">
                    <a:srgbClr val="000000">
                      <a:alpha val="43137"/>
                    </a:srgbClr>
                  </a:outerShdw>
                </a:effectLst>
              </a:rPr>
              <a:t>ة</a:t>
            </a:r>
            <a:r>
              <a:rPr lang="ar-EG" sz="2000" b="1" dirty="0">
                <a:effectLst>
                  <a:outerShdw blurRad="38100" dist="38100" dir="2700000" algn="tl">
                    <a:srgbClr val="000000">
                      <a:alpha val="43137"/>
                    </a:srgbClr>
                  </a:outerShdw>
                </a:effectLst>
              </a:rPr>
              <a:t> يعبر بها في جملة</a:t>
            </a:r>
            <a:r>
              <a:rPr lang="ar-IQ" sz="2000" b="1" dirty="0">
                <a:effectLst>
                  <a:outerShdw blurRad="38100" dist="38100" dir="2700000" algn="tl">
                    <a:srgbClr val="000000">
                      <a:alpha val="43137"/>
                    </a:srgbClr>
                  </a:outerShdw>
                </a:effectLst>
              </a:rPr>
              <a:t> إ</a:t>
            </a:r>
            <a:r>
              <a:rPr lang="ar-EG" sz="2000" b="1" dirty="0">
                <a:effectLst>
                  <a:outerShdw blurRad="38100" dist="38100" dir="2700000" algn="tl">
                    <a:srgbClr val="000000">
                      <a:alpha val="43137"/>
                    </a:srgbClr>
                  </a:outerShdw>
                </a:effectLst>
              </a:rPr>
              <a:t>رادة الخير للمنصوح له </a:t>
            </a:r>
            <a:r>
              <a:rPr lang="ar-IQ" sz="2000" b="1" dirty="0">
                <a:effectLst>
                  <a:outerShdw blurRad="38100" dist="38100" dir="2700000" algn="tl">
                    <a:srgbClr val="000000">
                      <a:alpha val="43137"/>
                    </a:srgbClr>
                  </a:outerShdw>
                </a:effectLst>
              </a:rPr>
              <a:t>و</a:t>
            </a:r>
            <a:r>
              <a:rPr lang="ar-EG" sz="2000" b="1" dirty="0">
                <a:effectLst>
                  <a:outerShdw blurRad="38100" dist="38100" dir="2700000" algn="tl">
                    <a:srgbClr val="000000">
                      <a:alpha val="43137"/>
                    </a:srgbClr>
                  </a:outerShdw>
                </a:effectLst>
              </a:rPr>
              <a:t>أصل النصح في </a:t>
            </a:r>
            <a:r>
              <a:rPr lang="ar-EG" sz="2000" b="1" dirty="0" err="1">
                <a:effectLst>
                  <a:outerShdw blurRad="38100" dist="38100" dir="2700000" algn="tl">
                    <a:srgbClr val="000000">
                      <a:alpha val="43137"/>
                    </a:srgbClr>
                  </a:outerShdw>
                </a:effectLst>
              </a:rPr>
              <a:t>اللغ</a:t>
            </a:r>
            <a:r>
              <a:rPr lang="ar-IQ" sz="2000" b="1" dirty="0">
                <a:effectLst>
                  <a:outerShdw blurRad="38100" dist="38100" dir="2700000" algn="tl">
                    <a:srgbClr val="000000">
                      <a:alpha val="43137"/>
                    </a:srgbClr>
                  </a:outerShdw>
                </a:effectLst>
              </a:rPr>
              <a:t>ة</a:t>
            </a:r>
            <a:r>
              <a:rPr lang="ar-EG" sz="2000" b="1" dirty="0">
                <a:effectLst>
                  <a:outerShdw blurRad="38100" dist="38100" dir="2700000" algn="tl">
                    <a:srgbClr val="000000">
                      <a:alpha val="43137"/>
                    </a:srgbClr>
                  </a:outerShdw>
                </a:effectLst>
              </a:rPr>
              <a:t> الخلوص ويقال</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 نصحت العسل </a:t>
            </a:r>
            <a:r>
              <a:rPr lang="ar-IQ" sz="2000" b="1" dirty="0">
                <a:effectLst>
                  <a:outerShdw blurRad="38100" dist="38100" dir="2700000" algn="tl">
                    <a:srgbClr val="000000">
                      <a:alpha val="43137"/>
                    </a:srgbClr>
                  </a:outerShdw>
                </a:effectLst>
              </a:rPr>
              <a:t>إ</a:t>
            </a:r>
            <a:r>
              <a:rPr lang="ar-EG" sz="2000" b="1" dirty="0">
                <a:effectLst>
                  <a:outerShdw blurRad="38100" dist="38100" dir="2700000" algn="tl">
                    <a:srgbClr val="000000">
                      <a:alpha val="43137"/>
                    </a:srgbClr>
                  </a:outerShdw>
                </a:effectLst>
              </a:rPr>
              <a:t>ذا خلصته من الشمع</a:t>
            </a:r>
            <a:r>
              <a:rPr lang="ar-IQ" sz="2000" b="1" dirty="0">
                <a:effectLst>
                  <a:outerShdw blurRad="38100" dist="38100" dir="2700000" algn="tl">
                    <a:srgbClr val="000000">
                      <a:alpha val="43137"/>
                    </a:srgbClr>
                  </a:outerShdw>
                </a:effectLst>
              </a:rPr>
              <a:t>.</a:t>
            </a:r>
            <a:endParaRPr lang="ar-EG" sz="2000" b="1" dirty="0">
              <a:effectLst>
                <a:outerShdw blurRad="38100" dist="38100" dir="2700000" algn="tl">
                  <a:srgbClr val="000000">
                    <a:alpha val="43137"/>
                  </a:srgbClr>
                </a:outerShdw>
              </a:effectLst>
            </a:endParaRPr>
          </a:p>
          <a:p>
            <a:pPr marL="0" indent="0">
              <a:buFontTx/>
              <a:buNone/>
              <a:defRPr/>
            </a:pPr>
            <a:r>
              <a:rPr lang="ar-EG" sz="2000" b="1" dirty="0">
                <a:effectLst>
                  <a:outerShdw blurRad="38100" dist="38100" dir="2700000" algn="tl">
                    <a:srgbClr val="000000">
                      <a:alpha val="43137"/>
                    </a:srgbClr>
                  </a:outerShdw>
                </a:effectLst>
              </a:rPr>
              <a:t>والنصيح</a:t>
            </a:r>
            <a:r>
              <a:rPr lang="ar-IQ" sz="2000" b="1" dirty="0">
                <a:effectLst>
                  <a:outerShdw blurRad="38100" dist="38100" dir="2700000" algn="tl">
                    <a:srgbClr val="000000">
                      <a:alpha val="43137"/>
                    </a:srgbClr>
                  </a:outerShdw>
                </a:effectLst>
              </a:rPr>
              <a:t>ة</a:t>
            </a:r>
            <a:r>
              <a:rPr lang="ar-EG" sz="2000" b="1" dirty="0">
                <a:effectLst>
                  <a:outerShdw blurRad="38100" dist="38100" dir="2700000" algn="tl">
                    <a:srgbClr val="000000">
                      <a:alpha val="43137"/>
                    </a:srgbClr>
                  </a:outerShdw>
                </a:effectLst>
              </a:rPr>
              <a:t> للأئمة والولاة واجبة على المسلمين</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 فقد أمرت بها الآيات والأحاديث وه</a:t>
            </a:r>
            <a:r>
              <a:rPr lang="ar-IQ" sz="2000" b="1" dirty="0">
                <a:effectLst>
                  <a:outerShdw blurRad="38100" dist="38100" dir="2700000" algn="tl">
                    <a:srgbClr val="000000">
                      <a:alpha val="43137"/>
                    </a:srgbClr>
                  </a:outerShdw>
                </a:effectLst>
              </a:rPr>
              <a:t>ي</a:t>
            </a:r>
            <a:r>
              <a:rPr lang="ar-EG" sz="2000" b="1" dirty="0">
                <a:effectLst>
                  <a:outerShdw blurRad="38100" dist="38100" dir="2700000" algn="tl">
                    <a:srgbClr val="000000">
                      <a:alpha val="43137"/>
                    </a:srgbClr>
                  </a:outerShdw>
                </a:effectLst>
              </a:rPr>
              <a:t> داخلة في باب الأمر بالمعروف والنهي عن المنكر</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 فمن الأحاديث قوله </a:t>
            </a:r>
            <a:r>
              <a:rPr lang="ar-EG" sz="2800" b="1" dirty="0">
                <a:solidFill>
                  <a:srgbClr val="222222"/>
                </a:solidFill>
                <a:effectLst>
                  <a:outerShdw blurRad="38100" dist="38100" dir="2700000" algn="tl">
                    <a:srgbClr val="000000">
                      <a:alpha val="43137"/>
                    </a:srgbClr>
                  </a:outerShdw>
                </a:effectLst>
                <a:latin typeface="Noto Kufi Arabic"/>
              </a:rPr>
              <a:t>صلى الله عليه وسلم</a:t>
            </a:r>
            <a:r>
              <a:rPr lang="ar-EG" sz="2000" b="1" dirty="0">
                <a:effectLst>
                  <a:outerShdw blurRad="38100" dist="38100" dir="2700000" algn="tl">
                    <a:srgbClr val="000000">
                      <a:alpha val="43137"/>
                    </a:srgbClr>
                  </a:outerShdw>
                </a:effectLst>
              </a:rPr>
              <a:t> وهو من جوامع الكلم: (</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الدين</a:t>
            </a:r>
          </a:p>
          <a:p>
            <a:pPr marL="0" indent="0">
              <a:buFontTx/>
              <a:buNone/>
              <a:defRPr/>
            </a:pPr>
            <a:r>
              <a:rPr lang="ar-EG" sz="2000" b="1" dirty="0">
                <a:effectLst>
                  <a:outerShdw blurRad="38100" dist="38100" dir="2700000" algn="tl">
                    <a:srgbClr val="000000">
                      <a:alpha val="43137"/>
                    </a:srgbClr>
                  </a:outerShdw>
                </a:effectLst>
              </a:rPr>
              <a:t>النصيح</a:t>
            </a:r>
            <a:r>
              <a:rPr lang="ar-IQ" sz="2000" b="1" dirty="0">
                <a:effectLst>
                  <a:outerShdw blurRad="38100" dist="38100" dir="2700000" algn="tl">
                    <a:srgbClr val="000000">
                      <a:alpha val="43137"/>
                    </a:srgbClr>
                  </a:outerShdw>
                </a:effectLst>
              </a:rPr>
              <a:t>ة،</a:t>
            </a:r>
            <a:r>
              <a:rPr lang="ar-EG" sz="2000" b="1" dirty="0">
                <a:effectLst>
                  <a:outerShdw blurRad="38100" dist="38100" dir="2700000" algn="tl">
                    <a:srgbClr val="000000">
                      <a:alpha val="43137"/>
                    </a:srgbClr>
                  </a:outerShdw>
                </a:effectLst>
              </a:rPr>
              <a:t> قلنا: لمن؟ قال: لله ولكتابه ولرسوله ولأئمة المسلمين وعامتهم)</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 </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مسلم</a:t>
            </a:r>
            <a:r>
              <a:rPr lang="ar-IQ" sz="2000" b="1" dirty="0">
                <a:effectLst>
                  <a:outerShdw blurRad="38100" dist="38100" dir="2700000" algn="tl">
                    <a:srgbClr val="000000">
                      <a:alpha val="43137"/>
                    </a:srgbClr>
                  </a:outerShdw>
                </a:effectLst>
              </a:rPr>
              <a:t>].</a:t>
            </a:r>
            <a:endParaRPr lang="ar-EG" sz="2000" b="1" dirty="0">
              <a:effectLst>
                <a:outerShdw blurRad="38100" dist="38100" dir="2700000" algn="tl">
                  <a:srgbClr val="000000">
                    <a:alpha val="43137"/>
                  </a:srgbClr>
                </a:outerShdw>
              </a:effectLst>
            </a:endParaRPr>
          </a:p>
          <a:p>
            <a:pPr marL="0" indent="0">
              <a:buFontTx/>
              <a:buNone/>
              <a:defRPr/>
            </a:pPr>
            <a:r>
              <a:rPr lang="ar-EG" sz="2000" b="1" dirty="0">
                <a:effectLst>
                  <a:outerShdw blurRad="38100" dist="38100" dir="2700000" algn="tl">
                    <a:srgbClr val="000000">
                      <a:alpha val="43137"/>
                    </a:srgbClr>
                  </a:outerShdw>
                </a:effectLst>
              </a:rPr>
              <a:t>وارشادهم وتنبيهم الى وجوب اتباع سبل الحق ويجمع هذه المعاني قول رسول الله (</a:t>
            </a:r>
            <a:r>
              <a:rPr lang="ar-EG" sz="3200" b="1" dirty="0">
                <a:solidFill>
                  <a:srgbClr val="222222"/>
                </a:solidFill>
                <a:effectLst>
                  <a:outerShdw blurRad="38100" dist="38100" dir="2700000" algn="tl">
                    <a:srgbClr val="000000">
                      <a:alpha val="43137"/>
                    </a:srgbClr>
                  </a:outerShdw>
                </a:effectLst>
                <a:latin typeface="Noto Kufi Arabic"/>
              </a:rPr>
              <a:t>صلى الله عليه وسلم</a:t>
            </a:r>
            <a:r>
              <a:rPr lang="ar-EG" sz="2000" b="1" dirty="0">
                <a:solidFill>
                  <a:srgbClr val="222222"/>
                </a:solidFill>
                <a:effectLst>
                  <a:outerShdw blurRad="38100" dist="38100" dir="2700000" algn="tl">
                    <a:srgbClr val="000000">
                      <a:alpha val="43137"/>
                    </a:srgbClr>
                  </a:outerShdw>
                </a:effectLst>
                <a:latin typeface="Noto Kufi Arabic"/>
              </a:rPr>
              <a:t> </a:t>
            </a:r>
            <a:r>
              <a:rPr lang="ar-EG" sz="2000" b="1" dirty="0">
                <a:effectLst>
                  <a:outerShdw blurRad="38100" dist="38100" dir="2700000" algn="tl">
                    <a:srgbClr val="000000">
                      <a:alpha val="43137"/>
                    </a:srgbClr>
                  </a:outerShdw>
                </a:effectLst>
              </a:rPr>
              <a:t>) </a:t>
            </a:r>
          </a:p>
          <a:p>
            <a:pPr marL="0" indent="0">
              <a:buFontTx/>
              <a:buNone/>
              <a:defRPr/>
            </a:pPr>
            <a:r>
              <a:rPr lang="ar-EG" sz="2000" b="1" dirty="0">
                <a:effectLst>
                  <a:outerShdw blurRad="38100" dist="38100" dir="2700000" algn="tl">
                    <a:srgbClr val="000000">
                      <a:alpha val="43137"/>
                    </a:srgbClr>
                  </a:outerShdw>
                </a:effectLst>
              </a:rPr>
              <a:t>:(أفضل الجهاد كلمه عدل عند امام جائر )</a:t>
            </a:r>
          </a:p>
        </p:txBody>
      </p:sp>
    </p:spTree>
  </p:cSld>
  <p:clrMapOvr>
    <a:masterClrMapping/>
  </p:clrMapOvr>
  <p:transition spd="slow">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475AC38-7690-B590-0FD6-1B2350D21F6B}"/>
              </a:ext>
            </a:extLst>
          </p:cNvPr>
          <p:cNvSpPr>
            <a:spLocks noGrp="1"/>
          </p:cNvSpPr>
          <p:nvPr>
            <p:ph idx="1"/>
          </p:nvPr>
        </p:nvSpPr>
        <p:spPr>
          <a:xfrm>
            <a:off x="342900" y="914400"/>
            <a:ext cx="9450388" cy="5241925"/>
          </a:xfrm>
        </p:spPr>
        <p:txBody>
          <a:bodyPr/>
          <a:lstStyle/>
          <a:p>
            <a:pPr marL="0" indent="0">
              <a:buFontTx/>
              <a:buNone/>
              <a:defRPr/>
            </a:pPr>
            <a:r>
              <a:rPr lang="ar-EG" b="1" dirty="0">
                <a:solidFill>
                  <a:schemeClr val="bg2">
                    <a:lumMod val="25000"/>
                  </a:schemeClr>
                </a:solidFill>
                <a:effectLst>
                  <a:outerShdw blurRad="38100" dist="38100" dir="2700000" algn="tl">
                    <a:srgbClr val="000000">
                      <a:alpha val="43137"/>
                    </a:srgbClr>
                  </a:outerShdw>
                </a:effectLst>
              </a:rPr>
              <a:t>د</a:t>
            </a:r>
            <a:r>
              <a:rPr lang="ar-EG" b="1" dirty="0">
                <a:effectLst>
                  <a:outerShdw blurRad="38100" dist="38100" dir="2700000" algn="tl">
                    <a:srgbClr val="000000">
                      <a:alpha val="43137"/>
                    </a:srgbClr>
                  </a:outerShdw>
                </a:effectLst>
              </a:rPr>
              <a:t> – محاسبة الحاكم:</a:t>
            </a:r>
          </a:p>
          <a:p>
            <a:pPr marL="0" indent="0">
              <a:buFontTx/>
              <a:buNone/>
              <a:defRPr/>
            </a:pPr>
            <a:r>
              <a:rPr lang="ar-EG" sz="2000" b="1" dirty="0">
                <a:effectLst>
                  <a:outerShdw blurRad="38100" dist="38100" dir="2700000" algn="tl">
                    <a:srgbClr val="000000">
                      <a:alpha val="43137"/>
                    </a:srgbClr>
                  </a:outerShdw>
                </a:effectLst>
              </a:rPr>
              <a:t>فالحاكم مس</a:t>
            </a:r>
            <a:r>
              <a:rPr lang="ar-IQ" sz="2000" b="1" dirty="0">
                <a:effectLst>
                  <a:outerShdw blurRad="38100" dist="38100" dir="2700000" algn="tl">
                    <a:srgbClr val="000000">
                      <a:alpha val="43137"/>
                    </a:srgbClr>
                  </a:outerShdw>
                </a:effectLst>
              </a:rPr>
              <a:t>ؤ</a:t>
            </a:r>
            <a:r>
              <a:rPr lang="ar-EG" sz="2000" b="1" dirty="0">
                <a:effectLst>
                  <a:outerShdw blurRad="38100" dist="38100" dir="2700000" algn="tl">
                    <a:srgbClr val="000000">
                      <a:alpha val="43137"/>
                    </a:srgbClr>
                  </a:outerShdw>
                </a:effectLst>
              </a:rPr>
              <a:t>ول أمام الأمة لأنه تول</a:t>
            </a:r>
            <a:r>
              <a:rPr lang="ar-IQ" sz="2000" b="1" dirty="0">
                <a:effectLst>
                  <a:outerShdw blurRad="38100" dist="38100" dir="2700000" algn="tl">
                    <a:srgbClr val="000000">
                      <a:alpha val="43137"/>
                    </a:srgbClr>
                  </a:outerShdw>
                </a:effectLst>
              </a:rPr>
              <a:t>ى</a:t>
            </a:r>
            <a:r>
              <a:rPr lang="ar-EG" sz="2000" b="1" dirty="0">
                <a:effectLst>
                  <a:outerShdw blurRad="38100" dist="38100" dir="2700000" algn="tl">
                    <a:srgbClr val="000000">
                      <a:alpha val="43137"/>
                    </a:srgbClr>
                  </a:outerShdw>
                </a:effectLst>
              </a:rPr>
              <a:t> ولا يته منها بالعقد الذي عقدته له فه</a:t>
            </a:r>
            <a:r>
              <a:rPr lang="ar-IQ" sz="2000" b="1" dirty="0">
                <a:effectLst>
                  <a:outerShdw blurRad="38100" dist="38100" dir="2700000" algn="tl">
                    <a:srgbClr val="000000">
                      <a:alpha val="43137"/>
                    </a:srgbClr>
                  </a:outerShdw>
                </a:effectLst>
              </a:rPr>
              <a:t>ي</a:t>
            </a:r>
            <a:r>
              <a:rPr lang="ar-EG" sz="2000" b="1" dirty="0">
                <a:effectLst>
                  <a:outerShdw blurRad="38100" dist="38100" dir="2700000" algn="tl">
                    <a:srgbClr val="000000">
                      <a:alpha val="43137"/>
                    </a:srgbClr>
                  </a:outerShdw>
                </a:effectLst>
              </a:rPr>
              <a:t> التي منحته حق الحكم وأمدته بالسلطة وما هو </a:t>
            </a:r>
            <a:r>
              <a:rPr lang="ar-IQ" sz="2000" b="1" dirty="0">
                <a:effectLst>
                  <a:outerShdw blurRad="38100" dist="38100" dir="2700000" algn="tl">
                    <a:srgbClr val="000000">
                      <a:alpha val="43137"/>
                    </a:srgbClr>
                  </a:outerShdw>
                </a:effectLst>
              </a:rPr>
              <a:t>إ</a:t>
            </a:r>
            <a:r>
              <a:rPr lang="ar-EG" sz="2000" b="1" dirty="0">
                <a:effectLst>
                  <a:outerShdw blurRad="38100" dist="38100" dir="2700000" algn="tl">
                    <a:srgbClr val="000000">
                      <a:alpha val="43137"/>
                    </a:srgbClr>
                  </a:outerShdw>
                </a:effectLst>
              </a:rPr>
              <a:t>لا وكيل عنها فلها الحق أن تسأله عن عمله فالجهة التي لها حق </a:t>
            </a:r>
            <a:r>
              <a:rPr lang="ar-IQ" sz="2000" b="1" dirty="0">
                <a:effectLst>
                  <a:outerShdw blurRad="38100" dist="38100" dir="2700000" algn="tl">
                    <a:srgbClr val="000000">
                      <a:alpha val="43137"/>
                    </a:srgbClr>
                  </a:outerShdw>
                </a:effectLst>
              </a:rPr>
              <a:t>إ</a:t>
            </a:r>
            <a:r>
              <a:rPr lang="ar-EG" sz="2000" b="1" dirty="0">
                <a:effectLst>
                  <a:outerShdw blurRad="38100" dist="38100" dir="2700000" algn="tl">
                    <a:srgbClr val="000000">
                      <a:alpha val="43137"/>
                    </a:srgbClr>
                  </a:outerShdw>
                </a:effectLst>
              </a:rPr>
              <a:t>نشاء العقد لها حق فسخه </a:t>
            </a:r>
            <a:r>
              <a:rPr lang="ar-IQ" sz="2000" b="1" dirty="0">
                <a:effectLst>
                  <a:outerShdw blurRad="38100" dist="38100" dir="2700000" algn="tl">
                    <a:srgbClr val="000000">
                      <a:alpha val="43137"/>
                    </a:srgbClr>
                  </a:outerShdw>
                </a:effectLst>
              </a:rPr>
              <a:t>إ</a:t>
            </a:r>
            <a:r>
              <a:rPr lang="ar-EG" sz="2000" b="1" dirty="0">
                <a:effectLst>
                  <a:outerShdw blurRad="38100" dist="38100" dir="2700000" algn="tl">
                    <a:srgbClr val="000000">
                      <a:alpha val="43137"/>
                    </a:srgbClr>
                  </a:outerShdw>
                </a:effectLst>
              </a:rPr>
              <a:t>ذا وجدت الأسباب لذلك</a:t>
            </a:r>
            <a:r>
              <a:rPr lang="ar-IQ" sz="2000" b="1" dirty="0">
                <a:effectLst>
                  <a:outerShdw blurRad="38100" dist="38100" dir="2700000" algn="tl">
                    <a:srgbClr val="000000">
                      <a:alpha val="43137"/>
                    </a:srgbClr>
                  </a:outerShdw>
                </a:effectLst>
              </a:rPr>
              <a:t>.</a:t>
            </a:r>
            <a:endParaRPr lang="ar-EG" sz="2000" b="1" dirty="0">
              <a:effectLst>
                <a:outerShdw blurRad="38100" dist="38100" dir="2700000" algn="tl">
                  <a:srgbClr val="000000">
                    <a:alpha val="43137"/>
                  </a:srgbClr>
                </a:outerShdw>
              </a:effectLst>
            </a:endParaRPr>
          </a:p>
          <a:p>
            <a:pPr marL="0" indent="0">
              <a:buFontTx/>
              <a:buNone/>
              <a:defRPr/>
            </a:pPr>
            <a:r>
              <a:rPr lang="ar-EG" sz="2000" b="1" dirty="0">
                <a:effectLst>
                  <a:outerShdw blurRad="38100" dist="38100" dir="2700000" algn="tl">
                    <a:srgbClr val="000000">
                      <a:alpha val="43137"/>
                    </a:srgbClr>
                  </a:outerShdw>
                </a:effectLst>
              </a:rPr>
              <a:t>ثم </a:t>
            </a:r>
            <a:r>
              <a:rPr lang="ar-IQ" sz="2000" b="1" dirty="0">
                <a:effectLst>
                  <a:outerShdw blurRad="38100" dist="38100" dir="2700000" algn="tl">
                    <a:srgbClr val="000000">
                      <a:alpha val="43137"/>
                    </a:srgbClr>
                  </a:outerShdw>
                </a:effectLst>
              </a:rPr>
              <a:t>إ</a:t>
            </a:r>
            <a:r>
              <a:rPr lang="ar-EG" sz="2000" b="1" dirty="0">
                <a:effectLst>
                  <a:outerShdw blurRad="38100" dist="38100" dir="2700000" algn="tl">
                    <a:srgbClr val="000000">
                      <a:alpha val="43137"/>
                    </a:srgbClr>
                  </a:outerShdw>
                </a:effectLst>
              </a:rPr>
              <a:t>ن الأمة رقيبة عليه باستمرار:</a:t>
            </a:r>
          </a:p>
          <a:p>
            <a:pPr marL="0" indent="0">
              <a:buFontTx/>
              <a:buNone/>
              <a:defRPr/>
            </a:pPr>
            <a:r>
              <a:rPr lang="ar-EG" sz="2000" b="1" dirty="0">
                <a:solidFill>
                  <a:schemeClr val="bg2">
                    <a:lumMod val="25000"/>
                  </a:schemeClr>
                </a:solidFill>
                <a:effectLst>
                  <a:outerShdw blurRad="38100" dist="38100" dir="2700000" algn="tl">
                    <a:srgbClr val="000000">
                      <a:alpha val="43137"/>
                    </a:srgbClr>
                  </a:outerShdw>
                </a:effectLst>
              </a:rPr>
              <a:t>1</a:t>
            </a:r>
            <a:r>
              <a:rPr lang="ar-IQ" sz="2000" b="1" dirty="0">
                <a:solidFill>
                  <a:schemeClr val="bg2">
                    <a:lumMod val="25000"/>
                  </a:schemeClr>
                </a:solidFill>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 بما هي ملزمة به من وجوب الأمر بالمعروف والنهي عن المنكر.</a:t>
            </a:r>
          </a:p>
          <a:p>
            <a:pPr marL="0" indent="0">
              <a:buFontTx/>
              <a:buNone/>
              <a:defRPr/>
            </a:pPr>
            <a:r>
              <a:rPr lang="ar-EG" sz="2000" b="1" dirty="0">
                <a:solidFill>
                  <a:schemeClr val="bg2">
                    <a:lumMod val="25000"/>
                  </a:schemeClr>
                </a:solidFill>
                <a:effectLst>
                  <a:outerShdw blurRad="38100" dist="38100" dir="2700000" algn="tl">
                    <a:srgbClr val="000000">
                      <a:alpha val="43137"/>
                    </a:srgbClr>
                  </a:outerShdw>
                </a:effectLst>
              </a:rPr>
              <a:t>2</a:t>
            </a:r>
            <a:r>
              <a:rPr lang="ar-IQ" sz="2000" b="1" dirty="0">
                <a:solidFill>
                  <a:schemeClr val="bg2">
                    <a:lumMod val="25000"/>
                  </a:schemeClr>
                </a:solidFill>
                <a:effectLst>
                  <a:outerShdw blurRad="38100" dist="38100" dir="2700000" algn="tl">
                    <a:srgbClr val="000000">
                      <a:alpha val="43137"/>
                    </a:srgbClr>
                  </a:outerShdw>
                </a:effectLst>
              </a:rPr>
              <a:t>-</a:t>
            </a:r>
            <a:r>
              <a:rPr lang="ar-EG" sz="2000" b="1" dirty="0">
                <a:solidFill>
                  <a:schemeClr val="bg2">
                    <a:lumMod val="25000"/>
                  </a:schemeClr>
                </a:solidFill>
                <a:effectLst>
                  <a:outerShdw blurRad="38100" dist="38100" dir="2700000" algn="tl">
                    <a:srgbClr val="000000">
                      <a:alpha val="43137"/>
                    </a:srgbClr>
                  </a:outerShdw>
                </a:effectLst>
              </a:rPr>
              <a:t> </a:t>
            </a:r>
            <a:r>
              <a:rPr lang="ar-EG" sz="2000" b="1" dirty="0">
                <a:effectLst>
                  <a:outerShdw blurRad="38100" dist="38100" dir="2700000" algn="tl">
                    <a:srgbClr val="000000">
                      <a:alpha val="43137"/>
                    </a:srgbClr>
                  </a:outerShdw>
                </a:effectLst>
              </a:rPr>
              <a:t>وبما هو واجب لها من حق الشور</a:t>
            </a:r>
            <a:r>
              <a:rPr lang="ar-IQ" sz="2000" b="1" dirty="0">
                <a:effectLst>
                  <a:outerShdw blurRad="38100" dist="38100" dir="2700000" algn="tl">
                    <a:srgbClr val="000000">
                      <a:alpha val="43137"/>
                    </a:srgbClr>
                  </a:outerShdw>
                </a:effectLst>
              </a:rPr>
              <a:t>ى</a:t>
            </a:r>
            <a:r>
              <a:rPr lang="ar-EG" sz="2000" b="1" dirty="0">
                <a:effectLst>
                  <a:outerShdw blurRad="38100" dist="38100" dir="2700000" algn="tl">
                    <a:srgbClr val="000000">
                      <a:alpha val="43137"/>
                    </a:srgbClr>
                  </a:outerShdw>
                </a:effectLst>
              </a:rPr>
              <a:t>.</a:t>
            </a:r>
          </a:p>
          <a:p>
            <a:pPr marL="0" indent="0">
              <a:buFontTx/>
              <a:buNone/>
              <a:defRPr/>
            </a:pPr>
            <a:r>
              <a:rPr lang="ar-EG" sz="2000" b="1" dirty="0">
                <a:solidFill>
                  <a:schemeClr val="bg2">
                    <a:lumMod val="25000"/>
                  </a:schemeClr>
                </a:solidFill>
                <a:effectLst>
                  <a:outerShdw blurRad="38100" dist="38100" dir="2700000" algn="tl">
                    <a:srgbClr val="000000">
                      <a:alpha val="43137"/>
                    </a:srgbClr>
                  </a:outerShdw>
                </a:effectLst>
              </a:rPr>
              <a:t>3</a:t>
            </a:r>
            <a:r>
              <a:rPr lang="ar-IQ" sz="2000" b="1" dirty="0">
                <a:solidFill>
                  <a:schemeClr val="bg2">
                    <a:lumMod val="25000"/>
                  </a:schemeClr>
                </a:solidFill>
                <a:effectLst>
                  <a:outerShdw blurRad="38100" dist="38100" dir="2700000" algn="tl">
                    <a:srgbClr val="000000">
                      <a:alpha val="43137"/>
                    </a:srgbClr>
                  </a:outerShdw>
                </a:effectLst>
              </a:rPr>
              <a:t>-</a:t>
            </a:r>
            <a:r>
              <a:rPr lang="ar-EG" sz="2000" b="1" dirty="0">
                <a:solidFill>
                  <a:schemeClr val="bg2">
                    <a:lumMod val="25000"/>
                  </a:schemeClr>
                </a:solidFill>
                <a:effectLst>
                  <a:outerShdw blurRad="38100" dist="38100" dir="2700000" algn="tl">
                    <a:srgbClr val="000000">
                      <a:alpha val="43137"/>
                    </a:srgbClr>
                  </a:outerShdw>
                </a:effectLst>
              </a:rPr>
              <a:t> </a:t>
            </a:r>
            <a:r>
              <a:rPr lang="ar-EG" sz="2000" b="1" dirty="0">
                <a:effectLst>
                  <a:outerShdw blurRad="38100" dist="38100" dir="2700000" algn="tl">
                    <a:srgbClr val="000000">
                      <a:alpha val="43137"/>
                    </a:srgbClr>
                  </a:outerShdw>
                </a:effectLst>
              </a:rPr>
              <a:t>وما ه</a:t>
            </a:r>
            <a:r>
              <a:rPr lang="ar-IQ" sz="2000" b="1" dirty="0">
                <a:effectLst>
                  <a:outerShdw blurRad="38100" dist="38100" dir="2700000" algn="tl">
                    <a:srgbClr val="000000">
                      <a:alpha val="43137"/>
                    </a:srgbClr>
                  </a:outerShdw>
                </a:effectLst>
              </a:rPr>
              <a:t>ي</a:t>
            </a:r>
            <a:r>
              <a:rPr lang="ar-EG" sz="2000" b="1" dirty="0">
                <a:effectLst>
                  <a:outerShdw blurRad="38100" dist="38100" dir="2700000" algn="tl">
                    <a:srgbClr val="000000">
                      <a:alpha val="43137"/>
                    </a:srgbClr>
                  </a:outerShdw>
                </a:effectLst>
              </a:rPr>
              <a:t> مأمورة به من بذل النصح.</a:t>
            </a:r>
          </a:p>
          <a:p>
            <a:pPr marL="0" indent="0">
              <a:buFontTx/>
              <a:buNone/>
              <a:defRPr/>
            </a:pPr>
            <a:r>
              <a:rPr lang="ar-EG" sz="2000" b="1" dirty="0">
                <a:solidFill>
                  <a:schemeClr val="bg2">
                    <a:lumMod val="25000"/>
                  </a:schemeClr>
                </a:solidFill>
                <a:effectLst>
                  <a:outerShdw blurRad="38100" dist="38100" dir="2700000" algn="tl">
                    <a:srgbClr val="000000">
                      <a:alpha val="43137"/>
                    </a:srgbClr>
                  </a:outerShdw>
                </a:effectLst>
              </a:rPr>
              <a:t>4</a:t>
            </a:r>
            <a:r>
              <a:rPr lang="ar-IQ" sz="2000" b="1" dirty="0">
                <a:solidFill>
                  <a:schemeClr val="bg2">
                    <a:lumMod val="25000"/>
                  </a:schemeClr>
                </a:solidFill>
                <a:effectLst>
                  <a:outerShdw blurRad="38100" dist="38100" dir="2700000" algn="tl">
                    <a:srgbClr val="000000">
                      <a:alpha val="43137"/>
                    </a:srgbClr>
                  </a:outerShdw>
                </a:effectLst>
              </a:rPr>
              <a:t>-</a:t>
            </a:r>
            <a:r>
              <a:rPr lang="ar-EG" sz="2000" b="1" dirty="0">
                <a:solidFill>
                  <a:schemeClr val="bg2">
                    <a:lumMod val="25000"/>
                  </a:schemeClr>
                </a:solidFill>
                <a:effectLst>
                  <a:outerShdw blurRad="38100" dist="38100" dir="2700000" algn="tl">
                    <a:srgbClr val="000000">
                      <a:alpha val="43137"/>
                    </a:srgbClr>
                  </a:outerShdw>
                </a:effectLst>
              </a:rPr>
              <a:t> </a:t>
            </a:r>
            <a:r>
              <a:rPr lang="ar-EG" sz="2000" b="1" dirty="0">
                <a:effectLst>
                  <a:outerShdw blurRad="38100" dist="38100" dir="2700000" algn="tl">
                    <a:srgbClr val="000000">
                      <a:alpha val="43137"/>
                    </a:srgbClr>
                  </a:outerShdw>
                </a:effectLst>
              </a:rPr>
              <a:t>فضل</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ا عما لها من الحق بوصفها الطرف الأول في العقد.</a:t>
            </a:r>
            <a:endParaRPr lang="en-US" b="1" dirty="0">
              <a:solidFill>
                <a:schemeClr val="bg2">
                  <a:lumMod val="25000"/>
                </a:schemeClr>
              </a:solidFill>
              <a:effectLst>
                <a:outerShdw blurRad="38100" dist="38100" dir="2700000" algn="tl">
                  <a:srgbClr val="000000">
                    <a:alpha val="43137"/>
                  </a:srgbClr>
                </a:outerShdw>
              </a:effectLst>
            </a:endParaRPr>
          </a:p>
        </p:txBody>
      </p:sp>
    </p:spTree>
  </p:cSld>
  <p:clrMapOvr>
    <a:masterClrMapping/>
  </p:clrMapOvr>
  <p:transition spd="slow">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C02CA-5A6B-3D76-EB62-48EF0CF998D4}"/>
              </a:ext>
            </a:extLst>
          </p:cNvPr>
          <p:cNvSpPr>
            <a:spLocks noGrp="1"/>
          </p:cNvSpPr>
          <p:nvPr>
            <p:ph type="title"/>
          </p:nvPr>
        </p:nvSpPr>
        <p:spPr/>
        <p:txBody>
          <a:bodyPr>
            <a:normAutofit fontScale="90000"/>
          </a:bodyPr>
          <a:lstStyle/>
          <a:p>
            <a:pPr>
              <a:defRPr/>
            </a:pPr>
            <a:r>
              <a:rPr lang="ar-EG" b="1" dirty="0">
                <a:effectLst>
                  <a:outerShdw blurRad="38100" dist="38100" dir="2700000" algn="tl">
                    <a:srgbClr val="000000">
                      <a:alpha val="43137"/>
                    </a:srgbClr>
                  </a:outerShdw>
                </a:effectLst>
              </a:rPr>
              <a:t>دور المناهج فيما يتعلق بالعلاقة بين الحاكم وال</a:t>
            </a:r>
            <a:r>
              <a:rPr lang="ar-IQ" b="1" dirty="0">
                <a:effectLst>
                  <a:outerShdw blurRad="38100" dist="38100" dir="2700000" algn="tl">
                    <a:srgbClr val="000000">
                      <a:alpha val="43137"/>
                    </a:srgbClr>
                  </a:outerShdw>
                </a:effectLst>
              </a:rPr>
              <a:t>أ</a:t>
            </a:r>
            <a:r>
              <a:rPr lang="ar-EG" b="1" dirty="0" err="1">
                <a:effectLst>
                  <a:outerShdw blurRad="38100" dist="38100" dir="2700000" algn="tl">
                    <a:srgbClr val="000000">
                      <a:alpha val="43137"/>
                    </a:srgbClr>
                  </a:outerShdw>
                </a:effectLst>
              </a:rPr>
              <a:t>مة</a:t>
            </a:r>
            <a:r>
              <a:rPr lang="ar-EG" b="1" dirty="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331B73E-D8A9-13A7-E6A9-9F433BCF7AA8}"/>
              </a:ext>
            </a:extLst>
          </p:cNvPr>
          <p:cNvSpPr>
            <a:spLocks noGrp="1"/>
          </p:cNvSpPr>
          <p:nvPr>
            <p:ph idx="1"/>
          </p:nvPr>
        </p:nvSpPr>
        <p:spPr/>
        <p:txBody>
          <a:bodyPr/>
          <a:lstStyle/>
          <a:p>
            <a:pPr marL="0" indent="0">
              <a:buFontTx/>
              <a:buNone/>
              <a:defRPr/>
            </a:pPr>
            <a:r>
              <a:rPr lang="ar-EG" b="1" dirty="0">
                <a:solidFill>
                  <a:schemeClr val="bg2">
                    <a:lumMod val="25000"/>
                  </a:schemeClr>
                </a:solidFill>
                <a:effectLst>
                  <a:outerShdw blurRad="38100" dist="38100" dir="2700000" algn="tl">
                    <a:srgbClr val="000000">
                      <a:alpha val="43137"/>
                    </a:srgbClr>
                  </a:outerShdw>
                </a:effectLst>
              </a:rPr>
              <a:t>1</a:t>
            </a:r>
            <a:r>
              <a:rPr lang="ar-IQ" b="1" dirty="0">
                <a:solidFill>
                  <a:schemeClr val="bg2">
                    <a:lumMod val="25000"/>
                  </a:schemeClr>
                </a:solidFill>
                <a:effectLst>
                  <a:outerShdw blurRad="38100" dist="38100" dir="2700000" algn="tl">
                    <a:srgbClr val="000000">
                      <a:alpha val="43137"/>
                    </a:srgbClr>
                  </a:outerShdw>
                </a:effectLst>
              </a:rPr>
              <a:t>-</a:t>
            </a:r>
            <a:r>
              <a:rPr lang="ar-EG" b="1" dirty="0">
                <a:solidFill>
                  <a:schemeClr val="bg2">
                    <a:lumMod val="25000"/>
                  </a:schemeClr>
                </a:solidFill>
                <a:effectLst>
                  <a:outerShdw blurRad="38100" dist="38100" dir="2700000" algn="tl">
                    <a:srgbClr val="000000">
                      <a:alpha val="43137"/>
                    </a:srgbClr>
                  </a:outerShdw>
                </a:effectLst>
              </a:rPr>
              <a:t> </a:t>
            </a:r>
            <a:r>
              <a:rPr lang="ar-EG" b="1" dirty="0">
                <a:effectLst>
                  <a:outerShdw blurRad="38100" dist="38100" dir="2700000" algn="tl">
                    <a:srgbClr val="000000">
                      <a:alpha val="43137"/>
                    </a:srgbClr>
                  </a:outerShdw>
                </a:effectLst>
              </a:rPr>
              <a:t>تعرف التلاميذ بما يجب على الحاكم القيام به حتى يصبح حاكم</a:t>
            </a:r>
            <a:r>
              <a:rPr lang="ar-IQ" b="1" dirty="0">
                <a:effectLst>
                  <a:outerShdw blurRad="38100" dist="38100" dir="2700000" algn="tl">
                    <a:srgbClr val="000000">
                      <a:alpha val="43137"/>
                    </a:srgbClr>
                  </a:outerShdw>
                </a:effectLst>
              </a:rPr>
              <a:t>ً</a:t>
            </a:r>
            <a:r>
              <a:rPr lang="ar-EG" b="1" dirty="0">
                <a:effectLst>
                  <a:outerShdw blurRad="38100" dist="38100" dir="2700000" algn="tl">
                    <a:srgbClr val="000000">
                      <a:alpha val="43137"/>
                    </a:srgbClr>
                  </a:outerShdw>
                </a:effectLst>
              </a:rPr>
              <a:t>ا عادل</a:t>
            </a:r>
            <a:r>
              <a:rPr lang="ar-IQ" b="1" dirty="0">
                <a:effectLst>
                  <a:outerShdw blurRad="38100" dist="38100" dir="2700000" algn="tl">
                    <a:srgbClr val="000000">
                      <a:alpha val="43137"/>
                    </a:srgbClr>
                  </a:outerShdw>
                </a:effectLst>
              </a:rPr>
              <a:t>ً</a:t>
            </a:r>
            <a:r>
              <a:rPr lang="ar-EG" b="1" dirty="0">
                <a:effectLst>
                  <a:outerShdw blurRad="38100" dist="38100" dir="2700000" algn="tl">
                    <a:srgbClr val="000000">
                      <a:alpha val="43137"/>
                    </a:srgbClr>
                  </a:outerShdw>
                </a:effectLst>
              </a:rPr>
              <a:t>ا وواجباته نحو الأمة جميع</a:t>
            </a:r>
            <a:r>
              <a:rPr lang="ar-IQ" b="1" dirty="0">
                <a:effectLst>
                  <a:outerShdw blurRad="38100" dist="38100" dir="2700000" algn="tl">
                    <a:srgbClr val="000000">
                      <a:alpha val="43137"/>
                    </a:srgbClr>
                  </a:outerShdw>
                </a:effectLst>
              </a:rPr>
              <a:t>ً</a:t>
            </a:r>
            <a:r>
              <a:rPr lang="ar-EG" b="1" dirty="0">
                <a:effectLst>
                  <a:outerShdw blurRad="38100" dist="38100" dir="2700000" algn="tl">
                    <a:srgbClr val="000000">
                      <a:alpha val="43137"/>
                    </a:srgbClr>
                  </a:outerShdw>
                </a:effectLst>
              </a:rPr>
              <a:t>ا.</a:t>
            </a:r>
          </a:p>
          <a:p>
            <a:pPr marL="0" indent="0">
              <a:buFontTx/>
              <a:buNone/>
              <a:defRPr/>
            </a:pPr>
            <a:r>
              <a:rPr lang="ar-EG" b="1" dirty="0">
                <a:solidFill>
                  <a:schemeClr val="bg2">
                    <a:lumMod val="25000"/>
                  </a:schemeClr>
                </a:solidFill>
                <a:effectLst>
                  <a:outerShdw blurRad="38100" dist="38100" dir="2700000" algn="tl">
                    <a:srgbClr val="000000">
                      <a:alpha val="43137"/>
                    </a:srgbClr>
                  </a:outerShdw>
                </a:effectLst>
              </a:rPr>
              <a:t>2 – </a:t>
            </a:r>
            <a:r>
              <a:rPr lang="ar-EG" sz="2400" b="1" dirty="0">
                <a:effectLst>
                  <a:outerShdw blurRad="38100" dist="38100" dir="2700000" algn="tl">
                    <a:srgbClr val="000000">
                      <a:alpha val="43137"/>
                    </a:srgbClr>
                  </a:outerShdw>
                </a:effectLst>
              </a:rPr>
              <a:t>دراسة نماذج للحكم تحقق فيها عدل الحاكم والتزام المحكومين بواجباتهم نحو الحاكم.</a:t>
            </a:r>
          </a:p>
          <a:p>
            <a:pPr marL="0" indent="0">
              <a:buFontTx/>
              <a:buNone/>
              <a:defRPr/>
            </a:pPr>
            <a:r>
              <a:rPr lang="ar-EG" sz="2800" b="1" dirty="0">
                <a:solidFill>
                  <a:schemeClr val="bg2">
                    <a:lumMod val="25000"/>
                  </a:schemeClr>
                </a:solidFill>
                <a:effectLst>
                  <a:outerShdw blurRad="38100" dist="38100" dir="2700000" algn="tl">
                    <a:srgbClr val="000000">
                      <a:alpha val="43137"/>
                    </a:srgbClr>
                  </a:outerShdw>
                </a:effectLst>
              </a:rPr>
              <a:t>3</a:t>
            </a:r>
            <a:r>
              <a:rPr lang="ar-IQ" sz="2800" b="1" dirty="0">
                <a:solidFill>
                  <a:schemeClr val="bg2">
                    <a:lumMod val="25000"/>
                  </a:schemeClr>
                </a:solidFill>
                <a:effectLst>
                  <a:outerShdw blurRad="38100" dist="38100" dir="2700000" algn="tl">
                    <a:srgbClr val="000000">
                      <a:alpha val="43137"/>
                    </a:srgbClr>
                  </a:outerShdw>
                </a:effectLst>
              </a:rPr>
              <a:t>-</a:t>
            </a:r>
            <a:r>
              <a:rPr lang="ar-EG" sz="2800" b="1" dirty="0">
                <a:solidFill>
                  <a:schemeClr val="bg2">
                    <a:lumMod val="25000"/>
                  </a:schemeClr>
                </a:solidFill>
                <a:effectLst>
                  <a:outerShdw blurRad="38100" dist="38100" dir="2700000" algn="tl">
                    <a:srgbClr val="000000">
                      <a:alpha val="43137"/>
                    </a:srgbClr>
                  </a:outerShdw>
                </a:effectLst>
              </a:rPr>
              <a:t> </a:t>
            </a:r>
            <a:r>
              <a:rPr lang="ar-EG" sz="2400" b="1" dirty="0">
                <a:effectLst>
                  <a:outerShdw blurRad="38100" dist="38100" dir="2700000" algn="tl">
                    <a:srgbClr val="000000">
                      <a:alpha val="43137"/>
                    </a:srgbClr>
                  </a:outerShdw>
                </a:effectLst>
              </a:rPr>
              <a:t>تعرف التلاميذ بمفهوم الشورى وكيفية تطبيقه.</a:t>
            </a:r>
          </a:p>
          <a:p>
            <a:pPr marL="0" indent="0">
              <a:buFontTx/>
              <a:buNone/>
              <a:defRPr/>
            </a:pPr>
            <a:r>
              <a:rPr lang="ar-EG" sz="2800" b="1" dirty="0">
                <a:solidFill>
                  <a:schemeClr val="bg2">
                    <a:lumMod val="25000"/>
                  </a:schemeClr>
                </a:solidFill>
                <a:effectLst>
                  <a:outerShdw blurRad="38100" dist="38100" dir="2700000" algn="tl">
                    <a:srgbClr val="000000">
                      <a:alpha val="43137"/>
                    </a:srgbClr>
                  </a:outerShdw>
                </a:effectLst>
              </a:rPr>
              <a:t>4</a:t>
            </a:r>
            <a:r>
              <a:rPr lang="ar-IQ" sz="2800" b="1" dirty="0">
                <a:solidFill>
                  <a:schemeClr val="bg2">
                    <a:lumMod val="25000"/>
                  </a:schemeClr>
                </a:solidFill>
                <a:effectLst>
                  <a:outerShdw blurRad="38100" dist="38100" dir="2700000" algn="tl">
                    <a:srgbClr val="000000">
                      <a:alpha val="43137"/>
                    </a:srgbClr>
                  </a:outerShdw>
                </a:effectLst>
              </a:rPr>
              <a:t>-</a:t>
            </a:r>
            <a:r>
              <a:rPr lang="ar-EG" sz="2400" b="1" dirty="0">
                <a:solidFill>
                  <a:schemeClr val="bg2">
                    <a:lumMod val="25000"/>
                  </a:schemeClr>
                </a:solidFill>
                <a:effectLst>
                  <a:outerShdw blurRad="38100" dist="38100" dir="2700000" algn="tl">
                    <a:srgbClr val="000000">
                      <a:alpha val="43137"/>
                    </a:srgbClr>
                  </a:outerShdw>
                </a:effectLst>
              </a:rPr>
              <a:t> </a:t>
            </a:r>
            <a:r>
              <a:rPr lang="ar-EG" sz="2400" b="1" dirty="0">
                <a:effectLst>
                  <a:outerShdw blurRad="38100" dist="38100" dir="2700000" algn="tl">
                    <a:srgbClr val="000000">
                      <a:alpha val="43137"/>
                    </a:srgbClr>
                  </a:outerShdw>
                </a:effectLst>
              </a:rPr>
              <a:t>تدريب التلاميذ على ممارسة الشورى في حياتهم المدرسية عملي</a:t>
            </a:r>
            <a:r>
              <a:rPr lang="ar-IQ" sz="2400" b="1" dirty="0">
                <a:effectLst>
                  <a:outerShdw blurRad="38100" dist="38100" dir="2700000" algn="tl">
                    <a:srgbClr val="000000">
                      <a:alpha val="43137"/>
                    </a:srgbClr>
                  </a:outerShdw>
                </a:effectLst>
              </a:rPr>
              <a:t>ًّ</a:t>
            </a:r>
            <a:r>
              <a:rPr lang="ar-EG" sz="2400" b="1" dirty="0">
                <a:effectLst>
                  <a:outerShdw blurRad="38100" dist="38100" dir="2700000" algn="tl">
                    <a:srgbClr val="000000">
                      <a:alpha val="43137"/>
                    </a:srgbClr>
                  </a:outerShdw>
                </a:effectLst>
              </a:rPr>
              <a:t>ا خلال الأنشط</a:t>
            </a:r>
            <a:r>
              <a:rPr lang="ar-IQ" sz="2400" b="1" dirty="0">
                <a:effectLst>
                  <a:outerShdw blurRad="38100" dist="38100" dir="2700000" algn="tl">
                    <a:srgbClr val="000000">
                      <a:alpha val="43137"/>
                    </a:srgbClr>
                  </a:outerShdw>
                </a:effectLst>
              </a:rPr>
              <a:t>ة</a:t>
            </a:r>
            <a:r>
              <a:rPr lang="ar-EG" sz="2400" b="1" dirty="0">
                <a:effectLst>
                  <a:outerShdw blurRad="38100" dist="38100" dir="2700000" algn="tl">
                    <a:srgbClr val="000000">
                      <a:alpha val="43137"/>
                    </a:srgbClr>
                  </a:outerShdw>
                </a:effectLst>
              </a:rPr>
              <a:t> الطلابية المختلفة داخل جماعات النشاط.</a:t>
            </a:r>
          </a:p>
          <a:p>
            <a:pPr marL="0" indent="0">
              <a:buFontTx/>
              <a:buNone/>
              <a:defRPr/>
            </a:pPr>
            <a:r>
              <a:rPr lang="ar-EG" sz="2800" b="1" dirty="0">
                <a:solidFill>
                  <a:schemeClr val="bg2">
                    <a:lumMod val="25000"/>
                  </a:schemeClr>
                </a:solidFill>
                <a:effectLst>
                  <a:outerShdw blurRad="38100" dist="38100" dir="2700000" algn="tl">
                    <a:srgbClr val="000000">
                      <a:alpha val="43137"/>
                    </a:srgbClr>
                  </a:outerShdw>
                </a:effectLst>
              </a:rPr>
              <a:t>5</a:t>
            </a:r>
            <a:r>
              <a:rPr lang="ar-IQ" sz="2800" b="1" dirty="0">
                <a:solidFill>
                  <a:schemeClr val="bg2">
                    <a:lumMod val="25000"/>
                  </a:schemeClr>
                </a:solidFill>
                <a:effectLst>
                  <a:outerShdw blurRad="38100" dist="38100" dir="2700000" algn="tl">
                    <a:srgbClr val="000000">
                      <a:alpha val="43137"/>
                    </a:srgbClr>
                  </a:outerShdw>
                </a:effectLst>
              </a:rPr>
              <a:t>-</a:t>
            </a:r>
            <a:r>
              <a:rPr lang="ar-EG" sz="2800" b="1" dirty="0">
                <a:solidFill>
                  <a:schemeClr val="bg2">
                    <a:lumMod val="25000"/>
                  </a:schemeClr>
                </a:solidFill>
                <a:effectLst>
                  <a:outerShdw blurRad="38100" dist="38100" dir="2700000" algn="tl">
                    <a:srgbClr val="000000">
                      <a:alpha val="43137"/>
                    </a:srgbClr>
                  </a:outerShdw>
                </a:effectLst>
              </a:rPr>
              <a:t> </a:t>
            </a:r>
            <a:r>
              <a:rPr lang="ar-EG" sz="2400" b="1" dirty="0">
                <a:effectLst>
                  <a:outerShdw blurRad="38100" dist="38100" dir="2700000" algn="tl">
                    <a:srgbClr val="000000">
                      <a:alpha val="43137"/>
                    </a:srgbClr>
                  </a:outerShdw>
                </a:effectLst>
              </a:rPr>
              <a:t>تعويد التلاميذ على حرية </a:t>
            </a:r>
            <a:r>
              <a:rPr lang="ar-IQ" sz="2400" b="1" dirty="0" err="1">
                <a:effectLst>
                  <a:outerShdw blurRad="38100" dist="38100" dir="2700000" algn="tl">
                    <a:srgbClr val="000000">
                      <a:alpha val="43137"/>
                    </a:srgbClr>
                  </a:outerShdw>
                </a:effectLst>
              </a:rPr>
              <a:t>إب</a:t>
            </a:r>
            <a:r>
              <a:rPr lang="ar-EG" sz="2400" b="1" dirty="0">
                <a:effectLst>
                  <a:outerShdw blurRad="38100" dist="38100" dir="2700000" algn="tl">
                    <a:srgbClr val="000000">
                      <a:alpha val="43137"/>
                    </a:srgbClr>
                  </a:outerShdw>
                </a:effectLst>
              </a:rPr>
              <a:t>داء </a:t>
            </a:r>
            <a:r>
              <a:rPr lang="ar-EG" sz="2400" b="1" dirty="0" err="1">
                <a:effectLst>
                  <a:outerShdw blurRad="38100" dist="38100" dir="2700000" algn="tl">
                    <a:srgbClr val="000000">
                      <a:alpha val="43137"/>
                    </a:srgbClr>
                  </a:outerShdw>
                </a:effectLst>
              </a:rPr>
              <a:t>الرأ</a:t>
            </a:r>
            <a:r>
              <a:rPr lang="ar-IQ" sz="2400" b="1" dirty="0">
                <a:effectLst>
                  <a:outerShdw blurRad="38100" dist="38100" dir="2700000" algn="tl">
                    <a:srgbClr val="000000">
                      <a:alpha val="43137"/>
                    </a:srgbClr>
                  </a:outerShdw>
                </a:effectLst>
              </a:rPr>
              <a:t>ي</a:t>
            </a:r>
            <a:r>
              <a:rPr lang="ar-EG" sz="2400" b="1" dirty="0">
                <a:effectLst>
                  <a:outerShdw blurRad="38100" dist="38100" dir="2700000" algn="tl">
                    <a:srgbClr val="000000">
                      <a:alpha val="43137"/>
                    </a:srgbClr>
                  </a:outerShdw>
                </a:effectLst>
              </a:rPr>
              <a:t> والجرأة في الحق</a:t>
            </a:r>
            <a:r>
              <a:rPr lang="ar-IQ" sz="2400" b="1" dirty="0">
                <a:effectLst>
                  <a:outerShdw blurRad="38100" dist="38100" dir="2700000" algn="tl">
                    <a:srgbClr val="000000">
                      <a:alpha val="43137"/>
                    </a:srgbClr>
                  </a:outerShdw>
                </a:effectLst>
              </a:rPr>
              <a:t>،</a:t>
            </a:r>
            <a:r>
              <a:rPr lang="ar-EG" sz="2400" b="1" dirty="0">
                <a:effectLst>
                  <a:outerShdw blurRad="38100" dist="38100" dir="2700000" algn="tl">
                    <a:srgbClr val="000000">
                      <a:alpha val="43137"/>
                    </a:srgbClr>
                  </a:outerShdw>
                </a:effectLst>
              </a:rPr>
              <a:t> مع الالتزام بآداب التعبير عن </a:t>
            </a:r>
            <a:r>
              <a:rPr lang="ar-EG" sz="2400" b="1" dirty="0" err="1">
                <a:effectLst>
                  <a:outerShdw blurRad="38100" dist="38100" dir="2700000" algn="tl">
                    <a:srgbClr val="000000">
                      <a:alpha val="43137"/>
                    </a:srgbClr>
                  </a:outerShdw>
                </a:effectLst>
              </a:rPr>
              <a:t>الرأ</a:t>
            </a:r>
            <a:r>
              <a:rPr lang="ar-IQ" sz="2400" b="1" dirty="0">
                <a:effectLst>
                  <a:outerShdw blurRad="38100" dist="38100" dir="2700000" algn="tl">
                    <a:srgbClr val="000000">
                      <a:alpha val="43137"/>
                    </a:srgbClr>
                  </a:outerShdw>
                </a:effectLst>
              </a:rPr>
              <a:t>ي</a:t>
            </a:r>
            <a:r>
              <a:rPr lang="ar-EG" sz="2400" b="1" dirty="0">
                <a:effectLst>
                  <a:outerShdw blurRad="38100" dist="38100" dir="2700000" algn="tl">
                    <a:srgbClr val="000000">
                      <a:alpha val="43137"/>
                    </a:srgbClr>
                  </a:outerShdw>
                </a:effectLst>
              </a:rPr>
              <a:t>.</a:t>
            </a:r>
            <a:endParaRPr lang="en-US" sz="2800" b="1" dirty="0">
              <a:solidFill>
                <a:schemeClr val="bg2">
                  <a:lumMod val="25000"/>
                </a:schemeClr>
              </a:solidFill>
              <a:effectLst>
                <a:outerShdw blurRad="38100" dist="38100" dir="2700000" algn="tl">
                  <a:srgbClr val="000000">
                    <a:alpha val="43137"/>
                  </a:srgbClr>
                </a:outerShdw>
              </a:effectLst>
            </a:endParaRPr>
          </a:p>
        </p:txBody>
      </p:sp>
    </p:spTree>
  </p:cSld>
  <p:clrMapOvr>
    <a:masterClrMapping/>
  </p:clrMapOvr>
  <p:transition spd="slow">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3D753-9D4B-643A-8D57-A490756803FB}"/>
              </a:ext>
            </a:extLst>
          </p:cNvPr>
          <p:cNvSpPr>
            <a:spLocks noGrp="1"/>
          </p:cNvSpPr>
          <p:nvPr>
            <p:ph type="title"/>
          </p:nvPr>
        </p:nvSpPr>
        <p:spPr/>
        <p:txBody>
          <a:bodyPr/>
          <a:lstStyle/>
          <a:p>
            <a:pPr>
              <a:defRPr/>
            </a:pPr>
            <a:r>
              <a:rPr lang="ar-EG" b="1" dirty="0">
                <a:effectLst>
                  <a:outerShdw blurRad="38100" dist="38100" dir="2700000" algn="tl">
                    <a:srgbClr val="000000">
                      <a:alpha val="43137"/>
                    </a:srgbClr>
                  </a:outerShdw>
                </a:effectLst>
              </a:rPr>
              <a:t>ثاني</a:t>
            </a:r>
            <a:r>
              <a:rPr lang="ar-IQ" b="1" dirty="0">
                <a:effectLst>
                  <a:outerShdw blurRad="38100" dist="38100" dir="2700000" algn="tl">
                    <a:srgbClr val="000000">
                      <a:alpha val="43137"/>
                    </a:srgbClr>
                  </a:outerShdw>
                </a:effectLst>
              </a:rPr>
              <a:t>ً</a:t>
            </a:r>
            <a:r>
              <a:rPr lang="ar-EG" b="1" dirty="0">
                <a:effectLst>
                  <a:outerShdw blurRad="38100" dist="38100" dir="2700000" algn="tl">
                    <a:srgbClr val="000000">
                      <a:alpha val="43137"/>
                    </a:srgbClr>
                  </a:outerShdw>
                </a:effectLst>
              </a:rPr>
              <a:t>ا: العلاقة بين الفرد والمجتمع:</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6407865-9565-40D5-AB87-0299B4D7DA31}"/>
              </a:ext>
            </a:extLst>
          </p:cNvPr>
          <p:cNvSpPr>
            <a:spLocks noGrp="1"/>
          </p:cNvSpPr>
          <p:nvPr>
            <p:ph idx="1"/>
          </p:nvPr>
        </p:nvSpPr>
        <p:spPr/>
        <p:txBody>
          <a:bodyPr>
            <a:normAutofit lnSpcReduction="10000"/>
          </a:bodyPr>
          <a:lstStyle/>
          <a:p>
            <a:pPr marL="0" indent="0">
              <a:buFontTx/>
              <a:buNone/>
              <a:defRPr/>
            </a:pPr>
            <a:r>
              <a:rPr lang="ar-EG" sz="2000" b="1" dirty="0">
                <a:effectLst>
                  <a:outerShdw blurRad="38100" dist="38100" dir="2700000" algn="tl">
                    <a:srgbClr val="000000">
                      <a:alpha val="43137"/>
                    </a:srgbClr>
                  </a:outerShdw>
                </a:effectLst>
              </a:rPr>
              <a:t>الجماعة داخل المجتمع </a:t>
            </a:r>
            <a:r>
              <a:rPr lang="ar-IQ" sz="2000" b="1" dirty="0">
                <a:effectLst>
                  <a:outerShdw blurRad="38100" dist="38100" dir="2700000" algn="tl">
                    <a:srgbClr val="000000">
                      <a:alpha val="43137"/>
                    </a:srgbClr>
                  </a:outerShdw>
                </a:effectLst>
              </a:rPr>
              <a:t>تحقق </a:t>
            </a:r>
            <a:r>
              <a:rPr lang="ar-EG" sz="2000" b="1" dirty="0">
                <a:effectLst>
                  <a:outerShdw blurRad="38100" dist="38100" dir="2700000" algn="tl">
                    <a:srgbClr val="000000">
                      <a:alpha val="43137"/>
                    </a:srgbClr>
                  </a:outerShdw>
                </a:effectLst>
              </a:rPr>
              <a:t>التوازن بين حقوق الفرد ونظام الجماعة فنحن نرى على مر التاريخ كيف كان الفرد عرضة لانتهاك حقوق</a:t>
            </a:r>
            <a:r>
              <a:rPr lang="ar-IQ" sz="2000" b="1" dirty="0">
                <a:effectLst>
                  <a:outerShdw blurRad="38100" dist="38100" dir="2700000" algn="tl">
                    <a:srgbClr val="000000">
                      <a:alpha val="43137"/>
                    </a:srgbClr>
                  </a:outerShdw>
                </a:effectLst>
              </a:rPr>
              <a:t>ه</a:t>
            </a:r>
            <a:r>
              <a:rPr lang="ar-EG" sz="2000" b="1" dirty="0">
                <a:effectLst>
                  <a:outerShdw blurRad="38100" dist="38100" dir="2700000" algn="tl">
                    <a:srgbClr val="000000">
                      <a:alpha val="43137"/>
                    </a:srgbClr>
                  </a:outerShdw>
                </a:effectLst>
              </a:rPr>
              <a:t> وحريته ب</a:t>
            </a:r>
            <a:r>
              <a:rPr lang="ar-IQ" sz="2000" b="1" dirty="0">
                <a:effectLst>
                  <a:outerShdw blurRad="38100" dist="38100" dir="2700000" algn="tl">
                    <a:srgbClr val="000000">
                      <a:alpha val="43137"/>
                    </a:srgbClr>
                  </a:outerShdw>
                </a:effectLst>
              </a:rPr>
              <a:t>ا</a:t>
            </a:r>
            <a:r>
              <a:rPr lang="ar-EG" sz="2000" b="1" dirty="0">
                <a:effectLst>
                  <a:outerShdw blurRad="38100" dist="38100" dir="2700000" algn="tl">
                    <a:srgbClr val="000000">
                      <a:alpha val="43137"/>
                    </a:srgbClr>
                  </a:outerShdw>
                </a:effectLst>
              </a:rPr>
              <a:t>سم النظام الذي تفرضه الدولة أو الحكومة على أفرادها</a:t>
            </a:r>
            <a:r>
              <a:rPr lang="ar-IQ" sz="2000" b="1" dirty="0">
                <a:effectLst>
                  <a:outerShdw blurRad="38100" dist="38100" dir="2700000" algn="tl">
                    <a:srgbClr val="000000">
                      <a:alpha val="43137"/>
                    </a:srgbClr>
                  </a:outerShdw>
                </a:effectLst>
              </a:rPr>
              <a:t>.</a:t>
            </a:r>
            <a:endParaRPr lang="ar-EG" sz="2000" b="1" dirty="0">
              <a:effectLst>
                <a:outerShdw blurRad="38100" dist="38100" dir="2700000" algn="tl">
                  <a:srgbClr val="000000">
                    <a:alpha val="43137"/>
                  </a:srgbClr>
                </a:outerShdw>
              </a:effectLst>
            </a:endParaRPr>
          </a:p>
          <a:p>
            <a:pPr marL="0" indent="0">
              <a:buFontTx/>
              <a:buNone/>
              <a:defRPr/>
            </a:pPr>
            <a:r>
              <a:rPr lang="ar-EG" sz="2000" b="1" dirty="0">
                <a:effectLst>
                  <a:outerShdw blurRad="38100" dist="38100" dir="2700000" algn="tl">
                    <a:srgbClr val="000000">
                      <a:alpha val="43137"/>
                    </a:srgbClr>
                  </a:outerShdw>
                </a:effectLst>
              </a:rPr>
              <a:t>وهنا لا</a:t>
            </a:r>
            <a:r>
              <a:rPr lang="ar-IQ" sz="2000" b="1" dirty="0">
                <a:effectLst>
                  <a:outerShdw blurRad="38100" dist="38100" dir="2700000" algn="tl">
                    <a:srgbClr val="000000">
                      <a:alpha val="43137"/>
                    </a:srgbClr>
                  </a:outerShdw>
                </a:effectLst>
              </a:rPr>
              <a:t> </a:t>
            </a:r>
            <a:r>
              <a:rPr lang="ar-EG" sz="2000" b="1" dirty="0">
                <a:effectLst>
                  <a:outerShdw blurRad="38100" dist="38100" dir="2700000" algn="tl">
                    <a:srgbClr val="000000">
                      <a:alpha val="43137"/>
                    </a:srgbClr>
                  </a:outerShdw>
                </a:effectLst>
              </a:rPr>
              <a:t>بد من ال</a:t>
            </a:r>
            <a:r>
              <a:rPr lang="ar-IQ" sz="2000" b="1" dirty="0">
                <a:effectLst>
                  <a:outerShdw blurRad="38100" dist="38100" dir="2700000" algn="tl">
                    <a:srgbClr val="000000">
                      <a:alpha val="43137"/>
                    </a:srgbClr>
                  </a:outerShdw>
                </a:effectLst>
              </a:rPr>
              <a:t>إ</a:t>
            </a:r>
            <a:r>
              <a:rPr lang="ar-EG" sz="2000" b="1" dirty="0">
                <a:effectLst>
                  <a:outerShdw blurRad="38100" dist="38100" dir="2700000" algn="tl">
                    <a:srgbClr val="000000">
                      <a:alpha val="43137"/>
                    </a:srgbClr>
                  </a:outerShdw>
                </a:effectLst>
              </a:rPr>
              <a:t>شارة </a:t>
            </a:r>
            <a:r>
              <a:rPr lang="ar-IQ" sz="2000" b="1" dirty="0">
                <a:effectLst>
                  <a:outerShdw blurRad="38100" dist="38100" dir="2700000" algn="tl">
                    <a:srgbClr val="000000">
                      <a:alpha val="43137"/>
                    </a:srgbClr>
                  </a:outerShdw>
                </a:effectLst>
              </a:rPr>
              <a:t>إ</a:t>
            </a:r>
            <a:r>
              <a:rPr lang="ar-EG" sz="2000" b="1" dirty="0" err="1">
                <a:effectLst>
                  <a:outerShdw blurRad="38100" dist="38100" dir="2700000" algn="tl">
                    <a:srgbClr val="000000">
                      <a:alpha val="43137"/>
                    </a:srgbClr>
                  </a:outerShdw>
                </a:effectLst>
              </a:rPr>
              <a:t>لى</a:t>
            </a:r>
            <a:r>
              <a:rPr lang="ar-EG" sz="2000" b="1" dirty="0">
                <a:effectLst>
                  <a:outerShdw blurRad="38100" dist="38100" dir="2700000" algn="tl">
                    <a:srgbClr val="000000">
                      <a:alpha val="43137"/>
                    </a:srgbClr>
                  </a:outerShdw>
                </a:effectLst>
              </a:rPr>
              <a:t> بعض النصوص الشرعية التي أعلنت حقوق الإنسان:</a:t>
            </a:r>
            <a:r>
              <a:rPr lang="ar-IQ" sz="2000" b="1" dirty="0">
                <a:effectLst>
                  <a:outerShdw blurRad="38100" dist="38100" dir="2700000" algn="tl">
                    <a:srgbClr val="000000">
                      <a:alpha val="43137"/>
                    </a:srgbClr>
                  </a:outerShdw>
                </a:effectLst>
              </a:rPr>
              <a:t>-</a:t>
            </a:r>
            <a:endParaRPr lang="ar-EG" sz="2000" b="1" dirty="0">
              <a:effectLst>
                <a:outerShdw blurRad="38100" dist="38100" dir="2700000" algn="tl">
                  <a:srgbClr val="000000">
                    <a:alpha val="43137"/>
                  </a:srgbClr>
                </a:outerShdw>
              </a:effectLst>
            </a:endParaRPr>
          </a:p>
          <a:p>
            <a:pPr marL="0" indent="0">
              <a:buFontTx/>
              <a:buNone/>
              <a:defRPr/>
            </a:pPr>
            <a:r>
              <a:rPr lang="ar-EG" sz="2000" b="1" dirty="0">
                <a:solidFill>
                  <a:schemeClr val="bg2">
                    <a:lumMod val="25000"/>
                  </a:schemeClr>
                </a:solidFill>
                <a:effectLst>
                  <a:outerShdw blurRad="38100" dist="38100" dir="2700000" algn="tl">
                    <a:srgbClr val="000000">
                      <a:alpha val="43137"/>
                    </a:srgbClr>
                  </a:outerShdw>
                </a:effectLst>
              </a:rPr>
              <a:t>1</a:t>
            </a:r>
            <a:r>
              <a:rPr lang="ar-IQ" sz="2000" b="1" dirty="0">
                <a:solidFill>
                  <a:schemeClr val="bg2">
                    <a:lumMod val="25000"/>
                  </a:schemeClr>
                </a:solidFill>
                <a:effectLst>
                  <a:outerShdw blurRad="38100" dist="38100" dir="2700000" algn="tl">
                    <a:srgbClr val="000000">
                      <a:alpha val="43137"/>
                    </a:srgbClr>
                  </a:outerShdw>
                </a:effectLst>
              </a:rPr>
              <a:t>- في </a:t>
            </a:r>
            <a:r>
              <a:rPr lang="ar-EG" sz="2000" b="1" dirty="0">
                <a:effectLst>
                  <a:outerShdw blurRad="38100" dist="38100" dir="2700000" algn="tl">
                    <a:srgbClr val="000000">
                      <a:alpha val="43137"/>
                    </a:srgbClr>
                  </a:outerShdw>
                </a:effectLst>
              </a:rPr>
              <a:t>مواضع كثيرة نص القرآن على أن الله سبحانه قد أعطى للفرد حريته في الاختيار وتقرير مصيره</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 حت</a:t>
            </a:r>
            <a:r>
              <a:rPr lang="ar-IQ" sz="2000" b="1" dirty="0">
                <a:effectLst>
                  <a:outerShdw blurRad="38100" dist="38100" dir="2700000" algn="tl">
                    <a:srgbClr val="000000">
                      <a:alpha val="43137"/>
                    </a:srgbClr>
                  </a:outerShdw>
                </a:effectLst>
              </a:rPr>
              <a:t>ى</a:t>
            </a:r>
            <a:r>
              <a:rPr lang="ar-EG" sz="2000" b="1" dirty="0">
                <a:effectLst>
                  <a:outerShdw blurRad="38100" dist="38100" dir="2700000" algn="tl">
                    <a:srgbClr val="000000">
                      <a:alpha val="43137"/>
                    </a:srgbClr>
                  </a:outerShdw>
                </a:effectLst>
              </a:rPr>
              <a:t> فيما يتعلق بالعقيدة الديني</a:t>
            </a:r>
            <a:r>
              <a:rPr lang="ar-IQ" sz="2000" b="1" dirty="0">
                <a:effectLst>
                  <a:outerShdw blurRad="38100" dist="38100" dir="2700000" algn="tl">
                    <a:srgbClr val="000000">
                      <a:alpha val="43137"/>
                    </a:srgbClr>
                  </a:outerShdw>
                </a:effectLst>
              </a:rPr>
              <a:t>ة؛</a:t>
            </a:r>
            <a:r>
              <a:rPr lang="ar-EG" sz="2000" b="1" dirty="0">
                <a:effectLst>
                  <a:outerShdw blurRad="38100" dist="38100" dir="2700000" algn="tl">
                    <a:srgbClr val="000000">
                      <a:alpha val="43137"/>
                    </a:srgbClr>
                  </a:outerShdw>
                </a:effectLst>
              </a:rPr>
              <a:t> حيث يقول سبحانه</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 {إِنَّا هَدَيْنَاهُ السَّبِيلَ إِمَّا شَاكِرًا وَإِمَّا كَفُورًا} [الإنسان: 3]</a:t>
            </a:r>
            <a:r>
              <a:rPr lang="ar-IQ" sz="2000" b="1" dirty="0">
                <a:effectLst>
                  <a:outerShdw blurRad="38100" dist="38100" dir="2700000" algn="tl">
                    <a:srgbClr val="000000">
                      <a:alpha val="43137"/>
                    </a:srgbClr>
                  </a:outerShdw>
                </a:effectLst>
              </a:rPr>
              <a:t>.</a:t>
            </a:r>
            <a:endParaRPr lang="ar-EG" sz="2000" b="1" dirty="0">
              <a:effectLst>
                <a:outerShdw blurRad="38100" dist="38100" dir="2700000" algn="tl">
                  <a:srgbClr val="000000">
                    <a:alpha val="43137"/>
                  </a:srgbClr>
                </a:outerShdw>
              </a:effectLst>
            </a:endParaRPr>
          </a:p>
          <a:p>
            <a:pPr marL="0" indent="0">
              <a:buFontTx/>
              <a:buNone/>
              <a:defRPr/>
            </a:pPr>
            <a:r>
              <a:rPr lang="ar-EG" sz="2000" b="1" dirty="0">
                <a:solidFill>
                  <a:schemeClr val="bg2">
                    <a:lumMod val="25000"/>
                  </a:schemeClr>
                </a:solidFill>
                <a:effectLst>
                  <a:outerShdw blurRad="38100" dist="38100" dir="2700000" algn="tl">
                    <a:srgbClr val="000000">
                      <a:alpha val="43137"/>
                    </a:srgbClr>
                  </a:outerShdw>
                </a:effectLst>
              </a:rPr>
              <a:t>2</a:t>
            </a:r>
            <a:r>
              <a:rPr lang="ar-IQ" sz="2000" b="1" dirty="0">
                <a:solidFill>
                  <a:schemeClr val="bg2">
                    <a:lumMod val="25000"/>
                  </a:schemeClr>
                </a:solidFill>
                <a:effectLst>
                  <a:outerShdw blurRad="38100" dist="38100" dir="2700000" algn="tl">
                    <a:srgbClr val="000000">
                      <a:alpha val="43137"/>
                    </a:srgbClr>
                  </a:outerShdw>
                </a:effectLst>
              </a:rPr>
              <a:t>- </a:t>
            </a:r>
            <a:r>
              <a:rPr lang="ar-EG" sz="2000" b="1" dirty="0">
                <a:effectLst>
                  <a:outerShdw blurRad="38100" dist="38100" dir="2700000" algn="tl">
                    <a:srgbClr val="000000">
                      <a:alpha val="43137"/>
                    </a:srgbClr>
                  </a:outerShdw>
                </a:effectLst>
              </a:rPr>
              <a:t>كما أن القرآن </a:t>
            </a:r>
            <a:r>
              <a:rPr lang="ar-IQ" sz="2000" b="1" dirty="0">
                <a:effectLst>
                  <a:outerShdw blurRad="38100" dist="38100" dir="2700000" algn="tl">
                    <a:srgbClr val="000000">
                      <a:alpha val="43137"/>
                    </a:srgbClr>
                  </a:outerShdw>
                </a:effectLst>
              </a:rPr>
              <a:t>بين</a:t>
            </a:r>
            <a:r>
              <a:rPr lang="ar-EG" sz="2000" b="1" dirty="0">
                <a:effectLst>
                  <a:outerShdw blurRad="38100" dist="38100" dir="2700000" algn="tl">
                    <a:srgbClr val="000000">
                      <a:alpha val="43137"/>
                    </a:srgbClr>
                  </a:outerShdw>
                </a:effectLst>
              </a:rPr>
              <a:t> أن التكليف الشخص</a:t>
            </a:r>
            <a:r>
              <a:rPr lang="ar-IQ" sz="2000" b="1" dirty="0">
                <a:effectLst>
                  <a:outerShdw blurRad="38100" dist="38100" dir="2700000" algn="tl">
                    <a:srgbClr val="000000">
                      <a:alpha val="43137"/>
                    </a:srgbClr>
                  </a:outerShdw>
                </a:effectLst>
              </a:rPr>
              <a:t>ي</a:t>
            </a:r>
            <a:r>
              <a:rPr lang="ar-EG" sz="2000" b="1" dirty="0">
                <a:effectLst>
                  <a:outerShdw blurRad="38100" dist="38100" dir="2700000" algn="tl">
                    <a:srgbClr val="000000">
                      <a:alpha val="43137"/>
                    </a:srgbClr>
                  </a:outerShdw>
                </a:effectLst>
              </a:rPr>
              <a:t> يكون في حدود طاقة الفرد وقدرته</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 حيث قال:</a:t>
            </a:r>
            <a:r>
              <a:rPr lang="ar-IQ" sz="2000" b="1" dirty="0">
                <a:effectLst>
                  <a:outerShdw blurRad="38100" dist="38100" dir="2700000" algn="tl">
                    <a:srgbClr val="000000">
                      <a:alpha val="43137"/>
                    </a:srgbClr>
                  </a:outerShdw>
                </a:effectLst>
              </a:rPr>
              <a:t> </a:t>
            </a:r>
            <a:r>
              <a:rPr lang="ar-EG" sz="2000" b="1" dirty="0">
                <a:effectLst>
                  <a:outerShdw blurRad="38100" dist="38100" dir="2700000" algn="tl">
                    <a:srgbClr val="000000">
                      <a:alpha val="43137"/>
                    </a:srgbClr>
                  </a:outerShdw>
                </a:effectLst>
              </a:rPr>
              <a:t>{لَا يُكَلِّفُ اللَّهُ نَفْسًا إِلَّا وُسْعَهَا لَهَا مَا كَسَبَتْ وَعَلَيْهَا مَا اكْتَسَبَتْ} [البقرة: 286]</a:t>
            </a:r>
            <a:r>
              <a:rPr lang="ar-IQ" sz="2000" b="1" dirty="0">
                <a:effectLst>
                  <a:outerShdw blurRad="38100" dist="38100" dir="2700000" algn="tl">
                    <a:srgbClr val="000000">
                      <a:alpha val="43137"/>
                    </a:srgbClr>
                  </a:outerShdw>
                </a:effectLst>
              </a:rPr>
              <a:t>.</a:t>
            </a:r>
          </a:p>
          <a:p>
            <a:pPr marL="0" indent="0">
              <a:buFontTx/>
              <a:buNone/>
              <a:defRPr/>
            </a:pPr>
            <a:r>
              <a:rPr lang="ar-EG" sz="2000" b="1" dirty="0">
                <a:solidFill>
                  <a:schemeClr val="bg2">
                    <a:lumMod val="25000"/>
                  </a:schemeClr>
                </a:solidFill>
                <a:effectLst>
                  <a:outerShdw blurRad="38100" dist="38100" dir="2700000" algn="tl">
                    <a:srgbClr val="000000">
                      <a:alpha val="43137"/>
                    </a:srgbClr>
                  </a:outerShdw>
                </a:effectLst>
              </a:rPr>
              <a:t>3</a:t>
            </a:r>
            <a:r>
              <a:rPr lang="ar-IQ" sz="2000" b="1" dirty="0">
                <a:solidFill>
                  <a:schemeClr val="bg2">
                    <a:lumMod val="25000"/>
                  </a:schemeClr>
                </a:solidFill>
                <a:effectLst>
                  <a:outerShdw blurRad="38100" dist="38100" dir="2700000" algn="tl">
                    <a:srgbClr val="000000">
                      <a:alpha val="43137"/>
                    </a:srgbClr>
                  </a:outerShdw>
                </a:effectLst>
              </a:rPr>
              <a:t>- </a:t>
            </a:r>
            <a:r>
              <a:rPr lang="ar-EG" sz="2000" b="1" dirty="0">
                <a:effectLst>
                  <a:outerShdw blurRad="38100" dist="38100" dir="2700000" algn="tl">
                    <a:srgbClr val="000000">
                      <a:alpha val="43137"/>
                    </a:srgbClr>
                  </a:outerShdw>
                </a:effectLst>
              </a:rPr>
              <a:t>وقرر الله سبحانه مبدأ المس</a:t>
            </a:r>
            <a:r>
              <a:rPr lang="ar-IQ" sz="2000" b="1" dirty="0">
                <a:effectLst>
                  <a:outerShdw blurRad="38100" dist="38100" dir="2700000" algn="tl">
                    <a:srgbClr val="000000">
                      <a:alpha val="43137"/>
                    </a:srgbClr>
                  </a:outerShdw>
                </a:effectLst>
              </a:rPr>
              <a:t>ؤ</a:t>
            </a:r>
            <a:r>
              <a:rPr lang="ar-EG" sz="2000" b="1" dirty="0">
                <a:effectLst>
                  <a:outerShdw blurRad="38100" dist="38100" dir="2700000" algn="tl">
                    <a:srgbClr val="000000">
                      <a:alpha val="43137"/>
                    </a:srgbClr>
                  </a:outerShdw>
                </a:effectLst>
              </a:rPr>
              <a:t>ولية الشخصية بقوله تعالى:</a:t>
            </a:r>
            <a:r>
              <a:rPr lang="ar-IQ" sz="2000" b="1" dirty="0">
                <a:effectLst>
                  <a:outerShdw blurRad="38100" dist="38100" dir="2700000" algn="tl">
                    <a:srgbClr val="000000">
                      <a:alpha val="43137"/>
                    </a:srgbClr>
                  </a:outerShdw>
                </a:effectLst>
              </a:rPr>
              <a:t> </a:t>
            </a:r>
            <a:r>
              <a:rPr lang="ar-EG" sz="2000" b="1" dirty="0">
                <a:effectLst>
                  <a:outerShdw blurRad="38100" dist="38100" dir="2700000" algn="tl">
                    <a:srgbClr val="000000">
                      <a:alpha val="43137"/>
                    </a:srgbClr>
                  </a:outerShdw>
                </a:effectLst>
              </a:rPr>
              <a:t>{وَلَا تَزِرُ وَازِرَةٌ وِزْرَ أُخْرَى} [الأنعام: 164]</a:t>
            </a:r>
            <a:r>
              <a:rPr lang="ar-IQ" sz="2000" b="1" dirty="0">
                <a:effectLst>
                  <a:outerShdw blurRad="38100" dist="38100" dir="2700000" algn="tl">
                    <a:srgbClr val="000000">
                      <a:alpha val="43137"/>
                    </a:srgbClr>
                  </a:outerShdw>
                </a:effectLst>
              </a:rPr>
              <a:t>، </a:t>
            </a:r>
            <a:r>
              <a:rPr lang="ar-EG" sz="2000" b="1" dirty="0">
                <a:effectLst>
                  <a:outerShdw blurRad="38100" dist="38100" dir="2700000" algn="tl">
                    <a:srgbClr val="000000">
                      <a:alpha val="43137"/>
                    </a:srgbClr>
                  </a:outerShdw>
                </a:effectLst>
              </a:rPr>
              <a:t>ولقد أفاض </a:t>
            </a:r>
            <a:r>
              <a:rPr lang="ar-EG" sz="2000" b="1" dirty="0" err="1">
                <a:effectLst>
                  <a:outerShdw blurRad="38100" dist="38100" dir="2700000" algn="tl">
                    <a:srgbClr val="000000">
                      <a:alpha val="43137"/>
                    </a:srgbClr>
                  </a:outerShdw>
                </a:effectLst>
              </a:rPr>
              <a:t>فقهاؤنا</a:t>
            </a:r>
            <a:r>
              <a:rPr lang="ar-EG" sz="2000" b="1" dirty="0">
                <a:effectLst>
                  <a:outerShdw blurRad="38100" dist="38100" dir="2700000" algn="tl">
                    <a:srgbClr val="000000">
                      <a:alpha val="43137"/>
                    </a:srgbClr>
                  </a:outerShdw>
                </a:effectLst>
              </a:rPr>
              <a:t> في تأكيد حماية الشريعة لحقوق الفرد الأساسية التي يطلق عليها اسم الحرمات لتحريم المساس بها أو الاعتداء عليها وهى حرمة شخصه وعقله وعرضه وماله وهذا التحريم أساس العقوبات المقرر</a:t>
            </a:r>
            <a:r>
              <a:rPr lang="ar-IQ" sz="2000" b="1" dirty="0">
                <a:effectLst>
                  <a:outerShdw blurRad="38100" dist="38100" dir="2700000" algn="tl">
                    <a:srgbClr val="000000">
                      <a:alpha val="43137"/>
                    </a:srgbClr>
                  </a:outerShdw>
                </a:effectLst>
              </a:rPr>
              <a:t>ة</a:t>
            </a:r>
            <a:r>
              <a:rPr lang="ar-EG" sz="2000" b="1" dirty="0">
                <a:effectLst>
                  <a:outerShdw blurRad="38100" dist="38100" dir="2700000" algn="tl">
                    <a:srgbClr val="000000">
                      <a:alpha val="43137"/>
                    </a:srgbClr>
                  </a:outerShdw>
                </a:effectLst>
              </a:rPr>
              <a:t> للجرائم التي تهدد الفرد في نفسه وشخصه – بالقصاص</a:t>
            </a:r>
            <a:r>
              <a:rPr lang="ar-IQ" sz="2000" b="1" dirty="0">
                <a:effectLst>
                  <a:outerShdw blurRad="38100" dist="38100" dir="2700000" algn="tl">
                    <a:srgbClr val="000000">
                      <a:alpha val="43137"/>
                    </a:srgbClr>
                  </a:outerShdw>
                </a:effectLst>
              </a:rPr>
              <a:t> -</a:t>
            </a:r>
            <a:r>
              <a:rPr lang="ar-EG" sz="2000" b="1" dirty="0">
                <a:effectLst>
                  <a:outerShdw blurRad="38100" dist="38100" dir="2700000" algn="tl">
                    <a:srgbClr val="000000">
                      <a:alpha val="43137"/>
                    </a:srgbClr>
                  </a:outerShdw>
                </a:effectLst>
              </a:rPr>
              <a:t> أو في عقله – بحد الخمر</a:t>
            </a:r>
            <a:r>
              <a:rPr lang="ar-IQ" sz="2000" b="1" dirty="0">
                <a:effectLst>
                  <a:outerShdw blurRad="38100" dist="38100" dir="2700000" algn="tl">
                    <a:srgbClr val="000000">
                      <a:alpha val="43137"/>
                    </a:srgbClr>
                  </a:outerShdw>
                </a:effectLst>
              </a:rPr>
              <a:t> -</a:t>
            </a:r>
            <a:r>
              <a:rPr lang="ar-EG" sz="2000" b="1" dirty="0">
                <a:effectLst>
                  <a:outerShdw blurRad="38100" dist="38100" dir="2700000" algn="tl">
                    <a:srgbClr val="000000">
                      <a:alpha val="43137"/>
                    </a:srgbClr>
                  </a:outerShdw>
                </a:effectLst>
              </a:rPr>
              <a:t> أو في عرضه – بحد الزن</a:t>
            </a:r>
            <a:r>
              <a:rPr lang="ar-IQ" sz="2000" b="1" dirty="0">
                <a:effectLst>
                  <a:outerShdw blurRad="38100" dist="38100" dir="2700000" algn="tl">
                    <a:srgbClr val="000000">
                      <a:alpha val="43137"/>
                    </a:srgbClr>
                  </a:outerShdw>
                </a:effectLst>
              </a:rPr>
              <a:t>ا</a:t>
            </a:r>
            <a:r>
              <a:rPr lang="ar-EG" sz="2000" b="1" dirty="0">
                <a:effectLst>
                  <a:outerShdw blurRad="38100" dist="38100" dir="2700000" algn="tl">
                    <a:srgbClr val="000000">
                      <a:alpha val="43137"/>
                    </a:srgbClr>
                  </a:outerShdw>
                </a:effectLst>
              </a:rPr>
              <a:t> والقذف</a:t>
            </a:r>
            <a:r>
              <a:rPr lang="ar-IQ" sz="2000" b="1" dirty="0">
                <a:effectLst>
                  <a:outerShdw blurRad="38100" dist="38100" dir="2700000" algn="tl">
                    <a:srgbClr val="000000">
                      <a:alpha val="43137"/>
                    </a:srgbClr>
                  </a:outerShdw>
                </a:effectLst>
              </a:rPr>
              <a:t> -</a:t>
            </a:r>
            <a:r>
              <a:rPr lang="ar-EG" sz="2000" b="1" dirty="0">
                <a:effectLst>
                  <a:outerShdw blurRad="38100" dist="38100" dir="2700000" algn="tl">
                    <a:srgbClr val="000000">
                      <a:alpha val="43137"/>
                    </a:srgbClr>
                  </a:outerShdw>
                </a:effectLst>
              </a:rPr>
              <a:t> أو في ماله بحد السرق</a:t>
            </a:r>
            <a:r>
              <a:rPr lang="ar-IQ" sz="2000" b="1" dirty="0">
                <a:effectLst>
                  <a:outerShdw blurRad="38100" dist="38100" dir="2700000" algn="tl">
                    <a:srgbClr val="000000">
                      <a:alpha val="43137"/>
                    </a:srgbClr>
                  </a:outerShdw>
                </a:effectLst>
              </a:rPr>
              <a:t>ة</a:t>
            </a:r>
            <a:r>
              <a:rPr lang="ar-EG" sz="2000" b="1" dirty="0">
                <a:effectLst>
                  <a:outerShdw blurRad="38100" dist="38100" dir="2700000" algn="tl">
                    <a:srgbClr val="000000">
                      <a:alpha val="43137"/>
                    </a:srgbClr>
                  </a:outerShdw>
                </a:effectLst>
              </a:rPr>
              <a:t> والحرابة</a:t>
            </a:r>
            <a:r>
              <a:rPr lang="ar-IQ" sz="2000" b="1" dirty="0">
                <a:effectLst>
                  <a:outerShdw blurRad="38100" dist="38100" dir="2700000" algn="tl">
                    <a:srgbClr val="000000">
                      <a:alpha val="43137"/>
                    </a:srgbClr>
                  </a:outerShdw>
                </a:effectLst>
              </a:rPr>
              <a:t>.</a:t>
            </a:r>
            <a:endParaRPr lang="ar-EG" sz="2000" b="1" dirty="0">
              <a:effectLst>
                <a:outerShdw blurRad="38100" dist="38100" dir="2700000" algn="tl">
                  <a:srgbClr val="000000">
                    <a:alpha val="43137"/>
                  </a:srgbClr>
                </a:outerShdw>
              </a:effectLst>
            </a:endParaRPr>
          </a:p>
          <a:p>
            <a:pPr marL="0" indent="0">
              <a:buFontTx/>
              <a:buNone/>
              <a:defRPr/>
            </a:pPr>
            <a:r>
              <a:rPr lang="ar-IQ" sz="2000" b="1" dirty="0">
                <a:effectLst>
                  <a:outerShdw blurRad="38100" dist="38100" dir="2700000" algn="tl">
                    <a:srgbClr val="000000">
                      <a:alpha val="43137"/>
                    </a:srgbClr>
                  </a:outerShdw>
                </a:effectLst>
              </a:rPr>
              <a:t>إ</a:t>
            </a:r>
            <a:r>
              <a:rPr lang="ar-EG" sz="2000" b="1" dirty="0">
                <a:effectLst>
                  <a:outerShdw blurRad="38100" dist="38100" dir="2700000" algn="tl">
                    <a:srgbClr val="000000">
                      <a:alpha val="43137"/>
                    </a:srgbClr>
                  </a:outerShdw>
                </a:effectLst>
              </a:rPr>
              <a:t>ن الحرية في الإسلام حق فطرى </a:t>
            </a:r>
            <a:r>
              <a:rPr lang="ar-EG" sz="2000" b="1" dirty="0" err="1">
                <a:effectLst>
                  <a:outerShdw blurRad="38100" dist="38100" dir="2700000" algn="tl">
                    <a:srgbClr val="000000">
                      <a:alpha val="43137"/>
                    </a:srgbClr>
                  </a:outerShdw>
                </a:effectLst>
              </a:rPr>
              <a:t>لل</a:t>
            </a:r>
            <a:r>
              <a:rPr lang="ar-IQ" sz="2000" b="1" dirty="0">
                <a:effectLst>
                  <a:outerShdw blurRad="38100" dist="38100" dir="2700000" algn="tl">
                    <a:srgbClr val="000000">
                      <a:alpha val="43137"/>
                    </a:srgbClr>
                  </a:outerShdw>
                </a:effectLst>
              </a:rPr>
              <a:t>إ</a:t>
            </a:r>
            <a:r>
              <a:rPr lang="ar-EG" sz="2000" b="1" dirty="0">
                <a:effectLst>
                  <a:outerShdw blurRad="38100" dist="38100" dir="2700000" algn="tl">
                    <a:srgbClr val="000000">
                      <a:alpha val="43137"/>
                    </a:srgbClr>
                  </a:outerShdw>
                </a:effectLst>
              </a:rPr>
              <a:t>نسان</a:t>
            </a:r>
            <a:r>
              <a:rPr lang="ar-IQ" sz="2000" b="1" dirty="0">
                <a:effectLst>
                  <a:outerShdw blurRad="38100" dist="38100" dir="2700000" algn="tl">
                    <a:srgbClr val="000000">
                      <a:alpha val="43137"/>
                    </a:srgbClr>
                  </a:outerShdw>
                </a:effectLst>
              </a:rPr>
              <a:t>.</a:t>
            </a:r>
            <a:endParaRPr lang="ar-EG" sz="2000" b="1" dirty="0">
              <a:effectLst>
                <a:outerShdw blurRad="38100" dist="38100" dir="2700000" algn="tl">
                  <a:srgbClr val="000000">
                    <a:alpha val="43137"/>
                  </a:srgbClr>
                </a:outerShdw>
              </a:effectLst>
            </a:endParaRPr>
          </a:p>
          <a:p>
            <a:pPr marL="0" indent="0">
              <a:buFontTx/>
              <a:buNone/>
              <a:defRPr/>
            </a:pPr>
            <a:endParaRPr lang="en-US" sz="2000" b="1" dirty="0">
              <a:effectLst>
                <a:outerShdw blurRad="38100" dist="38100" dir="2700000" algn="tl">
                  <a:srgbClr val="000000">
                    <a:alpha val="43137"/>
                  </a:srgbClr>
                </a:outerShdw>
              </a:effectLst>
            </a:endParaRPr>
          </a:p>
        </p:txBody>
      </p:sp>
    </p:spTree>
  </p:cSld>
  <p:clrMapOvr>
    <a:masterClrMapping/>
  </p:clrMapOvr>
  <p:transition spd="slow">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99403FA-61BF-5BB1-8A92-4FCB347E88FC}"/>
              </a:ext>
            </a:extLst>
          </p:cNvPr>
          <p:cNvSpPr>
            <a:spLocks noGrp="1"/>
          </p:cNvSpPr>
          <p:nvPr>
            <p:ph idx="1"/>
          </p:nvPr>
        </p:nvSpPr>
        <p:spPr>
          <a:xfrm>
            <a:off x="428625" y="1219200"/>
            <a:ext cx="9258300" cy="4389438"/>
          </a:xfrm>
        </p:spPr>
        <p:txBody>
          <a:bodyPr>
            <a:normAutofit/>
          </a:bodyPr>
          <a:lstStyle/>
          <a:p>
            <a:pPr marL="0" indent="0">
              <a:buFontTx/>
              <a:buNone/>
              <a:defRPr/>
            </a:pPr>
            <a:r>
              <a:rPr lang="ar-EG" sz="2000" b="1" dirty="0">
                <a:effectLst>
                  <a:outerShdw blurRad="38100" dist="38100" dir="2700000" algn="tl">
                    <a:srgbClr val="000000">
                      <a:alpha val="43137"/>
                    </a:srgbClr>
                  </a:outerShdw>
                </a:effectLst>
              </a:rPr>
              <a:t>وليست حرية الفرد في أن يعيش دون </a:t>
            </a:r>
            <a:r>
              <a:rPr lang="ar-IQ" sz="2000" b="1" dirty="0">
                <a:effectLst>
                  <a:outerShdw blurRad="38100" dist="38100" dir="2700000" algn="tl">
                    <a:srgbClr val="000000">
                      <a:alpha val="43137"/>
                    </a:srgbClr>
                  </a:outerShdw>
                </a:effectLst>
              </a:rPr>
              <a:t>أ</a:t>
            </a:r>
            <a:r>
              <a:rPr lang="ar-EG" sz="2000" b="1" dirty="0" err="1">
                <a:effectLst>
                  <a:outerShdw blurRad="38100" dist="38100" dir="2700000" algn="tl">
                    <a:srgbClr val="000000">
                      <a:alpha val="43137"/>
                    </a:srgbClr>
                  </a:outerShdw>
                </a:effectLst>
              </a:rPr>
              <a:t>مة</a:t>
            </a:r>
            <a:r>
              <a:rPr lang="ar-EG" sz="2000" b="1" dirty="0">
                <a:effectLst>
                  <a:outerShdw blurRad="38100" dist="38100" dir="2700000" algn="tl">
                    <a:srgbClr val="000000">
                      <a:alpha val="43137"/>
                    </a:srgbClr>
                  </a:outerShdw>
                </a:effectLst>
              </a:rPr>
              <a:t> أو جماعة متضامنة </a:t>
            </a:r>
            <a:r>
              <a:rPr lang="ar-EG" sz="2000" b="1" dirty="0" err="1">
                <a:effectLst>
                  <a:outerShdw blurRad="38100" dist="38100" dir="2700000" algn="tl">
                    <a:srgbClr val="000000">
                      <a:alpha val="43137"/>
                    </a:srgbClr>
                  </a:outerShdw>
                </a:effectLst>
              </a:rPr>
              <a:t>متكام</a:t>
            </a:r>
            <a:r>
              <a:rPr lang="ar-IQ" sz="2000" b="1" dirty="0">
                <a:effectLst>
                  <a:outerShdw blurRad="38100" dist="38100" dir="2700000" algn="tl">
                    <a:srgbClr val="000000">
                      <a:alpha val="43137"/>
                    </a:srgbClr>
                  </a:outerShdw>
                </a:effectLst>
              </a:rPr>
              <a:t>ل</a:t>
            </a:r>
            <a:r>
              <a:rPr lang="ar-EG" sz="2000" b="1" dirty="0">
                <a:effectLst>
                  <a:outerShdw blurRad="38100" dist="38100" dir="2700000" algn="tl">
                    <a:srgbClr val="000000">
                      <a:alpha val="43137"/>
                    </a:srgbClr>
                  </a:outerShdw>
                </a:effectLst>
              </a:rPr>
              <a:t>ة </a:t>
            </a:r>
            <a:r>
              <a:rPr lang="ar-IQ" sz="2000" b="1" dirty="0">
                <a:effectLst>
                  <a:outerShdw blurRad="38100" dist="38100" dir="2700000" algn="tl">
                    <a:srgbClr val="000000">
                      <a:alpha val="43137"/>
                    </a:srgbClr>
                  </a:outerShdw>
                </a:effectLst>
              </a:rPr>
              <a:t>إ</a:t>
            </a:r>
            <a:r>
              <a:rPr lang="ar-EG" sz="2000" b="1" dirty="0">
                <a:effectLst>
                  <a:outerShdw blurRad="38100" dist="38100" dir="2700000" algn="tl">
                    <a:srgbClr val="000000">
                      <a:alpha val="43137"/>
                    </a:srgbClr>
                  </a:outerShdw>
                </a:effectLst>
              </a:rPr>
              <a:t>نها حري</a:t>
            </a:r>
            <a:r>
              <a:rPr lang="ar-IQ" sz="2000" b="1" dirty="0">
                <a:effectLst>
                  <a:outerShdw blurRad="38100" dist="38100" dir="2700000" algn="tl">
                    <a:srgbClr val="000000">
                      <a:alpha val="43137"/>
                    </a:srgbClr>
                  </a:outerShdw>
                </a:effectLst>
              </a:rPr>
              <a:t>ة</a:t>
            </a:r>
            <a:r>
              <a:rPr lang="ar-EG" sz="2000" b="1" dirty="0">
                <a:effectLst>
                  <a:outerShdw blurRad="38100" dist="38100" dir="2700000" algn="tl">
                    <a:srgbClr val="000000">
                      <a:alpha val="43137"/>
                    </a:srgbClr>
                  </a:outerShdw>
                </a:effectLst>
              </a:rPr>
              <a:t> الغرائز المطلقة بلا </a:t>
            </a:r>
            <a:r>
              <a:rPr lang="ar-EG" sz="2000" b="1" dirty="0" err="1">
                <a:effectLst>
                  <a:outerShdw blurRad="38100" dist="38100" dir="2700000" algn="tl">
                    <a:srgbClr val="000000">
                      <a:alpha val="43137"/>
                    </a:srgbClr>
                  </a:outerShdw>
                </a:effectLst>
              </a:rPr>
              <a:t>شريع</a:t>
            </a:r>
            <a:r>
              <a:rPr lang="ar-IQ" sz="2000" b="1" dirty="0">
                <a:effectLst>
                  <a:outerShdw blurRad="38100" dist="38100" dir="2700000" algn="tl">
                    <a:srgbClr val="000000">
                      <a:alpha val="43137"/>
                    </a:srgbClr>
                  </a:outerShdw>
                </a:effectLst>
              </a:rPr>
              <a:t>ة</a:t>
            </a:r>
            <a:r>
              <a:rPr lang="ar-EG" sz="2000" b="1" dirty="0">
                <a:effectLst>
                  <a:outerShdw blurRad="38100" dist="38100" dir="2700000" algn="tl">
                    <a:srgbClr val="000000">
                      <a:alpha val="43137"/>
                    </a:srgbClr>
                  </a:outerShdw>
                </a:effectLst>
              </a:rPr>
              <a:t> تضبطها وتكبح جماحها وليست حري</a:t>
            </a:r>
            <a:r>
              <a:rPr lang="ar-IQ" sz="2000" b="1" dirty="0">
                <a:effectLst>
                  <a:outerShdw blurRad="38100" dist="38100" dir="2700000" algn="tl">
                    <a:srgbClr val="000000">
                      <a:alpha val="43137"/>
                    </a:srgbClr>
                  </a:outerShdw>
                </a:effectLst>
              </a:rPr>
              <a:t>ة</a:t>
            </a:r>
            <a:r>
              <a:rPr lang="ar-EG" sz="2000" b="1" dirty="0">
                <a:effectLst>
                  <a:outerShdw blurRad="38100" dist="38100" dir="2700000" algn="tl">
                    <a:srgbClr val="000000">
                      <a:alpha val="43137"/>
                    </a:srgbClr>
                  </a:outerShdw>
                </a:effectLst>
              </a:rPr>
              <a:t> الأوابد في الغابة التي تعن</a:t>
            </a:r>
            <a:r>
              <a:rPr lang="ar-IQ" sz="2000" b="1" dirty="0">
                <a:effectLst>
                  <a:outerShdw blurRad="38100" dist="38100" dir="2700000" algn="tl">
                    <a:srgbClr val="000000">
                      <a:alpha val="43137"/>
                    </a:srgbClr>
                  </a:outerShdw>
                </a:effectLst>
              </a:rPr>
              <a:t>ي</a:t>
            </a:r>
            <a:r>
              <a:rPr lang="ar-EG" sz="2000" b="1" dirty="0">
                <a:effectLst>
                  <a:outerShdw blurRad="38100" dist="38100" dir="2700000" algn="tl">
                    <a:srgbClr val="000000">
                      <a:alpha val="43137"/>
                    </a:srgbClr>
                  </a:outerShdw>
                </a:effectLst>
              </a:rPr>
              <a:t> أن يفعل كل ما يقدر عليه</a:t>
            </a:r>
            <a:r>
              <a:rPr lang="ar-IQ" sz="2000" b="1" dirty="0">
                <a:effectLst>
                  <a:outerShdw blurRad="38100" dist="38100" dir="2700000" algn="tl">
                    <a:srgbClr val="000000">
                      <a:alpha val="43137"/>
                    </a:srgbClr>
                  </a:outerShdw>
                </a:effectLst>
              </a:rPr>
              <a:t>.</a:t>
            </a:r>
            <a:endParaRPr lang="ar-EG" sz="2000" b="1" dirty="0">
              <a:effectLst>
                <a:outerShdw blurRad="38100" dist="38100" dir="2700000" algn="tl">
                  <a:srgbClr val="000000">
                    <a:alpha val="43137"/>
                  </a:srgbClr>
                </a:outerShdw>
              </a:effectLst>
            </a:endParaRPr>
          </a:p>
          <a:p>
            <a:pPr marL="0" indent="0">
              <a:buFontTx/>
              <a:buNone/>
              <a:defRPr/>
            </a:pPr>
            <a:r>
              <a:rPr lang="ar-EG" sz="2000" b="1" dirty="0">
                <a:effectLst>
                  <a:outerShdw blurRad="38100" dist="38100" dir="2700000" algn="tl">
                    <a:srgbClr val="000000">
                      <a:alpha val="43137"/>
                    </a:srgbClr>
                  </a:outerShdw>
                </a:effectLst>
              </a:rPr>
              <a:t>ولتحقيق التوازن بين حرية الفرد والنظام في المجتمع الإسلام</a:t>
            </a:r>
            <a:r>
              <a:rPr lang="ar-IQ" sz="2000" b="1" dirty="0">
                <a:effectLst>
                  <a:outerShdw blurRad="38100" dist="38100" dir="2700000" algn="tl">
                    <a:srgbClr val="000000">
                      <a:alpha val="43137"/>
                    </a:srgbClr>
                  </a:outerShdw>
                </a:effectLst>
              </a:rPr>
              <a:t>ي</a:t>
            </a:r>
            <a:r>
              <a:rPr lang="ar-EG" sz="2000" b="1" dirty="0">
                <a:effectLst>
                  <a:outerShdw blurRad="38100" dist="38100" dir="2700000" algn="tl">
                    <a:srgbClr val="000000">
                      <a:alpha val="43137"/>
                    </a:srgbClr>
                  </a:outerShdw>
                </a:effectLst>
              </a:rPr>
              <a:t> شرعت الشورى</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 فالشورى حرية ولكنها حرية جماعية</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 ونظام والتزام وحدود وضوابط تفرضها </a:t>
            </a:r>
            <a:r>
              <a:rPr lang="ar-EG" sz="2000" b="1" dirty="0" err="1">
                <a:effectLst>
                  <a:outerShdw blurRad="38100" dist="38100" dir="2700000" algn="tl">
                    <a:srgbClr val="000000">
                      <a:alpha val="43137"/>
                    </a:srgbClr>
                  </a:outerShdw>
                </a:effectLst>
              </a:rPr>
              <a:t>شريع</a:t>
            </a:r>
            <a:r>
              <a:rPr lang="ar-IQ" sz="2000" b="1" dirty="0">
                <a:effectLst>
                  <a:outerShdw blurRad="38100" dist="38100" dir="2700000" algn="tl">
                    <a:srgbClr val="000000">
                      <a:alpha val="43137"/>
                    </a:srgbClr>
                  </a:outerShdw>
                </a:effectLst>
              </a:rPr>
              <a:t>ة</a:t>
            </a:r>
            <a:r>
              <a:rPr lang="ar-EG" sz="2000" b="1" dirty="0">
                <a:effectLst>
                  <a:outerShdw blurRad="38100" dist="38100" dir="2700000" algn="tl">
                    <a:srgbClr val="000000">
                      <a:alpha val="43137"/>
                    </a:srgbClr>
                  </a:outerShdw>
                </a:effectLst>
              </a:rPr>
              <a:t> خالدة ثابتة وقرارات جماعية شورية ملزمة</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 </a:t>
            </a:r>
          </a:p>
          <a:p>
            <a:pPr marL="0" indent="0">
              <a:buFontTx/>
              <a:buNone/>
              <a:defRPr/>
            </a:pPr>
            <a:r>
              <a:rPr lang="ar-IQ" sz="2000" b="1" dirty="0">
                <a:effectLst>
                  <a:outerShdw blurRad="38100" dist="38100" dir="2700000" algn="tl">
                    <a:srgbClr val="000000">
                      <a:alpha val="43137"/>
                    </a:srgbClr>
                  </a:outerShdw>
                </a:effectLst>
              </a:rPr>
              <a:t>إ</a:t>
            </a:r>
            <a:r>
              <a:rPr lang="ar-EG" sz="2000" b="1" dirty="0">
                <a:effectLst>
                  <a:outerShdw blurRad="38100" dist="38100" dir="2700000" algn="tl">
                    <a:srgbClr val="000000">
                      <a:alpha val="43137"/>
                    </a:srgbClr>
                  </a:outerShdw>
                </a:effectLst>
              </a:rPr>
              <a:t>ن الشورى توازن بين حرية الفرد ونظام الجماعة مع ارتباط تام بينهما </a:t>
            </a:r>
            <a:r>
              <a:rPr lang="ar-IQ" sz="2000" b="1" dirty="0">
                <a:effectLst>
                  <a:outerShdw blurRad="38100" dist="38100" dir="2700000" algn="tl">
                    <a:srgbClr val="000000">
                      <a:alpha val="43137"/>
                    </a:srgbClr>
                  </a:outerShdw>
                </a:effectLst>
              </a:rPr>
              <a:t>إنها</a:t>
            </a:r>
            <a:r>
              <a:rPr lang="ar-EG" sz="2000" b="1" dirty="0">
                <a:effectLst>
                  <a:outerShdw blurRad="38100" dist="38100" dir="2700000" algn="tl">
                    <a:srgbClr val="000000">
                      <a:alpha val="43137"/>
                    </a:srgbClr>
                  </a:outerShdw>
                </a:effectLst>
              </a:rPr>
              <a:t> ميزان التكامل والتكافل بين الفرد والأمة </a:t>
            </a:r>
            <a:r>
              <a:rPr lang="ar-IQ" sz="2000" b="1" dirty="0">
                <a:effectLst>
                  <a:outerShdw blurRad="38100" dist="38100" dir="2700000" algn="tl">
                    <a:srgbClr val="000000">
                      <a:alpha val="43137"/>
                    </a:srgbClr>
                  </a:outerShdw>
                </a:effectLst>
              </a:rPr>
              <a:t>إنها</a:t>
            </a:r>
            <a:r>
              <a:rPr lang="ar-EG" sz="2000" b="1" dirty="0">
                <a:effectLst>
                  <a:outerShdw blurRad="38100" dist="38100" dir="2700000" algn="tl">
                    <a:srgbClr val="000000">
                      <a:alpha val="43137"/>
                    </a:srgbClr>
                  </a:outerShdw>
                </a:effectLst>
              </a:rPr>
              <a:t> تضامن المجتمع والمساواة بين الناس في الحرية</a:t>
            </a:r>
            <a:r>
              <a:rPr lang="ar-IQ" sz="2000" b="1" dirty="0">
                <a:effectLst>
                  <a:outerShdw blurRad="38100" dist="38100" dir="2700000" algn="tl">
                    <a:srgbClr val="000000">
                      <a:alpha val="43137"/>
                    </a:srgbClr>
                  </a:outerShdw>
                </a:effectLst>
              </a:rPr>
              <a:t>.</a:t>
            </a:r>
            <a:br>
              <a:rPr lang="ar-IQ" sz="2000" b="1" dirty="0">
                <a:effectLst>
                  <a:outerShdw blurRad="38100" dist="38100" dir="2700000" algn="tl">
                    <a:srgbClr val="000000">
                      <a:alpha val="43137"/>
                    </a:srgbClr>
                  </a:outerShdw>
                </a:effectLst>
              </a:rPr>
            </a:br>
            <a:r>
              <a:rPr lang="ar-IQ" sz="2000" b="1" dirty="0">
                <a:effectLst>
                  <a:outerShdw blurRad="38100" dist="38100" dir="2700000" algn="tl">
                    <a:srgbClr val="000000">
                      <a:alpha val="43137"/>
                    </a:srgbClr>
                  </a:outerShdw>
                </a:effectLst>
              </a:rPr>
              <a:t>إ</a:t>
            </a:r>
            <a:r>
              <a:rPr lang="ar-EG" sz="2000" b="1" dirty="0">
                <a:effectLst>
                  <a:outerShdw blurRad="38100" dist="38100" dir="2700000" algn="tl">
                    <a:srgbClr val="000000">
                      <a:alpha val="43137"/>
                    </a:srgbClr>
                  </a:outerShdw>
                </a:effectLst>
              </a:rPr>
              <a:t>ن حرية </a:t>
            </a:r>
            <a:r>
              <a:rPr lang="ar-EG" sz="2000" b="1" dirty="0" err="1">
                <a:effectLst>
                  <a:outerShdw blurRad="38100" dist="38100" dir="2700000" algn="tl">
                    <a:srgbClr val="000000">
                      <a:alpha val="43137"/>
                    </a:srgbClr>
                  </a:outerShdw>
                </a:effectLst>
              </a:rPr>
              <a:t>الرأ</a:t>
            </a:r>
            <a:r>
              <a:rPr lang="ar-IQ" sz="2000" b="1" dirty="0">
                <a:effectLst>
                  <a:outerShdw blurRad="38100" dist="38100" dir="2700000" algn="tl">
                    <a:srgbClr val="000000">
                      <a:alpha val="43137"/>
                    </a:srgbClr>
                  </a:outerShdw>
                </a:effectLst>
              </a:rPr>
              <a:t>ي</a:t>
            </a:r>
            <a:r>
              <a:rPr lang="ar-EG" sz="2000" b="1" dirty="0">
                <a:effectLst>
                  <a:outerShdw blurRad="38100" dist="38100" dir="2700000" algn="tl">
                    <a:srgbClr val="000000">
                      <a:alpha val="43137"/>
                    </a:srgbClr>
                  </a:outerShdw>
                </a:effectLst>
              </a:rPr>
              <a:t> في المجتمع تفسح المجال لتعدد الآراء ومناقشتها بحرية مكفولة داخل الجماعة – سواء أوجدت لها حكومة أم لا – ولا قيمة للحوار أو المناقشة أو المشاورة أ</a:t>
            </a:r>
            <a:r>
              <a:rPr lang="ar-IQ" sz="2000" b="1" dirty="0">
                <a:effectLst>
                  <a:outerShdw blurRad="38100" dist="38100" dir="2700000" algn="tl">
                    <a:srgbClr val="000000">
                      <a:alpha val="43137"/>
                    </a:srgbClr>
                  </a:outerShdw>
                </a:effectLst>
              </a:rPr>
              <a:t>و</a:t>
            </a:r>
            <a:r>
              <a:rPr lang="ar-EG" sz="2000" b="1" dirty="0">
                <a:effectLst>
                  <a:outerShdw blurRad="38100" dist="38100" dir="2700000" algn="tl">
                    <a:srgbClr val="000000">
                      <a:alpha val="43137"/>
                    </a:srgbClr>
                  </a:outerShdw>
                </a:effectLst>
              </a:rPr>
              <a:t> الشورى </a:t>
            </a:r>
            <a:r>
              <a:rPr lang="ar-IQ" sz="2000" b="1" dirty="0">
                <a:effectLst>
                  <a:outerShdw blurRad="38100" dist="38100" dir="2700000" algn="tl">
                    <a:srgbClr val="000000">
                      <a:alpha val="43137"/>
                    </a:srgbClr>
                  </a:outerShdw>
                </a:effectLst>
              </a:rPr>
              <a:t>إ</a:t>
            </a:r>
            <a:r>
              <a:rPr lang="ar-EG" sz="2000" b="1" dirty="0">
                <a:effectLst>
                  <a:outerShdw blurRad="38100" dist="38100" dir="2700000" algn="tl">
                    <a:srgbClr val="000000">
                      <a:alpha val="43137"/>
                    </a:srgbClr>
                  </a:outerShdw>
                </a:effectLst>
              </a:rPr>
              <a:t>ذا لم يكن للمشاركين فيها حرية كام</a:t>
            </a:r>
            <a:r>
              <a:rPr lang="ar-IQ" sz="2000" b="1" dirty="0">
                <a:effectLst>
                  <a:outerShdw blurRad="38100" dist="38100" dir="2700000" algn="tl">
                    <a:srgbClr val="000000">
                      <a:alpha val="43137"/>
                    </a:srgbClr>
                  </a:outerShdw>
                </a:effectLst>
              </a:rPr>
              <a:t>ل</a:t>
            </a:r>
            <a:r>
              <a:rPr lang="ar-EG" sz="2000" b="1" dirty="0">
                <a:effectLst>
                  <a:outerShdw blurRad="38100" dist="38100" dir="2700000" algn="tl">
                    <a:srgbClr val="000000">
                      <a:alpha val="43137"/>
                    </a:srgbClr>
                  </a:outerShdw>
                </a:effectLst>
              </a:rPr>
              <a:t>ة.</a:t>
            </a:r>
            <a:endParaRPr lang="en-US" sz="2000" b="1" dirty="0">
              <a:effectLst>
                <a:outerShdw blurRad="38100" dist="38100" dir="2700000" algn="tl">
                  <a:srgbClr val="000000">
                    <a:alpha val="43137"/>
                  </a:srgbClr>
                </a:outerShdw>
              </a:effectLst>
            </a:endParaRPr>
          </a:p>
        </p:txBody>
      </p:sp>
    </p:spTree>
  </p:cSld>
  <p:clrMapOvr>
    <a:masterClrMapping/>
  </p:clrMapOvr>
  <p:transition spd="slow">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C6B9-3F1D-9BCA-6FA9-F967BA593B4B}"/>
              </a:ext>
            </a:extLst>
          </p:cNvPr>
          <p:cNvSpPr>
            <a:spLocks noGrp="1"/>
          </p:cNvSpPr>
          <p:nvPr>
            <p:ph type="title"/>
          </p:nvPr>
        </p:nvSpPr>
        <p:spPr/>
        <p:txBody>
          <a:bodyPr>
            <a:normAutofit fontScale="90000"/>
          </a:bodyPr>
          <a:lstStyle/>
          <a:p>
            <a:pPr>
              <a:defRPr/>
            </a:pPr>
            <a:r>
              <a:rPr lang="ar-EG" b="1" dirty="0">
                <a:effectLst>
                  <a:outerShdw blurRad="38100" dist="38100" dir="2700000" algn="tl">
                    <a:srgbClr val="000000">
                      <a:alpha val="43137"/>
                    </a:srgbClr>
                  </a:outerShdw>
                </a:effectLst>
              </a:rPr>
              <a:t>دور المناهج فيما يختص بالعلاقة بين الفرد والمجتمع</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B13BD9C-CEBF-C415-748C-E02E577E4A25}"/>
              </a:ext>
            </a:extLst>
          </p:cNvPr>
          <p:cNvSpPr>
            <a:spLocks noGrp="1"/>
          </p:cNvSpPr>
          <p:nvPr>
            <p:ph idx="1"/>
          </p:nvPr>
        </p:nvSpPr>
        <p:spPr/>
        <p:txBody>
          <a:bodyPr/>
          <a:lstStyle/>
          <a:p>
            <a:pPr marL="0" indent="0">
              <a:buFontTx/>
              <a:buNone/>
              <a:defRPr/>
            </a:pPr>
            <a:r>
              <a:rPr lang="ar-EG" sz="3300" b="1" dirty="0">
                <a:solidFill>
                  <a:schemeClr val="bg2">
                    <a:lumMod val="25000"/>
                  </a:schemeClr>
                </a:solidFill>
                <a:effectLst>
                  <a:outerShdw blurRad="38100" dist="38100" dir="2700000" algn="tl">
                    <a:srgbClr val="000000">
                      <a:alpha val="43137"/>
                    </a:srgbClr>
                  </a:outerShdw>
                </a:effectLst>
              </a:rPr>
              <a:t>1</a:t>
            </a:r>
            <a:r>
              <a:rPr lang="ar-IQ" sz="3300" b="1" dirty="0">
                <a:solidFill>
                  <a:schemeClr val="bg2">
                    <a:lumMod val="25000"/>
                  </a:schemeClr>
                </a:solidFill>
                <a:effectLst>
                  <a:outerShdw blurRad="38100" dist="38100" dir="2700000" algn="tl">
                    <a:srgbClr val="000000">
                      <a:alpha val="43137"/>
                    </a:srgbClr>
                  </a:outerShdw>
                </a:effectLst>
              </a:rPr>
              <a:t>- </a:t>
            </a:r>
            <a:r>
              <a:rPr lang="ar-EG" sz="3300" b="1" dirty="0">
                <a:effectLst>
                  <a:outerShdw blurRad="38100" dist="38100" dir="2700000" algn="tl">
                    <a:srgbClr val="000000">
                      <a:alpha val="43137"/>
                    </a:srgbClr>
                  </a:outerShdw>
                </a:effectLst>
              </a:rPr>
              <a:t>تعريف التلاميذ بحقوقهم التي يجب على المجتمع أن يحترمها. </a:t>
            </a:r>
          </a:p>
          <a:p>
            <a:pPr marL="0" indent="0">
              <a:buFontTx/>
              <a:buNone/>
              <a:defRPr/>
            </a:pPr>
            <a:r>
              <a:rPr lang="ar-EG" sz="3300" b="1" dirty="0">
                <a:solidFill>
                  <a:schemeClr val="bg2">
                    <a:lumMod val="25000"/>
                  </a:schemeClr>
                </a:solidFill>
                <a:effectLst>
                  <a:outerShdw blurRad="38100" dist="38100" dir="2700000" algn="tl">
                    <a:srgbClr val="000000">
                      <a:alpha val="43137"/>
                    </a:srgbClr>
                  </a:outerShdw>
                </a:effectLst>
              </a:rPr>
              <a:t>2</a:t>
            </a:r>
            <a:r>
              <a:rPr lang="ar-IQ" sz="3300" b="1" dirty="0">
                <a:solidFill>
                  <a:schemeClr val="bg2">
                    <a:lumMod val="25000"/>
                  </a:schemeClr>
                </a:solidFill>
                <a:effectLst>
                  <a:outerShdw blurRad="38100" dist="38100" dir="2700000" algn="tl">
                    <a:srgbClr val="000000">
                      <a:alpha val="43137"/>
                    </a:srgbClr>
                  </a:outerShdw>
                </a:effectLst>
              </a:rPr>
              <a:t>- </a:t>
            </a:r>
            <a:r>
              <a:rPr lang="ar-EG" sz="3300" b="1" dirty="0">
                <a:effectLst>
                  <a:outerShdw blurRad="38100" dist="38100" dir="2700000" algn="tl">
                    <a:srgbClr val="000000">
                      <a:alpha val="43137"/>
                    </a:srgbClr>
                  </a:outerShdw>
                </a:effectLst>
              </a:rPr>
              <a:t>تعويد التلاميذ الجرأة في المطالبة بحقوقهم في أدب ونظام.</a:t>
            </a:r>
          </a:p>
          <a:p>
            <a:pPr marL="0" indent="0">
              <a:buFontTx/>
              <a:buNone/>
              <a:defRPr/>
            </a:pPr>
            <a:r>
              <a:rPr lang="ar-EG" sz="3300" b="1" dirty="0">
                <a:solidFill>
                  <a:schemeClr val="bg2">
                    <a:lumMod val="25000"/>
                  </a:schemeClr>
                </a:solidFill>
                <a:effectLst>
                  <a:outerShdw blurRad="38100" dist="38100" dir="2700000" algn="tl">
                    <a:srgbClr val="000000">
                      <a:alpha val="43137"/>
                    </a:srgbClr>
                  </a:outerShdw>
                </a:effectLst>
              </a:rPr>
              <a:t>3</a:t>
            </a:r>
            <a:r>
              <a:rPr lang="ar-IQ" sz="3300" b="1" dirty="0">
                <a:solidFill>
                  <a:schemeClr val="bg2">
                    <a:lumMod val="25000"/>
                  </a:schemeClr>
                </a:solidFill>
                <a:effectLst>
                  <a:outerShdw blurRad="38100" dist="38100" dir="2700000" algn="tl">
                    <a:srgbClr val="000000">
                      <a:alpha val="43137"/>
                    </a:srgbClr>
                  </a:outerShdw>
                </a:effectLst>
              </a:rPr>
              <a:t>- </a:t>
            </a:r>
            <a:r>
              <a:rPr lang="ar-EG" sz="3300" b="1" dirty="0">
                <a:effectLst>
                  <a:outerShdw blurRad="38100" dist="38100" dir="2700000" algn="tl">
                    <a:srgbClr val="000000">
                      <a:alpha val="43137"/>
                    </a:srgbClr>
                  </a:outerShdw>
                </a:effectLst>
              </a:rPr>
              <a:t>تعويد التلاميذ ألا تطغى حرياتهم على حرية الآخرين أو تسبب ضرر</a:t>
            </a:r>
            <a:r>
              <a:rPr lang="ar-IQ" sz="3300" b="1" dirty="0">
                <a:effectLst>
                  <a:outerShdw blurRad="38100" dist="38100" dir="2700000" algn="tl">
                    <a:srgbClr val="000000">
                      <a:alpha val="43137"/>
                    </a:srgbClr>
                  </a:outerShdw>
                </a:effectLst>
              </a:rPr>
              <a:t>ً</a:t>
            </a:r>
            <a:r>
              <a:rPr lang="ar-EG" sz="3300" b="1" dirty="0">
                <a:effectLst>
                  <a:outerShdw blurRad="38100" dist="38100" dir="2700000" algn="tl">
                    <a:srgbClr val="000000">
                      <a:alpha val="43137"/>
                    </a:srgbClr>
                  </a:outerShdw>
                </a:effectLst>
              </a:rPr>
              <a:t>ا للمجتمع أو تؤذى الآخرين فليست الحرية مطلقة بل ه</a:t>
            </a:r>
            <a:r>
              <a:rPr lang="ar-IQ" sz="3300" b="1" dirty="0">
                <a:effectLst>
                  <a:outerShdw blurRad="38100" dist="38100" dir="2700000" algn="tl">
                    <a:srgbClr val="000000">
                      <a:alpha val="43137"/>
                    </a:srgbClr>
                  </a:outerShdw>
                </a:effectLst>
              </a:rPr>
              <a:t>ي</a:t>
            </a:r>
            <a:r>
              <a:rPr lang="ar-EG" sz="3300" b="1" dirty="0">
                <a:effectLst>
                  <a:outerShdw blurRad="38100" dist="38100" dir="2700000" algn="tl">
                    <a:srgbClr val="000000">
                      <a:alpha val="43137"/>
                    </a:srgbClr>
                  </a:outerShdw>
                </a:effectLst>
              </a:rPr>
              <a:t> منظمة.</a:t>
            </a:r>
          </a:p>
          <a:p>
            <a:pPr marL="0" indent="0">
              <a:buFontTx/>
              <a:buNone/>
              <a:defRPr/>
            </a:pPr>
            <a:r>
              <a:rPr lang="ar-EG" sz="3300" b="1" dirty="0">
                <a:solidFill>
                  <a:schemeClr val="bg2">
                    <a:lumMod val="25000"/>
                  </a:schemeClr>
                </a:solidFill>
                <a:effectLst>
                  <a:outerShdw blurRad="38100" dist="38100" dir="2700000" algn="tl">
                    <a:srgbClr val="000000">
                      <a:alpha val="43137"/>
                    </a:srgbClr>
                  </a:outerShdw>
                </a:effectLst>
              </a:rPr>
              <a:t>3</a:t>
            </a:r>
            <a:r>
              <a:rPr lang="ar-IQ" sz="3300" b="1" dirty="0">
                <a:solidFill>
                  <a:schemeClr val="bg2">
                    <a:lumMod val="25000"/>
                  </a:schemeClr>
                </a:solidFill>
                <a:effectLst>
                  <a:outerShdw blurRad="38100" dist="38100" dir="2700000" algn="tl">
                    <a:srgbClr val="000000">
                      <a:alpha val="43137"/>
                    </a:srgbClr>
                  </a:outerShdw>
                </a:effectLst>
              </a:rPr>
              <a:t>- </a:t>
            </a:r>
            <a:r>
              <a:rPr lang="ar-EG" sz="3300" b="1" dirty="0">
                <a:effectLst>
                  <a:outerShdw blurRad="38100" dist="38100" dir="2700000" algn="tl">
                    <a:srgbClr val="000000">
                      <a:alpha val="43137"/>
                    </a:srgbClr>
                  </a:outerShdw>
                </a:effectLst>
              </a:rPr>
              <a:t>أن تشمل موضوعات القراءة والنصوص والدراسات الاجتماعية والدينية موضوعات تتناول هذه السلوكيات بالشرح والتوضيح و</a:t>
            </a:r>
            <a:r>
              <a:rPr lang="ar-IQ" sz="3300" b="1" dirty="0">
                <a:effectLst>
                  <a:outerShdw blurRad="38100" dist="38100" dir="2700000" algn="tl">
                    <a:srgbClr val="000000">
                      <a:alpha val="43137"/>
                    </a:srgbClr>
                  </a:outerShdw>
                </a:effectLst>
              </a:rPr>
              <a:t>إ</a:t>
            </a:r>
            <a:r>
              <a:rPr lang="ar-EG" sz="3300" b="1" dirty="0">
                <a:effectLst>
                  <a:outerShdw blurRad="38100" dist="38100" dir="2700000" algn="tl">
                    <a:srgbClr val="000000">
                      <a:alpha val="43137"/>
                    </a:srgbClr>
                  </a:outerShdw>
                </a:effectLst>
              </a:rPr>
              <a:t>عطاء أمثلة عملية من حياة بعض الصالحين والقدوة في ذلك.</a:t>
            </a:r>
            <a:endParaRPr lang="en-US" sz="3300" b="1" dirty="0">
              <a:effectLst>
                <a:outerShdw blurRad="38100" dist="38100" dir="2700000" algn="tl">
                  <a:srgbClr val="000000">
                    <a:alpha val="43137"/>
                  </a:srgbClr>
                </a:outerShdw>
              </a:effectLst>
            </a:endParaRPr>
          </a:p>
        </p:txBody>
      </p:sp>
    </p:spTree>
  </p:cSld>
  <p:clrMapOvr>
    <a:masterClrMapping/>
  </p:clrMapOvr>
  <p:transition spd="slow">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29AACC-9053-47DF-BC0B-11FA8EDDA5C3}"/>
              </a:ext>
            </a:extLst>
          </p:cNvPr>
          <p:cNvSpPr>
            <a:spLocks noGrp="1"/>
          </p:cNvSpPr>
          <p:nvPr>
            <p:ph idx="1"/>
          </p:nvPr>
        </p:nvSpPr>
        <p:spPr>
          <a:xfrm>
            <a:off x="514350" y="1600200"/>
            <a:ext cx="9258300" cy="4953000"/>
          </a:xfrm>
        </p:spPr>
        <p:txBody>
          <a:bodyPr>
            <a:normAutofit lnSpcReduction="10000"/>
          </a:bodyPr>
          <a:lstStyle/>
          <a:p>
            <a:pPr marL="0" indent="0">
              <a:buFontTx/>
              <a:buNone/>
              <a:defRPr/>
            </a:pPr>
            <a:r>
              <a:rPr lang="ar-EG" sz="2000" b="1" dirty="0">
                <a:effectLst>
                  <a:outerShdw blurRad="38100" dist="38100" dir="2700000" algn="tl">
                    <a:srgbClr val="000000">
                      <a:alpha val="43137"/>
                    </a:srgbClr>
                  </a:outerShdw>
                </a:effectLst>
              </a:rPr>
              <a:t>لقد أوجب الشرع على الدولة تحقيق التكافل الاجتماعى بين أفراد الأم</a:t>
            </a:r>
            <a:r>
              <a:rPr lang="ar-IQ" sz="2000" b="1" dirty="0">
                <a:effectLst>
                  <a:outerShdw blurRad="38100" dist="38100" dir="2700000" algn="tl">
                    <a:srgbClr val="000000">
                      <a:alpha val="43137"/>
                    </a:srgbClr>
                  </a:outerShdw>
                </a:effectLst>
              </a:rPr>
              <a:t>ة</a:t>
            </a:r>
            <a:r>
              <a:rPr lang="ar-EG" sz="2000" b="1" dirty="0">
                <a:effectLst>
                  <a:outerShdw blurRad="38100" dist="38100" dir="2700000" algn="tl">
                    <a:srgbClr val="000000">
                      <a:alpha val="43137"/>
                    </a:srgbClr>
                  </a:outerShdw>
                </a:effectLst>
              </a:rPr>
              <a:t> حت</a:t>
            </a:r>
            <a:r>
              <a:rPr lang="ar-IQ" sz="2000" b="1" dirty="0">
                <a:effectLst>
                  <a:outerShdw blurRad="38100" dist="38100" dir="2700000" algn="tl">
                    <a:srgbClr val="000000">
                      <a:alpha val="43137"/>
                    </a:srgbClr>
                  </a:outerShdw>
                </a:effectLst>
              </a:rPr>
              <a:t>ى</a:t>
            </a:r>
            <a:r>
              <a:rPr lang="ar-EG" sz="2000" b="1" dirty="0">
                <a:effectLst>
                  <a:outerShdw blurRad="38100" dist="38100" dir="2700000" algn="tl">
                    <a:srgbClr val="000000">
                      <a:alpha val="43137"/>
                    </a:srgbClr>
                  </a:outerShdw>
                </a:effectLst>
              </a:rPr>
              <a:t> لا يمشي أحد بينهم </a:t>
            </a:r>
            <a:r>
              <a:rPr lang="ar-IQ" sz="2000" b="1" dirty="0">
                <a:effectLst>
                  <a:outerShdw blurRad="38100" dist="38100" dir="2700000" algn="tl">
                    <a:srgbClr val="000000">
                      <a:alpha val="43137"/>
                    </a:srgbClr>
                  </a:outerShdw>
                </a:effectLst>
              </a:rPr>
              <a:t>وله</a:t>
            </a:r>
            <a:r>
              <a:rPr lang="ar-EG" sz="2000" b="1" dirty="0">
                <a:effectLst>
                  <a:outerShdw blurRad="38100" dist="38100" dir="2700000" algn="tl">
                    <a:srgbClr val="000000">
                      <a:alpha val="43137"/>
                    </a:srgbClr>
                  </a:outerShdw>
                </a:effectLst>
              </a:rPr>
              <a:t> حاج</a:t>
            </a:r>
            <a:r>
              <a:rPr lang="ar-IQ" sz="2000" b="1" dirty="0">
                <a:effectLst>
                  <a:outerShdw blurRad="38100" dist="38100" dir="2700000" algn="tl">
                    <a:srgbClr val="000000">
                      <a:alpha val="43137"/>
                    </a:srgbClr>
                  </a:outerShdw>
                </a:effectLst>
              </a:rPr>
              <a:t>ة</a:t>
            </a:r>
            <a:endParaRPr lang="ar-EG" sz="2000" b="1" dirty="0">
              <a:effectLst>
                <a:outerShdw blurRad="38100" dist="38100" dir="2700000" algn="tl">
                  <a:srgbClr val="000000">
                    <a:alpha val="43137"/>
                  </a:srgbClr>
                </a:outerShdw>
              </a:effectLst>
            </a:endParaRPr>
          </a:p>
          <a:p>
            <a:pPr marL="0" indent="0">
              <a:buFontTx/>
              <a:buNone/>
              <a:defRPr/>
            </a:pPr>
            <a:r>
              <a:rPr lang="ar-EG" sz="2000" b="1" dirty="0">
                <a:effectLst>
                  <a:outerShdw blurRad="38100" dist="38100" dir="2700000" algn="tl">
                    <a:srgbClr val="000000">
                      <a:alpha val="43137"/>
                    </a:srgbClr>
                  </a:outerShdw>
                </a:effectLst>
              </a:rPr>
              <a:t>فواجب على الدول</a:t>
            </a:r>
            <a:r>
              <a:rPr lang="ar-IQ" sz="2000" b="1" dirty="0">
                <a:effectLst>
                  <a:outerShdw blurRad="38100" dist="38100" dir="2700000" algn="tl">
                    <a:srgbClr val="000000">
                      <a:alpha val="43137"/>
                    </a:srgbClr>
                  </a:outerShdw>
                </a:effectLst>
              </a:rPr>
              <a:t>ة</a:t>
            </a:r>
            <a:r>
              <a:rPr lang="ar-EG" sz="2000" b="1" dirty="0">
                <a:effectLst>
                  <a:outerShdw blurRad="38100" dist="38100" dir="2700000" algn="tl">
                    <a:srgbClr val="000000">
                      <a:alpha val="43137"/>
                    </a:srgbClr>
                  </a:outerShdw>
                </a:effectLst>
              </a:rPr>
              <a:t> في الإسلام أن توفر للمواطنين – مسلمين وذميين – ما هم في حاج</a:t>
            </a:r>
            <a:r>
              <a:rPr lang="ar-IQ" sz="2000" b="1" dirty="0">
                <a:effectLst>
                  <a:outerShdw blurRad="38100" dist="38100" dir="2700000" algn="tl">
                    <a:srgbClr val="000000">
                      <a:alpha val="43137"/>
                    </a:srgbClr>
                  </a:outerShdw>
                </a:effectLst>
              </a:rPr>
              <a:t>ة</a:t>
            </a:r>
            <a:r>
              <a:rPr lang="ar-EG" sz="2000" b="1" dirty="0">
                <a:effectLst>
                  <a:outerShdw blurRad="38100" dist="38100" dir="2700000" algn="tl">
                    <a:srgbClr val="000000">
                      <a:alpha val="43137"/>
                    </a:srgbClr>
                  </a:outerShdw>
                </a:effectLst>
              </a:rPr>
              <a:t> </a:t>
            </a:r>
            <a:r>
              <a:rPr lang="ar-IQ" sz="2000" b="1" dirty="0">
                <a:effectLst>
                  <a:outerShdw blurRad="38100" dist="38100" dir="2700000" algn="tl">
                    <a:srgbClr val="000000">
                      <a:alpha val="43137"/>
                    </a:srgbClr>
                  </a:outerShdw>
                </a:effectLst>
              </a:rPr>
              <a:t>إ</a:t>
            </a:r>
            <a:r>
              <a:rPr lang="ar-EG" sz="2000" b="1" dirty="0">
                <a:effectLst>
                  <a:outerShdw blurRad="38100" dist="38100" dir="2700000" algn="tl">
                    <a:srgbClr val="000000">
                      <a:alpha val="43137"/>
                    </a:srgbClr>
                  </a:outerShdw>
                </a:effectLst>
              </a:rPr>
              <a:t>ليه من الغذاء والكسا</a:t>
            </a:r>
            <a:r>
              <a:rPr lang="ar-IQ" sz="2000" b="1" dirty="0">
                <a:effectLst>
                  <a:outerShdw blurRad="38100" dist="38100" dir="2700000" algn="tl">
                    <a:srgbClr val="000000">
                      <a:alpha val="43137"/>
                    </a:srgbClr>
                  </a:outerShdw>
                </a:effectLst>
              </a:rPr>
              <a:t>ء</a:t>
            </a:r>
            <a:r>
              <a:rPr lang="ar-EG" sz="2000" b="1" dirty="0">
                <a:effectLst>
                  <a:outerShdw blurRad="38100" dist="38100" dir="2700000" algn="tl">
                    <a:srgbClr val="000000">
                      <a:alpha val="43137"/>
                    </a:srgbClr>
                  </a:outerShdw>
                </a:effectLst>
              </a:rPr>
              <a:t> والمسكن والعلاج وما في حكم ذلك</a:t>
            </a:r>
            <a:r>
              <a:rPr lang="ar-IQ" sz="2000" b="1" dirty="0">
                <a:effectLst>
                  <a:outerShdw blurRad="38100" dist="38100" dir="2700000" algn="tl">
                    <a:srgbClr val="000000">
                      <a:alpha val="43137"/>
                    </a:srgbClr>
                  </a:outerShdw>
                </a:effectLst>
              </a:rPr>
              <a:t>.</a:t>
            </a:r>
            <a:endParaRPr lang="ar-EG" sz="2000" b="1" dirty="0">
              <a:effectLst>
                <a:outerShdw blurRad="38100" dist="38100" dir="2700000" algn="tl">
                  <a:srgbClr val="000000">
                    <a:alpha val="43137"/>
                  </a:srgbClr>
                </a:outerShdw>
              </a:effectLst>
            </a:endParaRPr>
          </a:p>
          <a:p>
            <a:pPr marL="0" indent="0">
              <a:buFontTx/>
              <a:buNone/>
              <a:defRPr/>
            </a:pPr>
            <a:r>
              <a:rPr lang="ar-EG" sz="2000" b="1" dirty="0">
                <a:effectLst>
                  <a:outerShdw blurRad="38100" dist="38100" dir="2700000" algn="tl">
                    <a:srgbClr val="000000">
                      <a:alpha val="43137"/>
                    </a:srgbClr>
                  </a:outerShdw>
                </a:effectLst>
              </a:rPr>
              <a:t>والإسلام نظام يقوم على العدال</a:t>
            </a:r>
            <a:r>
              <a:rPr lang="ar-IQ" sz="2000" b="1" dirty="0">
                <a:effectLst>
                  <a:outerShdw blurRad="38100" dist="38100" dir="2700000" algn="tl">
                    <a:srgbClr val="000000">
                      <a:alpha val="43137"/>
                    </a:srgbClr>
                  </a:outerShdw>
                </a:effectLst>
              </a:rPr>
              <a:t>ة،</a:t>
            </a:r>
            <a:r>
              <a:rPr lang="ar-EG" sz="2000" b="1" dirty="0">
                <a:effectLst>
                  <a:outerShdw blurRad="38100" dist="38100" dir="2700000" algn="tl">
                    <a:srgbClr val="000000">
                      <a:alpha val="43137"/>
                    </a:srgbClr>
                  </a:outerShdw>
                </a:effectLst>
              </a:rPr>
              <a:t> </a:t>
            </a:r>
            <a:r>
              <a:rPr lang="ar-IQ" sz="2000" b="1" dirty="0">
                <a:effectLst>
                  <a:outerShdw blurRad="38100" dist="38100" dir="2700000" algn="tl">
                    <a:srgbClr val="000000">
                      <a:alpha val="43137"/>
                    </a:srgbClr>
                  </a:outerShdw>
                </a:effectLst>
              </a:rPr>
              <a:t>إنه</a:t>
            </a:r>
            <a:r>
              <a:rPr lang="ar-EG" sz="2000" b="1" dirty="0">
                <a:effectLst>
                  <a:outerShdw blurRad="38100" dist="38100" dir="2700000" algn="tl">
                    <a:srgbClr val="000000">
                      <a:alpha val="43137"/>
                    </a:srgbClr>
                  </a:outerShdw>
                </a:effectLst>
              </a:rPr>
              <a:t>ا العدالة في كل مناح</a:t>
            </a:r>
            <a:r>
              <a:rPr lang="ar-IQ" sz="2000" b="1" dirty="0">
                <a:effectLst>
                  <a:outerShdw blurRad="38100" dist="38100" dir="2700000" algn="tl">
                    <a:srgbClr val="000000">
                      <a:alpha val="43137"/>
                    </a:srgbClr>
                  </a:outerShdw>
                </a:effectLst>
              </a:rPr>
              <a:t>ي</a:t>
            </a:r>
            <a:r>
              <a:rPr lang="ar-EG" sz="2000" b="1" dirty="0">
                <a:effectLst>
                  <a:outerShdw blurRad="38100" dist="38100" dir="2700000" algn="tl">
                    <a:srgbClr val="000000">
                      <a:alpha val="43137"/>
                    </a:srgbClr>
                  </a:outerShdw>
                </a:effectLst>
              </a:rPr>
              <a:t> الحيا</a:t>
            </a:r>
            <a:r>
              <a:rPr lang="ar-IQ" sz="2000" b="1" dirty="0">
                <a:effectLst>
                  <a:outerShdw blurRad="38100" dist="38100" dir="2700000" algn="tl">
                    <a:srgbClr val="000000">
                      <a:alpha val="43137"/>
                    </a:srgbClr>
                  </a:outerShdw>
                </a:effectLst>
              </a:rPr>
              <a:t>ة</a:t>
            </a:r>
            <a:r>
              <a:rPr lang="ar-EG" sz="2000" b="1" dirty="0">
                <a:effectLst>
                  <a:outerShdw blurRad="38100" dist="38100" dir="2700000" algn="tl">
                    <a:srgbClr val="000000">
                      <a:alpha val="43137"/>
                    </a:srgbClr>
                  </a:outerShdw>
                </a:effectLst>
              </a:rPr>
              <a:t> وأشكال السلوك والفكر</a:t>
            </a:r>
            <a:r>
              <a:rPr lang="ar-IQ" sz="2000" b="1" dirty="0">
                <a:effectLst>
                  <a:outerShdw blurRad="38100" dist="38100" dir="2700000" algn="tl">
                    <a:srgbClr val="000000">
                      <a:alpha val="43137"/>
                    </a:srgbClr>
                  </a:outerShdw>
                </a:effectLst>
              </a:rPr>
              <a:t>: </a:t>
            </a:r>
            <a:r>
              <a:rPr lang="ar-EG" sz="2000" b="1" dirty="0">
                <a:effectLst>
                  <a:outerShdw blurRad="38100" dist="38100" dir="2700000" algn="tl">
                    <a:srgbClr val="000000">
                      <a:alpha val="43137"/>
                    </a:srgbClr>
                  </a:outerShdw>
                </a:effectLst>
              </a:rPr>
              <a:t>{كَيْ لَا يَكُونَ دُولَةً بَيْنَ الْأَغْنِيَاءِ مِنْكُمْ} [الحشر: 7]</a:t>
            </a:r>
            <a:r>
              <a:rPr lang="ar-IQ" sz="2000" b="1" dirty="0">
                <a:effectLst>
                  <a:outerShdw blurRad="38100" dist="38100" dir="2700000" algn="tl">
                    <a:srgbClr val="000000">
                      <a:alpha val="43137"/>
                    </a:srgbClr>
                  </a:outerShdw>
                </a:effectLst>
              </a:rPr>
              <a:t>.</a:t>
            </a:r>
            <a:endParaRPr lang="ar-EG" sz="2000" b="1" dirty="0">
              <a:effectLst>
                <a:outerShdw blurRad="38100" dist="38100" dir="2700000" algn="tl">
                  <a:srgbClr val="000000">
                    <a:alpha val="43137"/>
                  </a:srgbClr>
                </a:outerShdw>
              </a:effectLst>
            </a:endParaRPr>
          </a:p>
          <a:p>
            <a:pPr marL="0" indent="0">
              <a:buFontTx/>
              <a:buNone/>
              <a:defRPr/>
            </a:pPr>
            <a:r>
              <a:rPr lang="ar-EG" sz="2000" b="1" dirty="0">
                <a:effectLst>
                  <a:outerShdw blurRad="38100" dist="38100" dir="2700000" algn="tl">
                    <a:srgbClr val="000000">
                      <a:alpha val="43137"/>
                    </a:srgbClr>
                  </a:outerShdw>
                </a:effectLst>
              </a:rPr>
              <a:t>وهذا ما فعله الأنصار مع المهاجرين بعد الهجرة</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 لقد ساد بين المهاجرين والأنصار لون من ألوان الحب الرفيع الذي يميزه العطا</a:t>
            </a:r>
            <a:r>
              <a:rPr lang="ar-IQ" sz="2000" b="1" dirty="0">
                <a:effectLst>
                  <a:outerShdw blurRad="38100" dist="38100" dir="2700000" algn="tl">
                    <a:srgbClr val="000000">
                      <a:alpha val="43137"/>
                    </a:srgbClr>
                  </a:outerShdw>
                </a:effectLst>
              </a:rPr>
              <a:t>ء.</a:t>
            </a:r>
            <a:endParaRPr lang="ar-EG" sz="2000" b="1" dirty="0">
              <a:effectLst>
                <a:outerShdw blurRad="38100" dist="38100" dir="2700000" algn="tl">
                  <a:srgbClr val="000000">
                    <a:alpha val="43137"/>
                  </a:srgbClr>
                </a:outerShdw>
              </a:effectLst>
            </a:endParaRPr>
          </a:p>
          <a:p>
            <a:pPr marL="0" indent="0">
              <a:buFontTx/>
              <a:buNone/>
              <a:defRPr/>
            </a:pPr>
            <a:r>
              <a:rPr lang="ar-EG" sz="2000" b="1" dirty="0">
                <a:effectLst>
                  <a:outerShdw blurRad="38100" dist="38100" dir="2700000" algn="tl">
                    <a:srgbClr val="000000">
                      <a:alpha val="43137"/>
                    </a:srgbClr>
                  </a:outerShdw>
                </a:effectLst>
              </a:rPr>
              <a:t>وبالرغم م</a:t>
            </a:r>
            <a:r>
              <a:rPr lang="ar-IQ" sz="2000" b="1" dirty="0">
                <a:effectLst>
                  <a:outerShdw blurRad="38100" dist="38100" dir="2700000" algn="tl">
                    <a:srgbClr val="000000">
                      <a:alpha val="43137"/>
                    </a:srgbClr>
                  </a:outerShdw>
                </a:effectLst>
              </a:rPr>
              <a:t>ن</a:t>
            </a:r>
            <a:r>
              <a:rPr lang="ar-EG" sz="2000" b="1" dirty="0">
                <a:effectLst>
                  <a:outerShdw blurRad="38100" dist="38100" dir="2700000" algn="tl">
                    <a:srgbClr val="000000">
                      <a:alpha val="43137"/>
                    </a:srgbClr>
                  </a:outerShdw>
                </a:effectLst>
              </a:rPr>
              <a:t> هذا ال</a:t>
            </a:r>
            <a:r>
              <a:rPr lang="ar-IQ" sz="2000" b="1" dirty="0">
                <a:effectLst>
                  <a:outerShdw blurRad="38100" dist="38100" dir="2700000" algn="tl">
                    <a:srgbClr val="000000">
                      <a:alpha val="43137"/>
                    </a:srgbClr>
                  </a:outerShdw>
                </a:effectLst>
              </a:rPr>
              <a:t>إ</a:t>
            </a:r>
            <a:r>
              <a:rPr lang="ar-EG" sz="2000" b="1" dirty="0">
                <a:effectLst>
                  <a:outerShdw blurRad="38100" dist="38100" dir="2700000" algn="tl">
                    <a:srgbClr val="000000">
                      <a:alpha val="43137"/>
                    </a:srgbClr>
                  </a:outerShdw>
                </a:effectLst>
              </a:rPr>
              <a:t>يثار وهذا الحب الذي صنعته العقيدة بنفوس الأنصار والذى أث</a:t>
            </a:r>
            <a:r>
              <a:rPr lang="ar-IQ" sz="2000" b="1" dirty="0">
                <a:effectLst>
                  <a:outerShdw blurRad="38100" dist="38100" dir="2700000" algn="tl">
                    <a:srgbClr val="000000">
                      <a:alpha val="43137"/>
                    </a:srgbClr>
                  </a:outerShdw>
                </a:effectLst>
              </a:rPr>
              <a:t>ن</a:t>
            </a:r>
            <a:r>
              <a:rPr lang="ar-EG" sz="2000" b="1" dirty="0">
                <a:effectLst>
                  <a:outerShdw blurRad="38100" dist="38100" dir="2700000" algn="tl">
                    <a:srgbClr val="000000">
                      <a:alpha val="43137"/>
                    </a:srgbClr>
                  </a:outerShdw>
                </a:effectLst>
              </a:rPr>
              <a:t>ى الله في قول</a:t>
            </a:r>
            <a:r>
              <a:rPr lang="ar-IQ" sz="2000" b="1" dirty="0">
                <a:effectLst>
                  <a:outerShdw blurRad="38100" dist="38100" dir="2700000" algn="tl">
                    <a:srgbClr val="000000">
                      <a:alpha val="43137"/>
                    </a:srgbClr>
                  </a:outerShdw>
                </a:effectLst>
              </a:rPr>
              <a:t>ه</a:t>
            </a:r>
            <a:r>
              <a:rPr lang="ar-EG" sz="2000" b="1" dirty="0">
                <a:effectLst>
                  <a:outerShdw blurRad="38100" dist="38100" dir="2700000" algn="tl">
                    <a:srgbClr val="000000">
                      <a:alpha val="43137"/>
                    </a:srgbClr>
                  </a:outerShdw>
                </a:effectLst>
              </a:rPr>
              <a:t>:</a:t>
            </a:r>
          </a:p>
          <a:p>
            <a:pPr marL="0" indent="0">
              <a:buFontTx/>
              <a:buNone/>
              <a:defRPr/>
            </a:pPr>
            <a:r>
              <a:rPr lang="ar-EG" sz="2000" b="1" dirty="0">
                <a:effectLst>
                  <a:outerShdw blurRad="38100" dist="38100" dir="2700000" algn="tl">
                    <a:srgbClr val="000000">
                      <a:alpha val="43137"/>
                    </a:srgbClr>
                  </a:outerShdw>
                </a:effectLst>
              </a:rPr>
              <a:t>{وَالَّذِينَ </a:t>
            </a:r>
            <a:r>
              <a:rPr lang="ar-EG" sz="2000" b="1" dirty="0" err="1">
                <a:effectLst>
                  <a:outerShdw blurRad="38100" dist="38100" dir="2700000" algn="tl">
                    <a:srgbClr val="000000">
                      <a:alpha val="43137"/>
                    </a:srgbClr>
                  </a:outerShdw>
                </a:effectLst>
              </a:rPr>
              <a:t>تَبَوَّءُوا</a:t>
            </a:r>
            <a:r>
              <a:rPr lang="ar-EG" sz="2000" b="1" dirty="0">
                <a:effectLst>
                  <a:outerShdw blurRad="38100" dist="38100" dir="2700000" algn="tl">
                    <a:srgbClr val="000000">
                      <a:alpha val="43137"/>
                    </a:srgbClr>
                  </a:outerShdw>
                </a:effectLst>
              </a:rPr>
              <a:t> الدَّارَ وَالْإِيمَانَ مِنْ قَبْلِهِمْ يُحِبُّونَ مَنْ هَاجَرَ إِلَيْهِمْ وَلَا يَجِدُونَ فِي صُدُورِهِمْ حَاجَةً مِمَّا أُوتُوا وَيُؤْثِرُونَ عَلَى أَنْفُسِهِمْ وَلَوْ كَانَ بِهِمْ خَصَاصَةٌ وَمَنْ يُوقَ شُحَّ نَفْسِهِ فَأُولَئِكَ هُمُ الْمُفْلِحُونَ} [الحشر: 9]</a:t>
            </a:r>
            <a:r>
              <a:rPr lang="ar-IQ" sz="2000" b="1" dirty="0">
                <a:effectLst>
                  <a:outerShdw blurRad="38100" dist="38100" dir="2700000" algn="tl">
                    <a:srgbClr val="000000">
                      <a:alpha val="43137"/>
                    </a:srgbClr>
                  </a:outerShdw>
                </a:effectLst>
              </a:rPr>
              <a:t>.</a:t>
            </a:r>
            <a:endParaRPr lang="ar-EG" sz="2000" b="1" dirty="0">
              <a:effectLst>
                <a:outerShdw blurRad="38100" dist="38100" dir="2700000" algn="tl">
                  <a:srgbClr val="000000">
                    <a:alpha val="43137"/>
                  </a:srgbClr>
                </a:outerShdw>
              </a:effectLst>
            </a:endParaRPr>
          </a:p>
          <a:p>
            <a:pPr marL="0" indent="0">
              <a:buFontTx/>
              <a:buNone/>
              <a:defRPr/>
            </a:pPr>
            <a:r>
              <a:rPr lang="ar-IQ" sz="2000" b="1" dirty="0">
                <a:effectLst>
                  <a:outerShdw blurRad="38100" dist="38100" dir="2700000" algn="tl">
                    <a:srgbClr val="000000">
                      <a:alpha val="43137"/>
                    </a:srgbClr>
                  </a:outerShdw>
                </a:effectLst>
              </a:rPr>
              <a:t>إ</a:t>
            </a:r>
            <a:r>
              <a:rPr lang="ar-EG" sz="2000" b="1" dirty="0">
                <a:effectLst>
                  <a:outerShdw blurRad="38100" dist="38100" dir="2700000" algn="tl">
                    <a:srgbClr val="000000">
                      <a:alpha val="43137"/>
                    </a:srgbClr>
                  </a:outerShdw>
                </a:effectLst>
              </a:rPr>
              <a:t>لا أن الفجوة ظلت واسعة بين أثرياء المدين</a:t>
            </a:r>
            <a:r>
              <a:rPr lang="ar-IQ" sz="2000" b="1" dirty="0">
                <a:effectLst>
                  <a:outerShdw blurRad="38100" dist="38100" dir="2700000" algn="tl">
                    <a:srgbClr val="000000">
                      <a:alpha val="43137"/>
                    </a:srgbClr>
                  </a:outerShdw>
                </a:effectLst>
              </a:rPr>
              <a:t>ة</a:t>
            </a:r>
            <a:r>
              <a:rPr lang="ar-EG" sz="2000" b="1" dirty="0">
                <a:effectLst>
                  <a:outerShdw blurRad="38100" dist="38100" dir="2700000" algn="tl">
                    <a:srgbClr val="000000">
                      <a:alpha val="43137"/>
                    </a:srgbClr>
                  </a:outerShdw>
                </a:effectLst>
              </a:rPr>
              <a:t> وبين المهاجرين من المسلمين وكان لا بد أن يفعل الرسول </a:t>
            </a:r>
            <a:r>
              <a:rPr lang="ar-EG" sz="2000" b="1" dirty="0" err="1">
                <a:effectLst>
                  <a:outerShdw blurRad="38100" dist="38100" dir="2700000" algn="tl">
                    <a:srgbClr val="000000">
                      <a:alpha val="43137"/>
                    </a:srgbClr>
                  </a:outerShdw>
                </a:effectLst>
              </a:rPr>
              <a:t>شيئ</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ا </a:t>
            </a:r>
            <a:r>
              <a:rPr lang="ar-IQ" sz="2000" b="1" dirty="0">
                <a:effectLst>
                  <a:outerShdw blurRad="38100" dist="38100" dir="2700000" algn="tl">
                    <a:srgbClr val="000000">
                      <a:alpha val="43137"/>
                    </a:srgbClr>
                  </a:outerShdw>
                </a:effectLst>
              </a:rPr>
              <a:t>حتى كانت غزوة</a:t>
            </a:r>
            <a:r>
              <a:rPr lang="ar-EG" sz="2000" b="1" dirty="0">
                <a:effectLst>
                  <a:outerShdw blurRad="38100" dist="38100" dir="2700000" algn="tl">
                    <a:srgbClr val="000000">
                      <a:alpha val="43137"/>
                    </a:srgbClr>
                  </a:outerShdw>
                </a:effectLst>
              </a:rPr>
              <a:t> بن</a:t>
            </a:r>
            <a:r>
              <a:rPr lang="ar-IQ" sz="2000" b="1" dirty="0">
                <a:effectLst>
                  <a:outerShdw blurRad="38100" dist="38100" dir="2700000" algn="tl">
                    <a:srgbClr val="000000">
                      <a:alpha val="43137"/>
                    </a:srgbClr>
                  </a:outerShdw>
                </a:effectLst>
              </a:rPr>
              <a:t>ي</a:t>
            </a:r>
            <a:r>
              <a:rPr lang="ar-EG" sz="2000" b="1" dirty="0">
                <a:effectLst>
                  <a:outerShdw blurRad="38100" dist="38100" dir="2700000" algn="tl">
                    <a:srgbClr val="000000">
                      <a:alpha val="43137"/>
                    </a:srgbClr>
                  </a:outerShdw>
                </a:effectLst>
              </a:rPr>
              <a:t> النضير</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 وسلمت </a:t>
            </a:r>
            <a:r>
              <a:rPr lang="ar-EG" sz="2000" b="1" dirty="0" err="1">
                <a:effectLst>
                  <a:outerShdw blurRad="38100" dist="38100" dir="2700000" algn="tl">
                    <a:srgbClr val="000000">
                      <a:alpha val="43137"/>
                    </a:srgbClr>
                  </a:outerShdw>
                </a:effectLst>
              </a:rPr>
              <a:t>للنب</a:t>
            </a:r>
            <a:r>
              <a:rPr lang="ar-IQ" sz="2000" b="1" dirty="0">
                <a:effectLst>
                  <a:outerShdw blurRad="38100" dist="38100" dir="2700000" algn="tl">
                    <a:srgbClr val="000000">
                      <a:alpha val="43137"/>
                    </a:srgbClr>
                  </a:outerShdw>
                </a:effectLst>
              </a:rPr>
              <a:t>ي</a:t>
            </a:r>
            <a:r>
              <a:rPr lang="ar-EG" sz="2000" b="1" dirty="0">
                <a:effectLst>
                  <a:outerShdw blurRad="38100" dist="38100" dir="2700000" algn="tl">
                    <a:srgbClr val="000000">
                      <a:alpha val="43137"/>
                    </a:srgbClr>
                  </a:outerShdw>
                </a:effectLst>
              </a:rPr>
              <a:t> صلح</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ا بدون حرب فكانت فيئ</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ا كلها لله وللرسول</a:t>
            </a:r>
          </a:p>
          <a:p>
            <a:pPr marL="0" indent="0">
              <a:buFontTx/>
              <a:buNone/>
              <a:defRPr/>
            </a:pPr>
            <a:r>
              <a:rPr lang="ar-EG" sz="2000" b="1" dirty="0">
                <a:effectLst>
                  <a:outerShdw blurRad="38100" dist="38100" dir="2700000" algn="tl">
                    <a:srgbClr val="000000">
                      <a:alpha val="43137"/>
                    </a:srgbClr>
                  </a:outerShdw>
                </a:effectLst>
              </a:rPr>
              <a:t>وفي هذه الواقع</a:t>
            </a:r>
            <a:r>
              <a:rPr lang="ar-IQ" sz="2000" b="1" dirty="0">
                <a:effectLst>
                  <a:outerShdw blurRad="38100" dist="38100" dir="2700000" algn="tl">
                    <a:srgbClr val="000000">
                      <a:alpha val="43137"/>
                    </a:srgbClr>
                  </a:outerShdw>
                </a:effectLst>
              </a:rPr>
              <a:t>ة</a:t>
            </a:r>
            <a:r>
              <a:rPr lang="ar-EG" sz="2000" b="1" dirty="0">
                <a:effectLst>
                  <a:outerShdw blurRad="38100" dist="38100" dir="2700000" algn="tl">
                    <a:srgbClr val="000000">
                      <a:alpha val="43137"/>
                    </a:srgbClr>
                  </a:outerShdw>
                </a:effectLst>
              </a:rPr>
              <a:t> يقول القرآن الكريم:</a:t>
            </a:r>
            <a:r>
              <a:rPr lang="ar-IQ" sz="2000" b="1" dirty="0">
                <a:effectLst>
                  <a:outerShdw blurRad="38100" dist="38100" dir="2700000" algn="tl">
                    <a:srgbClr val="000000">
                      <a:alpha val="43137"/>
                    </a:srgbClr>
                  </a:outerShdw>
                </a:effectLst>
              </a:rPr>
              <a:t> </a:t>
            </a:r>
            <a:r>
              <a:rPr lang="ar-EG" sz="2000" b="1" dirty="0">
                <a:effectLst>
                  <a:outerShdw blurRad="38100" dist="38100" dir="2700000" algn="tl">
                    <a:srgbClr val="000000">
                      <a:alpha val="43137"/>
                    </a:srgbClr>
                  </a:outerShdw>
                </a:effectLst>
              </a:rPr>
              <a:t>{مَا أَفَاءَ اللَّهُ عَلَى رَسُولِهِ مِنْ أَهْلِ الْقُرَى فَلِلَّهِ وَلِلرَّسُولِ وَلِذِي الْقُرْبَى وَالْيَتَامَى وَالْمَسَاكِينِ وَابْنِ السَّبِيلِ كَيْ لَا يَكُونَ دُولَةً بَيْنَ الْأَغْنِيَاءِ مِنْكُمْ وَمَا آتَاكُمُ الرَّسُولُ فَخُذُوهُ وَمَا نَهَاكُمْ عَنْهُ فَانْتَهُوا وَاتَّقُوا اللَّهَ إِنَّ اللَّهَ شَدِيدُ الْعِقَابِ </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 لِلْفُقَرَاءِ الْمُهَاجِرِينَ الَّذِينَ أُخْرِجُوا مِنْ دِيَارِهِمْ وَأَمْوَالِهِمْ يَبْتَغُونَ فَضْلًا مِنَ اللَّهِ وَرِضْوَانًا وَيَنْصُرُونَ اللَّهَ وَرَسُولَهُ أُولَئِكَ هُمُ الصَّادِقُونَ} [الحشر: 7، 8]</a:t>
            </a:r>
            <a:r>
              <a:rPr lang="ar-IQ" sz="2000" b="1" dirty="0">
                <a:effectLst>
                  <a:outerShdw blurRad="38100" dist="38100" dir="2700000" algn="tl">
                    <a:srgbClr val="000000">
                      <a:alpha val="43137"/>
                    </a:srgbClr>
                  </a:outerShdw>
                </a:effectLst>
              </a:rPr>
              <a:t>.</a:t>
            </a:r>
            <a:endParaRPr lang="ar-EG" sz="2000" b="1" dirty="0">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AD553604-B885-0708-293A-FE349C46AD18}"/>
              </a:ext>
            </a:extLst>
          </p:cNvPr>
          <p:cNvSpPr>
            <a:spLocks noGrp="1"/>
          </p:cNvSpPr>
          <p:nvPr>
            <p:ph type="title"/>
          </p:nvPr>
        </p:nvSpPr>
        <p:spPr>
          <a:xfrm>
            <a:off x="514350" y="685800"/>
            <a:ext cx="9258300" cy="838200"/>
          </a:xfrm>
        </p:spPr>
        <p:txBody>
          <a:bodyPr/>
          <a:lstStyle/>
          <a:p>
            <a:pPr>
              <a:defRPr/>
            </a:pPr>
            <a:r>
              <a:rPr lang="ar-EG" b="1" dirty="0">
                <a:effectLst>
                  <a:outerShdw blurRad="38100" dist="38100" dir="2700000" algn="tl">
                    <a:srgbClr val="000000">
                      <a:alpha val="43137"/>
                    </a:srgbClr>
                  </a:outerShdw>
                </a:effectLst>
              </a:rPr>
              <a:t>ثالث</a:t>
            </a:r>
            <a:r>
              <a:rPr lang="ar-IQ" b="1" dirty="0">
                <a:effectLst>
                  <a:outerShdw blurRad="38100" dist="38100" dir="2700000" algn="tl">
                    <a:srgbClr val="000000">
                      <a:alpha val="43137"/>
                    </a:srgbClr>
                  </a:outerShdw>
                </a:effectLst>
              </a:rPr>
              <a:t>ً</a:t>
            </a:r>
            <a:r>
              <a:rPr lang="ar-EG" b="1" dirty="0">
                <a:effectLst>
                  <a:outerShdw blurRad="38100" dist="38100" dir="2700000" algn="tl">
                    <a:srgbClr val="000000">
                      <a:alpha val="43137"/>
                    </a:srgbClr>
                  </a:outerShdw>
                </a:effectLst>
              </a:rPr>
              <a:t>ا: العلاقة بين الأغنياء والفقراء:</a:t>
            </a:r>
            <a:endParaRPr lang="en-US" b="1" dirty="0">
              <a:effectLst>
                <a:outerShdw blurRad="38100" dist="38100" dir="2700000" algn="tl">
                  <a:srgbClr val="000000">
                    <a:alpha val="43137"/>
                  </a:srgbClr>
                </a:outerShdw>
              </a:effectLst>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1">
            <a:extLst>
              <a:ext uri="{FF2B5EF4-FFF2-40B4-BE49-F238E27FC236}">
                <a16:creationId xmlns:a16="http://schemas.microsoft.com/office/drawing/2014/main" id="{AB70F124-5590-AE33-9A10-1AAE36805B07}"/>
              </a:ext>
            </a:extLst>
          </p:cNvPr>
          <p:cNvGrpSpPr>
            <a:grpSpLocks/>
          </p:cNvGrpSpPr>
          <p:nvPr/>
        </p:nvGrpSpPr>
        <p:grpSpPr bwMode="auto">
          <a:xfrm>
            <a:off x="2143125" y="200025"/>
            <a:ext cx="6000750" cy="6457950"/>
            <a:chOff x="1521" y="1264"/>
            <a:chExt cx="8400" cy="10170"/>
          </a:xfrm>
        </p:grpSpPr>
        <p:grpSp>
          <p:nvGrpSpPr>
            <p:cNvPr id="20483" name="Group 2">
              <a:extLst>
                <a:ext uri="{FF2B5EF4-FFF2-40B4-BE49-F238E27FC236}">
                  <a16:creationId xmlns:a16="http://schemas.microsoft.com/office/drawing/2014/main" id="{70FB546E-5104-FF53-FBBB-9A5035BB7E18}"/>
                </a:ext>
              </a:extLst>
            </p:cNvPr>
            <p:cNvGrpSpPr>
              <a:grpSpLocks/>
            </p:cNvGrpSpPr>
            <p:nvPr/>
          </p:nvGrpSpPr>
          <p:grpSpPr bwMode="auto">
            <a:xfrm>
              <a:off x="1521" y="1264"/>
              <a:ext cx="8400" cy="10170"/>
              <a:chOff x="1521" y="1264"/>
              <a:chExt cx="8400" cy="10170"/>
            </a:xfrm>
          </p:grpSpPr>
          <p:grpSp>
            <p:nvGrpSpPr>
              <p:cNvPr id="20485" name="Group 4">
                <a:extLst>
                  <a:ext uri="{FF2B5EF4-FFF2-40B4-BE49-F238E27FC236}">
                    <a16:creationId xmlns:a16="http://schemas.microsoft.com/office/drawing/2014/main" id="{E90D4189-5025-926A-C560-A92EA42967E3}"/>
                  </a:ext>
                </a:extLst>
              </p:cNvPr>
              <p:cNvGrpSpPr>
                <a:grpSpLocks/>
              </p:cNvGrpSpPr>
              <p:nvPr/>
            </p:nvGrpSpPr>
            <p:grpSpPr bwMode="auto">
              <a:xfrm>
                <a:off x="1521" y="1264"/>
                <a:ext cx="8400" cy="10170"/>
                <a:chOff x="1521" y="1228"/>
                <a:chExt cx="8400" cy="10170"/>
              </a:xfrm>
            </p:grpSpPr>
            <p:cxnSp>
              <p:nvCxnSpPr>
                <p:cNvPr id="20495" name="Line 11">
                  <a:extLst>
                    <a:ext uri="{FF2B5EF4-FFF2-40B4-BE49-F238E27FC236}">
                      <a16:creationId xmlns:a16="http://schemas.microsoft.com/office/drawing/2014/main" id="{98AFBF9D-6F41-9217-FB29-B6358F7646B4}"/>
                    </a:ext>
                  </a:extLst>
                </p:cNvPr>
                <p:cNvCxnSpPr>
                  <a:cxnSpLocks noChangeShapeType="1"/>
                </p:cNvCxnSpPr>
                <p:nvPr/>
              </p:nvCxnSpPr>
              <p:spPr bwMode="auto">
                <a:xfrm>
                  <a:off x="4731" y="6844"/>
                  <a:ext cx="0" cy="36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0496" name="Line 12">
                  <a:extLst>
                    <a:ext uri="{FF2B5EF4-FFF2-40B4-BE49-F238E27FC236}">
                      <a16:creationId xmlns:a16="http://schemas.microsoft.com/office/drawing/2014/main" id="{C138214D-303B-3D87-8E19-1512603F0EF9}"/>
                    </a:ext>
                  </a:extLst>
                </p:cNvPr>
                <p:cNvCxnSpPr>
                  <a:cxnSpLocks noChangeShapeType="1"/>
                </p:cNvCxnSpPr>
                <p:nvPr/>
              </p:nvCxnSpPr>
              <p:spPr bwMode="auto">
                <a:xfrm>
                  <a:off x="2496" y="7024"/>
                  <a:ext cx="432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grpSp>
              <p:nvGrpSpPr>
                <p:cNvPr id="20497" name="Group 16">
                  <a:extLst>
                    <a:ext uri="{FF2B5EF4-FFF2-40B4-BE49-F238E27FC236}">
                      <a16:creationId xmlns:a16="http://schemas.microsoft.com/office/drawing/2014/main" id="{00839ABE-AE98-9C53-2EFD-77C683EC9A55}"/>
                    </a:ext>
                  </a:extLst>
                </p:cNvPr>
                <p:cNvGrpSpPr>
                  <a:grpSpLocks/>
                </p:cNvGrpSpPr>
                <p:nvPr/>
              </p:nvGrpSpPr>
              <p:grpSpPr bwMode="auto">
                <a:xfrm>
                  <a:off x="1521" y="1228"/>
                  <a:ext cx="8400" cy="10170"/>
                  <a:chOff x="1521" y="1228"/>
                  <a:chExt cx="8400" cy="10170"/>
                </a:xfrm>
              </p:grpSpPr>
              <p:grpSp>
                <p:nvGrpSpPr>
                  <p:cNvPr id="20498" name="Group 17">
                    <a:extLst>
                      <a:ext uri="{FF2B5EF4-FFF2-40B4-BE49-F238E27FC236}">
                        <a16:creationId xmlns:a16="http://schemas.microsoft.com/office/drawing/2014/main" id="{FAE7E7BF-6527-D223-8070-7A971D3A2A4B}"/>
                      </a:ext>
                    </a:extLst>
                  </p:cNvPr>
                  <p:cNvGrpSpPr>
                    <a:grpSpLocks/>
                  </p:cNvGrpSpPr>
                  <p:nvPr/>
                </p:nvGrpSpPr>
                <p:grpSpPr bwMode="auto">
                  <a:xfrm>
                    <a:off x="1521" y="1228"/>
                    <a:ext cx="8400" cy="10170"/>
                    <a:chOff x="1521" y="1228"/>
                    <a:chExt cx="8400" cy="10170"/>
                  </a:xfrm>
                </p:grpSpPr>
                <p:grpSp>
                  <p:nvGrpSpPr>
                    <p:cNvPr id="20510" name="Group 29">
                      <a:extLst>
                        <a:ext uri="{FF2B5EF4-FFF2-40B4-BE49-F238E27FC236}">
                          <a16:creationId xmlns:a16="http://schemas.microsoft.com/office/drawing/2014/main" id="{D7CD9B39-D8C1-22EC-B9FC-7EAC1394E6DB}"/>
                        </a:ext>
                      </a:extLst>
                    </p:cNvPr>
                    <p:cNvGrpSpPr>
                      <a:grpSpLocks/>
                    </p:cNvGrpSpPr>
                    <p:nvPr/>
                  </p:nvGrpSpPr>
                  <p:grpSpPr bwMode="auto">
                    <a:xfrm>
                      <a:off x="1521" y="1228"/>
                      <a:ext cx="8400" cy="10170"/>
                      <a:chOff x="1521" y="1228"/>
                      <a:chExt cx="8400" cy="10170"/>
                    </a:xfrm>
                  </p:grpSpPr>
                  <p:cxnSp>
                    <p:nvCxnSpPr>
                      <p:cNvPr id="20512" name="Line 16">
                        <a:extLst>
                          <a:ext uri="{FF2B5EF4-FFF2-40B4-BE49-F238E27FC236}">
                            <a16:creationId xmlns:a16="http://schemas.microsoft.com/office/drawing/2014/main" id="{6A8E3B29-CBDB-42F4-56CE-0DFA56C57EC3}"/>
                          </a:ext>
                        </a:extLst>
                      </p:cNvPr>
                      <p:cNvCxnSpPr>
                        <a:cxnSpLocks noChangeShapeType="1"/>
                      </p:cNvCxnSpPr>
                      <p:nvPr/>
                    </p:nvCxnSpPr>
                    <p:spPr bwMode="auto">
                      <a:xfrm flipH="1">
                        <a:off x="3726" y="2603"/>
                        <a:ext cx="0" cy="0"/>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grpSp>
                    <p:nvGrpSpPr>
                      <p:cNvPr id="20513" name="Group 32">
                        <a:extLst>
                          <a:ext uri="{FF2B5EF4-FFF2-40B4-BE49-F238E27FC236}">
                            <a16:creationId xmlns:a16="http://schemas.microsoft.com/office/drawing/2014/main" id="{92E124E2-860F-DC19-A870-2499406E542C}"/>
                          </a:ext>
                        </a:extLst>
                      </p:cNvPr>
                      <p:cNvGrpSpPr>
                        <a:grpSpLocks/>
                      </p:cNvGrpSpPr>
                      <p:nvPr/>
                    </p:nvGrpSpPr>
                    <p:grpSpPr bwMode="auto">
                      <a:xfrm>
                        <a:off x="1521" y="1228"/>
                        <a:ext cx="8400" cy="10170"/>
                        <a:chOff x="1521" y="1104"/>
                        <a:chExt cx="8400" cy="10170"/>
                      </a:xfrm>
                    </p:grpSpPr>
                    <p:sp>
                      <p:nvSpPr>
                        <p:cNvPr id="34" name="Text Box 18">
                          <a:extLst>
                            <a:ext uri="{FF2B5EF4-FFF2-40B4-BE49-F238E27FC236}">
                              <a16:creationId xmlns:a16="http://schemas.microsoft.com/office/drawing/2014/main" id="{9B5B2360-5201-9C11-0892-2A3CA4563B24}"/>
                            </a:ext>
                          </a:extLst>
                        </p:cNvPr>
                        <p:cNvSpPr txBox="1">
                          <a:spLocks noChangeArrowheads="1"/>
                        </p:cNvSpPr>
                        <p:nvPr/>
                      </p:nvSpPr>
                      <p:spPr bwMode="auto">
                        <a:xfrm>
                          <a:off x="7505" y="9544"/>
                          <a:ext cx="2160" cy="725"/>
                        </a:xfrm>
                        <a:prstGeom prst="rect">
                          <a:avLst/>
                        </a:prstGeom>
                        <a:noFill/>
                        <a:ln>
                          <a:noFill/>
                        </a:ln>
                      </p:spPr>
                      <p:txBody>
                        <a:bodyPr upright="1"/>
                        <a:lstStyle/>
                        <a:p>
                          <a:pPr algn="ctr">
                            <a:lnSpc>
                              <a:spcPct val="107000"/>
                            </a:lnSpc>
                            <a:spcBef>
                              <a:spcPts val="0"/>
                            </a:spcBef>
                            <a:spcAft>
                              <a:spcPts val="800"/>
                            </a:spcAft>
                            <a:defRPr/>
                          </a:pPr>
                          <a:r>
                            <a:rPr lang="ar-SA" sz="1400" kern="100">
                              <a:latin typeface="Calibri" panose="020F0502020204030204" pitchFamily="34" charset="0"/>
                              <a:ea typeface="Calibri" panose="020F0502020204030204" pitchFamily="34" charset="0"/>
                              <a:cs typeface="Simplified Arabic" panose="02020603050405020304" pitchFamily="18" charset="-78"/>
                            </a:rPr>
                            <a:t>أسس المنهج</a:t>
                          </a:r>
                          <a:endParaRPr lang="en-US" sz="1100" kern="100">
                            <a:latin typeface="Calibri" panose="020F0502020204030204" pitchFamily="34" charset="0"/>
                            <a:ea typeface="Calibri" panose="020F0502020204030204" pitchFamily="34" charset="0"/>
                            <a:cs typeface="Arial" charset="0"/>
                          </a:endParaRPr>
                        </a:p>
                        <a:p>
                          <a:pPr algn="ctr">
                            <a:lnSpc>
                              <a:spcPct val="107000"/>
                            </a:lnSpc>
                            <a:spcBef>
                              <a:spcPts val="0"/>
                            </a:spcBef>
                            <a:spcAft>
                              <a:spcPts val="800"/>
                            </a:spcAft>
                            <a:defRPr/>
                          </a:pPr>
                          <a:r>
                            <a:rPr lang="en-US" sz="1100" kern="100">
                              <a:latin typeface="Calibri" panose="020F0502020204030204" pitchFamily="34" charset="0"/>
                              <a:ea typeface="Calibri" panose="020F0502020204030204" pitchFamily="34" charset="0"/>
                              <a:cs typeface="Arial" charset="0"/>
                            </a:rPr>
                            <a:t> </a:t>
                          </a:r>
                        </a:p>
                      </p:txBody>
                    </p:sp>
                    <p:sp>
                      <p:nvSpPr>
                        <p:cNvPr id="35" name="Text Box 19">
                          <a:extLst>
                            <a:ext uri="{FF2B5EF4-FFF2-40B4-BE49-F238E27FC236}">
                              <a16:creationId xmlns:a16="http://schemas.microsoft.com/office/drawing/2014/main" id="{25107D10-131B-150F-C27E-0B5B36AD1BF1}"/>
                            </a:ext>
                          </a:extLst>
                        </p:cNvPr>
                        <p:cNvSpPr txBox="1">
                          <a:spLocks noChangeArrowheads="1"/>
                        </p:cNvSpPr>
                        <p:nvPr/>
                      </p:nvSpPr>
                      <p:spPr bwMode="auto">
                        <a:xfrm>
                          <a:off x="7492" y="6529"/>
                          <a:ext cx="2160" cy="725"/>
                        </a:xfrm>
                        <a:prstGeom prst="rect">
                          <a:avLst/>
                        </a:prstGeom>
                        <a:noFill/>
                        <a:ln>
                          <a:noFill/>
                        </a:ln>
                      </p:spPr>
                      <p:txBody>
                        <a:bodyPr upright="1"/>
                        <a:lstStyle/>
                        <a:p>
                          <a:pPr algn="ctr">
                            <a:lnSpc>
                              <a:spcPct val="107000"/>
                            </a:lnSpc>
                            <a:spcBef>
                              <a:spcPts val="0"/>
                            </a:spcBef>
                            <a:spcAft>
                              <a:spcPts val="800"/>
                            </a:spcAft>
                            <a:defRPr/>
                          </a:pPr>
                          <a:r>
                            <a:rPr lang="ar-SA" sz="1400" kern="100">
                              <a:latin typeface="Calibri" panose="020F0502020204030204" pitchFamily="34" charset="0"/>
                              <a:ea typeface="Calibri" panose="020F0502020204030204" pitchFamily="34" charset="0"/>
                              <a:cs typeface="Simplified Arabic" panose="02020603050405020304" pitchFamily="18" charset="-78"/>
                            </a:rPr>
                            <a:t>عناصر المنهج</a:t>
                          </a:r>
                          <a:endParaRPr lang="en-US" sz="1100" kern="100">
                            <a:latin typeface="Calibri" panose="020F0502020204030204" pitchFamily="34" charset="0"/>
                            <a:ea typeface="Calibri" panose="020F0502020204030204" pitchFamily="34" charset="0"/>
                            <a:cs typeface="Arial" charset="0"/>
                          </a:endParaRPr>
                        </a:p>
                        <a:p>
                          <a:pPr algn="ctr">
                            <a:lnSpc>
                              <a:spcPct val="107000"/>
                            </a:lnSpc>
                            <a:spcBef>
                              <a:spcPts val="0"/>
                            </a:spcBef>
                            <a:spcAft>
                              <a:spcPts val="800"/>
                            </a:spcAft>
                            <a:defRPr/>
                          </a:pPr>
                          <a:r>
                            <a:rPr lang="en-US" sz="1100" kern="100">
                              <a:latin typeface="Calibri" panose="020F0502020204030204" pitchFamily="34" charset="0"/>
                              <a:ea typeface="Calibri" panose="020F0502020204030204" pitchFamily="34" charset="0"/>
                              <a:cs typeface="Arial" charset="0"/>
                            </a:rPr>
                            <a:t> </a:t>
                          </a:r>
                        </a:p>
                      </p:txBody>
                    </p:sp>
                    <p:grpSp>
                      <p:nvGrpSpPr>
                        <p:cNvPr id="20516" name="Group 35">
                          <a:extLst>
                            <a:ext uri="{FF2B5EF4-FFF2-40B4-BE49-F238E27FC236}">
                              <a16:creationId xmlns:a16="http://schemas.microsoft.com/office/drawing/2014/main" id="{7C602CB2-5325-4572-90F4-BF46853BA006}"/>
                            </a:ext>
                          </a:extLst>
                        </p:cNvPr>
                        <p:cNvGrpSpPr>
                          <a:grpSpLocks/>
                        </p:cNvGrpSpPr>
                        <p:nvPr/>
                      </p:nvGrpSpPr>
                      <p:grpSpPr bwMode="auto">
                        <a:xfrm>
                          <a:off x="1521" y="1104"/>
                          <a:ext cx="8400" cy="10170"/>
                          <a:chOff x="1521" y="1104"/>
                          <a:chExt cx="8400" cy="10170"/>
                        </a:xfrm>
                      </p:grpSpPr>
                      <p:grpSp>
                        <p:nvGrpSpPr>
                          <p:cNvPr id="20519" name="Group 38">
                            <a:extLst>
                              <a:ext uri="{FF2B5EF4-FFF2-40B4-BE49-F238E27FC236}">
                                <a16:creationId xmlns:a16="http://schemas.microsoft.com/office/drawing/2014/main" id="{8ED60943-BAAD-B29D-A313-61530D809234}"/>
                              </a:ext>
                            </a:extLst>
                          </p:cNvPr>
                          <p:cNvGrpSpPr>
                            <a:grpSpLocks/>
                          </p:cNvGrpSpPr>
                          <p:nvPr/>
                        </p:nvGrpSpPr>
                        <p:grpSpPr bwMode="auto">
                          <a:xfrm>
                            <a:off x="1521" y="1104"/>
                            <a:ext cx="6120" cy="10170"/>
                            <a:chOff x="1521" y="1104"/>
                            <a:chExt cx="6120" cy="10170"/>
                          </a:xfrm>
                        </p:grpSpPr>
                        <p:sp>
                          <p:nvSpPr>
                            <p:cNvPr id="42" name="Text Box 22">
                              <a:extLst>
                                <a:ext uri="{FF2B5EF4-FFF2-40B4-BE49-F238E27FC236}">
                                  <a16:creationId xmlns:a16="http://schemas.microsoft.com/office/drawing/2014/main" id="{EB4B7536-21EB-CC29-B9E8-71B549B5E63F}"/>
                                </a:ext>
                              </a:extLst>
                            </p:cNvPr>
                            <p:cNvSpPr txBox="1">
                              <a:spLocks noChangeArrowheads="1"/>
                            </p:cNvSpPr>
                            <p:nvPr/>
                          </p:nvSpPr>
                          <p:spPr bwMode="auto">
                            <a:xfrm>
                              <a:off x="3801" y="1279"/>
                              <a:ext cx="1620" cy="1080"/>
                            </a:xfrm>
                            <a:prstGeom prst="rect">
                              <a:avLst/>
                            </a:prstGeom>
                            <a:noFill/>
                            <a:ln>
                              <a:noFill/>
                            </a:ln>
                          </p:spPr>
                          <p:txBody>
                            <a:bodyPr upright="1"/>
                            <a:lstStyle/>
                            <a:p>
                              <a:pPr algn="ctr">
                                <a:lnSpc>
                                  <a:spcPts val="1200"/>
                                </a:lnSpc>
                                <a:spcBef>
                                  <a:spcPts val="0"/>
                                </a:spcBef>
                                <a:spcAft>
                                  <a:spcPts val="0"/>
                                </a:spcAft>
                                <a:tabLst>
                                  <a:tab pos="2971800" algn="ctr"/>
                                  <a:tab pos="5943600" algn="r"/>
                                </a:tabLst>
                                <a:defRPr/>
                              </a:pPr>
                              <a:r>
                                <a:rPr lang="ar-SA" sz="1200" kern="100" dirty="0">
                                  <a:latin typeface="Calibri" panose="020F0502020204030204" pitchFamily="34" charset="0"/>
                                  <a:ea typeface="Calibri" panose="020F0502020204030204" pitchFamily="34" charset="0"/>
                                  <a:cs typeface="Simplified Arabic" panose="02020603050405020304" pitchFamily="18" charset="-78"/>
                                </a:rPr>
                                <a:t>خلافة الإنسان لله</a:t>
                              </a:r>
                              <a:endParaRPr lang="en-US" sz="1100" kern="100" dirty="0">
                                <a:latin typeface="Calibri" panose="020F0502020204030204" pitchFamily="34" charset="0"/>
                                <a:ea typeface="Calibri" panose="020F0502020204030204" pitchFamily="34" charset="0"/>
                                <a:cs typeface="Arial" charset="0"/>
                              </a:endParaRPr>
                            </a:p>
                            <a:p>
                              <a:pPr algn="ctr">
                                <a:lnSpc>
                                  <a:spcPts val="1200"/>
                                </a:lnSpc>
                                <a:spcBef>
                                  <a:spcPts val="0"/>
                                </a:spcBef>
                                <a:spcAft>
                                  <a:spcPts val="800"/>
                                </a:spcAft>
                                <a:defRPr/>
                              </a:pPr>
                              <a:r>
                                <a:rPr lang="ar-SA" sz="1200" kern="100" dirty="0" err="1">
                                  <a:latin typeface="Calibri" panose="020F0502020204030204" pitchFamily="34" charset="0"/>
                                  <a:ea typeface="Calibri" panose="020F0502020204030204" pitchFamily="34" charset="0"/>
                                  <a:cs typeface="Simplified Arabic" panose="02020603050405020304" pitchFamily="18" charset="-78"/>
                                </a:rPr>
                                <a:t>فى</a:t>
                              </a:r>
                              <a:r>
                                <a:rPr lang="ar-SA" sz="1200" kern="100" dirty="0">
                                  <a:latin typeface="Calibri" panose="020F0502020204030204" pitchFamily="34" charset="0"/>
                                  <a:ea typeface="Calibri" panose="020F0502020204030204" pitchFamily="34" charset="0"/>
                                  <a:cs typeface="Simplified Arabic" panose="02020603050405020304" pitchFamily="18" charset="-78"/>
                                </a:rPr>
                                <a:t> الأرض وفق</a:t>
                              </a:r>
                              <a:endParaRPr lang="en-US" sz="1100" kern="100" dirty="0">
                                <a:latin typeface="Calibri" panose="020F0502020204030204" pitchFamily="34" charset="0"/>
                                <a:ea typeface="Calibri" panose="020F0502020204030204" pitchFamily="34" charset="0"/>
                                <a:cs typeface="Arial" charset="0"/>
                              </a:endParaRPr>
                            </a:p>
                            <a:p>
                              <a:pPr algn="ctr">
                                <a:lnSpc>
                                  <a:spcPts val="1200"/>
                                </a:lnSpc>
                                <a:spcBef>
                                  <a:spcPts val="0"/>
                                </a:spcBef>
                                <a:spcAft>
                                  <a:spcPts val="800"/>
                                </a:spcAft>
                                <a:defRPr/>
                              </a:pPr>
                              <a:r>
                                <a:rPr lang="ar-SA" sz="1200" kern="100" dirty="0">
                                  <a:latin typeface="Calibri" panose="020F0502020204030204" pitchFamily="34" charset="0"/>
                                  <a:ea typeface="Calibri" panose="020F0502020204030204" pitchFamily="34" charset="0"/>
                                  <a:cs typeface="Simplified Arabic" panose="02020603050405020304" pitchFamily="18" charset="-78"/>
                                </a:rPr>
                                <a:t>هدى الله</a:t>
                              </a:r>
                              <a:endParaRPr lang="en-US" sz="1100" kern="100" dirty="0">
                                <a:latin typeface="Calibri" panose="020F0502020204030204" pitchFamily="34" charset="0"/>
                                <a:ea typeface="Calibri" panose="020F0502020204030204" pitchFamily="34" charset="0"/>
                                <a:cs typeface="Arial" charset="0"/>
                              </a:endParaRPr>
                            </a:p>
                          </p:txBody>
                        </p:sp>
                        <p:grpSp>
                          <p:nvGrpSpPr>
                            <p:cNvPr id="20523" name="Group 42">
                              <a:extLst>
                                <a:ext uri="{FF2B5EF4-FFF2-40B4-BE49-F238E27FC236}">
                                  <a16:creationId xmlns:a16="http://schemas.microsoft.com/office/drawing/2014/main" id="{60059338-AD0E-464B-2C1F-D47D2CB1FCF3}"/>
                                </a:ext>
                              </a:extLst>
                            </p:cNvPr>
                            <p:cNvGrpSpPr>
                              <a:grpSpLocks/>
                            </p:cNvGrpSpPr>
                            <p:nvPr/>
                          </p:nvGrpSpPr>
                          <p:grpSpPr bwMode="auto">
                            <a:xfrm>
                              <a:off x="1521" y="1104"/>
                              <a:ext cx="6120" cy="10170"/>
                              <a:chOff x="1521" y="1104"/>
                              <a:chExt cx="6120" cy="10170"/>
                            </a:xfrm>
                          </p:grpSpPr>
                          <p:grpSp>
                            <p:nvGrpSpPr>
                              <p:cNvPr id="20524" name="Group 43">
                                <a:extLst>
                                  <a:ext uri="{FF2B5EF4-FFF2-40B4-BE49-F238E27FC236}">
                                    <a16:creationId xmlns:a16="http://schemas.microsoft.com/office/drawing/2014/main" id="{4411B5FB-CF8F-3DDE-3160-B3D6558CC132}"/>
                                  </a:ext>
                                </a:extLst>
                              </p:cNvPr>
                              <p:cNvGrpSpPr>
                                <a:grpSpLocks/>
                              </p:cNvGrpSpPr>
                              <p:nvPr/>
                            </p:nvGrpSpPr>
                            <p:grpSpPr bwMode="auto">
                              <a:xfrm>
                                <a:off x="2525" y="1639"/>
                                <a:ext cx="4155" cy="1800"/>
                                <a:chOff x="2509" y="1639"/>
                                <a:chExt cx="4787" cy="1800"/>
                              </a:xfrm>
                            </p:grpSpPr>
                            <p:sp>
                              <p:nvSpPr>
                                <p:cNvPr id="20601" name="Arc 25">
                                  <a:extLst>
                                    <a:ext uri="{FF2B5EF4-FFF2-40B4-BE49-F238E27FC236}">
                                      <a16:creationId xmlns:a16="http://schemas.microsoft.com/office/drawing/2014/main" id="{D0F452C7-9079-0F1B-E6CF-E774D5AD0829}"/>
                                    </a:ext>
                                  </a:extLst>
                                </p:cNvPr>
                                <p:cNvSpPr>
                                  <a:spLocks/>
                                </p:cNvSpPr>
                                <p:nvPr/>
                              </p:nvSpPr>
                              <p:spPr bwMode="auto">
                                <a:xfrm rot="10800000">
                                  <a:off x="5856" y="1639"/>
                                  <a:ext cx="1440" cy="18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EG"/>
                                </a:p>
                              </p:txBody>
                            </p:sp>
                            <p:sp>
                              <p:nvSpPr>
                                <p:cNvPr id="20602" name="Arc 26">
                                  <a:extLst>
                                    <a:ext uri="{FF2B5EF4-FFF2-40B4-BE49-F238E27FC236}">
                                      <a16:creationId xmlns:a16="http://schemas.microsoft.com/office/drawing/2014/main" id="{52C724B9-1286-2491-222C-578B51D07971}"/>
                                    </a:ext>
                                  </a:extLst>
                                </p:cNvPr>
                                <p:cNvSpPr>
                                  <a:spLocks/>
                                </p:cNvSpPr>
                                <p:nvPr/>
                              </p:nvSpPr>
                              <p:spPr bwMode="auto">
                                <a:xfrm rot="4149790">
                                  <a:off x="2861" y="1658"/>
                                  <a:ext cx="1095" cy="18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57" y="0"/>
                                      </a:moveTo>
                                      <a:cubicBezTo>
                                        <a:pt x="11964" y="32"/>
                                        <a:pt x="21600" y="9693"/>
                                        <a:pt x="21600" y="21600"/>
                                      </a:cubicBezTo>
                                    </a:path>
                                    <a:path w="21600" h="21600" stroke="0" extrusionOk="0">
                                      <a:moveTo>
                                        <a:pt x="57" y="0"/>
                                      </a:moveTo>
                                      <a:cubicBezTo>
                                        <a:pt x="11964" y="32"/>
                                        <a:pt x="21600" y="9693"/>
                                        <a:pt x="21600" y="21600"/>
                                      </a:cubicBezTo>
                                      <a:lnTo>
                                        <a:pt x="0" y="21600"/>
                                      </a:lnTo>
                                      <a:lnTo>
                                        <a:pt x="57"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EG"/>
                                </a:p>
                              </p:txBody>
                            </p:sp>
                          </p:grpSp>
                          <p:grpSp>
                            <p:nvGrpSpPr>
                              <p:cNvPr id="20525" name="Group 44">
                                <a:extLst>
                                  <a:ext uri="{FF2B5EF4-FFF2-40B4-BE49-F238E27FC236}">
                                    <a16:creationId xmlns:a16="http://schemas.microsoft.com/office/drawing/2014/main" id="{9274B63C-6DB6-132B-924F-73695608F011}"/>
                                  </a:ext>
                                </a:extLst>
                              </p:cNvPr>
                              <p:cNvGrpSpPr>
                                <a:grpSpLocks/>
                              </p:cNvGrpSpPr>
                              <p:nvPr/>
                            </p:nvGrpSpPr>
                            <p:grpSpPr bwMode="auto">
                              <a:xfrm>
                                <a:off x="1521" y="1104"/>
                                <a:ext cx="6120" cy="10170"/>
                                <a:chOff x="1521" y="1104"/>
                                <a:chExt cx="6811" cy="10170"/>
                              </a:xfrm>
                            </p:grpSpPr>
                            <p:grpSp>
                              <p:nvGrpSpPr>
                                <p:cNvPr id="20526" name="Group 45">
                                  <a:extLst>
                                    <a:ext uri="{FF2B5EF4-FFF2-40B4-BE49-F238E27FC236}">
                                      <a16:creationId xmlns:a16="http://schemas.microsoft.com/office/drawing/2014/main" id="{85319590-ED7F-2B79-C380-30F3E10BBA2A}"/>
                                    </a:ext>
                                  </a:extLst>
                                </p:cNvPr>
                                <p:cNvGrpSpPr>
                                  <a:grpSpLocks/>
                                </p:cNvGrpSpPr>
                                <p:nvPr/>
                              </p:nvGrpSpPr>
                              <p:grpSpPr bwMode="auto">
                                <a:xfrm>
                                  <a:off x="2496" y="3212"/>
                                  <a:ext cx="4965" cy="1469"/>
                                  <a:chOff x="2496" y="3214"/>
                                  <a:chExt cx="4965" cy="1455"/>
                                </a:xfrm>
                              </p:grpSpPr>
                              <p:grpSp>
                                <p:nvGrpSpPr>
                                  <p:cNvPr id="20585" name="Group 104">
                                    <a:extLst>
                                      <a:ext uri="{FF2B5EF4-FFF2-40B4-BE49-F238E27FC236}">
                                        <a16:creationId xmlns:a16="http://schemas.microsoft.com/office/drawing/2014/main" id="{340D38BA-A897-0A3D-902A-ADFA906ED38A}"/>
                                      </a:ext>
                                    </a:extLst>
                                  </p:cNvPr>
                                  <p:cNvGrpSpPr>
                                    <a:grpSpLocks/>
                                  </p:cNvGrpSpPr>
                                  <p:nvPr/>
                                </p:nvGrpSpPr>
                                <p:grpSpPr bwMode="auto">
                                  <a:xfrm>
                                    <a:off x="2586" y="3244"/>
                                    <a:ext cx="4875" cy="1290"/>
                                    <a:chOff x="2586" y="3244"/>
                                    <a:chExt cx="4875" cy="1290"/>
                                  </a:xfrm>
                                </p:grpSpPr>
                                <p:sp>
                                  <p:nvSpPr>
                                    <p:cNvPr id="20594" name="Oval 113">
                                      <a:extLst>
                                        <a:ext uri="{FF2B5EF4-FFF2-40B4-BE49-F238E27FC236}">
                                          <a16:creationId xmlns:a16="http://schemas.microsoft.com/office/drawing/2014/main" id="{EC5C905D-5B98-7C11-5801-15CAAA12592B}"/>
                                        </a:ext>
                                      </a:extLst>
                                    </p:cNvPr>
                                    <p:cNvSpPr>
                                      <a:spLocks noChangeArrowheads="1"/>
                                    </p:cNvSpPr>
                                    <p:nvPr/>
                                  </p:nvSpPr>
                                  <p:spPr bwMode="auto">
                                    <a:xfrm>
                                      <a:off x="6561" y="3424"/>
                                      <a:ext cx="900" cy="360"/>
                                    </a:xfrm>
                                    <a:prstGeom prst="ellipse">
                                      <a:avLst/>
                                    </a:prstGeom>
                                    <a:solidFill>
                                      <a:srgbClr val="FFFFFF"/>
                                    </a:solidFill>
                                    <a:ln w="9525">
                                      <a:solidFill>
                                        <a:srgbClr val="000000"/>
                                      </a:solidFill>
                                      <a:round/>
                                      <a:headEnd/>
                                      <a:tailEnd/>
                                    </a:ln>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20595" name="Oval 114">
                                      <a:extLst>
                                        <a:ext uri="{FF2B5EF4-FFF2-40B4-BE49-F238E27FC236}">
                                          <a16:creationId xmlns:a16="http://schemas.microsoft.com/office/drawing/2014/main" id="{C4F49E96-A7FF-A8D2-90D6-AA63878FCC44}"/>
                                        </a:ext>
                                      </a:extLst>
                                    </p:cNvPr>
                                    <p:cNvSpPr>
                                      <a:spLocks noChangeArrowheads="1"/>
                                    </p:cNvSpPr>
                                    <p:nvPr/>
                                  </p:nvSpPr>
                                  <p:spPr bwMode="auto">
                                    <a:xfrm>
                                      <a:off x="6561" y="3994"/>
                                      <a:ext cx="900" cy="360"/>
                                    </a:xfrm>
                                    <a:prstGeom prst="ellipse">
                                      <a:avLst/>
                                    </a:prstGeom>
                                    <a:solidFill>
                                      <a:srgbClr val="FFFFFF"/>
                                    </a:solidFill>
                                    <a:ln w="9525">
                                      <a:solidFill>
                                        <a:srgbClr val="000000"/>
                                      </a:solidFill>
                                      <a:round/>
                                      <a:headEnd/>
                                      <a:tailEnd/>
                                    </a:ln>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20596" name="Oval 115">
                                      <a:extLst>
                                        <a:ext uri="{FF2B5EF4-FFF2-40B4-BE49-F238E27FC236}">
                                          <a16:creationId xmlns:a16="http://schemas.microsoft.com/office/drawing/2014/main" id="{4EE7B63F-54A9-08F7-66D6-20CA3E637C98}"/>
                                        </a:ext>
                                      </a:extLst>
                                    </p:cNvPr>
                                    <p:cNvSpPr>
                                      <a:spLocks noChangeArrowheads="1"/>
                                    </p:cNvSpPr>
                                    <p:nvPr/>
                                  </p:nvSpPr>
                                  <p:spPr bwMode="auto">
                                    <a:xfrm>
                                      <a:off x="4611" y="3244"/>
                                      <a:ext cx="900" cy="360"/>
                                    </a:xfrm>
                                    <a:prstGeom prst="ellipse">
                                      <a:avLst/>
                                    </a:prstGeom>
                                    <a:solidFill>
                                      <a:srgbClr val="FFFFFF"/>
                                    </a:solidFill>
                                    <a:ln w="9525">
                                      <a:solidFill>
                                        <a:srgbClr val="000000"/>
                                      </a:solidFill>
                                      <a:round/>
                                      <a:headEnd/>
                                      <a:tailEnd/>
                                    </a:ln>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20597" name="Oval 116">
                                      <a:extLst>
                                        <a:ext uri="{FF2B5EF4-FFF2-40B4-BE49-F238E27FC236}">
                                          <a16:creationId xmlns:a16="http://schemas.microsoft.com/office/drawing/2014/main" id="{0A3B7532-932C-3EE7-D163-979786EFFCE5}"/>
                                        </a:ext>
                                      </a:extLst>
                                    </p:cNvPr>
                                    <p:cNvSpPr>
                                      <a:spLocks noChangeArrowheads="1"/>
                                    </p:cNvSpPr>
                                    <p:nvPr/>
                                  </p:nvSpPr>
                                  <p:spPr bwMode="auto">
                                    <a:xfrm>
                                      <a:off x="2616" y="3379"/>
                                      <a:ext cx="900" cy="360"/>
                                    </a:xfrm>
                                    <a:prstGeom prst="ellipse">
                                      <a:avLst/>
                                    </a:prstGeom>
                                    <a:solidFill>
                                      <a:srgbClr val="FFFFFF"/>
                                    </a:solidFill>
                                    <a:ln w="9525">
                                      <a:solidFill>
                                        <a:srgbClr val="000000"/>
                                      </a:solidFill>
                                      <a:round/>
                                      <a:headEnd/>
                                      <a:tailEnd/>
                                    </a:ln>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20598" name="Oval 117">
                                      <a:extLst>
                                        <a:ext uri="{FF2B5EF4-FFF2-40B4-BE49-F238E27FC236}">
                                          <a16:creationId xmlns:a16="http://schemas.microsoft.com/office/drawing/2014/main" id="{11B775CA-A648-14C4-729D-7D36E12F9D81}"/>
                                        </a:ext>
                                      </a:extLst>
                                    </p:cNvPr>
                                    <p:cNvSpPr>
                                      <a:spLocks noChangeArrowheads="1"/>
                                    </p:cNvSpPr>
                                    <p:nvPr/>
                                  </p:nvSpPr>
                                  <p:spPr bwMode="auto">
                                    <a:xfrm>
                                      <a:off x="2586" y="4024"/>
                                      <a:ext cx="900" cy="360"/>
                                    </a:xfrm>
                                    <a:prstGeom prst="ellipse">
                                      <a:avLst/>
                                    </a:prstGeom>
                                    <a:solidFill>
                                      <a:srgbClr val="FFFFFF"/>
                                    </a:solidFill>
                                    <a:ln w="9525">
                                      <a:solidFill>
                                        <a:srgbClr val="000000"/>
                                      </a:solidFill>
                                      <a:round/>
                                      <a:headEnd/>
                                      <a:tailEnd/>
                                    </a:ln>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20599" name="Oval 118">
                                      <a:extLst>
                                        <a:ext uri="{FF2B5EF4-FFF2-40B4-BE49-F238E27FC236}">
                                          <a16:creationId xmlns:a16="http://schemas.microsoft.com/office/drawing/2014/main" id="{DD49A22C-8C89-5710-4D49-EB76E34B3D8A}"/>
                                        </a:ext>
                                      </a:extLst>
                                    </p:cNvPr>
                                    <p:cNvSpPr>
                                      <a:spLocks noChangeArrowheads="1"/>
                                    </p:cNvSpPr>
                                    <p:nvPr/>
                                  </p:nvSpPr>
                                  <p:spPr bwMode="auto">
                                    <a:xfrm>
                                      <a:off x="4581" y="4174"/>
                                      <a:ext cx="900" cy="360"/>
                                    </a:xfrm>
                                    <a:prstGeom prst="ellipse">
                                      <a:avLst/>
                                    </a:prstGeom>
                                    <a:solidFill>
                                      <a:srgbClr val="FFFFFF"/>
                                    </a:solidFill>
                                    <a:ln w="9525">
                                      <a:solidFill>
                                        <a:srgbClr val="000000"/>
                                      </a:solidFill>
                                      <a:round/>
                                      <a:headEnd/>
                                      <a:tailEnd/>
                                    </a:ln>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20600" name="Oval 119">
                                      <a:extLst>
                                        <a:ext uri="{FF2B5EF4-FFF2-40B4-BE49-F238E27FC236}">
                                          <a16:creationId xmlns:a16="http://schemas.microsoft.com/office/drawing/2014/main" id="{61EA6E53-5CAE-9E62-27EA-ACF760735C5D}"/>
                                        </a:ext>
                                      </a:extLst>
                                    </p:cNvPr>
                                    <p:cNvSpPr>
                                      <a:spLocks noChangeArrowheads="1"/>
                                    </p:cNvSpPr>
                                    <p:nvPr/>
                                  </p:nvSpPr>
                                  <p:spPr bwMode="auto">
                                    <a:xfrm>
                                      <a:off x="4581" y="3724"/>
                                      <a:ext cx="900" cy="360"/>
                                    </a:xfrm>
                                    <a:prstGeom prst="ellipse">
                                      <a:avLst/>
                                    </a:prstGeom>
                                    <a:solidFill>
                                      <a:srgbClr val="FFFFFF"/>
                                    </a:solidFill>
                                    <a:ln w="9525">
                                      <a:solidFill>
                                        <a:srgbClr val="000000"/>
                                      </a:solidFill>
                                      <a:round/>
                                      <a:headEnd/>
                                      <a:tailEnd/>
                                    </a:ln>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en-US"/>
                                    </a:p>
                                  </p:txBody>
                                </p:sp>
                              </p:grpSp>
                              <p:grpSp>
                                <p:nvGrpSpPr>
                                  <p:cNvPr id="20586" name="Group 105">
                                    <a:extLst>
                                      <a:ext uri="{FF2B5EF4-FFF2-40B4-BE49-F238E27FC236}">
                                        <a16:creationId xmlns:a16="http://schemas.microsoft.com/office/drawing/2014/main" id="{5CE50B6F-AA18-2C77-7603-29EE0481929D}"/>
                                      </a:ext>
                                    </a:extLst>
                                  </p:cNvPr>
                                  <p:cNvGrpSpPr>
                                    <a:grpSpLocks/>
                                  </p:cNvGrpSpPr>
                                  <p:nvPr/>
                                </p:nvGrpSpPr>
                                <p:grpSpPr bwMode="auto">
                                  <a:xfrm>
                                    <a:off x="2496" y="3214"/>
                                    <a:ext cx="4905" cy="1455"/>
                                    <a:chOff x="2496" y="3214"/>
                                    <a:chExt cx="4905" cy="1455"/>
                                  </a:xfrm>
                                </p:grpSpPr>
                                <p:sp>
                                  <p:nvSpPr>
                                    <p:cNvPr id="20587" name="Text Box 38">
                                      <a:extLst>
                                        <a:ext uri="{FF2B5EF4-FFF2-40B4-BE49-F238E27FC236}">
                                          <a16:creationId xmlns:a16="http://schemas.microsoft.com/office/drawing/2014/main" id="{765A3690-2389-BB0B-6B78-CE596DF3E075}"/>
                                        </a:ext>
                                      </a:extLst>
                                    </p:cNvPr>
                                    <p:cNvSpPr txBox="1">
                                      <a:spLocks noChangeArrowheads="1"/>
                                    </p:cNvSpPr>
                                    <p:nvPr/>
                                  </p:nvSpPr>
                                  <p:spPr bwMode="auto">
                                    <a:xfrm>
                                      <a:off x="6501" y="3365"/>
                                      <a:ext cx="899"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a:lnSpc>
                                          <a:spcPct val="107000"/>
                                        </a:lnSpc>
                                        <a:spcAft>
                                          <a:spcPts val="800"/>
                                        </a:spcAft>
                                      </a:pPr>
                                      <a:r>
                                        <a:rPr lang="ar-SA" altLang="en-US" sz="1100">
                                          <a:latin typeface="Calibri" panose="020F0502020204030204" pitchFamily="34" charset="0"/>
                                          <a:cs typeface="Calibri" panose="020F0502020204030204" pitchFamily="34" charset="0"/>
                                        </a:rPr>
                                        <a:t>جسمية</a:t>
                                      </a:r>
                                      <a:endParaRPr lang="en-US" altLang="en-US" sz="1100">
                                        <a:latin typeface="Calibri" panose="020F0502020204030204" pitchFamily="34" charset="0"/>
                                        <a:cs typeface="Calibri" panose="020F0502020204030204" pitchFamily="34" charset="0"/>
                                      </a:endParaRPr>
                                    </a:p>
                                  </p:txBody>
                                </p:sp>
                                <p:sp>
                                  <p:nvSpPr>
                                    <p:cNvPr id="20588" name="Text Box 39">
                                      <a:extLst>
                                        <a:ext uri="{FF2B5EF4-FFF2-40B4-BE49-F238E27FC236}">
                                          <a16:creationId xmlns:a16="http://schemas.microsoft.com/office/drawing/2014/main" id="{EBF65CEA-428D-9E86-B66D-23A16B5987D6}"/>
                                        </a:ext>
                                      </a:extLst>
                                    </p:cNvPr>
                                    <p:cNvSpPr txBox="1">
                                      <a:spLocks noChangeArrowheads="1"/>
                                    </p:cNvSpPr>
                                    <p:nvPr/>
                                  </p:nvSpPr>
                                  <p:spPr bwMode="auto">
                                    <a:xfrm>
                                      <a:off x="4551" y="3214"/>
                                      <a:ext cx="899"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a:lnSpc>
                                          <a:spcPct val="107000"/>
                                        </a:lnSpc>
                                        <a:spcAft>
                                          <a:spcPts val="800"/>
                                        </a:spcAft>
                                      </a:pPr>
                                      <a:r>
                                        <a:rPr lang="ar-SA" altLang="en-US" sz="1100">
                                          <a:latin typeface="Calibri" panose="020F0502020204030204" pitchFamily="34" charset="0"/>
                                          <a:cs typeface="Calibri" panose="020F0502020204030204" pitchFamily="34" charset="0"/>
                                        </a:rPr>
                                        <a:t>أخلاقية</a:t>
                                      </a:r>
                                      <a:endParaRPr lang="en-US" altLang="en-US" sz="1100">
                                        <a:latin typeface="Calibri" panose="020F0502020204030204" pitchFamily="34" charset="0"/>
                                        <a:cs typeface="Calibri" panose="020F0502020204030204" pitchFamily="34" charset="0"/>
                                      </a:endParaRPr>
                                    </a:p>
                                  </p:txBody>
                                </p:sp>
                                <p:sp>
                                  <p:nvSpPr>
                                    <p:cNvPr id="20589" name="Text Box 40">
                                      <a:extLst>
                                        <a:ext uri="{FF2B5EF4-FFF2-40B4-BE49-F238E27FC236}">
                                          <a16:creationId xmlns:a16="http://schemas.microsoft.com/office/drawing/2014/main" id="{E7BA3EF6-13C0-1662-67AD-66E0552A2E55}"/>
                                        </a:ext>
                                      </a:extLst>
                                    </p:cNvPr>
                                    <p:cNvSpPr txBox="1">
                                      <a:spLocks noChangeArrowheads="1"/>
                                    </p:cNvSpPr>
                                    <p:nvPr/>
                                  </p:nvSpPr>
                                  <p:spPr bwMode="auto">
                                    <a:xfrm>
                                      <a:off x="2556" y="3303"/>
                                      <a:ext cx="899"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a:lnSpc>
                                          <a:spcPct val="107000"/>
                                        </a:lnSpc>
                                        <a:spcAft>
                                          <a:spcPts val="800"/>
                                        </a:spcAft>
                                      </a:pPr>
                                      <a:r>
                                        <a:rPr lang="ar-SA" altLang="en-US" sz="1100">
                                          <a:latin typeface="Calibri" panose="020F0502020204030204" pitchFamily="34" charset="0"/>
                                          <a:cs typeface="Calibri" panose="020F0502020204030204" pitchFamily="34" charset="0"/>
                                        </a:rPr>
                                        <a:t>اجتماعية</a:t>
                                      </a:r>
                                      <a:endParaRPr lang="en-US" altLang="en-US" sz="1100">
                                        <a:latin typeface="Calibri" panose="020F0502020204030204" pitchFamily="34" charset="0"/>
                                        <a:cs typeface="Calibri" panose="020F0502020204030204" pitchFamily="34" charset="0"/>
                                      </a:endParaRPr>
                                    </a:p>
                                  </p:txBody>
                                </p:sp>
                                <p:sp>
                                  <p:nvSpPr>
                                    <p:cNvPr id="20590" name="Text Box 41">
                                      <a:extLst>
                                        <a:ext uri="{FF2B5EF4-FFF2-40B4-BE49-F238E27FC236}">
                                          <a16:creationId xmlns:a16="http://schemas.microsoft.com/office/drawing/2014/main" id="{66C2660E-53A0-0D99-1C2A-8391D118854C}"/>
                                        </a:ext>
                                      </a:extLst>
                                    </p:cNvPr>
                                    <p:cNvSpPr txBox="1">
                                      <a:spLocks noChangeArrowheads="1"/>
                                    </p:cNvSpPr>
                                    <p:nvPr/>
                                  </p:nvSpPr>
                                  <p:spPr bwMode="auto">
                                    <a:xfrm>
                                      <a:off x="2495" y="3964"/>
                                      <a:ext cx="899"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a:lnSpc>
                                          <a:spcPct val="107000"/>
                                        </a:lnSpc>
                                        <a:spcAft>
                                          <a:spcPts val="800"/>
                                        </a:spcAft>
                                      </a:pPr>
                                      <a:r>
                                        <a:rPr lang="ar-SA" altLang="en-US" sz="1100">
                                          <a:latin typeface="Calibri" panose="020F0502020204030204" pitchFamily="34" charset="0"/>
                                          <a:cs typeface="Calibri" panose="020F0502020204030204" pitchFamily="34" charset="0"/>
                                        </a:rPr>
                                        <a:t>جنسية</a:t>
                                      </a:r>
                                      <a:endParaRPr lang="en-US" altLang="en-US" sz="1100">
                                        <a:latin typeface="Calibri" panose="020F0502020204030204" pitchFamily="34" charset="0"/>
                                        <a:cs typeface="Calibri" panose="020F0502020204030204" pitchFamily="34" charset="0"/>
                                      </a:endParaRPr>
                                    </a:p>
                                  </p:txBody>
                                </p:sp>
                                <p:sp>
                                  <p:nvSpPr>
                                    <p:cNvPr id="20591" name="Text Box 42">
                                      <a:extLst>
                                        <a:ext uri="{FF2B5EF4-FFF2-40B4-BE49-F238E27FC236}">
                                          <a16:creationId xmlns:a16="http://schemas.microsoft.com/office/drawing/2014/main" id="{6D8A43ED-B4C8-57F9-4C3D-FECBC1B1553D}"/>
                                        </a:ext>
                                      </a:extLst>
                                    </p:cNvPr>
                                    <p:cNvSpPr txBox="1">
                                      <a:spLocks noChangeArrowheads="1"/>
                                    </p:cNvSpPr>
                                    <p:nvPr/>
                                  </p:nvSpPr>
                                  <p:spPr bwMode="auto">
                                    <a:xfrm>
                                      <a:off x="4520" y="4130"/>
                                      <a:ext cx="899"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a:lnSpc>
                                          <a:spcPct val="107000"/>
                                        </a:lnSpc>
                                        <a:spcAft>
                                          <a:spcPts val="800"/>
                                        </a:spcAft>
                                      </a:pPr>
                                      <a:r>
                                        <a:rPr lang="ar-SA" altLang="en-US" sz="1100">
                                          <a:latin typeface="Calibri" panose="020F0502020204030204" pitchFamily="34" charset="0"/>
                                          <a:cs typeface="Calibri" panose="020F0502020204030204" pitchFamily="34" charset="0"/>
                                        </a:rPr>
                                        <a:t>نفسية</a:t>
                                      </a:r>
                                      <a:endParaRPr lang="en-US" altLang="en-US" sz="1100">
                                        <a:latin typeface="Calibri" panose="020F0502020204030204" pitchFamily="34" charset="0"/>
                                        <a:cs typeface="Calibri" panose="020F0502020204030204" pitchFamily="34" charset="0"/>
                                      </a:endParaRPr>
                                    </a:p>
                                  </p:txBody>
                                </p:sp>
                                <p:sp>
                                  <p:nvSpPr>
                                    <p:cNvPr id="20592" name="Text Box 43">
                                      <a:extLst>
                                        <a:ext uri="{FF2B5EF4-FFF2-40B4-BE49-F238E27FC236}">
                                          <a16:creationId xmlns:a16="http://schemas.microsoft.com/office/drawing/2014/main" id="{AD377168-3902-1469-77CE-4B68BC6D676A}"/>
                                        </a:ext>
                                      </a:extLst>
                                    </p:cNvPr>
                                    <p:cNvSpPr txBox="1">
                                      <a:spLocks noChangeArrowheads="1"/>
                                    </p:cNvSpPr>
                                    <p:nvPr/>
                                  </p:nvSpPr>
                                  <p:spPr bwMode="auto">
                                    <a:xfrm>
                                      <a:off x="4445" y="3664"/>
                                      <a:ext cx="899"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a:lnSpc>
                                          <a:spcPct val="107000"/>
                                        </a:lnSpc>
                                        <a:spcAft>
                                          <a:spcPts val="800"/>
                                        </a:spcAft>
                                      </a:pPr>
                                      <a:r>
                                        <a:rPr lang="ar-SA" altLang="en-US" sz="1100">
                                          <a:latin typeface="Calibri" panose="020F0502020204030204" pitchFamily="34" charset="0"/>
                                          <a:cs typeface="Calibri" panose="020F0502020204030204" pitchFamily="34" charset="0"/>
                                        </a:rPr>
                                        <a:t>إيمانية</a:t>
                                      </a:r>
                                      <a:endParaRPr lang="en-US" altLang="en-US" sz="1100">
                                        <a:latin typeface="Calibri" panose="020F0502020204030204" pitchFamily="34" charset="0"/>
                                        <a:cs typeface="Calibri" panose="020F0502020204030204" pitchFamily="34" charset="0"/>
                                      </a:endParaRPr>
                                    </a:p>
                                  </p:txBody>
                                </p:sp>
                                <p:sp>
                                  <p:nvSpPr>
                                    <p:cNvPr id="20593" name="Text Box 44">
                                      <a:extLst>
                                        <a:ext uri="{FF2B5EF4-FFF2-40B4-BE49-F238E27FC236}">
                                          <a16:creationId xmlns:a16="http://schemas.microsoft.com/office/drawing/2014/main" id="{71E88503-F8E2-012D-295F-57819A7EAD38}"/>
                                        </a:ext>
                                      </a:extLst>
                                    </p:cNvPr>
                                    <p:cNvSpPr txBox="1">
                                      <a:spLocks noChangeArrowheads="1"/>
                                    </p:cNvSpPr>
                                    <p:nvPr/>
                                  </p:nvSpPr>
                                  <p:spPr bwMode="auto">
                                    <a:xfrm>
                                      <a:off x="6426" y="3949"/>
                                      <a:ext cx="899"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a:lnSpc>
                                          <a:spcPct val="107000"/>
                                        </a:lnSpc>
                                        <a:spcAft>
                                          <a:spcPts val="800"/>
                                        </a:spcAft>
                                      </a:pPr>
                                      <a:r>
                                        <a:rPr lang="ar-SA" altLang="en-US" sz="1100">
                                          <a:latin typeface="Calibri" panose="020F0502020204030204" pitchFamily="34" charset="0"/>
                                          <a:cs typeface="Calibri" panose="020F0502020204030204" pitchFamily="34" charset="0"/>
                                        </a:rPr>
                                        <a:t>عقلية</a:t>
                                      </a:r>
                                      <a:endParaRPr lang="en-US" altLang="en-US" sz="1100">
                                        <a:latin typeface="Calibri" panose="020F0502020204030204" pitchFamily="34" charset="0"/>
                                        <a:cs typeface="Calibri" panose="020F0502020204030204" pitchFamily="34" charset="0"/>
                                      </a:endParaRPr>
                                    </a:p>
                                  </p:txBody>
                                </p:sp>
                              </p:grpSp>
                            </p:grpSp>
                            <p:cxnSp>
                              <p:nvCxnSpPr>
                                <p:cNvPr id="20527" name="Line 45">
                                  <a:extLst>
                                    <a:ext uri="{FF2B5EF4-FFF2-40B4-BE49-F238E27FC236}">
                                      <a16:creationId xmlns:a16="http://schemas.microsoft.com/office/drawing/2014/main" id="{15BA7DFD-2B48-4B50-86AA-ACAF524D2779}"/>
                                    </a:ext>
                                  </a:extLst>
                                </p:cNvPr>
                                <p:cNvCxnSpPr>
                                  <a:cxnSpLocks noChangeShapeType="1"/>
                                </p:cNvCxnSpPr>
                                <p:nvPr/>
                              </p:nvCxnSpPr>
                              <p:spPr bwMode="auto">
                                <a:xfrm>
                                  <a:off x="5481" y="3964"/>
                                  <a:ext cx="1080" cy="180"/>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20528" name="Line 46">
                                  <a:extLst>
                                    <a:ext uri="{FF2B5EF4-FFF2-40B4-BE49-F238E27FC236}">
                                      <a16:creationId xmlns:a16="http://schemas.microsoft.com/office/drawing/2014/main" id="{2271A66C-3D21-DFA7-D13A-5C997013E500}"/>
                                    </a:ext>
                                  </a:extLst>
                                </p:cNvPr>
                                <p:cNvCxnSpPr>
                                  <a:cxnSpLocks noChangeShapeType="1"/>
                                </p:cNvCxnSpPr>
                                <p:nvPr/>
                              </p:nvCxnSpPr>
                              <p:spPr bwMode="auto">
                                <a:xfrm flipV="1">
                                  <a:off x="5481" y="3649"/>
                                  <a:ext cx="1080" cy="180"/>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20529" name="Line 47">
                                  <a:extLst>
                                    <a:ext uri="{FF2B5EF4-FFF2-40B4-BE49-F238E27FC236}">
                                      <a16:creationId xmlns:a16="http://schemas.microsoft.com/office/drawing/2014/main" id="{932CFDD4-A0C8-C5E4-4546-989389AC1437}"/>
                                    </a:ext>
                                  </a:extLst>
                                </p:cNvPr>
                                <p:cNvCxnSpPr>
                                  <a:cxnSpLocks noChangeShapeType="1"/>
                                </p:cNvCxnSpPr>
                                <p:nvPr/>
                              </p:nvCxnSpPr>
                              <p:spPr bwMode="auto">
                                <a:xfrm flipH="1">
                                  <a:off x="3501" y="3964"/>
                                  <a:ext cx="1080" cy="180"/>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20530" name="Line 48">
                                  <a:extLst>
                                    <a:ext uri="{FF2B5EF4-FFF2-40B4-BE49-F238E27FC236}">
                                      <a16:creationId xmlns:a16="http://schemas.microsoft.com/office/drawing/2014/main" id="{B0D92C95-8FF8-E3A0-0002-2491859C9D38}"/>
                                    </a:ext>
                                  </a:extLst>
                                </p:cNvPr>
                                <p:cNvCxnSpPr>
                                  <a:cxnSpLocks noChangeShapeType="1"/>
                                </p:cNvCxnSpPr>
                                <p:nvPr/>
                              </p:nvCxnSpPr>
                              <p:spPr bwMode="auto">
                                <a:xfrm flipH="1" flipV="1">
                                  <a:off x="3531" y="3634"/>
                                  <a:ext cx="1080" cy="180"/>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20531" name="Line 49">
                                  <a:extLst>
                                    <a:ext uri="{FF2B5EF4-FFF2-40B4-BE49-F238E27FC236}">
                                      <a16:creationId xmlns:a16="http://schemas.microsoft.com/office/drawing/2014/main" id="{14812E02-ED22-30F6-CF6D-44F3C789E48F}"/>
                                    </a:ext>
                                  </a:extLst>
                                </p:cNvPr>
                                <p:cNvCxnSpPr>
                                  <a:cxnSpLocks noChangeShapeType="1"/>
                                </p:cNvCxnSpPr>
                                <p:nvPr/>
                              </p:nvCxnSpPr>
                              <p:spPr bwMode="auto">
                                <a:xfrm>
                                  <a:off x="5076" y="4039"/>
                                  <a:ext cx="0" cy="180"/>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20532" name="Line 50">
                                  <a:extLst>
                                    <a:ext uri="{FF2B5EF4-FFF2-40B4-BE49-F238E27FC236}">
                                      <a16:creationId xmlns:a16="http://schemas.microsoft.com/office/drawing/2014/main" id="{20A5DBBC-DA72-79AD-4C90-32FCFA26DBF6}"/>
                                    </a:ext>
                                  </a:extLst>
                                </p:cNvPr>
                                <p:cNvCxnSpPr>
                                  <a:cxnSpLocks noChangeShapeType="1"/>
                                </p:cNvCxnSpPr>
                                <p:nvPr/>
                              </p:nvCxnSpPr>
                              <p:spPr bwMode="auto">
                                <a:xfrm flipV="1">
                                  <a:off x="5091" y="3574"/>
                                  <a:ext cx="0" cy="180"/>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grpSp>
                              <p:nvGrpSpPr>
                                <p:cNvPr id="20533" name="Group 52">
                                  <a:extLst>
                                    <a:ext uri="{FF2B5EF4-FFF2-40B4-BE49-F238E27FC236}">
                                      <a16:creationId xmlns:a16="http://schemas.microsoft.com/office/drawing/2014/main" id="{FFBED4F1-E44D-FF79-0DDE-4D41808915CB}"/>
                                    </a:ext>
                                  </a:extLst>
                                </p:cNvPr>
                                <p:cNvGrpSpPr>
                                  <a:grpSpLocks/>
                                </p:cNvGrpSpPr>
                                <p:nvPr/>
                              </p:nvGrpSpPr>
                              <p:grpSpPr bwMode="auto">
                                <a:xfrm>
                                  <a:off x="1521" y="1104"/>
                                  <a:ext cx="6811" cy="10170"/>
                                  <a:chOff x="1521" y="1104"/>
                                  <a:chExt cx="6811" cy="10170"/>
                                </a:xfrm>
                              </p:grpSpPr>
                              <p:grpSp>
                                <p:nvGrpSpPr>
                                  <p:cNvPr id="20534" name="Group 53">
                                    <a:extLst>
                                      <a:ext uri="{FF2B5EF4-FFF2-40B4-BE49-F238E27FC236}">
                                        <a16:creationId xmlns:a16="http://schemas.microsoft.com/office/drawing/2014/main" id="{B6E83E34-B695-EA5E-3EA2-CC1E52149284}"/>
                                      </a:ext>
                                    </a:extLst>
                                  </p:cNvPr>
                                  <p:cNvGrpSpPr>
                                    <a:grpSpLocks/>
                                  </p:cNvGrpSpPr>
                                  <p:nvPr/>
                                </p:nvGrpSpPr>
                                <p:grpSpPr bwMode="auto">
                                  <a:xfrm>
                                    <a:off x="1596" y="1104"/>
                                    <a:ext cx="6736" cy="10170"/>
                                    <a:chOff x="1596" y="1444"/>
                                    <a:chExt cx="6736" cy="10170"/>
                                  </a:xfrm>
                                </p:grpSpPr>
                                <p:sp>
                                  <p:nvSpPr>
                                    <p:cNvPr id="20546" name="Oval 65">
                                      <a:extLst>
                                        <a:ext uri="{FF2B5EF4-FFF2-40B4-BE49-F238E27FC236}">
                                          <a16:creationId xmlns:a16="http://schemas.microsoft.com/office/drawing/2014/main" id="{7D833679-10B3-62C9-687A-90D2F6691930}"/>
                                        </a:ext>
                                      </a:extLst>
                                    </p:cNvPr>
                                    <p:cNvSpPr>
                                      <a:spLocks noChangeArrowheads="1"/>
                                    </p:cNvSpPr>
                                    <p:nvPr/>
                                  </p:nvSpPr>
                                  <p:spPr bwMode="auto">
                                    <a:xfrm>
                                      <a:off x="1602" y="3604"/>
                                      <a:ext cx="6725" cy="1260"/>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20547" name="Oval 66">
                                      <a:extLst>
                                        <a:ext uri="{FF2B5EF4-FFF2-40B4-BE49-F238E27FC236}">
                                          <a16:creationId xmlns:a16="http://schemas.microsoft.com/office/drawing/2014/main" id="{E59DA112-5650-9125-47E9-E40F7E6103F6}"/>
                                        </a:ext>
                                      </a:extLst>
                                    </p:cNvPr>
                                    <p:cNvSpPr>
                                      <a:spLocks noChangeArrowheads="1"/>
                                    </p:cNvSpPr>
                                    <p:nvPr/>
                                  </p:nvSpPr>
                                  <p:spPr bwMode="auto">
                                    <a:xfrm>
                                      <a:off x="4065" y="1444"/>
                                      <a:ext cx="1800" cy="1080"/>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en-US"/>
                                    </a:p>
                                  </p:txBody>
                                </p:sp>
                                <p:grpSp>
                                  <p:nvGrpSpPr>
                                    <p:cNvPr id="20548" name="Group 67">
                                      <a:extLst>
                                        <a:ext uri="{FF2B5EF4-FFF2-40B4-BE49-F238E27FC236}">
                                          <a16:creationId xmlns:a16="http://schemas.microsoft.com/office/drawing/2014/main" id="{04BA9DF9-1151-EC84-9E39-1B9B1D107C8A}"/>
                                        </a:ext>
                                      </a:extLst>
                                    </p:cNvPr>
                                    <p:cNvGrpSpPr>
                                      <a:grpSpLocks/>
                                    </p:cNvGrpSpPr>
                                    <p:nvPr/>
                                  </p:nvGrpSpPr>
                                  <p:grpSpPr bwMode="auto">
                                    <a:xfrm>
                                      <a:off x="1596" y="4159"/>
                                      <a:ext cx="6736" cy="7455"/>
                                      <a:chOff x="1596" y="4159"/>
                                      <a:chExt cx="6736" cy="7455"/>
                                    </a:xfrm>
                                  </p:grpSpPr>
                                  <p:grpSp>
                                    <p:nvGrpSpPr>
                                      <p:cNvPr id="20549" name="Group 68">
                                        <a:extLst>
                                          <a:ext uri="{FF2B5EF4-FFF2-40B4-BE49-F238E27FC236}">
                                            <a16:creationId xmlns:a16="http://schemas.microsoft.com/office/drawing/2014/main" id="{906ACFEA-8192-B63B-EBF4-B3FE816FEEC4}"/>
                                          </a:ext>
                                        </a:extLst>
                                      </p:cNvPr>
                                      <p:cNvGrpSpPr>
                                        <a:grpSpLocks/>
                                      </p:cNvGrpSpPr>
                                      <p:nvPr/>
                                    </p:nvGrpSpPr>
                                    <p:grpSpPr bwMode="auto">
                                      <a:xfrm>
                                        <a:off x="1597" y="8824"/>
                                        <a:ext cx="6735" cy="2790"/>
                                        <a:chOff x="1521" y="8824"/>
                                        <a:chExt cx="6735" cy="2790"/>
                                      </a:xfrm>
                                    </p:grpSpPr>
                                    <p:sp>
                                      <p:nvSpPr>
                                        <p:cNvPr id="20554" name="Text Box 57">
                                          <a:extLst>
                                            <a:ext uri="{FF2B5EF4-FFF2-40B4-BE49-F238E27FC236}">
                                              <a16:creationId xmlns:a16="http://schemas.microsoft.com/office/drawing/2014/main" id="{D2046D1F-5C20-0BEA-8980-F8474BCB504C}"/>
                                            </a:ext>
                                          </a:extLst>
                                        </p:cNvPr>
                                        <p:cNvSpPr txBox="1">
                                          <a:spLocks noChangeArrowheads="1"/>
                                        </p:cNvSpPr>
                                        <p:nvPr/>
                                      </p:nvSpPr>
                                      <p:spPr bwMode="auto">
                                        <a:xfrm>
                                          <a:off x="4174" y="9499"/>
                                          <a:ext cx="1447"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a:lnSpc>
                                              <a:spcPct val="107000"/>
                                            </a:lnSpc>
                                            <a:spcAft>
                                              <a:spcPts val="800"/>
                                            </a:spcAft>
                                          </a:pPr>
                                          <a:r>
                                            <a:rPr lang="ar-SA" altLang="en-US" sz="1200">
                                              <a:latin typeface="Calibri" panose="020F0502020204030204" pitchFamily="34" charset="0"/>
                                              <a:cs typeface="Calibri" panose="020F0502020204030204" pitchFamily="34" charset="0"/>
                                            </a:rPr>
                                            <a:t>طبيعة الإنسان</a:t>
                                          </a:r>
                                          <a:endParaRPr lang="en-US" altLang="en-US" sz="1100">
                                            <a:latin typeface="Calibri" panose="020F0502020204030204" pitchFamily="34" charset="0"/>
                                            <a:cs typeface="Calibri" panose="020F0502020204030204" pitchFamily="34" charset="0"/>
                                          </a:endParaRPr>
                                        </a:p>
                                      </p:txBody>
                                    </p:sp>
                                    <p:grpSp>
                                      <p:nvGrpSpPr>
                                        <p:cNvPr id="20555" name="Group 74">
                                          <a:extLst>
                                            <a:ext uri="{FF2B5EF4-FFF2-40B4-BE49-F238E27FC236}">
                                              <a16:creationId xmlns:a16="http://schemas.microsoft.com/office/drawing/2014/main" id="{BBAD7BEE-E612-A925-616D-CFE91E9ED3C4}"/>
                                            </a:ext>
                                          </a:extLst>
                                        </p:cNvPr>
                                        <p:cNvGrpSpPr>
                                          <a:grpSpLocks/>
                                        </p:cNvGrpSpPr>
                                        <p:nvPr/>
                                      </p:nvGrpSpPr>
                                      <p:grpSpPr bwMode="auto">
                                        <a:xfrm>
                                          <a:off x="1521" y="8824"/>
                                          <a:ext cx="6735" cy="2790"/>
                                          <a:chOff x="1521" y="8824"/>
                                          <a:chExt cx="6735" cy="2790"/>
                                        </a:xfrm>
                                      </p:grpSpPr>
                                      <p:grpSp>
                                        <p:nvGrpSpPr>
                                          <p:cNvPr id="20556" name="Group 75">
                                            <a:extLst>
                                              <a:ext uri="{FF2B5EF4-FFF2-40B4-BE49-F238E27FC236}">
                                                <a16:creationId xmlns:a16="http://schemas.microsoft.com/office/drawing/2014/main" id="{8B62BB23-4F7E-9044-88EC-96278978B918}"/>
                                              </a:ext>
                                            </a:extLst>
                                          </p:cNvPr>
                                          <p:cNvGrpSpPr>
                                            <a:grpSpLocks/>
                                          </p:cNvGrpSpPr>
                                          <p:nvPr/>
                                        </p:nvGrpSpPr>
                                        <p:grpSpPr bwMode="auto">
                                          <a:xfrm>
                                            <a:off x="1521" y="8824"/>
                                            <a:ext cx="6735" cy="2790"/>
                                            <a:chOff x="1521" y="8824"/>
                                            <a:chExt cx="6735" cy="2790"/>
                                          </a:xfrm>
                                        </p:grpSpPr>
                                        <p:cxnSp>
                                          <p:nvCxnSpPr>
                                            <p:cNvPr id="20558" name="Line 60">
                                              <a:extLst>
                                                <a:ext uri="{FF2B5EF4-FFF2-40B4-BE49-F238E27FC236}">
                                                  <a16:creationId xmlns:a16="http://schemas.microsoft.com/office/drawing/2014/main" id="{A96E5E95-C9FE-8426-5DA8-ACE4E79F53E6}"/>
                                                </a:ext>
                                              </a:extLst>
                                            </p:cNvPr>
                                            <p:cNvCxnSpPr>
                                              <a:cxnSpLocks noChangeShapeType="1"/>
                                            </p:cNvCxnSpPr>
                                            <p:nvPr/>
                                          </p:nvCxnSpPr>
                                          <p:spPr bwMode="auto">
                                            <a:xfrm>
                                              <a:off x="5301" y="10624"/>
                                              <a:ext cx="815" cy="88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cxnSp>
                                        <p:grpSp>
                                          <p:nvGrpSpPr>
                                            <p:cNvPr id="20559" name="Group 78">
                                              <a:extLst>
                                                <a:ext uri="{FF2B5EF4-FFF2-40B4-BE49-F238E27FC236}">
                                                  <a16:creationId xmlns:a16="http://schemas.microsoft.com/office/drawing/2014/main" id="{78DDFD25-9BCE-1DD5-AD8A-C35B4A8318B4}"/>
                                                </a:ext>
                                              </a:extLst>
                                            </p:cNvPr>
                                            <p:cNvGrpSpPr>
                                              <a:grpSpLocks/>
                                            </p:cNvGrpSpPr>
                                            <p:nvPr/>
                                          </p:nvGrpSpPr>
                                          <p:grpSpPr bwMode="auto">
                                            <a:xfrm>
                                              <a:off x="1521" y="8824"/>
                                              <a:ext cx="6735" cy="2790"/>
                                              <a:chOff x="1521" y="8824"/>
                                              <a:chExt cx="6735" cy="2790"/>
                                            </a:xfrm>
                                          </p:grpSpPr>
                                          <p:sp>
                                            <p:nvSpPr>
                                              <p:cNvPr id="80" name="Text Box 62">
                                                <a:extLst>
                                                  <a:ext uri="{FF2B5EF4-FFF2-40B4-BE49-F238E27FC236}">
                                                    <a16:creationId xmlns:a16="http://schemas.microsoft.com/office/drawing/2014/main" id="{15D4E47D-A89A-2C77-C03F-E426B5C190CC}"/>
                                                  </a:ext>
                                                </a:extLst>
                                              </p:cNvPr>
                                              <p:cNvSpPr txBox="1">
                                                <a:spLocks noChangeArrowheads="1"/>
                                              </p:cNvSpPr>
                                              <p:nvPr/>
                                            </p:nvSpPr>
                                            <p:spPr bwMode="auto">
                                              <a:xfrm>
                                                <a:off x="4220" y="10099"/>
                                                <a:ext cx="1157" cy="455"/>
                                              </a:xfrm>
                                              <a:prstGeom prst="rect">
                                                <a:avLst/>
                                              </a:prstGeom>
                                              <a:noFill/>
                                              <a:ln>
                                                <a:noFill/>
                                              </a:ln>
                                            </p:spPr>
                                            <p:txBody>
                                              <a:bodyPr upright="1"/>
                                              <a:lstStyle/>
                                              <a:p>
                                                <a:pPr algn="r">
                                                  <a:lnSpc>
                                                    <a:spcPct val="107000"/>
                                                  </a:lnSpc>
                                                  <a:spcBef>
                                                    <a:spcPts val="0"/>
                                                  </a:spcBef>
                                                  <a:spcAft>
                                                    <a:spcPts val="800"/>
                                                  </a:spcAft>
                                                  <a:defRPr/>
                                                </a:pPr>
                                                <a:r>
                                                  <a:rPr lang="ar-SA" sz="1100" kern="100">
                                                    <a:latin typeface="Calibri" panose="020F0502020204030204" pitchFamily="34" charset="0"/>
                                                    <a:ea typeface="Calibri" panose="020F0502020204030204" pitchFamily="34" charset="0"/>
                                                    <a:cs typeface="PT Bold Heading"/>
                                                  </a:rPr>
                                                  <a:t>هدى الله</a:t>
                                                </a:r>
                                                <a:endParaRPr lang="en-US" sz="1100" kern="100">
                                                  <a:latin typeface="Calibri" panose="020F0502020204030204" pitchFamily="34" charset="0"/>
                                                  <a:ea typeface="Calibri" panose="020F0502020204030204" pitchFamily="34" charset="0"/>
                                                  <a:cs typeface="Arial" charset="0"/>
                                                </a:endParaRPr>
                                              </a:p>
                                            </p:txBody>
                                          </p:sp>
                                          <p:grpSp>
                                            <p:nvGrpSpPr>
                                              <p:cNvPr id="20561" name="Group 80">
                                                <a:extLst>
                                                  <a:ext uri="{FF2B5EF4-FFF2-40B4-BE49-F238E27FC236}">
                                                    <a16:creationId xmlns:a16="http://schemas.microsoft.com/office/drawing/2014/main" id="{3D792236-EEA2-823F-F4A8-AC5ED592E4EF}"/>
                                                  </a:ext>
                                                </a:extLst>
                                              </p:cNvPr>
                                              <p:cNvGrpSpPr>
                                                <a:grpSpLocks/>
                                              </p:cNvGrpSpPr>
                                              <p:nvPr/>
                                            </p:nvGrpSpPr>
                                            <p:grpSpPr bwMode="auto">
                                              <a:xfrm>
                                                <a:off x="1521" y="8824"/>
                                                <a:ext cx="6735" cy="2790"/>
                                                <a:chOff x="1598" y="7114"/>
                                                <a:chExt cx="6735" cy="2790"/>
                                              </a:xfrm>
                                            </p:grpSpPr>
                                            <p:sp>
                                              <p:nvSpPr>
                                                <p:cNvPr id="20562" name="Text Box 64">
                                                  <a:extLst>
                                                    <a:ext uri="{FF2B5EF4-FFF2-40B4-BE49-F238E27FC236}">
                                                      <a16:creationId xmlns:a16="http://schemas.microsoft.com/office/drawing/2014/main" id="{C1E83255-47FD-868C-A43A-115306807A71}"/>
                                                    </a:ext>
                                                  </a:extLst>
                                                </p:cNvPr>
                                                <p:cNvSpPr txBox="1">
                                                  <a:spLocks noChangeArrowheads="1"/>
                                                </p:cNvSpPr>
                                                <p:nvPr/>
                                              </p:nvSpPr>
                                              <p:spPr bwMode="auto">
                                                <a:xfrm>
                                                  <a:off x="3995" y="7364"/>
                                                  <a:ext cx="2064"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a:lnSpc>
                                                      <a:spcPct val="107000"/>
                                                    </a:lnSpc>
                                                    <a:spcAft>
                                                      <a:spcPts val="800"/>
                                                    </a:spcAft>
                                                  </a:pPr>
                                                  <a:r>
                                                    <a:rPr lang="ar-SA" altLang="en-US" sz="1200">
                                                      <a:latin typeface="Calibri" panose="020F0502020204030204" pitchFamily="34" charset="0"/>
                                                      <a:cs typeface="Calibri" panose="020F0502020204030204" pitchFamily="34" charset="0"/>
                                                    </a:rPr>
                                                    <a:t>طبيعة العلاقات الدولية</a:t>
                                                  </a:r>
                                                  <a:endParaRPr lang="en-US" altLang="en-US" sz="1100">
                                                    <a:latin typeface="Calibri" panose="020F0502020204030204" pitchFamily="34" charset="0"/>
                                                    <a:cs typeface="Calibri" panose="020F0502020204030204" pitchFamily="34" charset="0"/>
                                                  </a:endParaRPr>
                                                </a:p>
                                              </p:txBody>
                                            </p:sp>
                                            <p:grpSp>
                                              <p:nvGrpSpPr>
                                                <p:cNvPr id="20563" name="Group 82">
                                                  <a:extLst>
                                                    <a:ext uri="{FF2B5EF4-FFF2-40B4-BE49-F238E27FC236}">
                                                      <a16:creationId xmlns:a16="http://schemas.microsoft.com/office/drawing/2014/main" id="{4B86FA95-6650-3C61-BA7A-74D2CCA7E6AF}"/>
                                                    </a:ext>
                                                  </a:extLst>
                                                </p:cNvPr>
                                                <p:cNvGrpSpPr>
                                                  <a:grpSpLocks/>
                                                </p:cNvGrpSpPr>
                                                <p:nvPr/>
                                              </p:nvGrpSpPr>
                                              <p:grpSpPr bwMode="auto">
                                                <a:xfrm>
                                                  <a:off x="1598" y="7114"/>
                                                  <a:ext cx="6735" cy="2790"/>
                                                  <a:chOff x="1881" y="7114"/>
                                                  <a:chExt cx="6735" cy="2790"/>
                                                </a:xfrm>
                                              </p:grpSpPr>
                                              <p:grpSp>
                                                <p:nvGrpSpPr>
                                                  <p:cNvPr id="20564" name="Group 83">
                                                    <a:extLst>
                                                      <a:ext uri="{FF2B5EF4-FFF2-40B4-BE49-F238E27FC236}">
                                                        <a16:creationId xmlns:a16="http://schemas.microsoft.com/office/drawing/2014/main" id="{D986439C-866B-5379-4A59-A5BC2C5257DD}"/>
                                                      </a:ext>
                                                    </a:extLst>
                                                  </p:cNvPr>
                                                  <p:cNvGrpSpPr>
                                                    <a:grpSpLocks/>
                                                  </p:cNvGrpSpPr>
                                                  <p:nvPr/>
                                                </p:nvGrpSpPr>
                                                <p:grpSpPr bwMode="auto">
                                                  <a:xfrm>
                                                    <a:off x="1891" y="7249"/>
                                                    <a:ext cx="6725" cy="2641"/>
                                                    <a:chOff x="1995" y="6815"/>
                                                    <a:chExt cx="5940" cy="5400"/>
                                                  </a:xfrm>
                                                </p:grpSpPr>
                                                <p:sp>
                                                  <p:nvSpPr>
                                                    <p:cNvPr id="20579" name="Oval 98">
                                                      <a:extLst>
                                                        <a:ext uri="{FF2B5EF4-FFF2-40B4-BE49-F238E27FC236}">
                                                          <a16:creationId xmlns:a16="http://schemas.microsoft.com/office/drawing/2014/main" id="{9992E16D-D94C-6369-B538-ADEA3B67A7A9}"/>
                                                        </a:ext>
                                                      </a:extLst>
                                                    </p:cNvPr>
                                                    <p:cNvSpPr>
                                                      <a:spLocks noChangeArrowheads="1"/>
                                                    </p:cNvSpPr>
                                                    <p:nvPr/>
                                                  </p:nvSpPr>
                                                  <p:spPr bwMode="auto">
                                                    <a:xfrm>
                                                      <a:off x="1995" y="6815"/>
                                                      <a:ext cx="5940" cy="5400"/>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20580" name="Oval 99">
                                                      <a:extLst>
                                                        <a:ext uri="{FF2B5EF4-FFF2-40B4-BE49-F238E27FC236}">
                                                          <a16:creationId xmlns:a16="http://schemas.microsoft.com/office/drawing/2014/main" id="{0F15F32B-4614-2C59-E158-B3E0005F6C7B}"/>
                                                        </a:ext>
                                                      </a:extLst>
                                                    </p:cNvPr>
                                                    <p:cNvSpPr>
                                                      <a:spLocks noChangeArrowheads="1"/>
                                                    </p:cNvSpPr>
                                                    <p:nvPr/>
                                                  </p:nvSpPr>
                                                  <p:spPr bwMode="auto">
                                                    <a:xfrm>
                                                      <a:off x="2355" y="7234"/>
                                                      <a:ext cx="5220" cy="4650"/>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20581" name="Oval 100">
                                                      <a:extLst>
                                                        <a:ext uri="{FF2B5EF4-FFF2-40B4-BE49-F238E27FC236}">
                                                          <a16:creationId xmlns:a16="http://schemas.microsoft.com/office/drawing/2014/main" id="{82288A95-F3C7-B7FE-262E-DF3BD5E2A7C0}"/>
                                                        </a:ext>
                                                      </a:extLst>
                                                    </p:cNvPr>
                                                    <p:cNvSpPr>
                                                      <a:spLocks noChangeArrowheads="1"/>
                                                    </p:cNvSpPr>
                                                    <p:nvPr/>
                                                  </p:nvSpPr>
                                                  <p:spPr bwMode="auto">
                                                    <a:xfrm>
                                                      <a:off x="3501" y="8179"/>
                                                      <a:ext cx="2904" cy="2985"/>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20582" name="Oval 101">
                                                      <a:extLst>
                                                        <a:ext uri="{FF2B5EF4-FFF2-40B4-BE49-F238E27FC236}">
                                                          <a16:creationId xmlns:a16="http://schemas.microsoft.com/office/drawing/2014/main" id="{92447B17-C5FC-7B00-E914-5586DA5ECF60}"/>
                                                        </a:ext>
                                                      </a:extLst>
                                                    </p:cNvPr>
                                                    <p:cNvSpPr>
                                                      <a:spLocks noChangeArrowheads="1"/>
                                                    </p:cNvSpPr>
                                                    <p:nvPr/>
                                                  </p:nvSpPr>
                                                  <p:spPr bwMode="auto">
                                                    <a:xfrm>
                                                      <a:off x="3861" y="8599"/>
                                                      <a:ext cx="2184" cy="2160"/>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20583" name="Oval 102">
                                                      <a:extLst>
                                                        <a:ext uri="{FF2B5EF4-FFF2-40B4-BE49-F238E27FC236}">
                                                          <a16:creationId xmlns:a16="http://schemas.microsoft.com/office/drawing/2014/main" id="{C04C2638-B1D0-4E45-574E-E5A6577D110D}"/>
                                                        </a:ext>
                                                      </a:extLst>
                                                    </p:cNvPr>
                                                    <p:cNvSpPr>
                                                      <a:spLocks noChangeArrowheads="1"/>
                                                    </p:cNvSpPr>
                                                    <p:nvPr/>
                                                  </p:nvSpPr>
                                                  <p:spPr bwMode="auto">
                                                    <a:xfrm>
                                                      <a:off x="4311" y="9154"/>
                                                      <a:ext cx="1350" cy="1095"/>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20584" name="Oval 103">
                                                      <a:extLst>
                                                        <a:ext uri="{FF2B5EF4-FFF2-40B4-BE49-F238E27FC236}">
                                                          <a16:creationId xmlns:a16="http://schemas.microsoft.com/office/drawing/2014/main" id="{5A1B838F-84B4-F3BF-AE1F-A3585C3F0BB9}"/>
                                                        </a:ext>
                                                      </a:extLst>
                                                    </p:cNvPr>
                                                    <p:cNvSpPr>
                                                      <a:spLocks noChangeArrowheads="1"/>
                                                    </p:cNvSpPr>
                                                    <p:nvPr/>
                                                  </p:nvSpPr>
                                                  <p:spPr bwMode="auto">
                                                    <a:xfrm>
                                                      <a:off x="2985" y="7744"/>
                                                      <a:ext cx="3960" cy="3780"/>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en-US"/>
                                                    </a:p>
                                                  </p:txBody>
                                                </p:sp>
                                              </p:grpSp>
                                              <p:sp>
                                                <p:nvSpPr>
                                                  <p:cNvPr id="20565" name="Text Box 73">
                                                    <a:extLst>
                                                      <a:ext uri="{FF2B5EF4-FFF2-40B4-BE49-F238E27FC236}">
                                                        <a16:creationId xmlns:a16="http://schemas.microsoft.com/office/drawing/2014/main" id="{C2E8BECF-0D4E-7523-F31F-26B5C034D1BF}"/>
                                                      </a:ext>
                                                    </a:extLst>
                                                  </p:cNvPr>
                                                  <p:cNvSpPr txBox="1">
                                                    <a:spLocks noChangeArrowheads="1"/>
                                                  </p:cNvSpPr>
                                                  <p:nvPr/>
                                                </p:nvSpPr>
                                                <p:spPr bwMode="auto">
                                                  <a:xfrm>
                                                    <a:off x="4476" y="8024"/>
                                                    <a:ext cx="1630"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a:lnSpc>
                                                        <a:spcPct val="107000"/>
                                                      </a:lnSpc>
                                                      <a:spcAft>
                                                        <a:spcPts val="800"/>
                                                      </a:spcAft>
                                                    </a:pPr>
                                                    <a:r>
                                                      <a:rPr lang="ar-SA" altLang="en-US" sz="1200">
                                                        <a:latin typeface="Calibri" panose="020F0502020204030204" pitchFamily="34" charset="0"/>
                                                        <a:cs typeface="Calibri" panose="020F0502020204030204" pitchFamily="34" charset="0"/>
                                                      </a:rPr>
                                                      <a:t>طبيعة العلم والثقافة</a:t>
                                                    </a:r>
                                                    <a:endParaRPr lang="en-US" altLang="en-US" sz="1100">
                                                      <a:latin typeface="Calibri" panose="020F0502020204030204" pitchFamily="34" charset="0"/>
                                                      <a:cs typeface="Calibri" panose="020F0502020204030204" pitchFamily="34" charset="0"/>
                                                    </a:endParaRPr>
                                                  </a:p>
                                                </p:txBody>
                                              </p:sp>
                                              <p:sp>
                                                <p:nvSpPr>
                                                  <p:cNvPr id="20566" name="Text Box 74">
                                                    <a:extLst>
                                                      <a:ext uri="{FF2B5EF4-FFF2-40B4-BE49-F238E27FC236}">
                                                        <a16:creationId xmlns:a16="http://schemas.microsoft.com/office/drawing/2014/main" id="{AC505D25-6C44-AA9F-BD89-83FEF3D21D4A}"/>
                                                      </a:ext>
                                                    </a:extLst>
                                                  </p:cNvPr>
                                                  <p:cNvSpPr txBox="1">
                                                    <a:spLocks noChangeArrowheads="1"/>
                                                  </p:cNvSpPr>
                                                  <p:nvPr/>
                                                </p:nvSpPr>
                                                <p:spPr bwMode="auto">
                                                  <a:xfrm>
                                                    <a:off x="4312" y="7539"/>
                                                    <a:ext cx="1564"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a:lnSpc>
                                                        <a:spcPct val="107000"/>
                                                      </a:lnSpc>
                                                      <a:spcAft>
                                                        <a:spcPts val="800"/>
                                                      </a:spcAft>
                                                    </a:pPr>
                                                    <a:r>
                                                      <a:rPr lang="ar-SA" altLang="en-US" sz="1100">
                                                        <a:latin typeface="Calibri" panose="020F0502020204030204" pitchFamily="34" charset="0"/>
                                                        <a:cs typeface="Calibri" panose="020F0502020204030204" pitchFamily="34" charset="0"/>
                                                      </a:rPr>
                                                      <a:t>طبيعة المجتمع</a:t>
                                                    </a:r>
                                                    <a:endParaRPr lang="en-US" altLang="en-US" sz="1100">
                                                      <a:latin typeface="Calibri" panose="020F0502020204030204" pitchFamily="34" charset="0"/>
                                                      <a:cs typeface="Calibri" panose="020F0502020204030204" pitchFamily="34" charset="0"/>
                                                    </a:endParaRPr>
                                                  </a:p>
                                                </p:txBody>
                                              </p:sp>
                                              <p:sp>
                                                <p:nvSpPr>
                                                  <p:cNvPr id="20567" name="Text Box 75">
                                                    <a:extLst>
                                                      <a:ext uri="{FF2B5EF4-FFF2-40B4-BE49-F238E27FC236}">
                                                        <a16:creationId xmlns:a16="http://schemas.microsoft.com/office/drawing/2014/main" id="{2C427030-8C3D-B482-F255-B5C5D20A6E1C}"/>
                                                      </a:ext>
                                                    </a:extLst>
                                                  </p:cNvPr>
                                                  <p:cNvSpPr txBox="1">
                                                    <a:spLocks noChangeArrowheads="1"/>
                                                  </p:cNvSpPr>
                                                  <p:nvPr/>
                                                </p:nvSpPr>
                                                <p:spPr bwMode="auto">
                                                  <a:xfrm>
                                                    <a:off x="4401" y="7114"/>
                                                    <a:ext cx="1438"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a:lnSpc>
                                                        <a:spcPct val="107000"/>
                                                      </a:lnSpc>
                                                      <a:spcAft>
                                                        <a:spcPts val="800"/>
                                                      </a:spcAft>
                                                    </a:pPr>
                                                    <a:r>
                                                      <a:rPr lang="ar-SA" altLang="en-US" sz="1200">
                                                        <a:latin typeface="Calibri" panose="020F0502020204030204" pitchFamily="34" charset="0"/>
                                                        <a:cs typeface="Calibri" panose="020F0502020204030204" pitchFamily="34" charset="0"/>
                                                      </a:rPr>
                                                      <a:t>طبيعة الكون</a:t>
                                                    </a:r>
                                                    <a:endParaRPr lang="en-US" altLang="en-US" sz="1100">
                                                      <a:latin typeface="Calibri" panose="020F0502020204030204" pitchFamily="34" charset="0"/>
                                                      <a:cs typeface="Calibri" panose="020F0502020204030204" pitchFamily="34" charset="0"/>
                                                    </a:endParaRPr>
                                                  </a:p>
                                                </p:txBody>
                                              </p:sp>
                                              <p:cxnSp>
                                                <p:nvCxnSpPr>
                                                  <p:cNvPr id="20568" name="Line 76">
                                                    <a:extLst>
                                                      <a:ext uri="{FF2B5EF4-FFF2-40B4-BE49-F238E27FC236}">
                                                        <a16:creationId xmlns:a16="http://schemas.microsoft.com/office/drawing/2014/main" id="{0C4BDCA3-480A-F168-B4E0-96A7049E3E16}"/>
                                                      </a:ext>
                                                    </a:extLst>
                                                  </p:cNvPr>
                                                  <p:cNvCxnSpPr>
                                                    <a:cxnSpLocks noChangeShapeType="1"/>
                                                  </p:cNvCxnSpPr>
                                                  <p:nvPr/>
                                                </p:nvCxnSpPr>
                                                <p:spPr bwMode="auto">
                                                  <a:xfrm flipV="1">
                                                    <a:off x="5838" y="7703"/>
                                                    <a:ext cx="2038" cy="792"/>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cxnSp>
                                              <p:cxnSp>
                                                <p:nvCxnSpPr>
                                                  <p:cNvPr id="20569" name="Line 77">
                                                    <a:extLst>
                                                      <a:ext uri="{FF2B5EF4-FFF2-40B4-BE49-F238E27FC236}">
                                                        <a16:creationId xmlns:a16="http://schemas.microsoft.com/office/drawing/2014/main" id="{60C5BB44-4A47-8951-4172-67D8A40F4A13}"/>
                                                      </a:ext>
                                                    </a:extLst>
                                                  </p:cNvPr>
                                                  <p:cNvCxnSpPr>
                                                    <a:cxnSpLocks noChangeShapeType="1"/>
                                                  </p:cNvCxnSpPr>
                                                  <p:nvPr/>
                                                </p:nvCxnSpPr>
                                                <p:spPr bwMode="auto">
                                                  <a:xfrm flipV="1">
                                                    <a:off x="6042" y="8319"/>
                                                    <a:ext cx="2445" cy="264"/>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cxnSp>
                                              <p:cxnSp>
                                                <p:nvCxnSpPr>
                                                  <p:cNvPr id="20570" name="Line 78">
                                                    <a:extLst>
                                                      <a:ext uri="{FF2B5EF4-FFF2-40B4-BE49-F238E27FC236}">
                                                        <a16:creationId xmlns:a16="http://schemas.microsoft.com/office/drawing/2014/main" id="{BAFCDB6D-7E4C-6086-9EE3-AADDFFA239E9}"/>
                                                      </a:ext>
                                                    </a:extLst>
                                                  </p:cNvPr>
                                                  <p:cNvCxnSpPr>
                                                    <a:cxnSpLocks noChangeShapeType="1"/>
                                                  </p:cNvCxnSpPr>
                                                  <p:nvPr/>
                                                </p:nvCxnSpPr>
                                                <p:spPr bwMode="auto">
                                                  <a:xfrm flipV="1">
                                                    <a:off x="5634" y="7350"/>
                                                    <a:ext cx="1019" cy="1057"/>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cxnSp>
                                              <p:cxnSp>
                                                <p:nvCxnSpPr>
                                                  <p:cNvPr id="20571" name="Line 79">
                                                    <a:extLst>
                                                      <a:ext uri="{FF2B5EF4-FFF2-40B4-BE49-F238E27FC236}">
                                                        <a16:creationId xmlns:a16="http://schemas.microsoft.com/office/drawing/2014/main" id="{E847E2E8-348D-FE0C-D247-7E4CADB5BE3F}"/>
                                                      </a:ext>
                                                    </a:extLst>
                                                  </p:cNvPr>
                                                  <p:cNvCxnSpPr>
                                                    <a:cxnSpLocks noChangeShapeType="1"/>
                                                  </p:cNvCxnSpPr>
                                                  <p:nvPr/>
                                                </p:nvCxnSpPr>
                                                <p:spPr bwMode="auto">
                                                  <a:xfrm flipH="1">
                                                    <a:off x="2373" y="8759"/>
                                                    <a:ext cx="2242" cy="529"/>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cxnSp>
                                              <p:cxnSp>
                                                <p:nvCxnSpPr>
                                                  <p:cNvPr id="20572" name="Line 80">
                                                    <a:extLst>
                                                      <a:ext uri="{FF2B5EF4-FFF2-40B4-BE49-F238E27FC236}">
                                                        <a16:creationId xmlns:a16="http://schemas.microsoft.com/office/drawing/2014/main" id="{49667EFF-7D9B-CF5F-DCE1-E404EAC1B222}"/>
                                                      </a:ext>
                                                    </a:extLst>
                                                  </p:cNvPr>
                                                  <p:cNvCxnSpPr>
                                                    <a:cxnSpLocks noChangeShapeType="1"/>
                                                  </p:cNvCxnSpPr>
                                                  <p:nvPr/>
                                                </p:nvCxnSpPr>
                                                <p:spPr bwMode="auto">
                                                  <a:xfrm>
                                                    <a:off x="5226" y="8935"/>
                                                    <a:ext cx="0" cy="969"/>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cxnSp>
                                              <p:cxnSp>
                                                <p:nvCxnSpPr>
                                                  <p:cNvPr id="20573" name="Line 81">
                                                    <a:extLst>
                                                      <a:ext uri="{FF2B5EF4-FFF2-40B4-BE49-F238E27FC236}">
                                                        <a16:creationId xmlns:a16="http://schemas.microsoft.com/office/drawing/2014/main" id="{3B64E37A-6C87-5531-8144-4D566F38ACE6}"/>
                                                      </a:ext>
                                                    </a:extLst>
                                                  </p:cNvPr>
                                                  <p:cNvCxnSpPr>
                                                    <a:cxnSpLocks noChangeShapeType="1"/>
                                                  </p:cNvCxnSpPr>
                                                  <p:nvPr/>
                                                </p:nvCxnSpPr>
                                                <p:spPr bwMode="auto">
                                                  <a:xfrm>
                                                    <a:off x="5838" y="8847"/>
                                                    <a:ext cx="2038" cy="617"/>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cxnSp>
                                              <p:cxnSp>
                                                <p:nvCxnSpPr>
                                                  <p:cNvPr id="20574" name="Line 82">
                                                    <a:extLst>
                                                      <a:ext uri="{FF2B5EF4-FFF2-40B4-BE49-F238E27FC236}">
                                                        <a16:creationId xmlns:a16="http://schemas.microsoft.com/office/drawing/2014/main" id="{FA617416-067B-7513-6655-8D2E44D2D607}"/>
                                                      </a:ext>
                                                    </a:extLst>
                                                  </p:cNvPr>
                                                  <p:cNvCxnSpPr>
                                                    <a:cxnSpLocks noChangeShapeType="1"/>
                                                  </p:cNvCxnSpPr>
                                                  <p:nvPr/>
                                                </p:nvCxnSpPr>
                                                <p:spPr bwMode="auto">
                                                  <a:xfrm>
                                                    <a:off x="6042" y="8723"/>
                                                    <a:ext cx="2445" cy="176"/>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cxnSp>
                                              <p:cxnSp>
                                                <p:nvCxnSpPr>
                                                  <p:cNvPr id="20575" name="Line 83">
                                                    <a:extLst>
                                                      <a:ext uri="{FF2B5EF4-FFF2-40B4-BE49-F238E27FC236}">
                                                        <a16:creationId xmlns:a16="http://schemas.microsoft.com/office/drawing/2014/main" id="{7045E36F-DB17-FF1A-C6C0-0B842A4A6BB9}"/>
                                                      </a:ext>
                                                    </a:extLst>
                                                  </p:cNvPr>
                                                  <p:cNvCxnSpPr>
                                                    <a:cxnSpLocks noChangeShapeType="1"/>
                                                  </p:cNvCxnSpPr>
                                                  <p:nvPr/>
                                                </p:nvCxnSpPr>
                                                <p:spPr bwMode="auto">
                                                  <a:xfrm flipH="1">
                                                    <a:off x="3562" y="8899"/>
                                                    <a:ext cx="1223" cy="792"/>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cxnSp>
                                              <p:cxnSp>
                                                <p:nvCxnSpPr>
                                                  <p:cNvPr id="20576" name="Line 84">
                                                    <a:extLst>
                                                      <a:ext uri="{FF2B5EF4-FFF2-40B4-BE49-F238E27FC236}">
                                                        <a16:creationId xmlns:a16="http://schemas.microsoft.com/office/drawing/2014/main" id="{B0933795-0E01-A55D-C44E-8118ACAA4451}"/>
                                                      </a:ext>
                                                    </a:extLst>
                                                  </p:cNvPr>
                                                  <p:cNvCxnSpPr>
                                                    <a:cxnSpLocks noChangeShapeType="1"/>
                                                  </p:cNvCxnSpPr>
                                                  <p:nvPr/>
                                                </p:nvCxnSpPr>
                                                <p:spPr bwMode="auto">
                                                  <a:xfrm flipH="1" flipV="1">
                                                    <a:off x="3392" y="7438"/>
                                                    <a:ext cx="1631" cy="969"/>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cxnSp>
                                              <p:cxnSp>
                                                <p:nvCxnSpPr>
                                                  <p:cNvPr id="20577" name="Line 85">
                                                    <a:extLst>
                                                      <a:ext uri="{FF2B5EF4-FFF2-40B4-BE49-F238E27FC236}">
                                                        <a16:creationId xmlns:a16="http://schemas.microsoft.com/office/drawing/2014/main" id="{1277D675-B689-E9F2-6113-04F09F4CF55A}"/>
                                                      </a:ext>
                                                    </a:extLst>
                                                  </p:cNvPr>
                                                  <p:cNvCxnSpPr>
                                                    <a:cxnSpLocks noChangeShapeType="1"/>
                                                  </p:cNvCxnSpPr>
                                                  <p:nvPr/>
                                                </p:nvCxnSpPr>
                                                <p:spPr bwMode="auto">
                                                  <a:xfrm flipH="1">
                                                    <a:off x="1881" y="8598"/>
                                                    <a:ext cx="2649" cy="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cxnSp>
                                              <p:cxnSp>
                                                <p:nvCxnSpPr>
                                                  <p:cNvPr id="20578" name="Line 86">
                                                    <a:extLst>
                                                      <a:ext uri="{FF2B5EF4-FFF2-40B4-BE49-F238E27FC236}">
                                                        <a16:creationId xmlns:a16="http://schemas.microsoft.com/office/drawing/2014/main" id="{487C502B-6D3C-8D32-31FB-DA1E9EE08E71}"/>
                                                      </a:ext>
                                                    </a:extLst>
                                                  </p:cNvPr>
                                                  <p:cNvCxnSpPr>
                                                    <a:cxnSpLocks noChangeShapeType="1"/>
                                                  </p:cNvCxnSpPr>
                                                  <p:nvPr/>
                                                </p:nvCxnSpPr>
                                                <p:spPr bwMode="auto">
                                                  <a:xfrm flipH="1" flipV="1">
                                                    <a:off x="2373" y="7879"/>
                                                    <a:ext cx="2242" cy="616"/>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cxnSp>
                                            </p:grpSp>
                                          </p:grpSp>
                                        </p:grpSp>
                                      </p:grpSp>
                                      <p:cxnSp>
                                        <p:nvCxnSpPr>
                                          <p:cNvPr id="20557" name="Line 87">
                                            <a:extLst>
                                              <a:ext uri="{FF2B5EF4-FFF2-40B4-BE49-F238E27FC236}">
                                                <a16:creationId xmlns:a16="http://schemas.microsoft.com/office/drawing/2014/main" id="{F78FE110-2AA4-E87E-786D-6DF623307CA1}"/>
                                              </a:ext>
                                            </a:extLst>
                                          </p:cNvPr>
                                          <p:cNvCxnSpPr>
                                            <a:cxnSpLocks noChangeShapeType="1"/>
                                          </p:cNvCxnSpPr>
                                          <p:nvPr/>
                                        </p:nvCxnSpPr>
                                        <p:spPr bwMode="auto">
                                          <a:xfrm flipV="1">
                                            <a:off x="4941" y="8944"/>
                                            <a:ext cx="0" cy="1145"/>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cxnSp>
                                    </p:grpSp>
                                  </p:grpSp>
                                  <p:grpSp>
                                    <p:nvGrpSpPr>
                                      <p:cNvPr id="20550" name="Group 69">
                                        <a:extLst>
                                          <a:ext uri="{FF2B5EF4-FFF2-40B4-BE49-F238E27FC236}">
                                            <a16:creationId xmlns:a16="http://schemas.microsoft.com/office/drawing/2014/main" id="{8FD115BF-D2CE-E9A7-D537-8AD5C8DF08D8}"/>
                                          </a:ext>
                                        </a:extLst>
                                      </p:cNvPr>
                                      <p:cNvGrpSpPr>
                                        <a:grpSpLocks/>
                                      </p:cNvGrpSpPr>
                                      <p:nvPr/>
                                    </p:nvGrpSpPr>
                                    <p:grpSpPr bwMode="auto">
                                      <a:xfrm>
                                        <a:off x="1596" y="4159"/>
                                        <a:ext cx="6735" cy="6150"/>
                                        <a:chOff x="1596" y="4159"/>
                                        <a:chExt cx="6735" cy="6150"/>
                                      </a:xfrm>
                                    </p:grpSpPr>
                                    <p:sp>
                                      <p:nvSpPr>
                                        <p:cNvPr id="20551" name="Oval 70">
                                          <a:extLst>
                                            <a:ext uri="{FF2B5EF4-FFF2-40B4-BE49-F238E27FC236}">
                                              <a16:creationId xmlns:a16="http://schemas.microsoft.com/office/drawing/2014/main" id="{241F8147-A10F-127C-7EF7-294ED03B0095}"/>
                                            </a:ext>
                                          </a:extLst>
                                        </p:cNvPr>
                                        <p:cNvSpPr>
                                          <a:spLocks noChangeArrowheads="1"/>
                                        </p:cNvSpPr>
                                        <p:nvPr/>
                                      </p:nvSpPr>
                                      <p:spPr bwMode="auto">
                                        <a:xfrm>
                                          <a:off x="1602" y="6634"/>
                                          <a:ext cx="6725" cy="1260"/>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en-US"/>
                                        </a:p>
                                      </p:txBody>
                                    </p:sp>
                                    <p:cxnSp>
                                      <p:nvCxnSpPr>
                                        <p:cNvPr id="20552" name="Line 90">
                                          <a:extLst>
                                            <a:ext uri="{FF2B5EF4-FFF2-40B4-BE49-F238E27FC236}">
                                              <a16:creationId xmlns:a16="http://schemas.microsoft.com/office/drawing/2014/main" id="{4BDC16AD-7E83-ACF8-94ED-7F54631113E2}"/>
                                            </a:ext>
                                          </a:extLst>
                                        </p:cNvPr>
                                        <p:cNvCxnSpPr>
                                          <a:cxnSpLocks noChangeShapeType="1"/>
                                        </p:cNvCxnSpPr>
                                        <p:nvPr/>
                                      </p:nvCxnSpPr>
                                      <p:spPr bwMode="auto">
                                        <a:xfrm>
                                          <a:off x="1596" y="4159"/>
                                          <a:ext cx="0" cy="612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0553" name="Line 91">
                                          <a:extLst>
                                            <a:ext uri="{FF2B5EF4-FFF2-40B4-BE49-F238E27FC236}">
                                              <a16:creationId xmlns:a16="http://schemas.microsoft.com/office/drawing/2014/main" id="{DD3CF1E2-66BF-A013-7D16-BF87CF0784FF}"/>
                                            </a:ext>
                                          </a:extLst>
                                        </p:cNvPr>
                                        <p:cNvCxnSpPr>
                                          <a:cxnSpLocks noChangeShapeType="1"/>
                                        </p:cNvCxnSpPr>
                                        <p:nvPr/>
                                      </p:nvCxnSpPr>
                                      <p:spPr bwMode="auto">
                                        <a:xfrm>
                                          <a:off x="8331" y="4189"/>
                                          <a:ext cx="0" cy="612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grpSp>
                                </p:grpSp>
                              </p:grpSp>
                              <p:grpSp>
                                <p:nvGrpSpPr>
                                  <p:cNvPr id="20535" name="Group 54">
                                    <a:extLst>
                                      <a:ext uri="{FF2B5EF4-FFF2-40B4-BE49-F238E27FC236}">
                                        <a16:creationId xmlns:a16="http://schemas.microsoft.com/office/drawing/2014/main" id="{8D075573-679B-C150-2C47-70EF490FE5E2}"/>
                                      </a:ext>
                                    </a:extLst>
                                  </p:cNvPr>
                                  <p:cNvGrpSpPr>
                                    <a:grpSpLocks/>
                                  </p:cNvGrpSpPr>
                                  <p:nvPr/>
                                </p:nvGrpSpPr>
                                <p:grpSpPr bwMode="auto">
                                  <a:xfrm>
                                    <a:off x="1521" y="6304"/>
                                    <a:ext cx="6750" cy="1290"/>
                                    <a:chOff x="1521" y="6304"/>
                                    <a:chExt cx="6750" cy="1290"/>
                                  </a:xfrm>
                                </p:grpSpPr>
                                <p:grpSp>
                                  <p:nvGrpSpPr>
                                    <p:cNvPr id="20536" name="Group 55">
                                      <a:extLst>
                                        <a:ext uri="{FF2B5EF4-FFF2-40B4-BE49-F238E27FC236}">
                                          <a16:creationId xmlns:a16="http://schemas.microsoft.com/office/drawing/2014/main" id="{FC11732F-7F7D-E160-0351-183F679DF754}"/>
                                        </a:ext>
                                      </a:extLst>
                                    </p:cNvPr>
                                    <p:cNvGrpSpPr>
                                      <a:grpSpLocks/>
                                    </p:cNvGrpSpPr>
                                    <p:nvPr/>
                                  </p:nvGrpSpPr>
                                  <p:grpSpPr bwMode="auto">
                                    <a:xfrm>
                                      <a:off x="1521" y="6304"/>
                                      <a:ext cx="6660" cy="1290"/>
                                      <a:chOff x="1521" y="6304"/>
                                      <a:chExt cx="6660" cy="1290"/>
                                    </a:xfrm>
                                  </p:grpSpPr>
                                  <p:sp>
                                    <p:nvSpPr>
                                      <p:cNvPr id="20542" name="Text Box 94">
                                        <a:extLst>
                                          <a:ext uri="{FF2B5EF4-FFF2-40B4-BE49-F238E27FC236}">
                                            <a16:creationId xmlns:a16="http://schemas.microsoft.com/office/drawing/2014/main" id="{16F9FA14-A587-F768-B2E8-CC33B3D84A25}"/>
                                          </a:ext>
                                        </a:extLst>
                                      </p:cNvPr>
                                      <p:cNvSpPr txBox="1">
                                        <a:spLocks noChangeArrowheads="1"/>
                                      </p:cNvSpPr>
                                      <p:nvPr/>
                                    </p:nvSpPr>
                                    <p:spPr bwMode="auto">
                                      <a:xfrm>
                                        <a:off x="4581" y="6304"/>
                                        <a:ext cx="899"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a:lnSpc>
                                            <a:spcPct val="107000"/>
                                          </a:lnSpc>
                                          <a:spcAft>
                                            <a:spcPts val="800"/>
                                          </a:spcAft>
                                        </a:pPr>
                                        <a:r>
                                          <a:rPr lang="ar-SA" altLang="en-US" sz="1100">
                                            <a:latin typeface="Calibri" panose="020F0502020204030204" pitchFamily="34" charset="0"/>
                                            <a:cs typeface="Calibri" panose="020F0502020204030204" pitchFamily="34" charset="0"/>
                                          </a:rPr>
                                          <a:t>الأهداف</a:t>
                                        </a:r>
                                        <a:endParaRPr lang="en-US" altLang="en-US" sz="1100">
                                          <a:latin typeface="Calibri" panose="020F0502020204030204" pitchFamily="34" charset="0"/>
                                          <a:cs typeface="Calibri" panose="020F0502020204030204" pitchFamily="34" charset="0"/>
                                        </a:endParaRPr>
                                      </a:p>
                                    </p:txBody>
                                  </p:sp>
                                  <p:sp>
                                    <p:nvSpPr>
                                      <p:cNvPr id="20543" name="Text Box 95">
                                        <a:extLst>
                                          <a:ext uri="{FF2B5EF4-FFF2-40B4-BE49-F238E27FC236}">
                                            <a16:creationId xmlns:a16="http://schemas.microsoft.com/office/drawing/2014/main" id="{F52E0FC4-3B3F-DBFB-EC76-32B00CAB03B4}"/>
                                          </a:ext>
                                        </a:extLst>
                                      </p:cNvPr>
                                      <p:cNvSpPr txBox="1">
                                        <a:spLocks noChangeArrowheads="1"/>
                                      </p:cNvSpPr>
                                      <p:nvPr/>
                                    </p:nvSpPr>
                                    <p:spPr bwMode="auto">
                                      <a:xfrm>
                                        <a:off x="1521" y="6664"/>
                                        <a:ext cx="901"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a:lnSpc>
                                            <a:spcPct val="107000"/>
                                          </a:lnSpc>
                                          <a:spcAft>
                                            <a:spcPts val="800"/>
                                          </a:spcAft>
                                        </a:pPr>
                                        <a:r>
                                          <a:rPr lang="ar-SA" altLang="en-US" sz="1100">
                                            <a:latin typeface="Calibri" panose="020F0502020204030204" pitchFamily="34" charset="0"/>
                                            <a:cs typeface="Calibri" panose="020F0502020204030204" pitchFamily="34" charset="0"/>
                                          </a:rPr>
                                          <a:t>التقويم</a:t>
                                        </a:r>
                                        <a:endParaRPr lang="en-US" altLang="en-US" sz="1100">
                                          <a:latin typeface="Calibri" panose="020F0502020204030204" pitchFamily="34" charset="0"/>
                                          <a:cs typeface="Calibri" panose="020F0502020204030204" pitchFamily="34" charset="0"/>
                                        </a:endParaRPr>
                                      </a:p>
                                    </p:txBody>
                                  </p:sp>
                                  <p:sp>
                                    <p:nvSpPr>
                                      <p:cNvPr id="20544" name="Text Box 96">
                                        <a:extLst>
                                          <a:ext uri="{FF2B5EF4-FFF2-40B4-BE49-F238E27FC236}">
                                            <a16:creationId xmlns:a16="http://schemas.microsoft.com/office/drawing/2014/main" id="{A19F18B9-AFA6-1A5D-0956-25F0ACD29910}"/>
                                          </a:ext>
                                        </a:extLst>
                                      </p:cNvPr>
                                      <p:cNvSpPr txBox="1">
                                        <a:spLocks noChangeArrowheads="1"/>
                                      </p:cNvSpPr>
                                      <p:nvPr/>
                                    </p:nvSpPr>
                                    <p:spPr bwMode="auto">
                                      <a:xfrm>
                                        <a:off x="4042" y="7054"/>
                                        <a:ext cx="1981"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a:lnSpc>
                                            <a:spcPct val="107000"/>
                                          </a:lnSpc>
                                          <a:spcAft>
                                            <a:spcPts val="800"/>
                                          </a:spcAft>
                                        </a:pPr>
                                        <a:r>
                                          <a:rPr lang="ar-SA" altLang="en-US" sz="1100">
                                            <a:latin typeface="Calibri" panose="020F0502020204030204" pitchFamily="34" charset="0"/>
                                            <a:cs typeface="Calibri" panose="020F0502020204030204" pitchFamily="34" charset="0"/>
                                          </a:rPr>
                                          <a:t>الطرق والوسائل والأنشطة</a:t>
                                        </a:r>
                                        <a:endParaRPr lang="en-US" altLang="en-US" sz="1100">
                                          <a:latin typeface="Calibri" panose="020F0502020204030204" pitchFamily="34" charset="0"/>
                                          <a:cs typeface="Calibri" panose="020F0502020204030204" pitchFamily="34" charset="0"/>
                                        </a:endParaRPr>
                                      </a:p>
                                    </p:txBody>
                                  </p:sp>
                                  <p:sp>
                                    <p:nvSpPr>
                                      <p:cNvPr id="20545" name="Text Box 97">
                                        <a:extLst>
                                          <a:ext uri="{FF2B5EF4-FFF2-40B4-BE49-F238E27FC236}">
                                            <a16:creationId xmlns:a16="http://schemas.microsoft.com/office/drawing/2014/main" id="{9EFBBF74-F6E0-1F18-97CF-6C23BFE102DB}"/>
                                          </a:ext>
                                        </a:extLst>
                                      </p:cNvPr>
                                      <p:cNvSpPr txBox="1">
                                        <a:spLocks noChangeArrowheads="1"/>
                                      </p:cNvSpPr>
                                      <p:nvPr/>
                                    </p:nvSpPr>
                                    <p:spPr bwMode="auto">
                                      <a:xfrm>
                                        <a:off x="7280" y="6664"/>
                                        <a:ext cx="901"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a:lnSpc>
                                            <a:spcPct val="107000"/>
                                          </a:lnSpc>
                                          <a:spcAft>
                                            <a:spcPts val="800"/>
                                          </a:spcAft>
                                        </a:pPr>
                                        <a:r>
                                          <a:rPr lang="ar-SA" altLang="en-US" sz="1100">
                                            <a:latin typeface="Calibri" panose="020F0502020204030204" pitchFamily="34" charset="0"/>
                                            <a:cs typeface="Calibri" panose="020F0502020204030204" pitchFamily="34" charset="0"/>
                                          </a:rPr>
                                          <a:t>المحتوى</a:t>
                                        </a:r>
                                        <a:endParaRPr lang="en-US" altLang="en-US" sz="1100">
                                          <a:latin typeface="Calibri" panose="020F0502020204030204" pitchFamily="34" charset="0"/>
                                          <a:cs typeface="Calibri" panose="020F0502020204030204" pitchFamily="34" charset="0"/>
                                        </a:endParaRPr>
                                      </a:p>
                                    </p:txBody>
                                  </p:sp>
                                </p:grpSp>
                                <p:grpSp>
                                  <p:nvGrpSpPr>
                                    <p:cNvPr id="20537" name="Group 56">
                                      <a:extLst>
                                        <a:ext uri="{FF2B5EF4-FFF2-40B4-BE49-F238E27FC236}">
                                          <a16:creationId xmlns:a16="http://schemas.microsoft.com/office/drawing/2014/main" id="{A7E250A1-7EDD-0D87-6BDD-6C404960BE05}"/>
                                        </a:ext>
                                      </a:extLst>
                                    </p:cNvPr>
                                    <p:cNvGrpSpPr>
                                      <a:grpSpLocks/>
                                    </p:cNvGrpSpPr>
                                    <p:nvPr/>
                                  </p:nvGrpSpPr>
                                  <p:grpSpPr bwMode="auto">
                                    <a:xfrm>
                                      <a:off x="1701" y="6334"/>
                                      <a:ext cx="6570" cy="1230"/>
                                      <a:chOff x="1701" y="6334"/>
                                      <a:chExt cx="6570" cy="1230"/>
                                    </a:xfrm>
                                  </p:grpSpPr>
                                  <p:sp>
                                    <p:nvSpPr>
                                      <p:cNvPr id="20538" name="Oval 57">
                                        <a:extLst>
                                          <a:ext uri="{FF2B5EF4-FFF2-40B4-BE49-F238E27FC236}">
                                            <a16:creationId xmlns:a16="http://schemas.microsoft.com/office/drawing/2014/main" id="{73B05CDC-C1A7-BB6F-2CF9-9E55E7D02022}"/>
                                          </a:ext>
                                        </a:extLst>
                                      </p:cNvPr>
                                      <p:cNvSpPr>
                                        <a:spLocks noChangeArrowheads="1"/>
                                      </p:cNvSpPr>
                                      <p:nvPr/>
                                    </p:nvSpPr>
                                    <p:spPr bwMode="auto">
                                      <a:xfrm>
                                        <a:off x="4086" y="7024"/>
                                        <a:ext cx="1980" cy="54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20539" name="Oval 58">
                                        <a:extLst>
                                          <a:ext uri="{FF2B5EF4-FFF2-40B4-BE49-F238E27FC236}">
                                            <a16:creationId xmlns:a16="http://schemas.microsoft.com/office/drawing/2014/main" id="{99BB93D1-DBD6-E16D-ECE6-CFE8EBB53D50}"/>
                                          </a:ext>
                                        </a:extLst>
                                      </p:cNvPr>
                                      <p:cNvSpPr>
                                        <a:spLocks noChangeArrowheads="1"/>
                                      </p:cNvSpPr>
                                      <p:nvPr/>
                                    </p:nvSpPr>
                                    <p:spPr bwMode="auto">
                                      <a:xfrm>
                                        <a:off x="1701" y="6724"/>
                                        <a:ext cx="900" cy="36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20540" name="Oval 59">
                                        <a:extLst>
                                          <a:ext uri="{FF2B5EF4-FFF2-40B4-BE49-F238E27FC236}">
                                            <a16:creationId xmlns:a16="http://schemas.microsoft.com/office/drawing/2014/main" id="{F91FE11D-C8B1-C2CC-1C04-0EBCDA8F1E6F}"/>
                                          </a:ext>
                                        </a:extLst>
                                      </p:cNvPr>
                                      <p:cNvSpPr>
                                        <a:spLocks noChangeArrowheads="1"/>
                                      </p:cNvSpPr>
                                      <p:nvPr/>
                                    </p:nvSpPr>
                                    <p:spPr bwMode="auto">
                                      <a:xfrm>
                                        <a:off x="4626" y="6334"/>
                                        <a:ext cx="900" cy="36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20541" name="Oval 60">
                                        <a:extLst>
                                          <a:ext uri="{FF2B5EF4-FFF2-40B4-BE49-F238E27FC236}">
                                            <a16:creationId xmlns:a16="http://schemas.microsoft.com/office/drawing/2014/main" id="{E95EAA3A-9C7B-272B-452D-0EDC05DD81E3}"/>
                                          </a:ext>
                                        </a:extLst>
                                      </p:cNvPr>
                                      <p:cNvSpPr>
                                        <a:spLocks noChangeArrowheads="1"/>
                                      </p:cNvSpPr>
                                      <p:nvPr/>
                                    </p:nvSpPr>
                                    <p:spPr bwMode="auto">
                                      <a:xfrm>
                                        <a:off x="7371" y="6724"/>
                                        <a:ext cx="900" cy="36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en-US"/>
                                      </a:p>
                                    </p:txBody>
                                  </p:sp>
                                </p:grpSp>
                              </p:grpSp>
                            </p:grpSp>
                          </p:grpSp>
                        </p:grpSp>
                      </p:grpSp>
                      <p:sp>
                        <p:nvSpPr>
                          <p:cNvPr id="40" name="Text Box 103">
                            <a:extLst>
                              <a:ext uri="{FF2B5EF4-FFF2-40B4-BE49-F238E27FC236}">
                                <a16:creationId xmlns:a16="http://schemas.microsoft.com/office/drawing/2014/main" id="{9C429DD0-C724-571D-5D91-AE216261D54B}"/>
                              </a:ext>
                            </a:extLst>
                          </p:cNvPr>
                          <p:cNvSpPr txBox="1">
                            <a:spLocks noChangeArrowheads="1"/>
                          </p:cNvSpPr>
                          <p:nvPr/>
                        </p:nvSpPr>
                        <p:spPr bwMode="auto">
                          <a:xfrm>
                            <a:off x="7221" y="3229"/>
                            <a:ext cx="2700" cy="1185"/>
                          </a:xfrm>
                          <a:prstGeom prst="rect">
                            <a:avLst/>
                          </a:prstGeom>
                          <a:noFill/>
                          <a:ln>
                            <a:noFill/>
                          </a:ln>
                        </p:spPr>
                        <p:txBody>
                          <a:bodyPr upright="1"/>
                          <a:lstStyle/>
                          <a:p>
                            <a:pPr algn="ctr">
                              <a:lnSpc>
                                <a:spcPct val="107000"/>
                              </a:lnSpc>
                              <a:spcBef>
                                <a:spcPts val="0"/>
                              </a:spcBef>
                              <a:spcAft>
                                <a:spcPts val="800"/>
                              </a:spcAft>
                              <a:defRPr/>
                            </a:pPr>
                            <a:r>
                              <a:rPr lang="ar-SA" sz="1400" kern="100" dirty="0">
                                <a:latin typeface="Calibri" panose="020F0502020204030204" pitchFamily="34" charset="0"/>
                                <a:ea typeface="Calibri" panose="020F0502020204030204" pitchFamily="34" charset="0"/>
                                <a:cs typeface="Simplified Arabic" panose="02020603050405020304" pitchFamily="18" charset="-78"/>
                              </a:rPr>
                              <a:t>جوانب التربية</a:t>
                            </a:r>
                            <a:endParaRPr lang="en-US" sz="1100" kern="100" dirty="0">
                              <a:latin typeface="Calibri" panose="020F0502020204030204" pitchFamily="34" charset="0"/>
                              <a:ea typeface="Calibri" panose="020F0502020204030204" pitchFamily="34" charset="0"/>
                              <a:cs typeface="Arial" charset="0"/>
                            </a:endParaRPr>
                          </a:p>
                          <a:p>
                            <a:pPr algn="ctr">
                              <a:lnSpc>
                                <a:spcPct val="107000"/>
                              </a:lnSpc>
                              <a:spcBef>
                                <a:spcPts val="0"/>
                              </a:spcBef>
                              <a:spcAft>
                                <a:spcPts val="800"/>
                              </a:spcAft>
                              <a:defRPr/>
                            </a:pPr>
                            <a:r>
                              <a:rPr lang="ar-SA" sz="1400" kern="100" dirty="0">
                                <a:latin typeface="Calibri" panose="020F0502020204030204" pitchFamily="34" charset="0"/>
                                <a:ea typeface="Calibri" panose="020F0502020204030204" pitchFamily="34" charset="0"/>
                                <a:cs typeface="Simplified Arabic" panose="02020603050405020304" pitchFamily="18" charset="-78"/>
                              </a:rPr>
                              <a:t> في المنهج</a:t>
                            </a:r>
                            <a:endParaRPr lang="en-US" sz="1100" kern="100" dirty="0">
                              <a:latin typeface="Calibri" panose="020F0502020204030204" pitchFamily="34" charset="0"/>
                              <a:ea typeface="Calibri" panose="020F0502020204030204" pitchFamily="34" charset="0"/>
                              <a:cs typeface="Arial" charset="0"/>
                            </a:endParaRPr>
                          </a:p>
                          <a:p>
                            <a:pPr algn="ctr">
                              <a:lnSpc>
                                <a:spcPct val="107000"/>
                              </a:lnSpc>
                              <a:spcBef>
                                <a:spcPts val="0"/>
                              </a:spcBef>
                              <a:spcAft>
                                <a:spcPts val="800"/>
                              </a:spcAft>
                              <a:defRPr/>
                            </a:pPr>
                            <a:r>
                              <a:rPr lang="en-US" sz="1100" kern="100" dirty="0">
                                <a:latin typeface="Calibri" panose="020F0502020204030204" pitchFamily="34" charset="0"/>
                                <a:ea typeface="Calibri" panose="020F0502020204030204" pitchFamily="34" charset="0"/>
                                <a:cs typeface="Arial" charset="0"/>
                              </a:rPr>
                              <a:t> </a:t>
                            </a:r>
                          </a:p>
                        </p:txBody>
                      </p:sp>
                      <p:cxnSp>
                        <p:nvCxnSpPr>
                          <p:cNvPr id="20521" name="Line 104">
                            <a:extLst>
                              <a:ext uri="{FF2B5EF4-FFF2-40B4-BE49-F238E27FC236}">
                                <a16:creationId xmlns:a16="http://schemas.microsoft.com/office/drawing/2014/main" id="{36CC908F-BCCE-3992-2193-B2EC31DDC1C1}"/>
                              </a:ext>
                            </a:extLst>
                          </p:cNvPr>
                          <p:cNvCxnSpPr>
                            <a:cxnSpLocks noChangeShapeType="1"/>
                          </p:cNvCxnSpPr>
                          <p:nvPr/>
                        </p:nvCxnSpPr>
                        <p:spPr bwMode="auto">
                          <a:xfrm>
                            <a:off x="7641" y="3859"/>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cxnSp>
                      <p:nvCxnSpPr>
                        <p:cNvPr id="20517" name="Line 105">
                          <a:extLst>
                            <a:ext uri="{FF2B5EF4-FFF2-40B4-BE49-F238E27FC236}">
                              <a16:creationId xmlns:a16="http://schemas.microsoft.com/office/drawing/2014/main" id="{0693B807-4DB1-8178-143E-BD2AE68DFE34}"/>
                            </a:ext>
                          </a:extLst>
                        </p:cNvPr>
                        <p:cNvCxnSpPr>
                          <a:cxnSpLocks noChangeShapeType="1"/>
                        </p:cNvCxnSpPr>
                        <p:nvPr/>
                      </p:nvCxnSpPr>
                      <p:spPr bwMode="auto">
                        <a:xfrm>
                          <a:off x="7596" y="6889"/>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518" name="Line 106">
                          <a:extLst>
                            <a:ext uri="{FF2B5EF4-FFF2-40B4-BE49-F238E27FC236}">
                              <a16:creationId xmlns:a16="http://schemas.microsoft.com/office/drawing/2014/main" id="{2EBAE80D-198C-8462-C4D6-5F663AB0BEED}"/>
                            </a:ext>
                          </a:extLst>
                        </p:cNvPr>
                        <p:cNvCxnSpPr>
                          <a:cxnSpLocks noChangeShapeType="1"/>
                        </p:cNvCxnSpPr>
                        <p:nvPr/>
                      </p:nvCxnSpPr>
                      <p:spPr bwMode="auto">
                        <a:xfrm>
                          <a:off x="7641" y="9904"/>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grpSp>
                <p:cxnSp>
                  <p:nvCxnSpPr>
                    <p:cNvPr id="20511" name="Line 107">
                      <a:extLst>
                        <a:ext uri="{FF2B5EF4-FFF2-40B4-BE49-F238E27FC236}">
                          <a16:creationId xmlns:a16="http://schemas.microsoft.com/office/drawing/2014/main" id="{F47C9EDF-9A08-391A-DE24-1EE99DF69866}"/>
                        </a:ext>
                      </a:extLst>
                    </p:cNvPr>
                    <p:cNvCxnSpPr>
                      <a:cxnSpLocks noChangeShapeType="1"/>
                    </p:cNvCxnSpPr>
                    <p:nvPr/>
                  </p:nvCxnSpPr>
                  <p:spPr bwMode="auto">
                    <a:xfrm>
                      <a:off x="5481" y="1744"/>
                      <a:ext cx="1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grpSp>
                <p:nvGrpSpPr>
                  <p:cNvPr id="20499" name="Group 18">
                    <a:extLst>
                      <a:ext uri="{FF2B5EF4-FFF2-40B4-BE49-F238E27FC236}">
                        <a16:creationId xmlns:a16="http://schemas.microsoft.com/office/drawing/2014/main" id="{336532D2-39DB-85E0-EEA8-C7BC6319F85F}"/>
                      </a:ext>
                    </a:extLst>
                  </p:cNvPr>
                  <p:cNvGrpSpPr>
                    <a:grpSpLocks/>
                  </p:cNvGrpSpPr>
                  <p:nvPr/>
                </p:nvGrpSpPr>
                <p:grpSpPr bwMode="auto">
                  <a:xfrm>
                    <a:off x="2316" y="3409"/>
                    <a:ext cx="4965" cy="4230"/>
                    <a:chOff x="2316" y="3409"/>
                    <a:chExt cx="4965" cy="4230"/>
                  </a:xfrm>
                </p:grpSpPr>
                <p:cxnSp>
                  <p:nvCxnSpPr>
                    <p:cNvPr id="20500" name="Line 109">
                      <a:extLst>
                        <a:ext uri="{FF2B5EF4-FFF2-40B4-BE49-F238E27FC236}">
                          <a16:creationId xmlns:a16="http://schemas.microsoft.com/office/drawing/2014/main" id="{53A57256-38EB-127A-BF7C-90F47DE89206}"/>
                        </a:ext>
                      </a:extLst>
                    </p:cNvPr>
                    <p:cNvCxnSpPr>
                      <a:cxnSpLocks noChangeShapeType="1"/>
                    </p:cNvCxnSpPr>
                    <p:nvPr/>
                  </p:nvCxnSpPr>
                  <p:spPr bwMode="auto">
                    <a:xfrm>
                      <a:off x="2601" y="6559"/>
                      <a:ext cx="1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501" name="Line 110">
                      <a:extLst>
                        <a:ext uri="{FF2B5EF4-FFF2-40B4-BE49-F238E27FC236}">
                          <a16:creationId xmlns:a16="http://schemas.microsoft.com/office/drawing/2014/main" id="{8789CC44-5E36-E926-1627-14139D856E1E}"/>
                        </a:ext>
                      </a:extLst>
                    </p:cNvPr>
                    <p:cNvCxnSpPr>
                      <a:cxnSpLocks noChangeShapeType="1"/>
                    </p:cNvCxnSpPr>
                    <p:nvPr/>
                  </p:nvCxnSpPr>
                  <p:spPr bwMode="auto">
                    <a:xfrm>
                      <a:off x="2316" y="3574"/>
                      <a:ext cx="1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502" name="Line 111">
                      <a:extLst>
                        <a:ext uri="{FF2B5EF4-FFF2-40B4-BE49-F238E27FC236}">
                          <a16:creationId xmlns:a16="http://schemas.microsoft.com/office/drawing/2014/main" id="{D157AA4E-FC9D-D721-F20B-12AFB14A09E9}"/>
                        </a:ext>
                      </a:extLst>
                    </p:cNvPr>
                    <p:cNvCxnSpPr>
                      <a:cxnSpLocks noChangeShapeType="1"/>
                    </p:cNvCxnSpPr>
                    <p:nvPr/>
                  </p:nvCxnSpPr>
                  <p:spPr bwMode="auto">
                    <a:xfrm>
                      <a:off x="5301" y="4609"/>
                      <a:ext cx="1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503" name="Line 112">
                      <a:extLst>
                        <a:ext uri="{FF2B5EF4-FFF2-40B4-BE49-F238E27FC236}">
                          <a16:creationId xmlns:a16="http://schemas.microsoft.com/office/drawing/2014/main" id="{6613129C-CC7F-B904-25E9-C09DA130CC13}"/>
                        </a:ext>
                      </a:extLst>
                    </p:cNvPr>
                    <p:cNvCxnSpPr>
                      <a:cxnSpLocks noChangeShapeType="1"/>
                    </p:cNvCxnSpPr>
                    <p:nvPr/>
                  </p:nvCxnSpPr>
                  <p:spPr bwMode="auto">
                    <a:xfrm>
                      <a:off x="5466" y="6439"/>
                      <a:ext cx="1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504" name="Line 113">
                      <a:extLst>
                        <a:ext uri="{FF2B5EF4-FFF2-40B4-BE49-F238E27FC236}">
                          <a16:creationId xmlns:a16="http://schemas.microsoft.com/office/drawing/2014/main" id="{13A98A74-CF34-39C9-8769-DE0B137D9335}"/>
                        </a:ext>
                      </a:extLst>
                    </p:cNvPr>
                    <p:cNvCxnSpPr>
                      <a:cxnSpLocks noChangeShapeType="1"/>
                    </p:cNvCxnSpPr>
                    <p:nvPr/>
                  </p:nvCxnSpPr>
                  <p:spPr bwMode="auto">
                    <a:xfrm>
                      <a:off x="5721" y="7639"/>
                      <a:ext cx="1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505" name="Line 114">
                      <a:extLst>
                        <a:ext uri="{FF2B5EF4-FFF2-40B4-BE49-F238E27FC236}">
                          <a16:creationId xmlns:a16="http://schemas.microsoft.com/office/drawing/2014/main" id="{AFD67BC1-5C86-04B5-B345-BD1D39837F79}"/>
                        </a:ext>
                      </a:extLst>
                    </p:cNvPr>
                    <p:cNvCxnSpPr>
                      <a:cxnSpLocks noChangeShapeType="1"/>
                    </p:cNvCxnSpPr>
                    <p:nvPr/>
                  </p:nvCxnSpPr>
                  <p:spPr bwMode="auto">
                    <a:xfrm>
                      <a:off x="2586" y="7519"/>
                      <a:ext cx="1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506" name="Line 115">
                      <a:extLst>
                        <a:ext uri="{FF2B5EF4-FFF2-40B4-BE49-F238E27FC236}">
                          <a16:creationId xmlns:a16="http://schemas.microsoft.com/office/drawing/2014/main" id="{8DEA3B2F-0C3D-5132-0DC7-E172F6B02A50}"/>
                        </a:ext>
                      </a:extLst>
                    </p:cNvPr>
                    <p:cNvCxnSpPr>
                      <a:cxnSpLocks noChangeShapeType="1"/>
                    </p:cNvCxnSpPr>
                    <p:nvPr/>
                  </p:nvCxnSpPr>
                  <p:spPr bwMode="auto">
                    <a:xfrm>
                      <a:off x="5481" y="3409"/>
                      <a:ext cx="1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507" name="Line 116">
                      <a:extLst>
                        <a:ext uri="{FF2B5EF4-FFF2-40B4-BE49-F238E27FC236}">
                          <a16:creationId xmlns:a16="http://schemas.microsoft.com/office/drawing/2014/main" id="{998C9FBC-2B5E-DB98-F14D-24BE4DDB5801}"/>
                        </a:ext>
                      </a:extLst>
                    </p:cNvPr>
                    <p:cNvCxnSpPr>
                      <a:cxnSpLocks noChangeShapeType="1"/>
                    </p:cNvCxnSpPr>
                    <p:nvPr/>
                  </p:nvCxnSpPr>
                  <p:spPr bwMode="auto">
                    <a:xfrm>
                      <a:off x="3321" y="4609"/>
                      <a:ext cx="1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508" name="Line 117">
                      <a:extLst>
                        <a:ext uri="{FF2B5EF4-FFF2-40B4-BE49-F238E27FC236}">
                          <a16:creationId xmlns:a16="http://schemas.microsoft.com/office/drawing/2014/main" id="{B8038AEA-1E0D-EC89-C4BD-21BECF46246B}"/>
                        </a:ext>
                      </a:extLst>
                    </p:cNvPr>
                    <p:cNvCxnSpPr>
                      <a:cxnSpLocks noChangeShapeType="1"/>
                    </p:cNvCxnSpPr>
                    <p:nvPr/>
                  </p:nvCxnSpPr>
                  <p:spPr bwMode="auto">
                    <a:xfrm>
                      <a:off x="7101" y="4354"/>
                      <a:ext cx="1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509" name="Line 118">
                      <a:extLst>
                        <a:ext uri="{FF2B5EF4-FFF2-40B4-BE49-F238E27FC236}">
                          <a16:creationId xmlns:a16="http://schemas.microsoft.com/office/drawing/2014/main" id="{FBD7B059-0BD7-9DF9-8A6A-170BE249BF5C}"/>
                        </a:ext>
                      </a:extLst>
                    </p:cNvPr>
                    <p:cNvCxnSpPr>
                      <a:cxnSpLocks noChangeShapeType="1"/>
                    </p:cNvCxnSpPr>
                    <p:nvPr/>
                  </p:nvCxnSpPr>
                  <p:spPr bwMode="auto">
                    <a:xfrm>
                      <a:off x="7056" y="3649"/>
                      <a:ext cx="1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grpSp>
          </p:grpSp>
          <p:cxnSp>
            <p:nvCxnSpPr>
              <p:cNvPr id="20486" name="Line 119">
                <a:extLst>
                  <a:ext uri="{FF2B5EF4-FFF2-40B4-BE49-F238E27FC236}">
                    <a16:creationId xmlns:a16="http://schemas.microsoft.com/office/drawing/2014/main" id="{CA4EEA8C-FBE8-FD35-4FB2-A95A0C1ED79C}"/>
                  </a:ext>
                </a:extLst>
              </p:cNvPr>
              <p:cNvCxnSpPr>
                <a:cxnSpLocks noChangeShapeType="1"/>
              </p:cNvCxnSpPr>
              <p:nvPr/>
            </p:nvCxnSpPr>
            <p:spPr bwMode="auto">
              <a:xfrm flipH="1">
                <a:off x="2211" y="4459"/>
                <a:ext cx="1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487" name="Line 120">
                <a:extLst>
                  <a:ext uri="{FF2B5EF4-FFF2-40B4-BE49-F238E27FC236}">
                    <a16:creationId xmlns:a16="http://schemas.microsoft.com/office/drawing/2014/main" id="{857E0843-E537-2D1F-BB4A-A62B0F85051A}"/>
                  </a:ext>
                </a:extLst>
              </p:cNvPr>
              <p:cNvCxnSpPr>
                <a:cxnSpLocks noChangeShapeType="1"/>
              </p:cNvCxnSpPr>
              <p:nvPr/>
            </p:nvCxnSpPr>
            <p:spPr bwMode="auto">
              <a:xfrm flipH="1">
                <a:off x="4041" y="3424"/>
                <a:ext cx="1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488" name="Line 121">
                <a:extLst>
                  <a:ext uri="{FF2B5EF4-FFF2-40B4-BE49-F238E27FC236}">
                    <a16:creationId xmlns:a16="http://schemas.microsoft.com/office/drawing/2014/main" id="{927DE2C5-08DC-D8EE-E377-F796D29EF7A5}"/>
                  </a:ext>
                </a:extLst>
              </p:cNvPr>
              <p:cNvCxnSpPr>
                <a:cxnSpLocks noChangeShapeType="1"/>
              </p:cNvCxnSpPr>
              <p:nvPr/>
            </p:nvCxnSpPr>
            <p:spPr bwMode="auto">
              <a:xfrm flipH="1">
                <a:off x="4041" y="4684"/>
                <a:ext cx="1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489" name="Line 122">
                <a:extLst>
                  <a:ext uri="{FF2B5EF4-FFF2-40B4-BE49-F238E27FC236}">
                    <a16:creationId xmlns:a16="http://schemas.microsoft.com/office/drawing/2014/main" id="{45C4B0EB-2759-B9FF-91F1-4F1B2E1314FE}"/>
                  </a:ext>
                </a:extLst>
              </p:cNvPr>
              <p:cNvCxnSpPr>
                <a:cxnSpLocks noChangeShapeType="1"/>
              </p:cNvCxnSpPr>
              <p:nvPr/>
            </p:nvCxnSpPr>
            <p:spPr bwMode="auto">
              <a:xfrm flipH="1">
                <a:off x="6066" y="4594"/>
                <a:ext cx="1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490" name="Line 123">
                <a:extLst>
                  <a:ext uri="{FF2B5EF4-FFF2-40B4-BE49-F238E27FC236}">
                    <a16:creationId xmlns:a16="http://schemas.microsoft.com/office/drawing/2014/main" id="{EA54C90D-6716-14C7-0094-9723884CF39D}"/>
                  </a:ext>
                </a:extLst>
              </p:cNvPr>
              <p:cNvCxnSpPr>
                <a:cxnSpLocks noChangeShapeType="1"/>
              </p:cNvCxnSpPr>
              <p:nvPr/>
            </p:nvCxnSpPr>
            <p:spPr bwMode="auto">
              <a:xfrm flipH="1">
                <a:off x="5916" y="3469"/>
                <a:ext cx="1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491" name="Line 124">
                <a:extLst>
                  <a:ext uri="{FF2B5EF4-FFF2-40B4-BE49-F238E27FC236}">
                    <a16:creationId xmlns:a16="http://schemas.microsoft.com/office/drawing/2014/main" id="{CFE08A00-A623-F849-7150-80DF01C3BA75}"/>
                  </a:ext>
                </a:extLst>
              </p:cNvPr>
              <p:cNvCxnSpPr>
                <a:cxnSpLocks noChangeShapeType="1"/>
              </p:cNvCxnSpPr>
              <p:nvPr/>
            </p:nvCxnSpPr>
            <p:spPr bwMode="auto">
              <a:xfrm flipH="1">
                <a:off x="6156" y="6529"/>
                <a:ext cx="1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492" name="Line 125">
                <a:extLst>
                  <a:ext uri="{FF2B5EF4-FFF2-40B4-BE49-F238E27FC236}">
                    <a16:creationId xmlns:a16="http://schemas.microsoft.com/office/drawing/2014/main" id="{FC5F1DF5-B66E-A4A5-CF1C-E1A1A04E0380}"/>
                  </a:ext>
                </a:extLst>
              </p:cNvPr>
              <p:cNvCxnSpPr>
                <a:cxnSpLocks noChangeShapeType="1"/>
              </p:cNvCxnSpPr>
              <p:nvPr/>
            </p:nvCxnSpPr>
            <p:spPr bwMode="auto">
              <a:xfrm flipH="1">
                <a:off x="6441" y="7549"/>
                <a:ext cx="1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493" name="Line 126">
                <a:extLst>
                  <a:ext uri="{FF2B5EF4-FFF2-40B4-BE49-F238E27FC236}">
                    <a16:creationId xmlns:a16="http://schemas.microsoft.com/office/drawing/2014/main" id="{3C26303D-8C9C-BEF1-B440-32C15D03FB1E}"/>
                  </a:ext>
                </a:extLst>
              </p:cNvPr>
              <p:cNvCxnSpPr>
                <a:cxnSpLocks noChangeShapeType="1"/>
              </p:cNvCxnSpPr>
              <p:nvPr/>
            </p:nvCxnSpPr>
            <p:spPr bwMode="auto">
              <a:xfrm flipH="1">
                <a:off x="3321" y="7639"/>
                <a:ext cx="1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494" name="Line 127">
                <a:extLst>
                  <a:ext uri="{FF2B5EF4-FFF2-40B4-BE49-F238E27FC236}">
                    <a16:creationId xmlns:a16="http://schemas.microsoft.com/office/drawing/2014/main" id="{EFD438BA-96EC-5C3B-FB72-AD701BB0B65F}"/>
                  </a:ext>
                </a:extLst>
              </p:cNvPr>
              <p:cNvCxnSpPr>
                <a:cxnSpLocks noChangeShapeType="1"/>
              </p:cNvCxnSpPr>
              <p:nvPr/>
            </p:nvCxnSpPr>
            <p:spPr bwMode="auto">
              <a:xfrm flipH="1">
                <a:off x="3636" y="6469"/>
                <a:ext cx="1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cxnSp>
          <p:nvCxnSpPr>
            <p:cNvPr id="20484" name="Line 128">
              <a:extLst>
                <a:ext uri="{FF2B5EF4-FFF2-40B4-BE49-F238E27FC236}">
                  <a16:creationId xmlns:a16="http://schemas.microsoft.com/office/drawing/2014/main" id="{B85B40BA-EEA0-50D7-87DE-FAA2AFF89CEF}"/>
                </a:ext>
              </a:extLst>
            </p:cNvPr>
            <p:cNvCxnSpPr>
              <a:cxnSpLocks noChangeShapeType="1"/>
            </p:cNvCxnSpPr>
            <p:nvPr/>
          </p:nvCxnSpPr>
          <p:spPr bwMode="auto">
            <a:xfrm>
              <a:off x="3441" y="3439"/>
              <a:ext cx="1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cSld>
  <p:clrMapOvr>
    <a:masterClrMapping/>
  </p:clrMapOvr>
  <p:transition>
    <p:randomBar dir="vert"/>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D7F1-217A-1DFD-2C93-41360C08F88E}"/>
              </a:ext>
            </a:extLst>
          </p:cNvPr>
          <p:cNvSpPr>
            <a:spLocks noGrp="1"/>
          </p:cNvSpPr>
          <p:nvPr>
            <p:ph type="title"/>
          </p:nvPr>
        </p:nvSpPr>
        <p:spPr/>
        <p:txBody>
          <a:bodyPr>
            <a:normAutofit fontScale="90000"/>
          </a:bodyPr>
          <a:lstStyle/>
          <a:p>
            <a:pPr>
              <a:defRPr/>
            </a:pPr>
            <a:r>
              <a:rPr lang="ar-EG" b="1" dirty="0">
                <a:effectLst>
                  <a:outerShdw blurRad="38100" dist="38100" dir="2700000" algn="tl">
                    <a:srgbClr val="000000">
                      <a:alpha val="43137"/>
                    </a:srgbClr>
                  </a:outerShdw>
                </a:effectLst>
              </a:rPr>
              <a:t>دور المناهج فيما يتعلق بالعلاقة بين الفقراء وال</a:t>
            </a:r>
            <a:r>
              <a:rPr lang="ar-IQ" b="1" dirty="0">
                <a:effectLst>
                  <a:outerShdw blurRad="38100" dist="38100" dir="2700000" algn="tl">
                    <a:srgbClr val="000000">
                      <a:alpha val="43137"/>
                    </a:srgbClr>
                  </a:outerShdw>
                </a:effectLst>
              </a:rPr>
              <a:t>أ</a:t>
            </a:r>
            <a:r>
              <a:rPr lang="ar-EG" b="1" dirty="0" err="1">
                <a:effectLst>
                  <a:outerShdw blurRad="38100" dist="38100" dir="2700000" algn="tl">
                    <a:srgbClr val="000000">
                      <a:alpha val="43137"/>
                    </a:srgbClr>
                  </a:outerShdw>
                </a:effectLst>
              </a:rPr>
              <a:t>غنياء</a:t>
            </a:r>
            <a:r>
              <a:rPr lang="ar-EG" b="1" dirty="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618963E-6965-9177-93D1-AE6235B0657F}"/>
              </a:ext>
            </a:extLst>
          </p:cNvPr>
          <p:cNvSpPr>
            <a:spLocks noGrp="1"/>
          </p:cNvSpPr>
          <p:nvPr>
            <p:ph idx="1"/>
          </p:nvPr>
        </p:nvSpPr>
        <p:spPr/>
        <p:txBody>
          <a:bodyPr/>
          <a:lstStyle/>
          <a:p>
            <a:pPr marL="0" indent="0">
              <a:buFontTx/>
              <a:buNone/>
              <a:defRPr/>
            </a:pPr>
            <a:r>
              <a:rPr lang="ar-EG" b="1" dirty="0">
                <a:solidFill>
                  <a:schemeClr val="bg2">
                    <a:lumMod val="25000"/>
                  </a:schemeClr>
                </a:solidFill>
                <a:effectLst>
                  <a:outerShdw blurRad="38100" dist="38100" dir="2700000" algn="tl">
                    <a:srgbClr val="000000">
                      <a:alpha val="43137"/>
                    </a:srgbClr>
                  </a:outerShdw>
                </a:effectLst>
              </a:rPr>
              <a:t>1</a:t>
            </a:r>
            <a:r>
              <a:rPr lang="ar-IQ" b="1" dirty="0">
                <a:solidFill>
                  <a:schemeClr val="bg2">
                    <a:lumMod val="25000"/>
                  </a:schemeClr>
                </a:solidFill>
                <a:effectLst>
                  <a:outerShdw blurRad="38100" dist="38100" dir="2700000" algn="tl">
                    <a:srgbClr val="000000">
                      <a:alpha val="43137"/>
                    </a:srgbClr>
                  </a:outerShdw>
                </a:effectLst>
              </a:rPr>
              <a:t>-</a:t>
            </a:r>
            <a:r>
              <a:rPr lang="ar-EG" sz="2000" b="1" dirty="0">
                <a:solidFill>
                  <a:schemeClr val="bg2">
                    <a:lumMod val="25000"/>
                  </a:schemeClr>
                </a:solidFill>
                <a:effectLst>
                  <a:outerShdw blurRad="38100" dist="38100" dir="2700000" algn="tl">
                    <a:srgbClr val="000000">
                      <a:alpha val="43137"/>
                    </a:srgbClr>
                  </a:outerShdw>
                </a:effectLst>
              </a:rPr>
              <a:t> </a:t>
            </a:r>
            <a:r>
              <a:rPr lang="ar-EG" sz="2000" b="1" dirty="0">
                <a:effectLst>
                  <a:outerShdw blurRad="38100" dist="38100" dir="2700000" algn="tl">
                    <a:srgbClr val="000000">
                      <a:alpha val="43137"/>
                    </a:srgbClr>
                  </a:outerShdw>
                </a:effectLst>
              </a:rPr>
              <a:t>دراس</a:t>
            </a:r>
            <a:r>
              <a:rPr lang="ar-IQ" sz="2000" b="1" dirty="0">
                <a:effectLst>
                  <a:outerShdw blurRad="38100" dist="38100" dir="2700000" algn="tl">
                    <a:srgbClr val="000000">
                      <a:alpha val="43137"/>
                    </a:srgbClr>
                  </a:outerShdw>
                </a:effectLst>
              </a:rPr>
              <a:t>ة</a:t>
            </a:r>
            <a:r>
              <a:rPr lang="ar-EG" sz="2000" b="1" dirty="0">
                <a:effectLst>
                  <a:outerShdw blurRad="38100" dist="38100" dir="2700000" algn="tl">
                    <a:srgbClr val="000000">
                      <a:alpha val="43137"/>
                    </a:srgbClr>
                  </a:outerShdw>
                </a:effectLst>
              </a:rPr>
              <a:t> بعض الآيات القرآنية وال</a:t>
            </a:r>
            <a:r>
              <a:rPr lang="ar-IQ" sz="2000" b="1" dirty="0">
                <a:effectLst>
                  <a:outerShdw blurRad="38100" dist="38100" dir="2700000" algn="tl">
                    <a:srgbClr val="000000">
                      <a:alpha val="43137"/>
                    </a:srgbClr>
                  </a:outerShdw>
                </a:effectLst>
              </a:rPr>
              <a:t>أ</a:t>
            </a:r>
            <a:r>
              <a:rPr lang="ar-EG" sz="2000" b="1" dirty="0" err="1">
                <a:effectLst>
                  <a:outerShdw blurRad="38100" dist="38100" dir="2700000" algn="tl">
                    <a:srgbClr val="000000">
                      <a:alpha val="43137"/>
                    </a:srgbClr>
                  </a:outerShdw>
                </a:effectLst>
              </a:rPr>
              <a:t>حاديث</a:t>
            </a:r>
            <a:r>
              <a:rPr lang="ar-EG" sz="2000" b="1" dirty="0">
                <a:effectLst>
                  <a:outerShdw blurRad="38100" dist="38100" dir="2700000" algn="tl">
                    <a:srgbClr val="000000">
                      <a:alpha val="43137"/>
                    </a:srgbClr>
                  </a:outerShdw>
                </a:effectLst>
              </a:rPr>
              <a:t> النبوية التي تبين حقوق الفقراء عند الأغنياء. </a:t>
            </a:r>
          </a:p>
          <a:p>
            <a:pPr marL="0" indent="0">
              <a:buFontTx/>
              <a:buNone/>
              <a:defRPr/>
            </a:pPr>
            <a:r>
              <a:rPr lang="ar-EG" sz="2800" b="1" dirty="0">
                <a:solidFill>
                  <a:schemeClr val="bg2">
                    <a:lumMod val="25000"/>
                  </a:schemeClr>
                </a:solidFill>
                <a:effectLst>
                  <a:outerShdw blurRad="38100" dist="38100" dir="2700000" algn="tl">
                    <a:srgbClr val="000000">
                      <a:alpha val="43137"/>
                    </a:srgbClr>
                  </a:outerShdw>
                </a:effectLst>
              </a:rPr>
              <a:t>2</a:t>
            </a:r>
            <a:r>
              <a:rPr lang="ar-IQ" sz="2800" b="1" dirty="0">
                <a:solidFill>
                  <a:schemeClr val="bg2">
                    <a:lumMod val="25000"/>
                  </a:schemeClr>
                </a:solidFill>
                <a:effectLst>
                  <a:outerShdw blurRad="38100" dist="38100" dir="2700000" algn="tl">
                    <a:srgbClr val="000000">
                      <a:alpha val="43137"/>
                    </a:srgbClr>
                  </a:outerShdw>
                </a:effectLst>
              </a:rPr>
              <a:t>-</a:t>
            </a:r>
            <a:r>
              <a:rPr lang="ar-EG" sz="2800" b="1" dirty="0">
                <a:solidFill>
                  <a:schemeClr val="bg2">
                    <a:lumMod val="25000"/>
                  </a:schemeClr>
                </a:solidFill>
                <a:effectLst>
                  <a:outerShdw blurRad="38100" dist="38100" dir="2700000" algn="tl">
                    <a:srgbClr val="000000">
                      <a:alpha val="43137"/>
                    </a:srgbClr>
                  </a:outerShdw>
                </a:effectLst>
              </a:rPr>
              <a:t> </a:t>
            </a:r>
            <a:r>
              <a:rPr lang="ar-EG" sz="2000" b="1" dirty="0">
                <a:effectLst>
                  <a:outerShdw blurRad="38100" dist="38100" dir="2700000" algn="tl">
                    <a:srgbClr val="000000">
                      <a:alpha val="43137"/>
                    </a:srgbClr>
                  </a:outerShdw>
                </a:effectLst>
              </a:rPr>
              <a:t>دراسة أمثلة واقعة من حياة الصحابة والصالحين على مر العصور في تحقيق التكافل الاجتماعى.</a:t>
            </a:r>
          </a:p>
          <a:p>
            <a:pPr marL="0" indent="0">
              <a:buFontTx/>
              <a:buNone/>
              <a:defRPr/>
            </a:pPr>
            <a:r>
              <a:rPr lang="ar-EG" sz="2800" b="1" dirty="0">
                <a:solidFill>
                  <a:schemeClr val="bg2">
                    <a:lumMod val="25000"/>
                  </a:schemeClr>
                </a:solidFill>
                <a:effectLst>
                  <a:outerShdw blurRad="38100" dist="38100" dir="2700000" algn="tl">
                    <a:srgbClr val="000000">
                      <a:alpha val="43137"/>
                    </a:srgbClr>
                  </a:outerShdw>
                </a:effectLst>
              </a:rPr>
              <a:t>3</a:t>
            </a:r>
            <a:r>
              <a:rPr lang="ar-IQ" sz="2800" b="1" dirty="0">
                <a:solidFill>
                  <a:schemeClr val="bg2">
                    <a:lumMod val="25000"/>
                  </a:schemeClr>
                </a:solidFill>
                <a:effectLst>
                  <a:outerShdw blurRad="38100" dist="38100" dir="2700000" algn="tl">
                    <a:srgbClr val="000000">
                      <a:alpha val="43137"/>
                    </a:srgbClr>
                  </a:outerShdw>
                </a:effectLst>
              </a:rPr>
              <a:t>-</a:t>
            </a:r>
            <a:r>
              <a:rPr lang="ar-EG" sz="2000" b="1" dirty="0">
                <a:solidFill>
                  <a:schemeClr val="bg2">
                    <a:lumMod val="25000"/>
                  </a:schemeClr>
                </a:solidFill>
                <a:effectLst>
                  <a:outerShdw blurRad="38100" dist="38100" dir="2700000" algn="tl">
                    <a:srgbClr val="000000">
                      <a:alpha val="43137"/>
                    </a:srgbClr>
                  </a:outerShdw>
                </a:effectLst>
              </a:rPr>
              <a:t> </a:t>
            </a:r>
            <a:r>
              <a:rPr lang="ar-EG" sz="2000" b="1" dirty="0">
                <a:effectLst>
                  <a:outerShdw blurRad="38100" dist="38100" dir="2700000" algn="tl">
                    <a:srgbClr val="000000">
                      <a:alpha val="43137"/>
                    </a:srgbClr>
                  </a:outerShdw>
                </a:effectLst>
              </a:rPr>
              <a:t>قيام التلاميذ بأنشطة ميدانية في الح</a:t>
            </a:r>
            <a:r>
              <a:rPr lang="ar-IQ" sz="2000" b="1" dirty="0">
                <a:effectLst>
                  <a:outerShdw blurRad="38100" dist="38100" dir="2700000" algn="tl">
                    <a:srgbClr val="000000">
                      <a:alpha val="43137"/>
                    </a:srgbClr>
                  </a:outerShdw>
                </a:effectLst>
              </a:rPr>
              <a:t>ي</a:t>
            </a:r>
            <a:r>
              <a:rPr lang="ar-EG" sz="2000" b="1" dirty="0">
                <a:effectLst>
                  <a:outerShdw blurRad="38100" dist="38100" dir="2700000" algn="tl">
                    <a:srgbClr val="000000">
                      <a:alpha val="43137"/>
                    </a:srgbClr>
                  </a:outerShdw>
                </a:effectLst>
              </a:rPr>
              <a:t> لجمع التبرعات من الأغنياء وتوزيعها على الفقراء.</a:t>
            </a:r>
          </a:p>
          <a:p>
            <a:pPr marL="0" indent="0">
              <a:buFontTx/>
              <a:buNone/>
              <a:defRPr/>
            </a:pPr>
            <a:r>
              <a:rPr lang="ar-EG" sz="2800" b="1" dirty="0">
                <a:solidFill>
                  <a:schemeClr val="bg2">
                    <a:lumMod val="25000"/>
                  </a:schemeClr>
                </a:solidFill>
                <a:effectLst>
                  <a:outerShdw blurRad="38100" dist="38100" dir="2700000" algn="tl">
                    <a:srgbClr val="000000">
                      <a:alpha val="43137"/>
                    </a:srgbClr>
                  </a:outerShdw>
                </a:effectLst>
              </a:rPr>
              <a:t>4</a:t>
            </a:r>
            <a:r>
              <a:rPr lang="ar-IQ" sz="2800" b="1" dirty="0">
                <a:solidFill>
                  <a:schemeClr val="bg2">
                    <a:lumMod val="25000"/>
                  </a:schemeClr>
                </a:solidFill>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 دراسة ما </a:t>
            </a:r>
            <a:r>
              <a:rPr lang="ar-IQ" sz="2000" b="1" dirty="0">
                <a:effectLst>
                  <a:outerShdw blurRad="38100" dist="38100" dir="2700000" algn="tl">
                    <a:srgbClr val="000000">
                      <a:alpha val="43137"/>
                    </a:srgbClr>
                  </a:outerShdw>
                </a:effectLst>
              </a:rPr>
              <a:t>ت</a:t>
            </a:r>
            <a:r>
              <a:rPr lang="ar-EG" sz="2000" b="1" dirty="0">
                <a:effectLst>
                  <a:outerShdw blurRad="38100" dist="38100" dir="2700000" algn="tl">
                    <a:srgbClr val="000000">
                      <a:alpha val="43137"/>
                    </a:srgbClr>
                  </a:outerShdw>
                </a:effectLst>
              </a:rPr>
              <a:t>قوم به الدول والجمعيات الخيرية من أدوار في هذا السبيل لتحقيق التكافل الاجتماعي.</a:t>
            </a:r>
          </a:p>
          <a:p>
            <a:pPr marL="0" indent="0">
              <a:buFontTx/>
              <a:buNone/>
              <a:defRPr/>
            </a:pPr>
            <a:r>
              <a:rPr lang="ar-EG" sz="2800" b="1" dirty="0">
                <a:solidFill>
                  <a:schemeClr val="bg2">
                    <a:lumMod val="25000"/>
                  </a:schemeClr>
                </a:solidFill>
                <a:effectLst>
                  <a:outerShdw blurRad="38100" dist="38100" dir="2700000" algn="tl">
                    <a:srgbClr val="000000">
                      <a:alpha val="43137"/>
                    </a:srgbClr>
                  </a:outerShdw>
                </a:effectLst>
              </a:rPr>
              <a:t>5</a:t>
            </a:r>
            <a:r>
              <a:rPr lang="ar-IQ" sz="2800" b="1" dirty="0">
                <a:solidFill>
                  <a:schemeClr val="bg2">
                    <a:lumMod val="25000"/>
                  </a:schemeClr>
                </a:solidFill>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 نشر روح المحبة بين التلاميذ </a:t>
            </a:r>
            <a:r>
              <a:rPr lang="ar-EG" sz="2000" b="1" dirty="0" err="1">
                <a:effectLst>
                  <a:outerShdw blurRad="38100" dist="38100" dir="2700000" algn="tl">
                    <a:srgbClr val="000000">
                      <a:alpha val="43137"/>
                    </a:srgbClr>
                  </a:outerShdw>
                </a:effectLst>
              </a:rPr>
              <a:t>الأغنيا</a:t>
            </a:r>
            <a:r>
              <a:rPr lang="ar-IQ" sz="2000" b="1" dirty="0">
                <a:effectLst>
                  <a:outerShdw blurRad="38100" dist="38100" dir="2700000" algn="tl">
                    <a:srgbClr val="000000">
                      <a:alpha val="43137"/>
                    </a:srgbClr>
                  </a:outerShdw>
                </a:effectLst>
              </a:rPr>
              <a:t>ء</a:t>
            </a:r>
            <a:r>
              <a:rPr lang="ar-EG" sz="2000" b="1" dirty="0">
                <a:effectLst>
                  <a:outerShdw blurRad="38100" dist="38100" dir="2700000" algn="tl">
                    <a:srgbClr val="000000">
                      <a:alpha val="43137"/>
                    </a:srgbClr>
                  </a:outerShdw>
                </a:effectLst>
              </a:rPr>
              <a:t> والفقراء</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 وتوطيد العلاقة بينهم بتبادل الزيارات المنزلي</a:t>
            </a:r>
            <a:r>
              <a:rPr lang="ar-IQ" sz="2000" b="1" dirty="0">
                <a:effectLst>
                  <a:outerShdw blurRad="38100" dist="38100" dir="2700000" algn="tl">
                    <a:srgbClr val="000000">
                      <a:alpha val="43137"/>
                    </a:srgbClr>
                  </a:outerShdw>
                </a:effectLst>
              </a:rPr>
              <a:t>ة</a:t>
            </a:r>
            <a:r>
              <a:rPr lang="ar-EG" sz="2000" b="1" dirty="0">
                <a:effectLst>
                  <a:outerShdw blurRad="38100" dist="38100" dir="2700000" algn="tl">
                    <a:srgbClr val="000000">
                      <a:alpha val="43137"/>
                    </a:srgbClr>
                  </a:outerShdw>
                </a:effectLst>
              </a:rPr>
              <a:t> والهدايا الرمزي</a:t>
            </a:r>
            <a:r>
              <a:rPr lang="ar-IQ" sz="2000" b="1" dirty="0">
                <a:effectLst>
                  <a:outerShdw blurRad="38100" dist="38100" dir="2700000" algn="tl">
                    <a:srgbClr val="000000">
                      <a:alpha val="43137"/>
                    </a:srgbClr>
                  </a:outerShdw>
                </a:effectLst>
              </a:rPr>
              <a:t>ة</a:t>
            </a:r>
            <a:r>
              <a:rPr lang="ar-EG" sz="2000" b="1" dirty="0">
                <a:effectLst>
                  <a:outerShdw blurRad="38100" dist="38100" dir="2700000" algn="tl">
                    <a:srgbClr val="000000">
                      <a:alpha val="43137"/>
                    </a:srgbClr>
                  </a:outerShdw>
                </a:effectLst>
              </a:rPr>
              <a:t> وغيرها. </a:t>
            </a:r>
            <a:endParaRPr lang="en-US" sz="2800" b="1" dirty="0">
              <a:effectLst>
                <a:outerShdw blurRad="38100" dist="38100" dir="2700000" algn="tl">
                  <a:srgbClr val="000000">
                    <a:alpha val="43137"/>
                  </a:srgbClr>
                </a:outerShdw>
              </a:effectLst>
            </a:endParaRPr>
          </a:p>
        </p:txBody>
      </p:sp>
    </p:spTree>
  </p:cSld>
  <p:clrMapOvr>
    <a:masterClrMapping/>
  </p:clrMapOvr>
  <p:transition spd="slow">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ADC46-9358-1D84-8D1E-EC8FDAA78F95}"/>
              </a:ext>
            </a:extLst>
          </p:cNvPr>
          <p:cNvSpPr>
            <a:spLocks noGrp="1"/>
          </p:cNvSpPr>
          <p:nvPr>
            <p:ph type="title"/>
          </p:nvPr>
        </p:nvSpPr>
        <p:spPr/>
        <p:txBody>
          <a:bodyPr/>
          <a:lstStyle/>
          <a:p>
            <a:pPr>
              <a:defRPr/>
            </a:pPr>
            <a:r>
              <a:rPr lang="ar-EG" b="1" dirty="0">
                <a:effectLst>
                  <a:outerShdw blurRad="38100" dist="38100" dir="2700000" algn="tl">
                    <a:srgbClr val="000000">
                      <a:alpha val="43137"/>
                    </a:srgbClr>
                  </a:outerShdw>
                </a:effectLst>
              </a:rPr>
              <a:t>رابع</a:t>
            </a:r>
            <a:r>
              <a:rPr lang="ar-IQ" b="1" dirty="0">
                <a:effectLst>
                  <a:outerShdw blurRad="38100" dist="38100" dir="2700000" algn="tl">
                    <a:srgbClr val="000000">
                      <a:alpha val="43137"/>
                    </a:srgbClr>
                  </a:outerShdw>
                </a:effectLst>
              </a:rPr>
              <a:t>ً</a:t>
            </a:r>
            <a:r>
              <a:rPr lang="ar-EG" b="1" dirty="0">
                <a:effectLst>
                  <a:outerShdw blurRad="38100" dist="38100" dir="2700000" algn="tl">
                    <a:srgbClr val="000000">
                      <a:alpha val="43137"/>
                    </a:srgbClr>
                  </a:outerShdw>
                </a:effectLst>
              </a:rPr>
              <a:t>ا: العلاق</a:t>
            </a:r>
            <a:r>
              <a:rPr lang="ar-IQ" b="1" dirty="0">
                <a:effectLst>
                  <a:outerShdw blurRad="38100" dist="38100" dir="2700000" algn="tl">
                    <a:srgbClr val="000000">
                      <a:alpha val="43137"/>
                    </a:srgbClr>
                  </a:outerShdw>
                </a:effectLst>
              </a:rPr>
              <a:t>ة</a:t>
            </a:r>
            <a:r>
              <a:rPr lang="ar-EG" b="1" dirty="0">
                <a:effectLst>
                  <a:outerShdw blurRad="38100" dist="38100" dir="2700000" algn="tl">
                    <a:srgbClr val="000000">
                      <a:alpha val="43137"/>
                    </a:srgbClr>
                  </a:outerShdw>
                </a:effectLst>
              </a:rPr>
              <a:t> بين الرجل والمرأة</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B9A7ACF-623E-060D-DA4D-0125F1DAECCE}"/>
              </a:ext>
            </a:extLst>
          </p:cNvPr>
          <p:cNvSpPr>
            <a:spLocks noGrp="1"/>
          </p:cNvSpPr>
          <p:nvPr>
            <p:ph idx="1"/>
          </p:nvPr>
        </p:nvSpPr>
        <p:spPr/>
        <p:txBody>
          <a:bodyPr>
            <a:normAutofit fontScale="92500"/>
          </a:bodyPr>
          <a:lstStyle/>
          <a:p>
            <a:pPr marL="0" indent="0">
              <a:buFontTx/>
              <a:buNone/>
              <a:defRPr/>
            </a:pPr>
            <a:r>
              <a:rPr lang="ar-EG" sz="2000" b="1" dirty="0">
                <a:effectLst>
                  <a:outerShdw blurRad="38100" dist="38100" dir="2700000" algn="tl">
                    <a:srgbClr val="000000">
                      <a:alpha val="43137"/>
                    </a:srgbClr>
                  </a:outerShdw>
                </a:effectLst>
              </a:rPr>
              <a:t>لقد كفل الإسلام العدل بين ال</a:t>
            </a:r>
            <a:r>
              <a:rPr lang="ar-IQ" sz="2000" b="1" dirty="0">
                <a:effectLst>
                  <a:outerShdw blurRad="38100" dist="38100" dir="2700000" algn="tl">
                    <a:srgbClr val="000000">
                      <a:alpha val="43137"/>
                    </a:srgbClr>
                  </a:outerShdw>
                </a:effectLst>
              </a:rPr>
              <a:t>ر</a:t>
            </a:r>
            <a:r>
              <a:rPr lang="ar-EG" sz="2000" b="1" dirty="0">
                <a:effectLst>
                  <a:outerShdw blurRad="38100" dist="38100" dir="2700000" algn="tl">
                    <a:srgbClr val="000000">
                      <a:alpha val="43137"/>
                    </a:srgbClr>
                  </a:outerShdw>
                </a:effectLst>
              </a:rPr>
              <a:t>جل والمرأة فقد كلف كل</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ا منه</a:t>
            </a:r>
            <a:r>
              <a:rPr lang="ar-IQ" sz="2000" b="1" dirty="0">
                <a:effectLst>
                  <a:outerShdw blurRad="38100" dist="38100" dir="2700000" algn="tl">
                    <a:srgbClr val="000000">
                      <a:alpha val="43137"/>
                    </a:srgbClr>
                  </a:outerShdw>
                </a:effectLst>
              </a:rPr>
              <a:t>م</a:t>
            </a:r>
            <a:r>
              <a:rPr lang="ar-EG" sz="2000" b="1" dirty="0">
                <a:effectLst>
                  <a:outerShdw blurRad="38100" dist="38100" dir="2700000" algn="tl">
                    <a:srgbClr val="000000">
                      <a:alpha val="43137"/>
                    </a:srgbClr>
                  </a:outerShdw>
                </a:effectLst>
              </a:rPr>
              <a:t>ا حسب طبيعته وقدراته واستعداداته التي خلقه الله بها فلم يكلف الإسلام المرأة بالعمل الشاق والسع</a:t>
            </a:r>
            <a:r>
              <a:rPr lang="ar-IQ" sz="2000" b="1" dirty="0">
                <a:effectLst>
                  <a:outerShdw blurRad="38100" dist="38100" dir="2700000" algn="tl">
                    <a:srgbClr val="000000">
                      <a:alpha val="43137"/>
                    </a:srgbClr>
                  </a:outerShdw>
                </a:effectLst>
              </a:rPr>
              <a:t>ي</a:t>
            </a:r>
            <a:r>
              <a:rPr lang="ar-EG" sz="2000" b="1" dirty="0">
                <a:effectLst>
                  <a:outerShdw blurRad="38100" dist="38100" dir="2700000" algn="tl">
                    <a:srgbClr val="000000">
                      <a:alpha val="43137"/>
                    </a:srgbClr>
                  </a:outerShdw>
                </a:effectLst>
              </a:rPr>
              <a:t> على الرزق مثل الرجل </a:t>
            </a:r>
            <a:r>
              <a:rPr lang="ar-IQ" sz="2000" b="1" dirty="0">
                <a:effectLst>
                  <a:outerShdw blurRad="38100" dist="38100" dir="2700000" algn="tl">
                    <a:srgbClr val="000000">
                      <a:alpha val="43137"/>
                    </a:srgbClr>
                  </a:outerShdw>
                </a:effectLst>
              </a:rPr>
              <a:t>إ</a:t>
            </a:r>
            <a:r>
              <a:rPr lang="ar-EG" sz="2000" b="1" dirty="0">
                <a:effectLst>
                  <a:outerShdw blurRad="38100" dist="38100" dir="2700000" algn="tl">
                    <a:srgbClr val="000000">
                      <a:alpha val="43137"/>
                    </a:srgbClr>
                  </a:outerShdw>
                </a:effectLst>
              </a:rPr>
              <a:t>لا في حالات </a:t>
            </a:r>
            <a:r>
              <a:rPr lang="ar-EG" sz="2000" b="1" dirty="0" err="1">
                <a:effectLst>
                  <a:outerShdw blurRad="38100" dist="38100" dir="2700000" algn="tl">
                    <a:srgbClr val="000000">
                      <a:alpha val="43137"/>
                    </a:srgbClr>
                  </a:outerShdw>
                </a:effectLst>
              </a:rPr>
              <a:t>الضرور</a:t>
            </a:r>
            <a:r>
              <a:rPr lang="ar-IQ" sz="2000" b="1" dirty="0">
                <a:effectLst>
                  <a:outerShdw blurRad="38100" dist="38100" dir="2700000" algn="tl">
                    <a:srgbClr val="000000">
                      <a:alpha val="43137"/>
                    </a:srgbClr>
                  </a:outerShdw>
                </a:effectLst>
              </a:rPr>
              <a:t>ة</a:t>
            </a:r>
            <a:r>
              <a:rPr lang="ar-EG" sz="2000" b="1" dirty="0">
                <a:effectLst>
                  <a:outerShdw blurRad="38100" dist="38100" dir="2700000" algn="tl">
                    <a:srgbClr val="000000">
                      <a:alpha val="43137"/>
                    </a:srgbClr>
                  </a:outerShdw>
                </a:effectLst>
              </a:rPr>
              <a:t> القصوى عندما لا تجد من يعولها</a:t>
            </a:r>
            <a:r>
              <a:rPr lang="ar-IQ" sz="2000" b="1" dirty="0">
                <a:effectLst>
                  <a:outerShdw blurRad="38100" dist="38100" dir="2700000" algn="tl">
                    <a:srgbClr val="000000">
                      <a:alpha val="43137"/>
                    </a:srgbClr>
                  </a:outerShdw>
                </a:effectLst>
              </a:rPr>
              <a:t>.</a:t>
            </a:r>
            <a:endParaRPr lang="ar-EG" sz="2000" b="1" dirty="0">
              <a:effectLst>
                <a:outerShdw blurRad="38100" dist="38100" dir="2700000" algn="tl">
                  <a:srgbClr val="000000">
                    <a:alpha val="43137"/>
                  </a:srgbClr>
                </a:outerShdw>
              </a:effectLst>
            </a:endParaRPr>
          </a:p>
          <a:p>
            <a:pPr marL="0" indent="0">
              <a:buFontTx/>
              <a:buNone/>
              <a:defRPr/>
            </a:pPr>
            <a:r>
              <a:rPr lang="ar-EG" sz="2000" b="1" dirty="0">
                <a:effectLst>
                  <a:outerShdw blurRad="38100" dist="38100" dir="2700000" algn="tl">
                    <a:srgbClr val="000000">
                      <a:alpha val="43137"/>
                    </a:srgbClr>
                  </a:outerShdw>
                </a:effectLst>
              </a:rPr>
              <a:t>فمن الظلم أن نطالبها بالعمل خارج منزلها</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 وهي تقوم بكل هذا ولكن من العدل </a:t>
            </a:r>
            <a:r>
              <a:rPr lang="ar-IQ" sz="2000" b="1" dirty="0">
                <a:effectLst>
                  <a:outerShdw blurRad="38100" dist="38100" dir="2700000" algn="tl">
                    <a:srgbClr val="000000">
                      <a:alpha val="43137"/>
                    </a:srgbClr>
                  </a:outerShdw>
                </a:effectLst>
              </a:rPr>
              <a:t>أ</a:t>
            </a:r>
            <a:r>
              <a:rPr lang="ar-EG" sz="2000" b="1" dirty="0">
                <a:effectLst>
                  <a:outerShdw blurRad="38100" dist="38100" dir="2700000" algn="tl">
                    <a:srgbClr val="000000">
                      <a:alpha val="43137"/>
                    </a:srgbClr>
                  </a:outerShdw>
                </a:effectLst>
              </a:rPr>
              <a:t>ن يتكفل الرجل بالعمل والسعي </a:t>
            </a:r>
            <a:r>
              <a:rPr lang="ar-EG" sz="2000" b="1" dirty="0" err="1">
                <a:effectLst>
                  <a:outerShdw blurRad="38100" dist="38100" dir="2700000" algn="tl">
                    <a:srgbClr val="000000">
                      <a:alpha val="43137"/>
                    </a:srgbClr>
                  </a:outerShdw>
                </a:effectLst>
              </a:rPr>
              <a:t>لل</a:t>
            </a:r>
            <a:r>
              <a:rPr lang="ar-IQ" sz="2000" b="1" dirty="0">
                <a:effectLst>
                  <a:outerShdw blurRad="38100" dist="38100" dir="2700000" algn="tl">
                    <a:srgbClr val="000000">
                      <a:alpha val="43137"/>
                    </a:srgbClr>
                  </a:outerShdw>
                </a:effectLst>
              </a:rPr>
              <a:t>إ</a:t>
            </a:r>
            <a:r>
              <a:rPr lang="ar-EG" sz="2000" b="1" dirty="0">
                <a:effectLst>
                  <a:outerShdw blurRad="38100" dist="38100" dir="2700000" algn="tl">
                    <a:srgbClr val="000000">
                      <a:alpha val="43137"/>
                    </a:srgbClr>
                  </a:outerShdw>
                </a:effectLst>
              </a:rPr>
              <a:t>نفاق عليها وعلى الأطفال</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 وهنا يقول الله عز وجل</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 {وَعَلَى الْمَوْلُودِ لَهُ رِزْقُهُنَّ وَكِسْوَتُهُنَّ بِالْمَعْرُوفِ لَا تُكَلَّفُ نَفْسٌ إِلَّا وُسْعَهَا لَا تُضَارَّ وَالِدَةٌ بِوَلَدِهَا وَلَا مَوْلُودٌ لَهُ بِوَلَدِهِ وَعَلَى الْوَارِثِ مِثْلُ ذَلِكَ} [البقرة: 233]</a:t>
            </a:r>
            <a:r>
              <a:rPr lang="ar-IQ" sz="2000" b="1" dirty="0">
                <a:effectLst>
                  <a:outerShdw blurRad="38100" dist="38100" dir="2700000" algn="tl">
                    <a:srgbClr val="000000">
                      <a:alpha val="43137"/>
                    </a:srgbClr>
                  </a:outerShdw>
                </a:effectLst>
              </a:rPr>
              <a:t>.</a:t>
            </a:r>
            <a:endParaRPr lang="ar-EG" sz="2000" dirty="0">
              <a:solidFill>
                <a:srgbClr val="008000"/>
              </a:solidFill>
              <a:latin typeface="KFGQPC Uthman Taha Naskh"/>
            </a:endParaRPr>
          </a:p>
          <a:p>
            <a:pPr marL="0" indent="0">
              <a:buFontTx/>
              <a:buNone/>
              <a:defRPr/>
            </a:pPr>
            <a:r>
              <a:rPr lang="ar-EG" sz="2000" b="1" dirty="0">
                <a:effectLst>
                  <a:outerShdw blurRad="38100" dist="38100" dir="2700000" algn="tl">
                    <a:srgbClr val="000000">
                      <a:alpha val="43137"/>
                    </a:srgbClr>
                  </a:outerShdw>
                </a:effectLst>
              </a:rPr>
              <a:t>و</a:t>
            </a:r>
            <a:r>
              <a:rPr lang="ar-IQ" sz="2000" b="1" dirty="0">
                <a:effectLst>
                  <a:outerShdw blurRad="38100" dist="38100" dir="2700000" algn="tl">
                    <a:srgbClr val="000000">
                      <a:alpha val="43137"/>
                    </a:srgbClr>
                  </a:outerShdw>
                </a:effectLst>
              </a:rPr>
              <a:t>إ</a:t>
            </a:r>
            <a:r>
              <a:rPr lang="ar-EG" sz="2000" b="1" dirty="0">
                <a:effectLst>
                  <a:outerShdw blurRad="38100" dist="38100" dir="2700000" algn="tl">
                    <a:srgbClr val="000000">
                      <a:alpha val="43137"/>
                    </a:srgbClr>
                  </a:outerShdw>
                </a:effectLst>
              </a:rPr>
              <a:t>ذا كان الرجل مكلف</a:t>
            </a:r>
            <a:r>
              <a:rPr lang="ar-IQ" sz="2000" b="1" dirty="0">
                <a:effectLst>
                  <a:outerShdw blurRad="38100" dist="38100" dir="2700000" algn="tl">
                    <a:srgbClr val="000000">
                      <a:alpha val="43137"/>
                    </a:srgbClr>
                  </a:outerShdw>
                </a:effectLst>
              </a:rPr>
              <a:t>ًا</a:t>
            </a:r>
            <a:r>
              <a:rPr lang="ar-EG" sz="2000" b="1" dirty="0">
                <a:effectLst>
                  <a:outerShdw blurRad="38100" dist="38100" dir="2700000" algn="tl">
                    <a:srgbClr val="000000">
                      <a:alpha val="43137"/>
                    </a:srgbClr>
                  </a:outerShdw>
                </a:effectLst>
              </a:rPr>
              <a:t> بال</a:t>
            </a:r>
            <a:r>
              <a:rPr lang="ar-IQ" sz="2000" b="1" dirty="0">
                <a:effectLst>
                  <a:outerShdw blurRad="38100" dist="38100" dir="2700000" algn="tl">
                    <a:srgbClr val="000000">
                      <a:alpha val="43137"/>
                    </a:srgbClr>
                  </a:outerShdw>
                </a:effectLst>
              </a:rPr>
              <a:t>إ</a:t>
            </a:r>
            <a:r>
              <a:rPr lang="ar-EG" sz="2000" b="1" dirty="0">
                <a:effectLst>
                  <a:outerShdw blurRad="38100" dist="38100" dir="2700000" algn="tl">
                    <a:srgbClr val="000000">
                      <a:alpha val="43137"/>
                    </a:srgbClr>
                  </a:outerShdw>
                </a:effectLst>
              </a:rPr>
              <a:t>نفاق على المرأة وعلى بيته وأولاده لذلك كان عدل الله عز وجل في أن </a:t>
            </a:r>
            <a:r>
              <a:rPr lang="ar-IQ" sz="2000" b="1" dirty="0">
                <a:effectLst>
                  <a:outerShdw blurRad="38100" dist="38100" dir="2700000" algn="tl">
                    <a:srgbClr val="000000">
                      <a:alpha val="43137"/>
                    </a:srgbClr>
                  </a:outerShdw>
                </a:effectLst>
              </a:rPr>
              <a:t>ي</a:t>
            </a:r>
            <a:r>
              <a:rPr lang="ar-EG" sz="2000" b="1" dirty="0">
                <a:effectLst>
                  <a:outerShdw blurRad="38100" dist="38100" dir="2700000" algn="tl">
                    <a:srgbClr val="000000">
                      <a:alpha val="43137"/>
                    </a:srgbClr>
                  </a:outerShdw>
                </a:effectLst>
              </a:rPr>
              <a:t>ك</a:t>
            </a:r>
            <a:r>
              <a:rPr lang="ar-IQ" sz="2000" b="1" dirty="0">
                <a:effectLst>
                  <a:outerShdw blurRad="38100" dist="38100" dir="2700000" algn="tl">
                    <a:srgbClr val="000000">
                      <a:alpha val="43137"/>
                    </a:srgbClr>
                  </a:outerShdw>
                </a:effectLst>
              </a:rPr>
              <a:t>و</a:t>
            </a:r>
            <a:r>
              <a:rPr lang="ar-EG" sz="2000" b="1" dirty="0">
                <a:effectLst>
                  <a:outerShdw blurRad="38100" dist="38100" dir="2700000" algn="tl">
                    <a:srgbClr val="000000">
                      <a:alpha val="43137"/>
                    </a:srgbClr>
                  </a:outerShdw>
                </a:effectLst>
              </a:rPr>
              <a:t>ن نصي</a:t>
            </a:r>
            <a:r>
              <a:rPr lang="ar-IQ" sz="2000" b="1" dirty="0">
                <a:effectLst>
                  <a:outerShdw blurRad="38100" dist="38100" dir="2700000" algn="tl">
                    <a:srgbClr val="000000">
                      <a:alpha val="43137"/>
                    </a:srgbClr>
                  </a:outerShdw>
                </a:effectLst>
              </a:rPr>
              <a:t>ب</a:t>
            </a:r>
            <a:r>
              <a:rPr lang="ar-EG" sz="2000" b="1" dirty="0">
                <a:effectLst>
                  <a:outerShdw blurRad="38100" dist="38100" dir="2700000" algn="tl">
                    <a:srgbClr val="000000">
                      <a:alpha val="43137"/>
                    </a:srgbClr>
                  </a:outerShdw>
                </a:effectLst>
              </a:rPr>
              <a:t>ه في الميراث ضعف نصيب المرأة فما يأخذه الرجل من الميراث ينفق</a:t>
            </a:r>
            <a:r>
              <a:rPr lang="ar-IQ" sz="2000" b="1" dirty="0">
                <a:effectLst>
                  <a:outerShdw blurRad="38100" dist="38100" dir="2700000" algn="tl">
                    <a:srgbClr val="000000">
                      <a:alpha val="43137"/>
                    </a:srgbClr>
                  </a:outerShdw>
                </a:effectLst>
              </a:rPr>
              <a:t>ه</a:t>
            </a:r>
            <a:r>
              <a:rPr lang="ar-EG" sz="2000" b="1" dirty="0">
                <a:effectLst>
                  <a:outerShdw blurRad="38100" dist="38100" dir="2700000" algn="tl">
                    <a:srgbClr val="000000">
                      <a:alpha val="43137"/>
                    </a:srgbClr>
                  </a:outerShdw>
                </a:effectLst>
              </a:rPr>
              <a:t> على زوجت</a:t>
            </a:r>
            <a:r>
              <a:rPr lang="ar-IQ" sz="2000" b="1" dirty="0">
                <a:effectLst>
                  <a:outerShdw blurRad="38100" dist="38100" dir="2700000" algn="tl">
                    <a:srgbClr val="000000">
                      <a:alpha val="43137"/>
                    </a:srgbClr>
                  </a:outerShdw>
                </a:effectLst>
              </a:rPr>
              <a:t>ه</a:t>
            </a:r>
            <a:r>
              <a:rPr lang="ar-EG" sz="2000" b="1" dirty="0">
                <a:effectLst>
                  <a:outerShdw blurRad="38100" dist="38100" dir="2700000" algn="tl">
                    <a:srgbClr val="000000">
                      <a:alpha val="43137"/>
                    </a:srgbClr>
                  </a:outerShdw>
                </a:effectLst>
              </a:rPr>
              <a:t> وال</a:t>
            </a:r>
            <a:r>
              <a:rPr lang="ar-IQ" sz="2000" b="1" dirty="0">
                <a:effectLst>
                  <a:outerShdw blurRad="38100" dist="38100" dir="2700000" algn="tl">
                    <a:srgbClr val="000000">
                      <a:alpha val="43137"/>
                    </a:srgbClr>
                  </a:outerShdw>
                </a:effectLst>
              </a:rPr>
              <a:t>أ</a:t>
            </a:r>
            <a:r>
              <a:rPr lang="ar-EG" sz="2000" b="1" dirty="0">
                <a:effectLst>
                  <a:outerShdw blurRad="38100" dist="38100" dir="2700000" algn="tl">
                    <a:srgbClr val="000000">
                      <a:alpha val="43137"/>
                    </a:srgbClr>
                  </a:outerShdw>
                </a:effectLst>
              </a:rPr>
              <a:t>ولاد</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 فبذلك يعود </a:t>
            </a:r>
            <a:r>
              <a:rPr lang="ar-IQ" sz="2000" b="1" dirty="0">
                <a:effectLst>
                  <a:outerShdw blurRad="38100" dist="38100" dir="2700000" algn="tl">
                    <a:srgbClr val="000000">
                      <a:alpha val="43137"/>
                    </a:srgbClr>
                  </a:outerShdw>
                </a:effectLst>
              </a:rPr>
              <a:t>إ</a:t>
            </a:r>
            <a:r>
              <a:rPr lang="ar-EG" sz="2000" b="1" dirty="0">
                <a:effectLst>
                  <a:outerShdw blurRad="38100" dist="38100" dir="2700000" algn="tl">
                    <a:srgbClr val="000000">
                      <a:alpha val="43137"/>
                    </a:srgbClr>
                  </a:outerShdw>
                </a:effectLst>
              </a:rPr>
              <a:t>ليها مرة أخرى في صورة النفقة عليها من زوجها أو أبيها أما النصف الذي تأخذه من </a:t>
            </a:r>
            <a:r>
              <a:rPr lang="ar-EG" sz="2000" b="1" dirty="0" err="1">
                <a:effectLst>
                  <a:outerShdw blurRad="38100" dist="38100" dir="2700000" algn="tl">
                    <a:srgbClr val="000000">
                      <a:alpha val="43137"/>
                    </a:srgbClr>
                  </a:outerShdw>
                </a:effectLst>
              </a:rPr>
              <a:t>الميرا</a:t>
            </a:r>
            <a:r>
              <a:rPr lang="ar-IQ" sz="2000" b="1" dirty="0">
                <a:effectLst>
                  <a:outerShdw blurRad="38100" dist="38100" dir="2700000" algn="tl">
                    <a:srgbClr val="000000">
                      <a:alpha val="43137"/>
                    </a:srgbClr>
                  </a:outerShdw>
                </a:effectLst>
              </a:rPr>
              <a:t>ث</a:t>
            </a:r>
            <a:r>
              <a:rPr lang="ar-EG" sz="2000" b="1" dirty="0">
                <a:effectLst>
                  <a:outerShdw blurRad="38100" dist="38100" dir="2700000" algn="tl">
                    <a:srgbClr val="000000">
                      <a:alpha val="43137"/>
                    </a:srgbClr>
                  </a:outerShdw>
                </a:effectLst>
              </a:rPr>
              <a:t> فلم يكلفها الشرع أن تنفق منه على </a:t>
            </a:r>
            <a:r>
              <a:rPr lang="ar-IQ" sz="2000" b="1" dirty="0">
                <a:effectLst>
                  <a:outerShdw blurRad="38100" dist="38100" dir="2700000" algn="tl">
                    <a:srgbClr val="000000">
                      <a:alpha val="43137"/>
                    </a:srgbClr>
                  </a:outerShdw>
                </a:effectLst>
              </a:rPr>
              <a:t>أ</a:t>
            </a:r>
            <a:r>
              <a:rPr lang="ar-EG" sz="2000" b="1" dirty="0">
                <a:effectLst>
                  <a:outerShdw blurRad="38100" dist="38100" dir="2700000" algn="tl">
                    <a:srgbClr val="000000">
                      <a:alpha val="43137"/>
                    </a:srgbClr>
                  </a:outerShdw>
                </a:effectLst>
              </a:rPr>
              <a:t>حد </a:t>
            </a:r>
            <a:r>
              <a:rPr lang="ar-IQ" sz="2000" b="1" dirty="0">
                <a:effectLst>
                  <a:outerShdw blurRad="38100" dist="38100" dir="2700000" algn="tl">
                    <a:srgbClr val="000000">
                      <a:alpha val="43137"/>
                    </a:srgbClr>
                  </a:outerShdw>
                </a:effectLst>
              </a:rPr>
              <a:t>إ</a:t>
            </a:r>
            <a:r>
              <a:rPr lang="ar-EG" sz="2000" b="1" dirty="0">
                <a:effectLst>
                  <a:outerShdw blurRad="38100" dist="38100" dir="2700000" algn="tl">
                    <a:srgbClr val="000000">
                      <a:alpha val="43137"/>
                    </a:srgbClr>
                  </a:outerShdw>
                </a:effectLst>
              </a:rPr>
              <a:t>لا على نفسها في حالة عدم وجود من يعولها</a:t>
            </a:r>
            <a:r>
              <a:rPr lang="ar-IQ" sz="2000" b="1" dirty="0">
                <a:effectLst>
                  <a:outerShdw blurRad="38100" dist="38100" dir="2700000" algn="tl">
                    <a:srgbClr val="000000">
                      <a:alpha val="43137"/>
                    </a:srgbClr>
                  </a:outerShdw>
                </a:effectLst>
              </a:rPr>
              <a:t>، </a:t>
            </a:r>
            <a:r>
              <a:rPr lang="ar-EG" sz="2000" b="1" dirty="0">
                <a:effectLst>
                  <a:outerShdw blurRad="38100" dist="38100" dir="2700000" algn="tl">
                    <a:srgbClr val="000000">
                      <a:alpha val="43137"/>
                    </a:srgbClr>
                  </a:outerShdw>
                </a:effectLst>
              </a:rPr>
              <a:t>كما أنه من عدله أن جعل القوامة للرجل على المرأة</a:t>
            </a:r>
            <a:r>
              <a:rPr lang="ar-IQ" sz="2000" b="1" dirty="0">
                <a:effectLst>
                  <a:outerShdw blurRad="38100" dist="38100" dir="2700000" algn="tl">
                    <a:srgbClr val="000000">
                      <a:alpha val="43137"/>
                    </a:srgbClr>
                  </a:outerShdw>
                </a:effectLst>
              </a:rPr>
              <a:t>: </a:t>
            </a:r>
            <a:r>
              <a:rPr lang="ar-EG" sz="2000" b="1" dirty="0">
                <a:effectLst>
                  <a:outerShdw blurRad="38100" dist="38100" dir="2700000" algn="tl">
                    <a:srgbClr val="000000">
                      <a:alpha val="43137"/>
                    </a:srgbClr>
                  </a:outerShdw>
                </a:effectLst>
              </a:rPr>
              <a:t>{الرِّجَالُ قَوَّامُونَ عَلَى النِّسَاءِ بِمَا فَضَّلَ اللَّهُ بَعْضَهُمْ عَلَى بَعْضٍ وَبِمَا أَنْفَقُوا مِنْ أَمْوَالِهِمْ} [النساء: 34]</a:t>
            </a:r>
            <a:r>
              <a:rPr lang="ar-IQ" sz="2000" b="1" dirty="0">
                <a:effectLst>
                  <a:outerShdw blurRad="38100" dist="38100" dir="2700000" algn="tl">
                    <a:srgbClr val="000000">
                      <a:alpha val="43137"/>
                    </a:srgbClr>
                  </a:outerShdw>
                </a:effectLst>
              </a:rPr>
              <a:t>.</a:t>
            </a:r>
            <a:endParaRPr lang="ar-EG" sz="2000" b="1" dirty="0">
              <a:effectLst>
                <a:outerShdw blurRad="38100" dist="38100" dir="2700000" algn="tl">
                  <a:srgbClr val="000000">
                    <a:alpha val="43137"/>
                  </a:srgbClr>
                </a:outerShdw>
              </a:effectLst>
            </a:endParaRPr>
          </a:p>
          <a:p>
            <a:pPr marL="0" indent="0">
              <a:buFontTx/>
              <a:buNone/>
              <a:defRPr/>
            </a:pPr>
            <a:r>
              <a:rPr lang="ar-EG" sz="2000" b="1" dirty="0">
                <a:effectLst>
                  <a:outerShdw blurRad="38100" dist="38100" dir="2700000" algn="tl">
                    <a:srgbClr val="000000">
                      <a:alpha val="43137"/>
                    </a:srgbClr>
                  </a:outerShdw>
                </a:effectLst>
              </a:rPr>
              <a:t>فكما</a:t>
            </a:r>
            <a:r>
              <a:rPr lang="ar-IQ" sz="2000" b="1" dirty="0">
                <a:effectLst>
                  <a:outerShdw blurRad="38100" dist="38100" dir="2700000" algn="tl">
                    <a:srgbClr val="000000">
                      <a:alpha val="43137"/>
                    </a:srgbClr>
                  </a:outerShdw>
                </a:effectLst>
              </a:rPr>
              <a:t> جعلت</a:t>
            </a:r>
            <a:r>
              <a:rPr lang="ar-EG" sz="2000" b="1" dirty="0">
                <a:effectLst>
                  <a:outerShdw blurRad="38100" dist="38100" dir="2700000" algn="tl">
                    <a:srgbClr val="000000">
                      <a:alpha val="43137"/>
                    </a:srgbClr>
                  </a:outerShdw>
                </a:effectLst>
              </a:rPr>
              <a:t> الآية سبب هذه القوامة للرجل على المرأة </a:t>
            </a:r>
            <a:r>
              <a:rPr lang="ar-IQ" sz="2000" b="1" dirty="0">
                <a:effectLst>
                  <a:outerShdw blurRad="38100" dist="38100" dir="2700000" algn="tl">
                    <a:srgbClr val="000000">
                      <a:alpha val="43137"/>
                    </a:srgbClr>
                  </a:outerShdw>
                </a:effectLst>
              </a:rPr>
              <a:t>أنه</a:t>
            </a:r>
            <a:r>
              <a:rPr lang="ar-EG" sz="2000" b="1" dirty="0">
                <a:effectLst>
                  <a:outerShdw blurRad="38100" dist="38100" dir="2700000" algn="tl">
                    <a:srgbClr val="000000">
                      <a:alpha val="43137"/>
                    </a:srgbClr>
                  </a:outerShdw>
                </a:effectLst>
              </a:rPr>
              <a:t> المكلف </a:t>
            </a:r>
            <a:r>
              <a:rPr lang="ar-EG" sz="2000" b="1" dirty="0" err="1">
                <a:effectLst>
                  <a:outerShdw blurRad="38100" dist="38100" dir="2700000" algn="tl">
                    <a:srgbClr val="000000">
                      <a:alpha val="43137"/>
                    </a:srgbClr>
                  </a:outerShdw>
                </a:effectLst>
              </a:rPr>
              <a:t>با</a:t>
            </a:r>
            <a:r>
              <a:rPr lang="ar-IQ" sz="2000" b="1" dirty="0" err="1">
                <a:effectLst>
                  <a:outerShdw blurRad="38100" dist="38100" dir="2700000" algn="tl">
                    <a:srgbClr val="000000">
                      <a:alpha val="43137"/>
                    </a:srgbClr>
                  </a:outerShdw>
                </a:effectLst>
              </a:rPr>
              <a:t>لإ</a:t>
            </a:r>
            <a:r>
              <a:rPr lang="ar-EG" sz="2000" b="1" dirty="0">
                <a:effectLst>
                  <a:outerShdw blurRad="38100" dist="38100" dir="2700000" algn="tl">
                    <a:srgbClr val="000000">
                      <a:alpha val="43137"/>
                    </a:srgbClr>
                  </a:outerShdw>
                </a:effectLst>
              </a:rPr>
              <a:t>نفاق</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 كما أنه أكثر تعقل</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ا واتزان</a:t>
            </a:r>
            <a:r>
              <a:rPr lang="ar-IQ" sz="2000" b="1" dirty="0">
                <a:effectLst>
                  <a:outerShdw blurRad="38100" dist="38100" dir="2700000" algn="tl">
                    <a:srgbClr val="000000">
                      <a:alpha val="43137"/>
                    </a:srgbClr>
                  </a:outerShdw>
                </a:effectLst>
              </a:rPr>
              <a:t>ً</a:t>
            </a:r>
            <a:r>
              <a:rPr lang="ar-EG" sz="2000" b="1" dirty="0">
                <a:effectLst>
                  <a:outerShdw blurRad="38100" dist="38100" dir="2700000" algn="tl">
                    <a:srgbClr val="000000">
                      <a:alpha val="43137"/>
                    </a:srgbClr>
                  </a:outerShdw>
                </a:effectLst>
              </a:rPr>
              <a:t>ا من المرأة التي خصها الله بالعاطفة</a:t>
            </a:r>
            <a:r>
              <a:rPr lang="ar-IQ" sz="2000" b="1" dirty="0">
                <a:effectLst>
                  <a:outerShdw blurRad="38100" dist="38100" dir="2700000" algn="tl">
                    <a:srgbClr val="000000">
                      <a:alpha val="43137"/>
                    </a:srgbClr>
                  </a:outerShdw>
                </a:effectLst>
              </a:rPr>
              <a:t>.</a:t>
            </a:r>
            <a:endParaRPr lang="en-US" sz="2000" b="1" dirty="0">
              <a:effectLst>
                <a:outerShdw blurRad="38100" dist="38100" dir="2700000" algn="tl">
                  <a:srgbClr val="000000">
                    <a:alpha val="43137"/>
                  </a:srgbClr>
                </a:outerShdw>
              </a:effectLst>
            </a:endParaRPr>
          </a:p>
        </p:txBody>
      </p:sp>
    </p:spTree>
  </p:cSld>
  <p:clrMapOvr>
    <a:masterClrMapping/>
  </p:clrMapOvr>
  <p:transition spd="slow">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89557-8517-735E-CABA-03AEF6765232}"/>
              </a:ext>
            </a:extLst>
          </p:cNvPr>
          <p:cNvSpPr>
            <a:spLocks noGrp="1"/>
          </p:cNvSpPr>
          <p:nvPr>
            <p:ph idx="1"/>
          </p:nvPr>
        </p:nvSpPr>
        <p:spPr>
          <a:xfrm>
            <a:off x="514350" y="990600"/>
            <a:ext cx="9258300" cy="5334000"/>
          </a:xfrm>
        </p:spPr>
        <p:txBody>
          <a:bodyPr>
            <a:normAutofit fontScale="55000" lnSpcReduction="20000"/>
          </a:bodyPr>
          <a:lstStyle/>
          <a:p>
            <a:pPr>
              <a:defRPr/>
            </a:pPr>
            <a:r>
              <a:rPr lang="ar-EG" b="1" dirty="0"/>
              <a:t>كما حث الإسلام على تفضيل حسن مصاحبة الولد لأمه عن أبيه فعندما </a:t>
            </a:r>
            <a:r>
              <a:rPr lang="ar-IQ" b="1" dirty="0"/>
              <a:t>((</a:t>
            </a:r>
            <a:r>
              <a:rPr lang="ar-EG" b="1" dirty="0"/>
              <a:t>جاء رجل الى رسول الله صلى الله عليه وسلم يسأله من أحق الناس بحسن صحابتي؟ قال</a:t>
            </a:r>
            <a:r>
              <a:rPr lang="ar-IQ" b="1" dirty="0"/>
              <a:t>: </a:t>
            </a:r>
            <a:r>
              <a:rPr lang="ar-EG" b="1" dirty="0"/>
              <a:t>أمك قال</a:t>
            </a:r>
            <a:r>
              <a:rPr lang="ar-IQ" b="1" dirty="0"/>
              <a:t>: </a:t>
            </a:r>
            <a:r>
              <a:rPr lang="ar-EG" b="1" dirty="0"/>
              <a:t>ثم من؟ قال: أمك قال</a:t>
            </a:r>
            <a:r>
              <a:rPr lang="ar-IQ" b="1" dirty="0"/>
              <a:t>: </a:t>
            </a:r>
            <a:r>
              <a:rPr lang="ar-EG" b="1" dirty="0"/>
              <a:t>ثم من؟ قال</a:t>
            </a:r>
            <a:r>
              <a:rPr lang="ar-IQ" b="1" dirty="0"/>
              <a:t>: أ</a:t>
            </a:r>
            <a:r>
              <a:rPr lang="ar-EG" b="1" dirty="0"/>
              <a:t>مك </a:t>
            </a:r>
            <a:endParaRPr lang="en-US" dirty="0"/>
          </a:p>
          <a:p>
            <a:pPr>
              <a:defRPr/>
            </a:pPr>
            <a:r>
              <a:rPr lang="ar-EG" b="1" dirty="0"/>
              <a:t>قال: ثم من؟ قال</a:t>
            </a:r>
            <a:r>
              <a:rPr lang="ar-IQ" b="1" dirty="0"/>
              <a:t>: </a:t>
            </a:r>
            <a:r>
              <a:rPr lang="ar-EG" b="1" dirty="0"/>
              <a:t>ثم </a:t>
            </a:r>
            <a:r>
              <a:rPr lang="ar-IQ" b="1" dirty="0"/>
              <a:t>أ</a:t>
            </a:r>
            <a:r>
              <a:rPr lang="ar-EG" b="1" dirty="0"/>
              <a:t>بوك</a:t>
            </a:r>
            <a:r>
              <a:rPr lang="ar-IQ" b="1" dirty="0"/>
              <a:t>))؛ [</a:t>
            </a:r>
            <a:r>
              <a:rPr lang="ar-EG" b="1" dirty="0"/>
              <a:t>البخاري</a:t>
            </a:r>
            <a:r>
              <a:rPr lang="ar-IQ" b="1" dirty="0"/>
              <a:t>].</a:t>
            </a:r>
            <a:endParaRPr lang="en-US" dirty="0"/>
          </a:p>
          <a:p>
            <a:pPr>
              <a:defRPr/>
            </a:pPr>
            <a:r>
              <a:rPr lang="ar-EG" b="1" dirty="0"/>
              <a:t>كما حث الإسلام عل</a:t>
            </a:r>
            <a:r>
              <a:rPr lang="ar-IQ" b="1" dirty="0"/>
              <a:t>ى أ</a:t>
            </a:r>
            <a:r>
              <a:rPr lang="ar-EG" b="1" dirty="0"/>
              <a:t>خذ </a:t>
            </a:r>
            <a:r>
              <a:rPr lang="ar-EG" b="1" dirty="0" err="1"/>
              <a:t>رأ</a:t>
            </a:r>
            <a:r>
              <a:rPr lang="ar-IQ" b="1" dirty="0"/>
              <a:t>ي </a:t>
            </a:r>
            <a:r>
              <a:rPr lang="ar-EG" b="1" dirty="0" err="1"/>
              <a:t>المرأ</a:t>
            </a:r>
            <a:r>
              <a:rPr lang="ar-IQ" b="1" dirty="0"/>
              <a:t>ة </a:t>
            </a:r>
            <a:r>
              <a:rPr lang="ar-EG" b="1" dirty="0"/>
              <a:t>فيمن تتزوجه وعدم </a:t>
            </a:r>
            <a:r>
              <a:rPr lang="ar-IQ" b="1" dirty="0"/>
              <a:t>إ</a:t>
            </a:r>
            <a:r>
              <a:rPr lang="ar-EG" b="1" dirty="0" err="1"/>
              <a:t>كراهها</a:t>
            </a:r>
            <a:r>
              <a:rPr lang="ar-EG" b="1" dirty="0"/>
              <a:t> على الزواج من أحد فقد قال رسول الله صلى الله عليه وسلم</a:t>
            </a:r>
            <a:r>
              <a:rPr lang="ar-IQ" b="1" dirty="0"/>
              <a:t>: (</a:t>
            </a:r>
            <a:r>
              <a:rPr lang="ar-EG" b="1" dirty="0"/>
              <a:t>(لا تنكح الثيب حت</a:t>
            </a:r>
            <a:r>
              <a:rPr lang="ar-IQ" b="1" dirty="0"/>
              <a:t>ى </a:t>
            </a:r>
            <a:r>
              <a:rPr lang="ar-EG" b="1" dirty="0"/>
              <a:t>تستأمر ولا تنكح البكر حت</a:t>
            </a:r>
            <a:r>
              <a:rPr lang="ar-IQ" b="1" dirty="0"/>
              <a:t>ى</a:t>
            </a:r>
            <a:r>
              <a:rPr lang="ar-EG" b="1" dirty="0"/>
              <a:t> تست</a:t>
            </a:r>
            <a:r>
              <a:rPr lang="ar-IQ" b="1" dirty="0"/>
              <a:t>أ</a:t>
            </a:r>
            <a:r>
              <a:rPr lang="ar-EG" b="1" dirty="0" err="1"/>
              <a:t>ذن</a:t>
            </a:r>
            <a:r>
              <a:rPr lang="ar-EG" b="1" dirty="0"/>
              <a:t> و</a:t>
            </a:r>
            <a:r>
              <a:rPr lang="ar-IQ" b="1" dirty="0"/>
              <a:t>إ</a:t>
            </a:r>
            <a:r>
              <a:rPr lang="ar-EG" b="1" dirty="0" err="1"/>
              <a:t>ذنها</a:t>
            </a:r>
            <a:r>
              <a:rPr lang="ar-EG" b="1" dirty="0"/>
              <a:t> الصموت)</a:t>
            </a:r>
            <a:r>
              <a:rPr lang="ar-IQ" b="1" dirty="0"/>
              <a:t>)</a:t>
            </a:r>
            <a:r>
              <a:rPr lang="ar-EG" b="1" dirty="0"/>
              <a:t>.</a:t>
            </a:r>
            <a:endParaRPr lang="en-US" dirty="0"/>
          </a:p>
          <a:p>
            <a:pPr>
              <a:defRPr/>
            </a:pPr>
            <a:r>
              <a:rPr lang="ar-EG" b="1" dirty="0"/>
              <a:t>كما أن زواج المرأة لا بد أن يكون موثقًا بعقد غليظ للحفاظ على حقوق المرأة التي لها عند الرجل والدولة </a:t>
            </a:r>
            <a:r>
              <a:rPr lang="ar-EG" b="1" dirty="0" err="1"/>
              <a:t>هى</a:t>
            </a:r>
            <a:r>
              <a:rPr lang="ar-EG" b="1" dirty="0"/>
              <a:t> المسؤولة عن تنفيذ هذه الحقوق على الرجل</a:t>
            </a:r>
            <a:r>
              <a:rPr lang="ar-IQ" b="1" dirty="0"/>
              <a:t>.</a:t>
            </a:r>
            <a:endParaRPr lang="en-US" dirty="0"/>
          </a:p>
          <a:p>
            <a:pPr>
              <a:defRPr/>
            </a:pPr>
            <a:r>
              <a:rPr lang="ar-IQ" b="1" dirty="0"/>
              <a:t>أما </a:t>
            </a:r>
            <a:r>
              <a:rPr lang="ar-EG" b="1" dirty="0"/>
              <a:t>المرأة فينجب منها الأولاد وه</a:t>
            </a:r>
            <a:r>
              <a:rPr lang="ar-IQ" b="1" dirty="0"/>
              <a:t>ي </a:t>
            </a:r>
            <a:r>
              <a:rPr lang="ar-EG" b="1" dirty="0"/>
              <a:t>ليست زوجة له بل تسم</a:t>
            </a:r>
            <a:r>
              <a:rPr lang="ar-IQ" b="1" dirty="0"/>
              <a:t>ى </a:t>
            </a:r>
            <a:r>
              <a:rPr lang="ar-EG" b="1" dirty="0"/>
              <a:t>(صاحبته) وليس عليه</a:t>
            </a:r>
            <a:r>
              <a:rPr lang="ar-IQ" b="1" dirty="0"/>
              <a:t>ا</a:t>
            </a:r>
            <a:r>
              <a:rPr lang="ar-EG" b="1" dirty="0"/>
              <a:t> أ</a:t>
            </a:r>
            <a:r>
              <a:rPr lang="ar-IQ" b="1" dirty="0"/>
              <a:t>ي </a:t>
            </a:r>
            <a:r>
              <a:rPr lang="ar-EG" b="1" dirty="0"/>
              <a:t>تكاليف </a:t>
            </a:r>
            <a:r>
              <a:rPr lang="ar-EG" b="1" dirty="0" err="1"/>
              <a:t>لل</a:t>
            </a:r>
            <a:r>
              <a:rPr lang="ar-IQ" b="1" dirty="0"/>
              <a:t>إ</a:t>
            </a:r>
            <a:r>
              <a:rPr lang="ar-EG" b="1" dirty="0"/>
              <a:t>نفاق عليها وعلى </a:t>
            </a:r>
            <a:r>
              <a:rPr lang="ar-IQ" b="1" dirty="0"/>
              <a:t>ا</a:t>
            </a:r>
            <a:r>
              <a:rPr lang="ar-EG" b="1" dirty="0"/>
              <a:t>لأولاد بل تتكفل هي بكل هذا وله فقط أن يستمتع بها</a:t>
            </a:r>
            <a:r>
              <a:rPr lang="ar-IQ" b="1" dirty="0"/>
              <a:t>.</a:t>
            </a:r>
            <a:endParaRPr lang="en-US" dirty="0"/>
          </a:p>
          <a:p>
            <a:pPr>
              <a:defRPr/>
            </a:pPr>
            <a:r>
              <a:rPr lang="ar-EG" b="1" dirty="0"/>
              <a:t>ونتيجة فقد المرأة في الغرب لمن يعولها وأولادها خرجت إلى العمل مرغمة.</a:t>
            </a:r>
            <a:endParaRPr lang="en-US" dirty="0"/>
          </a:p>
          <a:p>
            <a:pPr>
              <a:defRPr/>
            </a:pPr>
            <a:r>
              <a:rPr lang="ar-EG" b="1" dirty="0"/>
              <a:t>ومن هنا كثر الاعتداء على المرأة التي أصبحت سلعة رغم اغتصابها واغتصاب حقوقها في الدول الغربية مما دعا بها إلى تنادي بالمساواة بالرجل.</a:t>
            </a:r>
            <a:endParaRPr lang="en-US" dirty="0"/>
          </a:p>
          <a:p>
            <a:pPr>
              <a:defRPr/>
            </a:pPr>
            <a:r>
              <a:rPr lang="ar-EG" b="1" dirty="0"/>
              <a:t>فلمَ لم تستطع؟ لأن القوانين التي تحكم المجتمع من صنع الرجال وليست كما في الإسلام من صنع الله الذي يعدل بين الرجل والمرأة.</a:t>
            </a:r>
            <a:endParaRPr lang="en-US" dirty="0"/>
          </a:p>
          <a:p>
            <a:pPr>
              <a:defRPr/>
            </a:pPr>
            <a:r>
              <a:rPr lang="ar-EG" b="1" dirty="0"/>
              <a:t>إن الإسلام ينظر إلى الحياة نظرة متناسقة فللرجل وظيفته وللمرأة وظيفتها وكل منهما يسهم في تنمية الحياة وترقيتها وفق شرع الله.</a:t>
            </a:r>
            <a:endParaRPr lang="en-US" dirty="0"/>
          </a:p>
          <a:p>
            <a:pPr>
              <a:defRPr/>
            </a:pPr>
            <a:r>
              <a:rPr lang="ar-EG" b="1" dirty="0"/>
              <a:t>وهذا لا يعني أن الإسلام يمنع المرأة من العمل خارج المنزل فهناك من الأعمال التي يجب أن تقوم بها المرأة مثل تعليم بني جنسها والرعاية الصحية والطبية لهن وأي عمل شرعي تقوم به المرأة خارج منزلها ويناسب طبيعتها لا حرج فيه على ألَّا يكون فيه اختلاط بالرجال ويكون خروجها آمنًا وليس على حساب دورها كربة أسرة.  </a:t>
            </a:r>
            <a:endParaRPr lang="en-US" dirty="0"/>
          </a:p>
          <a:p>
            <a:pPr marL="0" indent="0">
              <a:buFontTx/>
              <a:buNone/>
              <a:defRPr/>
            </a:pPr>
            <a:r>
              <a:rPr lang="ar-EG" sz="2000" b="1" dirty="0">
                <a:effectLst>
                  <a:outerShdw blurRad="38100" dist="38100" dir="2700000" algn="tl">
                    <a:srgbClr val="000000">
                      <a:alpha val="43137"/>
                    </a:srgbClr>
                  </a:outerShdw>
                </a:effectLst>
              </a:rPr>
              <a:t>  </a:t>
            </a:r>
            <a:endParaRPr lang="en-US" sz="2000" b="1" dirty="0">
              <a:effectLst>
                <a:outerShdw blurRad="38100" dist="38100" dir="2700000" algn="tl">
                  <a:srgbClr val="000000">
                    <a:alpha val="43137"/>
                  </a:srgbClr>
                </a:outerShdw>
              </a:effectLst>
            </a:endParaRPr>
          </a:p>
        </p:txBody>
      </p:sp>
    </p:spTree>
  </p:cSld>
  <p:clrMapOvr>
    <a:masterClrMapping/>
  </p:clrMapOvr>
  <p:transition spd="slow">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C0BA-102C-FA73-31AB-2FF1365CA0F0}"/>
              </a:ext>
            </a:extLst>
          </p:cNvPr>
          <p:cNvSpPr>
            <a:spLocks noGrp="1"/>
          </p:cNvSpPr>
          <p:nvPr>
            <p:ph type="title"/>
          </p:nvPr>
        </p:nvSpPr>
        <p:spPr>
          <a:xfrm>
            <a:off x="514350" y="704850"/>
            <a:ext cx="9258300" cy="895350"/>
          </a:xfrm>
        </p:spPr>
        <p:txBody>
          <a:bodyPr/>
          <a:lstStyle/>
          <a:p>
            <a:pPr>
              <a:defRPr/>
            </a:pPr>
            <a:r>
              <a:rPr lang="ar-EG" sz="4000" b="1" dirty="0">
                <a:effectLst>
                  <a:outerShdw blurRad="38100" dist="38100" dir="2700000" algn="tl">
                    <a:srgbClr val="000000">
                      <a:alpha val="43137"/>
                    </a:srgbClr>
                  </a:outerShdw>
                </a:effectLst>
              </a:rPr>
              <a:t>دور المناهج فيما يختص بالعلاقة بالرجل والمرأة:</a:t>
            </a:r>
            <a:endParaRPr lang="en-US" sz="4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1E83602-DB0A-9F9F-6D4E-FEBE55DFFA17}"/>
              </a:ext>
            </a:extLst>
          </p:cNvPr>
          <p:cNvSpPr>
            <a:spLocks noGrp="1"/>
          </p:cNvSpPr>
          <p:nvPr>
            <p:ph idx="1"/>
          </p:nvPr>
        </p:nvSpPr>
        <p:spPr>
          <a:xfrm>
            <a:off x="514350" y="1752600"/>
            <a:ext cx="9258300" cy="4389438"/>
          </a:xfrm>
        </p:spPr>
        <p:txBody>
          <a:bodyPr>
            <a:normAutofit fontScale="62500" lnSpcReduction="20000"/>
          </a:bodyPr>
          <a:lstStyle/>
          <a:p>
            <a:pPr>
              <a:defRPr/>
            </a:pPr>
            <a:r>
              <a:rPr lang="ar-EG" b="1" dirty="0"/>
              <a:t>1- تعريف التلاميذ بالخصائص التي اختص بها الله الرجل بخلاف المرأة والخصائص التي اختص بها الله المرأة دون الرجل والأدوار الاجتماعية والحياتية التي تخص كل منها نتيجة اختلاف الخصائص.</a:t>
            </a:r>
            <a:endParaRPr lang="en-US" dirty="0"/>
          </a:p>
          <a:p>
            <a:pPr>
              <a:defRPr/>
            </a:pPr>
            <a:r>
              <a:rPr lang="ar-EG" b="1" dirty="0"/>
              <a:t>2- تعرف التلاميذ حقوق وواجبات كل من الرجل والمرأة تجاه الآخر والتي شرعها وأنه يجب احترام كل منهما للآخر طبقًا لخصائصه.</a:t>
            </a:r>
            <a:endParaRPr lang="en-US" dirty="0"/>
          </a:p>
          <a:p>
            <a:pPr>
              <a:defRPr/>
            </a:pPr>
            <a:r>
              <a:rPr lang="ar-EG" b="1" dirty="0"/>
              <a:t>3- تعرف التلاميذ بما يُحاك لأمتنا من الدول غير الإسلامية لإفساد المجتمع بالخروج عن الأدوار الخاصة بكل جنس وإفساد الفطرة التي فطر الله الرجل والمرأة عليها.</a:t>
            </a:r>
            <a:endParaRPr lang="en-US" dirty="0"/>
          </a:p>
          <a:p>
            <a:pPr>
              <a:defRPr/>
            </a:pPr>
            <a:r>
              <a:rPr lang="ar-EG" b="1" dirty="0"/>
              <a:t>4- تعرف التلاميذ بأن الإسلام قد شرع للرجل والمرأة حقوقًا لم توجد في أي مجتمع غير مسلم، وبيان أهمية التمسك بما شرعه الإسلام بهذا الخصوص.</a:t>
            </a:r>
            <a:endParaRPr lang="en-US" dirty="0"/>
          </a:p>
          <a:p>
            <a:pPr>
              <a:defRPr/>
            </a:pPr>
            <a:r>
              <a:rPr lang="ar-EG" b="1" dirty="0"/>
              <a:t>5- تعويد التلاميذ من الجنسين على المحافظة على العادات والتقاليد والقيم الإسلامية الخاصة بالجنسين داخل المدرسة وخارجها وأن يكون المعلم أو المعلمة قدوة حسنة</a:t>
            </a:r>
            <a:r>
              <a:rPr lang="ar-EG" dirty="0"/>
              <a:t> </a:t>
            </a:r>
            <a:r>
              <a:rPr lang="ar-EG" b="1" dirty="0"/>
              <a:t>للتلاميذ. </a:t>
            </a:r>
            <a:endParaRPr lang="en-US" dirty="0"/>
          </a:p>
          <a:p>
            <a:pPr>
              <a:defRPr/>
            </a:pPr>
            <a:r>
              <a:rPr lang="ar-EG" b="1" dirty="0"/>
              <a:t>6- الاهتمام بالتربية الأسرية وعلاقة أفراد الأسرة ببعضهم في ضوء القرآن والسنة.</a:t>
            </a:r>
            <a:endParaRPr lang="en-US" dirty="0"/>
          </a:p>
          <a:p>
            <a:pPr marL="0" indent="0">
              <a:buFontTx/>
              <a:buNone/>
              <a:defRPr/>
            </a:pPr>
            <a:endParaRPr lang="en-US" sz="2400" b="1" dirty="0">
              <a:effectLst>
                <a:outerShdw blurRad="38100" dist="38100" dir="2700000" algn="tl">
                  <a:srgbClr val="000000">
                    <a:alpha val="43137"/>
                  </a:srgbClr>
                </a:outerShdw>
              </a:effectLst>
            </a:endParaRPr>
          </a:p>
        </p:txBody>
      </p:sp>
    </p:spTree>
  </p:cSld>
  <p:clrMapOvr>
    <a:masterClrMapping/>
  </p:clrMapOvr>
  <p:transition spd="slow">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D4AFC-C113-5CDB-40B3-41BD3C3CED54}"/>
              </a:ext>
            </a:extLst>
          </p:cNvPr>
          <p:cNvSpPr>
            <a:spLocks noGrp="1"/>
          </p:cNvSpPr>
          <p:nvPr>
            <p:ph type="title"/>
          </p:nvPr>
        </p:nvSpPr>
        <p:spPr>
          <a:xfrm>
            <a:off x="514350" y="609600"/>
            <a:ext cx="9258300" cy="1066800"/>
          </a:xfrm>
        </p:spPr>
        <p:txBody>
          <a:bodyPr/>
          <a:lstStyle/>
          <a:p>
            <a:pPr>
              <a:defRPr/>
            </a:pPr>
            <a:r>
              <a:rPr lang="ar-EG" b="1" dirty="0">
                <a:effectLst>
                  <a:outerShdw blurRad="38100" dist="38100" dir="2700000" algn="tl">
                    <a:srgbClr val="000000">
                      <a:alpha val="43137"/>
                    </a:srgbClr>
                  </a:outerShdw>
                </a:effectLst>
              </a:rPr>
              <a:t>خامس</a:t>
            </a:r>
            <a:r>
              <a:rPr lang="ar-IQ" b="1" dirty="0">
                <a:effectLst>
                  <a:outerShdw blurRad="38100" dist="38100" dir="2700000" algn="tl">
                    <a:srgbClr val="000000">
                      <a:alpha val="43137"/>
                    </a:srgbClr>
                  </a:outerShdw>
                </a:effectLst>
              </a:rPr>
              <a:t>ً</a:t>
            </a:r>
            <a:r>
              <a:rPr lang="ar-EG" b="1" dirty="0">
                <a:effectLst>
                  <a:outerShdw blurRad="38100" dist="38100" dir="2700000" algn="tl">
                    <a:srgbClr val="000000">
                      <a:alpha val="43137"/>
                    </a:srgbClr>
                  </a:outerShdw>
                </a:effectLst>
              </a:rPr>
              <a:t>ا: العلاقة بين المسلمين وغير المسلمين</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2082E3D-C308-0A80-B9A5-EF3D06BFA075}"/>
              </a:ext>
            </a:extLst>
          </p:cNvPr>
          <p:cNvSpPr>
            <a:spLocks noGrp="1"/>
          </p:cNvSpPr>
          <p:nvPr>
            <p:ph idx="1"/>
          </p:nvPr>
        </p:nvSpPr>
        <p:spPr>
          <a:xfrm>
            <a:off x="514350" y="1752600"/>
            <a:ext cx="9258300" cy="4389438"/>
          </a:xfrm>
        </p:spPr>
        <p:txBody>
          <a:bodyPr>
            <a:normAutofit fontScale="55000" lnSpcReduction="20000"/>
          </a:bodyPr>
          <a:lstStyle/>
          <a:p>
            <a:pPr>
              <a:defRPr/>
            </a:pPr>
            <a:r>
              <a:rPr lang="ar-EG" b="1" dirty="0"/>
              <a:t>المجتمع الإسلامي لا ينفي وجود أصحاب العقائد الأخرى غير الإسلامية ضمن المجتمع المسلم.</a:t>
            </a:r>
            <a:endParaRPr lang="en-US" dirty="0"/>
          </a:p>
          <a:p>
            <a:pPr>
              <a:defRPr/>
            </a:pPr>
            <a:r>
              <a:rPr lang="ar-EG" b="1" dirty="0"/>
              <a:t>فقد تعاهد معهم رسول الله صلى الله عليه وسلم على العيش مع الجماعة المسلمة ضمن الدولة الإسلامية.</a:t>
            </a:r>
            <a:endParaRPr lang="en-US" dirty="0"/>
          </a:p>
          <a:p>
            <a:pPr>
              <a:defRPr/>
            </a:pPr>
            <a:r>
              <a:rPr lang="ar-EG" b="1" dirty="0"/>
              <a:t>والدين الإسلامي يأمر الجماعة المسلمة بحرية العبادة للجميع في دولة الإسلام: {لَا إِكْرَاهَ فِي الدِّينِ قَدْ تَبَيَّنَ الرُّشْدُ مِنَ الْغَيِّ} [البقرة: 256].</a:t>
            </a:r>
            <a:endParaRPr lang="en-US" dirty="0"/>
          </a:p>
          <a:p>
            <a:pPr>
              <a:defRPr/>
            </a:pPr>
            <a:r>
              <a:rPr lang="ar-EG" b="1" dirty="0"/>
              <a:t>وهنا يجب أن نفرق بين الدين والعقيدة؛ فالدين أعم في مدلوله من العقيدة؛ إن الدين هو المنهج والنظام الذي يحكم الحياة وهو في الإسلام يعتمد على العقيدة.</a:t>
            </a:r>
            <a:endParaRPr lang="en-US" dirty="0"/>
          </a:p>
          <a:p>
            <a:pPr>
              <a:defRPr/>
            </a:pPr>
            <a:r>
              <a:rPr lang="ar-EG" b="1" dirty="0"/>
              <a:t>فالإسلام إعلان عام لتحرير الإنسان من العبودية للعباد فهو يهدف ابتداء إلى إزالة الأنظمة والحكومات التي تقوم على أساس حاكمية البشر للبشر وعبودية الإنسان للإنسان.</a:t>
            </a:r>
            <a:endParaRPr lang="en-US" dirty="0"/>
          </a:p>
          <a:p>
            <a:pPr>
              <a:defRPr/>
            </a:pPr>
            <a:r>
              <a:rPr lang="ar-EG" b="1" dirty="0"/>
              <a:t>ومن صور العدل في المجتمع الإسلامي والذي أمر به الإسلام العقد لأهل الذمة فلهم حريتهم في العبادة والعقيدة فلا إكراه في الدين وهم متساوون مع المسلمين في الحفاظ على أرواحهم وأموالهم وممتلكاتهم فقد قال رسول الله صلى الله عليه وسلم: ((من ظلم معاهدًا أو انتقصه أو كلفه فوق طاقته أو أخذ منه شيئًا بغير طيب نفس، فأنا حجيجه يوم القيامة)).</a:t>
            </a:r>
            <a:endParaRPr lang="en-US" dirty="0"/>
          </a:p>
          <a:p>
            <a:pPr>
              <a:defRPr/>
            </a:pPr>
            <a:r>
              <a:rPr lang="ar-EG" b="1" dirty="0"/>
              <a:t>وكما كان عمر رضي الله عنه عادلًا في معاملة غير المسلمين حين أتى إليه أحد أقباط مصر يشكو له اعتداء ابن عمرو بن العاص عليه بالضرب لأنه سبقه في إحدى المسابقات فأمر عمر رضي الله عنه بالقصاص من ابن عمرو بن العاص بأن يضربه القبطي كما ضربه وقال قولته المشهورة لعمرو بن العاص معاتبًا: "متى استعبدتم الناس وقد ولدتهم أمهاتهم أحرارًا".</a:t>
            </a:r>
            <a:endParaRPr lang="en-US" dirty="0"/>
          </a:p>
          <a:p>
            <a:pPr marL="0" indent="0">
              <a:buFontTx/>
              <a:buNone/>
              <a:defRPr/>
            </a:pPr>
            <a:endParaRPr lang="ar-EG" sz="2000" b="1" dirty="0">
              <a:effectLst>
                <a:outerShdw blurRad="38100" dist="38100" dir="2700000" algn="tl">
                  <a:srgbClr val="000000">
                    <a:alpha val="43137"/>
                  </a:srgbClr>
                </a:outerShdw>
              </a:effectLst>
            </a:endParaRPr>
          </a:p>
        </p:txBody>
      </p:sp>
    </p:spTree>
  </p:cSld>
  <p:clrMapOvr>
    <a:masterClrMapping/>
  </p:clrMapOvr>
  <p:transition spd="slow">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9C893-E018-73B5-0ED8-AD3686C599EF}"/>
              </a:ext>
            </a:extLst>
          </p:cNvPr>
          <p:cNvSpPr>
            <a:spLocks noGrp="1"/>
          </p:cNvSpPr>
          <p:nvPr>
            <p:ph type="title"/>
          </p:nvPr>
        </p:nvSpPr>
        <p:spPr>
          <a:xfrm>
            <a:off x="514350" y="404813"/>
            <a:ext cx="9258300" cy="762000"/>
          </a:xfrm>
        </p:spPr>
        <p:txBody>
          <a:bodyPr>
            <a:normAutofit fontScale="90000"/>
          </a:bodyPr>
          <a:lstStyle/>
          <a:p>
            <a:pPr>
              <a:defRPr/>
            </a:pPr>
            <a:r>
              <a:rPr lang="ar-EG" b="1" dirty="0"/>
              <a:t>دور المناهج فيما يختص بالعلاقة بين المسلمين وأهل الذمة:</a:t>
            </a:r>
            <a:endParaRPr lang="en-US" b="1" dirty="0"/>
          </a:p>
        </p:txBody>
      </p:sp>
      <p:sp>
        <p:nvSpPr>
          <p:cNvPr id="3" name="Content Placeholder 2">
            <a:extLst>
              <a:ext uri="{FF2B5EF4-FFF2-40B4-BE49-F238E27FC236}">
                <a16:creationId xmlns:a16="http://schemas.microsoft.com/office/drawing/2014/main" id="{653932FA-7B3A-AFA7-7C86-1C99B09E290B}"/>
              </a:ext>
            </a:extLst>
          </p:cNvPr>
          <p:cNvSpPr>
            <a:spLocks noGrp="1"/>
          </p:cNvSpPr>
          <p:nvPr>
            <p:ph idx="1"/>
          </p:nvPr>
        </p:nvSpPr>
        <p:spPr/>
        <p:txBody>
          <a:bodyPr/>
          <a:lstStyle/>
          <a:p>
            <a:pPr>
              <a:defRPr/>
            </a:pPr>
            <a:r>
              <a:rPr lang="ar-EG" b="1" dirty="0"/>
              <a:t>1- تعريف التلاميذ أن الإنسان له حرية الاعتقاد فلا إكراه في الدين وأن للجميع حرية العبادة وهم متساوون في المواطنة والحفاظ على أرواحهم وأموالهم وممتلكاتهم.</a:t>
            </a:r>
            <a:endParaRPr lang="en-US" dirty="0"/>
          </a:p>
          <a:p>
            <a:pPr>
              <a:defRPr/>
            </a:pPr>
            <a:r>
              <a:rPr lang="ar-EG" b="1" dirty="0"/>
              <a:t>2- تعريف التلاميذ أن المجتمع يشمل المسلمين وغير المسلمين في وطن واحد وأن الحاكمية فيه لله وعلى الجميع العيش معًا تحت سمائه في أمن وسلامة.</a:t>
            </a:r>
            <a:endParaRPr lang="en-US" dirty="0"/>
          </a:p>
          <a:p>
            <a:pPr>
              <a:defRPr/>
            </a:pPr>
            <a:r>
              <a:rPr lang="ar-EG" b="1" dirty="0"/>
              <a:t>3- دراسة لأمثلة واقعية عاش فيها كل من المسلمين وغير المسلمين تحت راية الإسلام في أمن وسلامة.</a:t>
            </a:r>
            <a:endParaRPr lang="en-US" dirty="0"/>
          </a:p>
          <a:p>
            <a:pPr marL="0" indent="0">
              <a:buFontTx/>
              <a:buNone/>
              <a:defRPr/>
            </a:pPr>
            <a:endParaRPr lang="en-US" b="1" dirty="0">
              <a:effectLst>
                <a:outerShdw blurRad="38100" dist="38100" dir="2700000" algn="tl">
                  <a:srgbClr val="000000">
                    <a:alpha val="43137"/>
                  </a:srgbClr>
                </a:outerShdw>
              </a:effectLst>
            </a:endParaRPr>
          </a:p>
        </p:txBody>
      </p:sp>
    </p:spTree>
  </p:cSld>
  <p:clrMapOvr>
    <a:masterClrMapping/>
  </p:clrMapOvr>
  <p:transition spd="slow">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5A6C-D278-9E9D-4E2E-30A5957DBD94}"/>
              </a:ext>
            </a:extLst>
          </p:cNvPr>
          <p:cNvSpPr>
            <a:spLocks noGrp="1"/>
          </p:cNvSpPr>
          <p:nvPr>
            <p:ph type="title"/>
          </p:nvPr>
        </p:nvSpPr>
        <p:spPr/>
        <p:txBody>
          <a:bodyPr>
            <a:normAutofit fontScale="90000"/>
          </a:bodyPr>
          <a:lstStyle/>
          <a:p>
            <a:pPr>
              <a:defRPr/>
            </a:pPr>
            <a:r>
              <a:rPr lang="ar-EG" b="1" dirty="0">
                <a:effectLst>
                  <a:outerShdw blurRad="38100" dist="38100" dir="2700000" algn="tl">
                    <a:srgbClr val="000000">
                      <a:alpha val="43137"/>
                    </a:srgbClr>
                  </a:outerShdw>
                </a:effectLst>
              </a:rPr>
              <a:t>سادس</a:t>
            </a:r>
            <a:r>
              <a:rPr lang="ar-IQ" b="1" dirty="0">
                <a:effectLst>
                  <a:outerShdw blurRad="38100" dist="38100" dir="2700000" algn="tl">
                    <a:srgbClr val="000000">
                      <a:alpha val="43137"/>
                    </a:srgbClr>
                  </a:outerShdw>
                </a:effectLst>
              </a:rPr>
              <a:t>ً</a:t>
            </a:r>
            <a:r>
              <a:rPr lang="ar-EG" b="1" dirty="0">
                <a:effectLst>
                  <a:outerShdw blurRad="38100" dist="38100" dir="2700000" algn="tl">
                    <a:srgbClr val="000000">
                      <a:alpha val="43137"/>
                    </a:srgbClr>
                  </a:outerShdw>
                </a:effectLst>
              </a:rPr>
              <a:t>ا: العلاقة بين أجناس المجتمع وطوائفه المختلفة</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47C3227-B4F8-4FAC-8041-75B31F2917AA}"/>
              </a:ext>
            </a:extLst>
          </p:cNvPr>
          <p:cNvSpPr>
            <a:spLocks noGrp="1"/>
          </p:cNvSpPr>
          <p:nvPr>
            <p:ph idx="1"/>
          </p:nvPr>
        </p:nvSpPr>
        <p:spPr/>
        <p:txBody>
          <a:bodyPr>
            <a:noAutofit/>
          </a:bodyPr>
          <a:lstStyle/>
          <a:p>
            <a:pPr>
              <a:defRPr/>
            </a:pPr>
            <a:r>
              <a:rPr lang="ar-EG" sz="2100" b="1" dirty="0"/>
              <a:t>لا طبقية ولا عنصرية في الإسلام فالمجتمع المسلم لا يفرق بين البشر لاختلاف ألوانهم: أبيض أو أسود، ولا لاختلاف أجناسهم: فارسي أو تركي أو عربي؛</a:t>
            </a:r>
            <a:r>
              <a:rPr lang="ar-EG" sz="2100" dirty="0"/>
              <a:t> </a:t>
            </a:r>
            <a:r>
              <a:rPr lang="ar-EG" sz="2100" b="1" dirty="0"/>
              <a:t>{يَا أَيُّهَا النَّاسُ إِنَّا خَلَقْنَاكُمْ مِنْ ذَكَرٍ وَأُنْثَى وَجَعَلْنَاكُمْ شُعُوبًا وَقَبَائِلَ لِتَعَارَفُوا إِنَّ أَكْرَمَكُمْ عِنْدَ اللَّهِ أَتْقَاكُمْ إِنَّ اللَّهَ عَلِيمٌ خَبِيرٌ} [الحجرات: 13].</a:t>
            </a:r>
            <a:endParaRPr lang="en-US" sz="2100" dirty="0"/>
          </a:p>
          <a:p>
            <a:pPr>
              <a:defRPr/>
            </a:pPr>
            <a:r>
              <a:rPr lang="ar-EG" sz="2100" b="1" dirty="0"/>
              <a:t>فميزان الإسلام الذي يزن به الناس على اختلاف أجناسهم وألوانهم هو التقوى وقد كان رسول الله صلى الله عليه وسلم حريصًا على تأكيد ذلك في قوله: ((يا أيها الناس إن ربكم واحد ألا لا فضل لعربي على عجمي، ولا لعجمي على عربي، ولا لأحمر على أسود، ولا لأسود على أحمر إلا بالتقوى)).</a:t>
            </a:r>
            <a:endParaRPr lang="en-US" sz="2100" dirty="0"/>
          </a:p>
          <a:p>
            <a:pPr>
              <a:defRPr/>
            </a:pPr>
            <a:r>
              <a:rPr lang="ar-EG" sz="2100" b="1" dirty="0"/>
              <a:t>ما أروع أن يكون كل المؤمنين إخوة في الله: {إِنَّمَا الْمُؤْمِنُونَ إِخْوَةٌ} [الحجرات: 10].</a:t>
            </a:r>
            <a:endParaRPr lang="en-US" sz="2100" dirty="0"/>
          </a:p>
          <a:p>
            <a:pPr>
              <a:defRPr/>
            </a:pPr>
            <a:r>
              <a:rPr lang="ar-EG" sz="2100" b="1" dirty="0"/>
              <a:t>وقد عبر رسول الله صلى الله عليه وسلم عن هذا التفاخر والعصبية الجاهلية بقوله: ((دعوها فإنها منتنة)).</a:t>
            </a:r>
            <a:endParaRPr lang="en-US" sz="2100" dirty="0"/>
          </a:p>
          <a:p>
            <a:pPr>
              <a:defRPr/>
            </a:pPr>
            <a:r>
              <a:rPr lang="ar-EG" sz="2100" b="1" dirty="0"/>
              <a:t>هناك تفضيل الله للأفراد بعضهم على بعض من حيث القدرات والاستعدادات والتي بها يتميز البعض في مجال خلاف الآخر.</a:t>
            </a:r>
            <a:endParaRPr lang="en-US" sz="2100" dirty="0"/>
          </a:p>
          <a:p>
            <a:pPr>
              <a:defRPr/>
            </a:pPr>
            <a:r>
              <a:rPr lang="ar-EG" sz="2100" b="1" dirty="0"/>
              <a:t>وكل واحد يحتاج الآخر ويتفضل عليه في مهنته وتخصصه. </a:t>
            </a:r>
            <a:endParaRPr lang="en-US" sz="2100" dirty="0"/>
          </a:p>
          <a:p>
            <a:pPr>
              <a:defRPr/>
            </a:pPr>
            <a:r>
              <a:rPr lang="ar-EG" sz="2100" b="1" dirty="0"/>
              <a:t>مما يدفع الكل إلى التعاون والتكامل وخير الناس أنفعهم للناس وهذا من أجمل معاني العدالة.</a:t>
            </a:r>
            <a:endParaRPr lang="en-US" sz="2100" dirty="0"/>
          </a:p>
          <a:p>
            <a:pPr marL="0" indent="0">
              <a:buFontTx/>
              <a:buNone/>
              <a:defRPr/>
            </a:pPr>
            <a:endParaRPr lang="ar-EG" sz="2100" b="1" dirty="0">
              <a:effectLst>
                <a:outerShdw blurRad="38100" dist="38100" dir="2700000" algn="tl">
                  <a:srgbClr val="000000">
                    <a:alpha val="43137"/>
                  </a:srgbClr>
                </a:outerShdw>
              </a:effectLst>
            </a:endParaRPr>
          </a:p>
        </p:txBody>
      </p:sp>
    </p:spTree>
  </p:cSld>
  <p:clrMapOvr>
    <a:masterClrMapping/>
  </p:clrMapOvr>
  <p:transition spd="slow">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43179-AA7C-E36D-F0E8-5519E5004662}"/>
              </a:ext>
            </a:extLst>
          </p:cNvPr>
          <p:cNvSpPr>
            <a:spLocks noGrp="1"/>
          </p:cNvSpPr>
          <p:nvPr>
            <p:ph type="title"/>
          </p:nvPr>
        </p:nvSpPr>
        <p:spPr>
          <a:xfrm>
            <a:off x="514350" y="1371600"/>
            <a:ext cx="9258300" cy="685800"/>
          </a:xfrm>
        </p:spPr>
        <p:txBody>
          <a:bodyPr>
            <a:normAutofit fontScale="90000"/>
          </a:bodyPr>
          <a:lstStyle/>
          <a:p>
            <a:pPr>
              <a:defRPr/>
            </a:pPr>
            <a:r>
              <a:rPr lang="ar-EG" b="1" dirty="0">
                <a:effectLst>
                  <a:outerShdw blurRad="38100" dist="38100" dir="2700000" algn="tl">
                    <a:srgbClr val="000000">
                      <a:alpha val="43137"/>
                    </a:srgbClr>
                  </a:outerShdw>
                </a:effectLst>
              </a:rPr>
              <a:t>دور المناهج فيما يختص بالعلاقة بين الأجناس والطوائف</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54DDFDF-C721-E3A6-E7AB-3C7ACE5A2830}"/>
              </a:ext>
            </a:extLst>
          </p:cNvPr>
          <p:cNvSpPr>
            <a:spLocks noGrp="1"/>
          </p:cNvSpPr>
          <p:nvPr>
            <p:ph idx="1"/>
          </p:nvPr>
        </p:nvSpPr>
        <p:spPr>
          <a:xfrm>
            <a:off x="514350" y="2057400"/>
            <a:ext cx="9258300" cy="4267200"/>
          </a:xfrm>
        </p:spPr>
        <p:txBody>
          <a:bodyPr/>
          <a:lstStyle/>
          <a:p>
            <a:pPr marL="0" indent="0">
              <a:buFontTx/>
              <a:buNone/>
              <a:defRPr/>
            </a:pPr>
            <a:endParaRPr lang="ar-EG" b="1" dirty="0">
              <a:solidFill>
                <a:schemeClr val="bg2">
                  <a:lumMod val="25000"/>
                </a:schemeClr>
              </a:solidFill>
              <a:effectLst>
                <a:outerShdw blurRad="38100" dist="38100" dir="2700000" algn="tl">
                  <a:srgbClr val="000000">
                    <a:alpha val="43137"/>
                  </a:srgbClr>
                </a:outerShdw>
              </a:effectLst>
            </a:endParaRPr>
          </a:p>
          <a:p>
            <a:pPr marL="0" indent="0">
              <a:buFontTx/>
              <a:buNone/>
              <a:defRPr/>
            </a:pPr>
            <a:r>
              <a:rPr lang="ar-EG" b="1" dirty="0">
                <a:solidFill>
                  <a:schemeClr val="bg2">
                    <a:lumMod val="25000"/>
                  </a:schemeClr>
                </a:solidFill>
                <a:effectLst>
                  <a:outerShdw blurRad="38100" dist="38100" dir="2700000" algn="tl">
                    <a:srgbClr val="000000">
                      <a:alpha val="43137"/>
                    </a:srgbClr>
                  </a:outerShdw>
                </a:effectLst>
              </a:rPr>
              <a:t>1</a:t>
            </a:r>
            <a:r>
              <a:rPr lang="ar-IQ" b="1" dirty="0">
                <a:solidFill>
                  <a:schemeClr val="bg2">
                    <a:lumMod val="25000"/>
                  </a:schemeClr>
                </a:solidFill>
                <a:effectLst>
                  <a:outerShdw blurRad="38100" dist="38100" dir="2700000" algn="tl">
                    <a:srgbClr val="000000">
                      <a:alpha val="43137"/>
                    </a:srgbClr>
                  </a:outerShdw>
                </a:effectLst>
              </a:rPr>
              <a:t>- </a:t>
            </a:r>
            <a:r>
              <a:rPr lang="ar-EG" b="1" dirty="0">
                <a:effectLst>
                  <a:outerShdw blurRad="38100" dist="38100" dir="2700000" algn="tl">
                    <a:srgbClr val="000000">
                      <a:alpha val="43137"/>
                    </a:srgbClr>
                  </a:outerShdw>
                </a:effectLst>
              </a:rPr>
              <a:t>تعريف التلاميذ أنه لا طبقية ولا عنصرية داخل المجتمع والكل سواسية لا فرق بينهم فكلهم لآدم وآدم من تراب وبيان ذلك من القرآن والسنة والسيرة.</a:t>
            </a:r>
          </a:p>
          <a:p>
            <a:pPr marL="0" indent="0">
              <a:buFontTx/>
              <a:buNone/>
              <a:defRPr/>
            </a:pPr>
            <a:endParaRPr lang="ar-EG" b="1" dirty="0">
              <a:solidFill>
                <a:schemeClr val="bg2">
                  <a:lumMod val="25000"/>
                </a:schemeClr>
              </a:solidFill>
              <a:effectLst>
                <a:outerShdw blurRad="38100" dist="38100" dir="2700000" algn="tl">
                  <a:srgbClr val="000000">
                    <a:alpha val="43137"/>
                  </a:srgbClr>
                </a:outerShdw>
              </a:effectLst>
            </a:endParaRPr>
          </a:p>
          <a:p>
            <a:pPr marL="0" indent="0">
              <a:buFontTx/>
              <a:buNone/>
              <a:defRPr/>
            </a:pPr>
            <a:r>
              <a:rPr lang="ar-EG" b="1" dirty="0">
                <a:solidFill>
                  <a:schemeClr val="bg2">
                    <a:lumMod val="25000"/>
                  </a:schemeClr>
                </a:solidFill>
                <a:effectLst>
                  <a:outerShdw blurRad="38100" dist="38100" dir="2700000" algn="tl">
                    <a:srgbClr val="000000">
                      <a:alpha val="43137"/>
                    </a:srgbClr>
                  </a:outerShdw>
                </a:effectLst>
              </a:rPr>
              <a:t>2</a:t>
            </a:r>
            <a:r>
              <a:rPr lang="ar-IQ" b="1" dirty="0">
                <a:solidFill>
                  <a:schemeClr val="bg2">
                    <a:lumMod val="25000"/>
                  </a:schemeClr>
                </a:solidFill>
                <a:effectLst>
                  <a:outerShdw blurRad="38100" dist="38100" dir="2700000" algn="tl">
                    <a:srgbClr val="000000">
                      <a:alpha val="43137"/>
                    </a:srgbClr>
                  </a:outerShdw>
                </a:effectLst>
              </a:rPr>
              <a:t>- </a:t>
            </a:r>
            <a:r>
              <a:rPr lang="ar-EG" b="1" dirty="0">
                <a:effectLst>
                  <a:outerShdw blurRad="38100" dist="38100" dir="2700000" algn="tl">
                    <a:srgbClr val="000000">
                      <a:alpha val="43137"/>
                    </a:srgbClr>
                  </a:outerShdw>
                </a:effectLst>
              </a:rPr>
              <a:t>تعويد التلاميذ على أن التفاضل بينهم يكون بأفضلية عمل الخير ومساعدة </a:t>
            </a:r>
            <a:r>
              <a:rPr lang="ar-EG" sz="2400" b="1" dirty="0">
                <a:effectLst>
                  <a:outerShdw blurRad="38100" dist="38100" dir="2700000" algn="tl">
                    <a:srgbClr val="000000">
                      <a:alpha val="43137"/>
                    </a:srgbClr>
                  </a:outerShdw>
                </a:effectLst>
              </a:rPr>
              <a:t>بعضهم بعض</a:t>
            </a:r>
            <a:r>
              <a:rPr lang="ar-IQ" sz="2400" b="1" dirty="0">
                <a:effectLst>
                  <a:outerShdw blurRad="38100" dist="38100" dir="2700000" algn="tl">
                    <a:srgbClr val="000000">
                      <a:alpha val="43137"/>
                    </a:srgbClr>
                  </a:outerShdw>
                </a:effectLst>
              </a:rPr>
              <a:t>ً</a:t>
            </a:r>
            <a:r>
              <a:rPr lang="ar-EG" sz="2400" b="1" dirty="0">
                <a:effectLst>
                  <a:outerShdw blurRad="38100" dist="38100" dir="2700000" algn="tl">
                    <a:srgbClr val="000000">
                      <a:alpha val="43137"/>
                    </a:srgbClr>
                  </a:outerShdw>
                </a:effectLst>
              </a:rPr>
              <a:t>ا وخير الناس أنفعهم للناس.</a:t>
            </a:r>
            <a:endParaRPr lang="en-US" sz="2400" b="1" dirty="0">
              <a:effectLst>
                <a:outerShdw blurRad="38100" dist="38100" dir="2700000" algn="tl">
                  <a:srgbClr val="000000">
                    <a:alpha val="43137"/>
                  </a:srgbClr>
                </a:outerShdw>
              </a:effectLst>
            </a:endParaRPr>
          </a:p>
        </p:txBody>
      </p:sp>
    </p:spTree>
  </p:cSld>
  <p:clrMapOvr>
    <a:masterClrMapping/>
  </p:clrMapOvr>
  <p:transition spd="slow">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AutoShape 2">
            <a:extLst>
              <a:ext uri="{FF2B5EF4-FFF2-40B4-BE49-F238E27FC236}">
                <a16:creationId xmlns:a16="http://schemas.microsoft.com/office/drawing/2014/main" id="{2FC05B4D-5D1A-E8DD-6024-0A4FB21823AD}"/>
              </a:ext>
            </a:extLst>
          </p:cNvPr>
          <p:cNvSpPr>
            <a:spLocks noChangeArrowheads="1"/>
          </p:cNvSpPr>
          <p:nvPr/>
        </p:nvSpPr>
        <p:spPr bwMode="auto">
          <a:xfrm>
            <a:off x="2406650" y="1196975"/>
            <a:ext cx="7751763" cy="5661025"/>
          </a:xfrm>
          <a:prstGeom prst="foldedCorner">
            <a:avLst>
              <a:gd name="adj" fmla="val 19958"/>
            </a:avLst>
          </a:prstGeom>
          <a:gradFill rotWithShape="0">
            <a:gsLst>
              <a:gs pos="0">
                <a:srgbClr val="FFCC66">
                  <a:gamma/>
                  <a:tint val="0"/>
                  <a:invGamma/>
                </a:srgbClr>
              </a:gs>
              <a:gs pos="100000">
                <a:srgbClr val="FFCC66"/>
              </a:gs>
            </a:gsLst>
            <a:lin ang="0" scaled="1"/>
          </a:gradFill>
          <a:ln>
            <a:noFill/>
          </a:ln>
          <a:effectLst>
            <a:outerShdw dist="107763" dir="13500000" algn="ctr" rotWithShape="0">
              <a:schemeClr val="bg2"/>
            </a:outerShdw>
          </a:effectLst>
        </p:spPr>
        <p:txBody>
          <a:bodyPr wrap="none" anchor="ctr"/>
          <a:lstStyle/>
          <a:p>
            <a:pPr algn="r" rtl="1" eaLnBrk="1" hangingPunct="1">
              <a:defRPr/>
            </a:pPr>
            <a:endParaRPr lang="ar-JO" altLang="en-US" dirty="0">
              <a:solidFill>
                <a:srgbClr val="666633"/>
              </a:solidFill>
              <a:effectLst>
                <a:outerShdw blurRad="38100" dist="38100" dir="2700000" algn="tl">
                  <a:srgbClr val="000000"/>
                </a:outerShdw>
              </a:effectLst>
              <a:cs typeface="+mn-cs"/>
            </a:endParaRPr>
          </a:p>
          <a:p>
            <a:pPr algn="r" rtl="1" eaLnBrk="1" hangingPunct="1">
              <a:defRPr/>
            </a:pPr>
            <a:r>
              <a:rPr lang="ar-JO" altLang="en-US" sz="5400" dirty="0">
                <a:solidFill>
                  <a:srgbClr val="666633"/>
                </a:solidFill>
                <a:effectLst>
                  <a:outerShdw blurRad="38100" dist="38100" dir="2700000" algn="tl">
                    <a:srgbClr val="000000"/>
                  </a:outerShdw>
                </a:effectLst>
                <a:cs typeface="+mn-cs"/>
              </a:rPr>
              <a:t>وأخيرًا</a:t>
            </a:r>
            <a:r>
              <a:rPr lang="ar-IQ" altLang="en-US" sz="5400" dirty="0">
                <a:solidFill>
                  <a:srgbClr val="666633"/>
                </a:solidFill>
                <a:effectLst>
                  <a:outerShdw blurRad="38100" dist="38100" dir="2700000" algn="tl">
                    <a:srgbClr val="000000"/>
                  </a:outerShdw>
                </a:effectLst>
                <a:cs typeface="+mn-cs"/>
              </a:rPr>
              <a:t> </a:t>
            </a:r>
            <a:r>
              <a:rPr lang="ar-JO" altLang="en-US" sz="5400" dirty="0">
                <a:solidFill>
                  <a:srgbClr val="666633"/>
                </a:solidFill>
                <a:effectLst>
                  <a:outerShdw blurRad="38100" dist="38100" dir="2700000" algn="tl">
                    <a:srgbClr val="000000"/>
                  </a:outerShdw>
                </a:effectLst>
                <a:cs typeface="+mn-cs"/>
              </a:rPr>
              <a:t>...</a:t>
            </a:r>
          </a:p>
          <a:p>
            <a:pPr algn="r" rtl="1" eaLnBrk="1" hangingPunct="1">
              <a:defRPr/>
            </a:pPr>
            <a:endParaRPr lang="ar-JO" altLang="en-US" sz="4800" dirty="0">
              <a:solidFill>
                <a:srgbClr val="669900"/>
              </a:solidFill>
              <a:effectLst>
                <a:outerShdw blurRad="38100" dist="38100" dir="2700000" algn="tl">
                  <a:srgbClr val="000000"/>
                </a:outerShdw>
              </a:effectLst>
              <a:cs typeface="+mn-cs"/>
            </a:endParaRPr>
          </a:p>
          <a:p>
            <a:pPr algn="r" rtl="1" eaLnBrk="1" hangingPunct="1">
              <a:buClr>
                <a:srgbClr val="CC9900"/>
              </a:buClr>
              <a:buFont typeface="Wingdings" panose="05000000000000000000" pitchFamily="2" charset="2"/>
              <a:buChar char="Ø"/>
              <a:defRPr/>
            </a:pPr>
            <a:r>
              <a:rPr lang="ar-JO" altLang="en-US" sz="2800" dirty="0">
                <a:solidFill>
                  <a:srgbClr val="669900"/>
                </a:solidFill>
                <a:effectLst>
                  <a:outerShdw blurRad="38100" dist="38100" dir="2700000" algn="tl">
                    <a:srgbClr val="000000"/>
                  </a:outerShdw>
                </a:effectLst>
                <a:cs typeface="+mn-cs"/>
              </a:rPr>
              <a:t> المعرفة كالمحبة تنمو بالمشاركة.</a:t>
            </a:r>
          </a:p>
          <a:p>
            <a:pPr algn="r" rtl="1" eaLnBrk="1" hangingPunct="1">
              <a:buClr>
                <a:srgbClr val="CC9900"/>
              </a:buClr>
              <a:buFont typeface="Wingdings" panose="05000000000000000000" pitchFamily="2" charset="2"/>
              <a:buChar char="Ø"/>
              <a:defRPr/>
            </a:pPr>
            <a:endParaRPr lang="ar-JO" altLang="en-US" sz="2800" dirty="0">
              <a:solidFill>
                <a:srgbClr val="669900"/>
              </a:solidFill>
              <a:effectLst>
                <a:outerShdw blurRad="38100" dist="38100" dir="2700000" algn="tl">
                  <a:srgbClr val="000000"/>
                </a:outerShdw>
              </a:effectLst>
              <a:cs typeface="+mn-cs"/>
            </a:endParaRPr>
          </a:p>
          <a:p>
            <a:pPr algn="r" rtl="1" eaLnBrk="1" hangingPunct="1">
              <a:buClr>
                <a:srgbClr val="CC9900"/>
              </a:buClr>
              <a:buFont typeface="Wingdings" panose="05000000000000000000" pitchFamily="2" charset="2"/>
              <a:buChar char="Ø"/>
              <a:defRPr/>
            </a:pPr>
            <a:r>
              <a:rPr lang="ar-JO" altLang="en-US" sz="2800" dirty="0">
                <a:solidFill>
                  <a:srgbClr val="669900"/>
                </a:solidFill>
                <a:effectLst>
                  <a:outerShdw blurRad="38100" dist="38100" dir="2700000" algn="tl">
                    <a:srgbClr val="000000"/>
                  </a:outerShdw>
                </a:effectLst>
                <a:cs typeface="+mn-cs"/>
              </a:rPr>
              <a:t> أنت ما تعرفه</a:t>
            </a:r>
            <a:r>
              <a:rPr lang="ar-IQ" altLang="en-US" sz="2800" dirty="0">
                <a:solidFill>
                  <a:srgbClr val="669900"/>
                </a:solidFill>
                <a:effectLst>
                  <a:outerShdw blurRad="38100" dist="38100" dir="2700000" algn="tl">
                    <a:srgbClr val="000000"/>
                  </a:outerShdw>
                </a:effectLst>
                <a:cs typeface="+mn-cs"/>
              </a:rPr>
              <a:t> </a:t>
            </a:r>
            <a:r>
              <a:rPr lang="ar-JO" altLang="en-US" sz="2800" dirty="0">
                <a:solidFill>
                  <a:srgbClr val="669900"/>
                </a:solidFill>
                <a:effectLst>
                  <a:outerShdw blurRad="38100" dist="38100" dir="2700000" algn="tl">
                    <a:srgbClr val="000000"/>
                  </a:outerShdw>
                </a:effectLst>
                <a:cs typeface="+mn-cs"/>
              </a:rPr>
              <a:t>... ما تعرفه هو ما تتعلمه</a:t>
            </a:r>
            <a:r>
              <a:rPr lang="ar-IQ" altLang="en-US" sz="2800" dirty="0">
                <a:solidFill>
                  <a:srgbClr val="669900"/>
                </a:solidFill>
                <a:effectLst>
                  <a:outerShdw blurRad="38100" dist="38100" dir="2700000" algn="tl">
                    <a:srgbClr val="000000"/>
                  </a:outerShdw>
                </a:effectLst>
                <a:cs typeface="+mn-cs"/>
              </a:rPr>
              <a:t>؛</a:t>
            </a:r>
            <a:r>
              <a:rPr lang="ar-JO" altLang="en-US" sz="2800" dirty="0">
                <a:solidFill>
                  <a:srgbClr val="669900"/>
                </a:solidFill>
                <a:effectLst>
                  <a:outerShdw blurRad="38100" dist="38100" dir="2700000" algn="tl">
                    <a:srgbClr val="000000"/>
                  </a:outerShdw>
                </a:effectLst>
                <a:cs typeface="+mn-cs"/>
              </a:rPr>
              <a:t> لذا احرص على التعلم</a:t>
            </a:r>
          </a:p>
          <a:p>
            <a:pPr algn="r" rtl="1" eaLnBrk="1" hangingPunct="1">
              <a:buClr>
                <a:srgbClr val="CC9900"/>
              </a:buClr>
              <a:buFont typeface="Wingdings" panose="05000000000000000000" pitchFamily="2" charset="2"/>
              <a:buNone/>
              <a:defRPr/>
            </a:pPr>
            <a:r>
              <a:rPr lang="ar-JO" altLang="en-US" sz="2800" dirty="0">
                <a:solidFill>
                  <a:srgbClr val="669900"/>
                </a:solidFill>
                <a:effectLst>
                  <a:outerShdw blurRad="38100" dist="38100" dir="2700000" algn="tl">
                    <a:srgbClr val="000000"/>
                  </a:outerShdw>
                </a:effectLst>
                <a:cs typeface="+mn-cs"/>
              </a:rPr>
              <a:t>     </a:t>
            </a:r>
            <a:r>
              <a:rPr lang="ar-EG" altLang="en-US" sz="2800" dirty="0">
                <a:solidFill>
                  <a:srgbClr val="669900"/>
                </a:solidFill>
                <a:effectLst>
                  <a:outerShdw blurRad="38100" dist="38100" dir="2700000" algn="tl">
                    <a:srgbClr val="000000"/>
                  </a:outerShdw>
                </a:effectLst>
                <a:cs typeface="Times New Roman" panose="02020603050405020304" pitchFamily="18" charset="0"/>
              </a:rPr>
              <a:t>باستمرار.</a:t>
            </a:r>
          </a:p>
          <a:p>
            <a:pPr algn="r" rtl="1" eaLnBrk="1" hangingPunct="1">
              <a:buClr>
                <a:srgbClr val="CC9900"/>
              </a:buClr>
              <a:buFont typeface="Wingdings" panose="05000000000000000000" pitchFamily="2" charset="2"/>
              <a:buNone/>
              <a:defRPr/>
            </a:pPr>
            <a:r>
              <a:rPr lang="ar-EG" altLang="en-US" sz="2800" dirty="0">
                <a:solidFill>
                  <a:srgbClr val="669900"/>
                </a:solidFill>
                <a:effectLst>
                  <a:outerShdw blurRad="38100" dist="38100" dir="2700000" algn="tl">
                    <a:srgbClr val="000000"/>
                  </a:outerShdw>
                </a:effectLst>
                <a:cs typeface="Times New Roman" panose="02020603050405020304" pitchFamily="18" charset="0"/>
              </a:rPr>
              <a:t>  </a:t>
            </a:r>
          </a:p>
          <a:p>
            <a:pPr algn="r" rtl="1" eaLnBrk="1" hangingPunct="1">
              <a:buClr>
                <a:srgbClr val="CC9900"/>
              </a:buClr>
              <a:buFont typeface="Wingdings" panose="05000000000000000000" pitchFamily="2" charset="2"/>
              <a:buNone/>
              <a:defRPr/>
            </a:pPr>
            <a:r>
              <a:rPr lang="ar-EG" altLang="en-US" sz="2800" dirty="0">
                <a:solidFill>
                  <a:schemeClr val="accent2"/>
                </a:solidFill>
                <a:effectLst>
                  <a:outerShdw blurRad="38100" dist="38100" dir="2700000" algn="tl">
                    <a:srgbClr val="000000"/>
                  </a:outerShdw>
                </a:effectLst>
                <a:cs typeface="Times New Roman" panose="02020603050405020304" pitchFamily="18" charset="0"/>
              </a:rPr>
              <a:t>                                                      أ.د فؤاد محمد موسى</a:t>
            </a:r>
            <a:endParaRPr lang="en-US" altLang="en-US" sz="2800" dirty="0">
              <a:solidFill>
                <a:schemeClr val="accent2"/>
              </a:solidFill>
              <a:effectLst>
                <a:outerShdw blurRad="38100" dist="38100" dir="2700000" algn="tl">
                  <a:srgbClr val="000000"/>
                </a:outerShdw>
              </a:effectLst>
              <a:cs typeface="Times New Roman" panose="02020603050405020304" pitchFamily="18" charset="0"/>
            </a:endParaRPr>
          </a:p>
          <a:p>
            <a:pPr algn="r" rtl="1" eaLnBrk="1" hangingPunct="1">
              <a:defRPr/>
            </a:pPr>
            <a:endParaRPr lang="en-US" altLang="en-US" sz="2800" dirty="0">
              <a:solidFill>
                <a:schemeClr val="accent2"/>
              </a:solidFill>
              <a:effectLst>
                <a:outerShdw blurRad="38100" dist="38100" dir="2700000" algn="tl">
                  <a:srgbClr val="000000"/>
                </a:outerShdw>
              </a:effectLst>
              <a:cs typeface="+mn-cs"/>
            </a:endParaRPr>
          </a:p>
        </p:txBody>
      </p:sp>
      <p:pic>
        <p:nvPicPr>
          <p:cNvPr id="342038" name="Picture 22" descr="THA00042">
            <a:extLst>
              <a:ext uri="{FF2B5EF4-FFF2-40B4-BE49-F238E27FC236}">
                <a16:creationId xmlns:a16="http://schemas.microsoft.com/office/drawing/2014/main" id="{26678676-5D76-55EC-0991-0EBCAA56C2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96975"/>
            <a:ext cx="2322513" cy="5661025"/>
          </a:xfrm>
          <a:prstGeom prst="rect">
            <a:avLst/>
          </a:prstGeom>
          <a:noFill/>
          <a:ln>
            <a:noFill/>
          </a:ln>
          <a:effectLst>
            <a:outerShdw dist="107763" dir="135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2040" name="Group 24">
            <a:extLst>
              <a:ext uri="{FF2B5EF4-FFF2-40B4-BE49-F238E27FC236}">
                <a16:creationId xmlns:a16="http://schemas.microsoft.com/office/drawing/2014/main" id="{733A42DB-9CF3-31E9-DDEC-091A49E20A02}"/>
              </a:ext>
            </a:extLst>
          </p:cNvPr>
          <p:cNvGrpSpPr>
            <a:grpSpLocks/>
          </p:cNvGrpSpPr>
          <p:nvPr/>
        </p:nvGrpSpPr>
        <p:grpSpPr bwMode="auto">
          <a:xfrm>
            <a:off x="3271838" y="3403600"/>
            <a:ext cx="2057400" cy="482600"/>
            <a:chOff x="4320" y="2144"/>
            <a:chExt cx="1296" cy="304"/>
          </a:xfrm>
        </p:grpSpPr>
        <p:sp>
          <p:nvSpPr>
            <p:cNvPr id="143366" name="AutoShape 3">
              <a:extLst>
                <a:ext uri="{FF2B5EF4-FFF2-40B4-BE49-F238E27FC236}">
                  <a16:creationId xmlns:a16="http://schemas.microsoft.com/office/drawing/2014/main" id="{1B776888-D666-1341-90BA-64D8DFC98A6A}"/>
                </a:ext>
              </a:extLst>
            </p:cNvPr>
            <p:cNvSpPr>
              <a:spLocks noChangeArrowheads="1"/>
            </p:cNvSpPr>
            <p:nvPr/>
          </p:nvSpPr>
          <p:spPr bwMode="auto">
            <a:xfrm>
              <a:off x="4752"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43367" name="AutoShape 4">
              <a:extLst>
                <a:ext uri="{FF2B5EF4-FFF2-40B4-BE49-F238E27FC236}">
                  <a16:creationId xmlns:a16="http://schemas.microsoft.com/office/drawing/2014/main" id="{CC665FEC-1E5A-D72E-8C63-66029A1D0CEC}"/>
                </a:ext>
              </a:extLst>
            </p:cNvPr>
            <p:cNvSpPr>
              <a:spLocks noChangeArrowheads="1"/>
            </p:cNvSpPr>
            <p:nvPr/>
          </p:nvSpPr>
          <p:spPr bwMode="auto">
            <a:xfrm>
              <a:off x="4320"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43368" name="AutoShape 11">
              <a:extLst>
                <a:ext uri="{FF2B5EF4-FFF2-40B4-BE49-F238E27FC236}">
                  <a16:creationId xmlns:a16="http://schemas.microsoft.com/office/drawing/2014/main" id="{25D624D1-D88B-1014-64B1-EFCF57DFD0BA}"/>
                </a:ext>
              </a:extLst>
            </p:cNvPr>
            <p:cNvSpPr>
              <a:spLocks noChangeArrowheads="1"/>
            </p:cNvSpPr>
            <p:nvPr/>
          </p:nvSpPr>
          <p:spPr bwMode="auto">
            <a:xfrm>
              <a:off x="5184"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43369" name="AutoShape 13">
              <a:extLst>
                <a:ext uri="{FF2B5EF4-FFF2-40B4-BE49-F238E27FC236}">
                  <a16:creationId xmlns:a16="http://schemas.microsoft.com/office/drawing/2014/main" id="{CF408319-78A2-3F1B-2F2D-13742CE6B6C7}"/>
                </a:ext>
              </a:extLst>
            </p:cNvPr>
            <p:cNvSpPr>
              <a:spLocks noChangeArrowheads="1"/>
            </p:cNvSpPr>
            <p:nvPr/>
          </p:nvSpPr>
          <p:spPr bwMode="auto">
            <a:xfrm>
              <a:off x="4896"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43370" name="AutoShape 14">
              <a:extLst>
                <a:ext uri="{FF2B5EF4-FFF2-40B4-BE49-F238E27FC236}">
                  <a16:creationId xmlns:a16="http://schemas.microsoft.com/office/drawing/2014/main" id="{A0663753-D1B4-DC1A-4AA6-C926948B0ADB}"/>
                </a:ext>
              </a:extLst>
            </p:cNvPr>
            <p:cNvSpPr>
              <a:spLocks noChangeArrowheads="1"/>
            </p:cNvSpPr>
            <p:nvPr/>
          </p:nvSpPr>
          <p:spPr bwMode="auto">
            <a:xfrm>
              <a:off x="4464"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43371" name="AutoShape 21">
              <a:extLst>
                <a:ext uri="{FF2B5EF4-FFF2-40B4-BE49-F238E27FC236}">
                  <a16:creationId xmlns:a16="http://schemas.microsoft.com/office/drawing/2014/main" id="{784E5944-784E-FE28-56EA-30A6574E9A46}"/>
                </a:ext>
              </a:extLst>
            </p:cNvPr>
            <p:cNvSpPr>
              <a:spLocks noChangeArrowheads="1"/>
            </p:cNvSpPr>
            <p:nvPr/>
          </p:nvSpPr>
          <p:spPr bwMode="auto">
            <a:xfrm>
              <a:off x="5328" y="2160"/>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grpSp>
      <p:pic>
        <p:nvPicPr>
          <p:cNvPr id="143365" name="Audio 1">
            <a:hlinkClick r:id="" action="ppaction://media"/>
            <a:extLst>
              <a:ext uri="{FF2B5EF4-FFF2-40B4-BE49-F238E27FC236}">
                <a16:creationId xmlns:a16="http://schemas.microsoft.com/office/drawing/2014/main" id="{17FF8195-4DDC-712F-2D3B-E6914569F6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61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66916">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42038"/>
                                        </p:tgtEl>
                                        <p:attrNameLst>
                                          <p:attrName>style.visibility</p:attrName>
                                        </p:attrNameLst>
                                      </p:cBhvr>
                                      <p:to>
                                        <p:strVal val="visible"/>
                                      </p:to>
                                    </p:set>
                                    <p:animEffect transition="in" filter="wedge">
                                      <p:cBhvr>
                                        <p:cTn id="7" dur="2000"/>
                                        <p:tgtEl>
                                          <p:spTgt spid="3420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342040"/>
                                        </p:tgtEl>
                                        <p:attrNameLst>
                                          <p:attrName>style.visibility</p:attrName>
                                        </p:attrNameLst>
                                      </p:cBhvr>
                                      <p:to>
                                        <p:strVal val="visible"/>
                                      </p:to>
                                    </p:set>
                                    <p:anim calcmode="lin" valueType="num">
                                      <p:cBhvr>
                                        <p:cTn id="12" dur="500" fill="hold"/>
                                        <p:tgtEl>
                                          <p:spTgt spid="342040"/>
                                        </p:tgtEl>
                                        <p:attrNameLst>
                                          <p:attrName>ppt_w</p:attrName>
                                        </p:attrNameLst>
                                      </p:cBhvr>
                                      <p:tavLst>
                                        <p:tav tm="0">
                                          <p:val>
                                            <p:fltVal val="0"/>
                                          </p:val>
                                        </p:tav>
                                        <p:tav tm="100000">
                                          <p:val>
                                            <p:strVal val="#ppt_w"/>
                                          </p:val>
                                        </p:tav>
                                      </p:tavLst>
                                    </p:anim>
                                    <p:anim calcmode="lin" valueType="num">
                                      <p:cBhvr>
                                        <p:cTn id="13" dur="500" fill="hold"/>
                                        <p:tgtEl>
                                          <p:spTgt spid="342040"/>
                                        </p:tgtEl>
                                        <p:attrNameLst>
                                          <p:attrName>ppt_h</p:attrName>
                                        </p:attrNameLst>
                                      </p:cBhvr>
                                      <p:tavLst>
                                        <p:tav tm="0">
                                          <p:val>
                                            <p:fltVal val="0"/>
                                          </p:val>
                                        </p:tav>
                                        <p:tav tm="100000">
                                          <p:val>
                                            <p:strVal val="#ppt_h"/>
                                          </p:val>
                                        </p:tav>
                                      </p:tavLst>
                                    </p:anim>
                                    <p:anim calcmode="lin" valueType="num">
                                      <p:cBhvr>
                                        <p:cTn id="14" dur="500" fill="hold"/>
                                        <p:tgtEl>
                                          <p:spTgt spid="342040"/>
                                        </p:tgtEl>
                                        <p:attrNameLst>
                                          <p:attrName>style.rotation</p:attrName>
                                        </p:attrNameLst>
                                      </p:cBhvr>
                                      <p:tavLst>
                                        <p:tav tm="0">
                                          <p:val>
                                            <p:fltVal val="360"/>
                                          </p:val>
                                        </p:tav>
                                        <p:tav tm="100000">
                                          <p:val>
                                            <p:fltVal val="0"/>
                                          </p:val>
                                        </p:tav>
                                      </p:tavLst>
                                    </p:anim>
                                    <p:animEffect transition="in" filter="fade">
                                      <p:cBhvr>
                                        <p:cTn id="15" dur="500"/>
                                        <p:tgtEl>
                                          <p:spTgt spid="34204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342018"/>
                                        </p:tgtEl>
                                        <p:attrNameLst>
                                          <p:attrName>style.visibility</p:attrName>
                                        </p:attrNameLst>
                                      </p:cBhvr>
                                      <p:to>
                                        <p:strVal val="visible"/>
                                      </p:to>
                                    </p:set>
                                    <p:animEffect transition="in" filter="circle(in)">
                                      <p:cBhvr>
                                        <p:cTn id="20" dur="2000"/>
                                        <p:tgtEl>
                                          <p:spTgt spid="342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a:extLst>
              <a:ext uri="{FF2B5EF4-FFF2-40B4-BE49-F238E27FC236}">
                <a16:creationId xmlns:a16="http://schemas.microsoft.com/office/drawing/2014/main" id="{43E15ABF-9476-1F75-075C-D12B13FE6BB9}"/>
              </a:ext>
            </a:extLst>
          </p:cNvPr>
          <p:cNvSpPr txBox="1">
            <a:spLocks noChangeArrowheads="1"/>
          </p:cNvSpPr>
          <p:nvPr/>
        </p:nvSpPr>
        <p:spPr bwMode="auto">
          <a:xfrm>
            <a:off x="3054350" y="2419350"/>
            <a:ext cx="5184775" cy="352425"/>
          </a:xfrm>
          <a:prstGeom prst="rect">
            <a:avLst/>
          </a:prstGeom>
          <a:noFill/>
          <a:ln>
            <a:noFill/>
          </a:ln>
          <a:effectLst/>
        </p:spPr>
        <p:txBody>
          <a:bodyPr>
            <a:spAutoFit/>
          </a:bodyPr>
          <a:lstStyle>
            <a:lvl1pPr>
              <a:defRPr sz="3200" b="1">
                <a:solidFill>
                  <a:schemeClr val="tx1"/>
                </a:solidFill>
                <a:latin typeface="Times New Roman" pitchFamily="18" charset="0"/>
                <a:cs typeface="Arial" charset="0"/>
              </a:defRPr>
            </a:lvl1pPr>
            <a:lvl2pPr marL="742950" indent="-285750">
              <a:defRPr sz="3200" b="1">
                <a:solidFill>
                  <a:schemeClr val="tx1"/>
                </a:solidFill>
                <a:latin typeface="Times New Roman" pitchFamily="18" charset="0"/>
                <a:cs typeface="Arial" charset="0"/>
              </a:defRPr>
            </a:lvl2pPr>
            <a:lvl3pPr marL="1143000" indent="-228600">
              <a:defRPr sz="3200" b="1">
                <a:solidFill>
                  <a:schemeClr val="tx1"/>
                </a:solidFill>
                <a:latin typeface="Times New Roman" pitchFamily="18" charset="0"/>
                <a:cs typeface="Arial" charset="0"/>
              </a:defRPr>
            </a:lvl3pPr>
            <a:lvl4pPr marL="1600200" indent="-228600">
              <a:defRPr sz="3200" b="1">
                <a:solidFill>
                  <a:schemeClr val="tx1"/>
                </a:solidFill>
                <a:latin typeface="Times New Roman" pitchFamily="18" charset="0"/>
                <a:cs typeface="Arial" charset="0"/>
              </a:defRPr>
            </a:lvl4pPr>
            <a:lvl5pPr marL="2057400" indent="-228600">
              <a:defRPr sz="32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32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32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32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3200" b="1">
                <a:solidFill>
                  <a:schemeClr val="tx1"/>
                </a:solidFill>
                <a:latin typeface="Times New Roman" pitchFamily="18" charset="0"/>
                <a:cs typeface="Arial" charset="0"/>
              </a:defRPr>
            </a:lvl9pPr>
          </a:lstStyle>
          <a:p>
            <a:pPr algn="ctr" rtl="1" eaLnBrk="1" hangingPunct="1">
              <a:spcBef>
                <a:spcPct val="50000"/>
              </a:spcBef>
              <a:defRPr/>
            </a:pPr>
            <a:endParaRPr lang="en-US" altLang="en-US" sz="1688">
              <a:cs typeface="Times New Roman" pitchFamily="18" charset="0"/>
            </a:endParaRPr>
          </a:p>
        </p:txBody>
      </p:sp>
      <p:sp>
        <p:nvSpPr>
          <p:cNvPr id="280581" name="Text Box 5" descr="Purple mesh">
            <a:extLst>
              <a:ext uri="{FF2B5EF4-FFF2-40B4-BE49-F238E27FC236}">
                <a16:creationId xmlns:a16="http://schemas.microsoft.com/office/drawing/2014/main" id="{8EC53AF4-D931-9246-8957-7EE01AFE2174}"/>
              </a:ext>
            </a:extLst>
          </p:cNvPr>
          <p:cNvSpPr txBox="1">
            <a:spLocks noChangeArrowheads="1"/>
          </p:cNvSpPr>
          <p:nvPr/>
        </p:nvSpPr>
        <p:spPr bwMode="auto">
          <a:xfrm>
            <a:off x="606425" y="633413"/>
            <a:ext cx="9361488" cy="3130550"/>
          </a:xfrm>
          <a:prstGeom prst="rect">
            <a:avLst/>
          </a:prstGeom>
          <a:blipFill dpi="0" rotWithShape="1">
            <a:blip r:embed="rId4"/>
            <a:srcRect/>
            <a:tile tx="0" ty="0" sx="100000" sy="100000" flip="none" algn="tl"/>
          </a:blipFill>
          <a:ln w="9525">
            <a:miter lim="800000"/>
            <a:headEnd/>
            <a:tailEnd/>
          </a:ln>
          <a:effectLst/>
          <a:scene3d>
            <a:camera prst="legacyPerspectiveBottom"/>
            <a:lightRig rig="legacyFlat3" dir="t"/>
          </a:scene3d>
          <a:sp3d extrusionH="121893000" prstMaterial="legacyMatte">
            <a:bevelT w="13500" h="13500" prst="angle"/>
            <a:bevelB w="13500" h="13500" prst="angle"/>
            <a:extrusionClr>
              <a:srgbClr val="9900CC"/>
            </a:extrusionClr>
          </a:sp3d>
        </p:spPr>
        <p:txBody>
          <a:bodyPr>
            <a:spAutoFit/>
            <a:flatTx/>
          </a:bodyPr>
          <a:lstStyle>
            <a:lvl1pPr>
              <a:defRPr sz="3200" b="1">
                <a:solidFill>
                  <a:schemeClr val="tx1"/>
                </a:solidFill>
                <a:latin typeface="Times New Roman" pitchFamily="18" charset="0"/>
                <a:cs typeface="Arial" charset="0"/>
              </a:defRPr>
            </a:lvl1pPr>
            <a:lvl2pPr marL="742950" indent="-285750">
              <a:defRPr sz="3200" b="1">
                <a:solidFill>
                  <a:schemeClr val="tx1"/>
                </a:solidFill>
                <a:latin typeface="Times New Roman" pitchFamily="18" charset="0"/>
                <a:cs typeface="Arial" charset="0"/>
              </a:defRPr>
            </a:lvl2pPr>
            <a:lvl3pPr marL="1143000" indent="-228600">
              <a:defRPr sz="3200" b="1">
                <a:solidFill>
                  <a:schemeClr val="tx1"/>
                </a:solidFill>
                <a:latin typeface="Times New Roman" pitchFamily="18" charset="0"/>
                <a:cs typeface="Arial" charset="0"/>
              </a:defRPr>
            </a:lvl3pPr>
            <a:lvl4pPr marL="1600200" indent="-228600">
              <a:defRPr sz="3200" b="1">
                <a:solidFill>
                  <a:schemeClr val="tx1"/>
                </a:solidFill>
                <a:latin typeface="Times New Roman" pitchFamily="18" charset="0"/>
                <a:cs typeface="Arial" charset="0"/>
              </a:defRPr>
            </a:lvl4pPr>
            <a:lvl5pPr marL="2057400" indent="-228600">
              <a:defRPr sz="32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32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32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32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3200" b="1">
                <a:solidFill>
                  <a:schemeClr val="tx1"/>
                </a:solidFill>
                <a:latin typeface="Times New Roman" pitchFamily="18" charset="0"/>
                <a:cs typeface="Arial" charset="0"/>
              </a:defRPr>
            </a:lvl9pPr>
          </a:lstStyle>
          <a:p>
            <a:pPr algn="ctr">
              <a:defRPr/>
            </a:pPr>
            <a:r>
              <a:rPr lang="ar-EG" sz="4557" dirty="0">
                <a:ln w="0"/>
                <a:solidFill>
                  <a:schemeClr val="bg1"/>
                </a:solidFill>
              </a:rPr>
              <a:t>طبيعة العلاقات الدولية</a:t>
            </a:r>
          </a:p>
          <a:p>
            <a:pPr algn="ctr">
              <a:defRPr/>
            </a:pPr>
            <a:r>
              <a:rPr lang="ar-EG" sz="4557" dirty="0">
                <a:ln w="0"/>
                <a:solidFill>
                  <a:schemeClr val="bg1"/>
                </a:solidFill>
              </a:rPr>
              <a:t> والقوى المؤثرة فيها</a:t>
            </a:r>
          </a:p>
          <a:p>
            <a:pPr algn="ctr">
              <a:defRPr/>
            </a:pPr>
            <a:r>
              <a:rPr lang="ar-EG" sz="4557" dirty="0">
                <a:ln w="0"/>
                <a:solidFill>
                  <a:schemeClr val="bg1"/>
                </a:solidFill>
              </a:rPr>
              <a:t>أحد أسس المنهج الدراسى من المنظور الإسلامي</a:t>
            </a:r>
            <a:endParaRPr lang="en-US" sz="3375" dirty="0">
              <a:ln w="0"/>
              <a:solidFill>
                <a:schemeClr val="bg1"/>
              </a:solidFill>
            </a:endParaRPr>
          </a:p>
          <a:p>
            <a:pPr algn="ctr" rtl="1" eaLnBrk="1" hangingPunct="1">
              <a:spcBef>
                <a:spcPct val="50000"/>
              </a:spcBef>
              <a:defRPr/>
            </a:pPr>
            <a:endParaRPr lang="ar-SA" altLang="en-US" sz="4050" dirty="0">
              <a:solidFill>
                <a:schemeClr val="bg1"/>
              </a:solidFill>
            </a:endParaRPr>
          </a:p>
        </p:txBody>
      </p:sp>
      <p:sp>
        <p:nvSpPr>
          <p:cNvPr id="280583" name="Text Box 7" descr="Walnut">
            <a:extLst>
              <a:ext uri="{FF2B5EF4-FFF2-40B4-BE49-F238E27FC236}">
                <a16:creationId xmlns:a16="http://schemas.microsoft.com/office/drawing/2014/main" id="{DDBC0755-1EC8-04A9-55A5-34F7E3F24B4E}"/>
              </a:ext>
            </a:extLst>
          </p:cNvPr>
          <p:cNvSpPr txBox="1">
            <a:spLocks noChangeArrowheads="1"/>
          </p:cNvSpPr>
          <p:nvPr/>
        </p:nvSpPr>
        <p:spPr bwMode="auto">
          <a:xfrm>
            <a:off x="247650" y="3246438"/>
            <a:ext cx="9791700" cy="1495425"/>
          </a:xfrm>
          <a:prstGeom prst="rect">
            <a:avLst/>
          </a:prstGeom>
          <a:blipFill dpi="0" rotWithShape="1">
            <a:blip r:embed="rId5"/>
            <a:srcRect/>
            <a:tile tx="0" ty="0" sx="100000" sy="100000" flip="none" algn="tl"/>
          </a:blipFill>
          <a:ln w="12700" cap="sq">
            <a:solidFill>
              <a:srgbClr val="99FF66"/>
            </a:solidFill>
            <a:miter lim="800000"/>
            <a:headEnd type="none" w="sm" len="sm"/>
            <a:tailEnd type="none" w="sm" len="sm"/>
          </a:ln>
          <a:effectLst/>
        </p:spPr>
        <p:txBody>
          <a:bodyPr>
            <a:spAutoFit/>
          </a:bodyPr>
          <a:lstStyle/>
          <a:p>
            <a:pPr algn="ctr" rtl="1" eaLnBrk="1" hangingPunct="1">
              <a:defRPr/>
            </a:pPr>
            <a:r>
              <a:rPr lang="ar-EG" altLang="en-US" sz="3375" dirty="0">
                <a:solidFill>
                  <a:srgbClr val="FFFF66"/>
                </a:solidFill>
                <a:effectLst>
                  <a:outerShdw blurRad="38100" dist="38100" dir="2700000" algn="tl">
                    <a:srgbClr val="000000"/>
                  </a:outerShdw>
                </a:effectLst>
                <a:cs typeface="Times New Roman" panose="02020603050405020304" pitchFamily="18" charset="0"/>
              </a:rPr>
              <a:t>الأستاذ الدكتور/ فؤاد موسى عبد العال</a:t>
            </a:r>
          </a:p>
          <a:p>
            <a:pPr algn="ctr" rtl="1" eaLnBrk="1" hangingPunct="1">
              <a:defRPr/>
            </a:pPr>
            <a:r>
              <a:rPr lang="ar-EG" altLang="en-US" sz="3038" dirty="0">
                <a:solidFill>
                  <a:srgbClr val="99FF66"/>
                </a:solidFill>
                <a:effectLst>
                  <a:outerShdw blurRad="38100" dist="38100" dir="2700000" algn="tl">
                    <a:srgbClr val="000000"/>
                  </a:outerShdw>
                </a:effectLst>
                <a:cs typeface="Traditional Arabic" panose="02020603050405020304" pitchFamily="18" charset="-78"/>
              </a:rPr>
              <a:t>أستاذ المناهج وطرق التدريس ورئيس قسم المناهج وطرق التدريس</a:t>
            </a:r>
          </a:p>
          <a:p>
            <a:pPr algn="ctr" rtl="1" eaLnBrk="1" hangingPunct="1">
              <a:defRPr/>
            </a:pPr>
            <a:r>
              <a:rPr lang="ar-EG" altLang="en-US" sz="2700" dirty="0">
                <a:solidFill>
                  <a:schemeClr val="bg1"/>
                </a:solidFill>
                <a:effectLst>
                  <a:outerShdw blurRad="38100" dist="38100" dir="2700000" algn="tl">
                    <a:srgbClr val="000000"/>
                  </a:outerShdw>
                </a:effectLst>
                <a:cs typeface="Times New Roman" panose="02020603050405020304" pitchFamily="18" charset="0"/>
              </a:rPr>
              <a:t>كلية التربية – جامعة المنصورة</a:t>
            </a:r>
            <a:endParaRPr lang="en-US" altLang="en-US" sz="2700" dirty="0">
              <a:solidFill>
                <a:schemeClr val="bg1"/>
              </a:solidFill>
              <a:effectLst>
                <a:outerShdw blurRad="38100" dist="38100" dir="2700000" algn="tl">
                  <a:srgbClr val="000000"/>
                </a:outerShdw>
              </a:effectLst>
              <a:cs typeface="Times New Roman" panose="02020603050405020304" pitchFamily="18" charset="0"/>
            </a:endParaRPr>
          </a:p>
        </p:txBody>
      </p:sp>
      <p:pic>
        <p:nvPicPr>
          <p:cNvPr id="145413" name="Audio 1">
            <a:hlinkClick r:id="" action="ppaction://media"/>
            <a:extLst>
              <a:ext uri="{FF2B5EF4-FFF2-40B4-BE49-F238E27FC236}">
                <a16:creationId xmlns:a16="http://schemas.microsoft.com/office/drawing/2014/main" id="{FCCE6AD9-96CC-3258-D390-BC6298C351D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61500" y="5626100"/>
            <a:ext cx="609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42008">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0581"/>
                                        </p:tgtEl>
                                        <p:attrNameLst>
                                          <p:attrName>style.visibility</p:attrName>
                                        </p:attrNameLst>
                                      </p:cBhvr>
                                      <p:to>
                                        <p:strVal val="visible"/>
                                      </p:to>
                                    </p:set>
                                    <p:anim calcmode="lin" valueType="num">
                                      <p:cBhvr additive="base">
                                        <p:cTn id="7" dur="500" fill="hold"/>
                                        <p:tgtEl>
                                          <p:spTgt spid="280581"/>
                                        </p:tgtEl>
                                        <p:attrNameLst>
                                          <p:attrName>ppt_x</p:attrName>
                                        </p:attrNameLst>
                                      </p:cBhvr>
                                      <p:tavLst>
                                        <p:tav tm="0">
                                          <p:val>
                                            <p:strVal val="#ppt_x"/>
                                          </p:val>
                                        </p:tav>
                                        <p:tav tm="100000">
                                          <p:val>
                                            <p:strVal val="#ppt_x"/>
                                          </p:val>
                                        </p:tav>
                                      </p:tavLst>
                                    </p:anim>
                                    <p:anim calcmode="lin" valueType="num">
                                      <p:cBhvr additive="base">
                                        <p:cTn id="8" dur="500" fill="hold"/>
                                        <p:tgtEl>
                                          <p:spTgt spid="2805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80583"/>
                                        </p:tgtEl>
                                        <p:attrNameLst>
                                          <p:attrName>style.visibility</p:attrName>
                                        </p:attrNameLst>
                                      </p:cBhvr>
                                      <p:to>
                                        <p:strVal val="visible"/>
                                      </p:to>
                                    </p:set>
                                    <p:animEffect transition="in" filter="blinds(horizontal)">
                                      <p:cBhvr>
                                        <p:cTn id="13" dur="500"/>
                                        <p:tgtEl>
                                          <p:spTgt spid="280583"/>
                                        </p:tgtEl>
                                      </p:cBhvr>
                                    </p:animEffect>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1" grpId="0" animBg="1"/>
      <p:bldP spid="2805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Graphic 1">
            <a:extLst>
              <a:ext uri="{FF2B5EF4-FFF2-40B4-BE49-F238E27FC236}">
                <a16:creationId xmlns:a16="http://schemas.microsoft.com/office/drawing/2014/main" id="{6B4C0315-4C27-43D2-3CE3-8E15A776DA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63" y="404813"/>
            <a:ext cx="9964737" cy="645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29">
            <a:extLst>
              <a:ext uri="{FF2B5EF4-FFF2-40B4-BE49-F238E27FC236}">
                <a16:creationId xmlns:a16="http://schemas.microsoft.com/office/drawing/2014/main" id="{D8049F6E-BA5B-F13F-D61F-99CD7D30FA1A}"/>
              </a:ext>
            </a:extLst>
          </p:cNvPr>
          <p:cNvSpPr/>
          <p:nvPr/>
        </p:nvSpPr>
        <p:spPr>
          <a:xfrm>
            <a:off x="5940425" y="1320800"/>
            <a:ext cx="3875088" cy="935038"/>
          </a:xfrm>
          <a:prstGeom prst="rect">
            <a:avLst/>
          </a:prstGeom>
          <a:solidFill>
            <a:srgbClr val="C00000"/>
          </a:solidFill>
        </p:spPr>
        <p:txBody>
          <a:bodyPr wrap="none" lIns="77153" tIns="38576" rIns="77153" bIns="38576">
            <a:spAutoFit/>
          </a:bodyPr>
          <a:lstStyle/>
          <a:p>
            <a:pPr>
              <a:defRPr/>
            </a:pPr>
            <a:r>
              <a:rPr lang="ar-EG" sz="5569" dirty="0">
                <a:ln w="0"/>
                <a:solidFill>
                  <a:schemeClr val="accent4">
                    <a:lumMod val="75000"/>
                  </a:schemeClr>
                </a:solidFill>
              </a:rPr>
              <a:t>الفصــل السادس</a:t>
            </a:r>
            <a:endParaRPr lang="en-US" sz="4050" dirty="0">
              <a:ln w="0"/>
              <a:solidFill>
                <a:schemeClr val="accent4">
                  <a:lumMod val="75000"/>
                </a:schemeClr>
              </a:solidFill>
            </a:endParaRPr>
          </a:p>
        </p:txBody>
      </p:sp>
      <p:pic>
        <p:nvPicPr>
          <p:cNvPr id="11" name="Picture 10">
            <a:extLst>
              <a:ext uri="{FF2B5EF4-FFF2-40B4-BE49-F238E27FC236}">
                <a16:creationId xmlns:a16="http://schemas.microsoft.com/office/drawing/2014/main" id="{5F7488F1-7AB7-B324-278E-8309A1D6BC03}"/>
              </a:ext>
            </a:extLst>
          </p:cNvPr>
          <p:cNvPicPr>
            <a:picLocks noChangeAspect="1"/>
          </p:cNvPicPr>
          <p:nvPr/>
        </p:nvPicPr>
        <p:blipFill>
          <a:blip r:embed="rId2" cstate="print"/>
          <a:srcRect/>
          <a:stretch/>
        </p:blipFill>
        <p:spPr>
          <a:xfrm>
            <a:off x="634175" y="3139926"/>
            <a:ext cx="5131306" cy="26712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7" name="مستطيل 29">
            <a:extLst>
              <a:ext uri="{FF2B5EF4-FFF2-40B4-BE49-F238E27FC236}">
                <a16:creationId xmlns:a16="http://schemas.microsoft.com/office/drawing/2014/main" id="{30D90D9E-14C4-EAF7-6C38-2645F419D056}"/>
              </a:ext>
            </a:extLst>
          </p:cNvPr>
          <p:cNvSpPr/>
          <p:nvPr/>
        </p:nvSpPr>
        <p:spPr>
          <a:xfrm>
            <a:off x="5940425" y="2444750"/>
            <a:ext cx="3903663" cy="935038"/>
          </a:xfrm>
          <a:prstGeom prst="rect">
            <a:avLst/>
          </a:prstGeom>
          <a:solidFill>
            <a:schemeClr val="bg1"/>
          </a:solidFill>
        </p:spPr>
        <p:txBody>
          <a:bodyPr wrap="none" lIns="77153" tIns="38576" rIns="77153" bIns="38576">
            <a:spAutoFit/>
          </a:bodyPr>
          <a:lstStyle/>
          <a:p>
            <a:pPr>
              <a:defRPr/>
            </a:pPr>
            <a:r>
              <a:rPr lang="ar-EG" sz="5569" dirty="0">
                <a:ln w="0"/>
                <a:solidFill>
                  <a:schemeClr val="accent4">
                    <a:lumMod val="75000"/>
                  </a:schemeClr>
                </a:solidFill>
              </a:rPr>
              <a:t>الأساس الخامس</a:t>
            </a:r>
            <a:endParaRPr lang="en-US" sz="4050" dirty="0">
              <a:ln w="0"/>
              <a:solidFill>
                <a:schemeClr val="accent4">
                  <a:lumMod val="75000"/>
                </a:schemeClr>
              </a:solidFill>
            </a:endParaRPr>
          </a:p>
        </p:txBody>
      </p:sp>
      <p:sp>
        <p:nvSpPr>
          <p:cNvPr id="18" name="مستطيل 29">
            <a:extLst>
              <a:ext uri="{FF2B5EF4-FFF2-40B4-BE49-F238E27FC236}">
                <a16:creationId xmlns:a16="http://schemas.microsoft.com/office/drawing/2014/main" id="{EACAB96A-7755-36FB-8185-3EDCA368D2A3}"/>
              </a:ext>
            </a:extLst>
          </p:cNvPr>
          <p:cNvSpPr/>
          <p:nvPr/>
        </p:nvSpPr>
        <p:spPr>
          <a:xfrm>
            <a:off x="5940425" y="3567113"/>
            <a:ext cx="3902075" cy="1739900"/>
          </a:xfrm>
          <a:prstGeom prst="rect">
            <a:avLst/>
          </a:prstGeom>
          <a:solidFill>
            <a:schemeClr val="tx1"/>
          </a:solidFill>
        </p:spPr>
        <p:txBody>
          <a:bodyPr lIns="77153" tIns="38576" rIns="77153" bIns="38576">
            <a:spAutoFit/>
          </a:bodyPr>
          <a:lstStyle/>
          <a:p>
            <a:pPr algn="ctr">
              <a:defRPr/>
            </a:pPr>
            <a:r>
              <a:rPr lang="ar-EG" sz="2700" dirty="0">
                <a:ln w="0"/>
                <a:solidFill>
                  <a:schemeClr val="accent4">
                    <a:lumMod val="75000"/>
                  </a:schemeClr>
                </a:solidFill>
              </a:rPr>
              <a:t>طبيعة العلاقات الدولية</a:t>
            </a:r>
          </a:p>
          <a:p>
            <a:pPr algn="ctr">
              <a:defRPr/>
            </a:pPr>
            <a:r>
              <a:rPr lang="ar-EG" sz="2700" dirty="0">
                <a:ln w="0"/>
                <a:solidFill>
                  <a:schemeClr val="accent4">
                    <a:lumMod val="75000"/>
                  </a:schemeClr>
                </a:solidFill>
              </a:rPr>
              <a:t> والقوى المؤثرة فيها</a:t>
            </a:r>
          </a:p>
          <a:p>
            <a:pPr algn="ctr">
              <a:defRPr/>
            </a:pPr>
            <a:r>
              <a:rPr lang="ar-EG" sz="2700" dirty="0">
                <a:ln w="0"/>
                <a:solidFill>
                  <a:schemeClr val="accent4">
                    <a:lumMod val="75000"/>
                  </a:schemeClr>
                </a:solidFill>
              </a:rPr>
              <a:t>أحد أسس المنهج الدراسى من المنظور الإسلامي</a:t>
            </a:r>
            <a:endParaRPr lang="en-US" sz="1688" dirty="0">
              <a:ln w="0"/>
              <a:solidFill>
                <a:schemeClr val="accent4">
                  <a:lumMod val="75000"/>
                </a:schemeClr>
              </a:solidFill>
            </a:endParaRPr>
          </a:p>
        </p:txBody>
      </p:sp>
      <p:pic>
        <p:nvPicPr>
          <p:cNvPr id="35" name="Picture 34">
            <a:extLst>
              <a:ext uri="{FF2B5EF4-FFF2-40B4-BE49-F238E27FC236}">
                <a16:creationId xmlns:a16="http://schemas.microsoft.com/office/drawing/2014/main" id="{D366EF2E-D13C-DAB7-C4A3-09E961D78950}"/>
              </a:ext>
            </a:extLst>
          </p:cNvPr>
          <p:cNvPicPr>
            <a:picLocks noChangeAspect="1"/>
          </p:cNvPicPr>
          <p:nvPr/>
        </p:nvPicPr>
        <p:blipFill>
          <a:blip r:embed="rId3"/>
          <a:stretch>
            <a:fillRect/>
          </a:stretch>
        </p:blipFill>
        <p:spPr>
          <a:xfrm>
            <a:off x="1673689" y="1512670"/>
            <a:ext cx="3207587" cy="130815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10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18"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5">
            <a:extLst>
              <a:ext uri="{FF2B5EF4-FFF2-40B4-BE49-F238E27FC236}">
                <a16:creationId xmlns:a16="http://schemas.microsoft.com/office/drawing/2014/main" id="{DA802C74-F28B-BA5E-85B9-3C41EB751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534988"/>
            <a:ext cx="10426700"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29">
            <a:extLst>
              <a:ext uri="{FF2B5EF4-FFF2-40B4-BE49-F238E27FC236}">
                <a16:creationId xmlns:a16="http://schemas.microsoft.com/office/drawing/2014/main" id="{60159DEE-9A2C-F1DE-885C-49396F1B594E}"/>
              </a:ext>
            </a:extLst>
          </p:cNvPr>
          <p:cNvSpPr/>
          <p:nvPr/>
        </p:nvSpPr>
        <p:spPr>
          <a:xfrm>
            <a:off x="6900374" y="757199"/>
            <a:ext cx="3254418" cy="934935"/>
          </a:xfrm>
          <a:prstGeom prst="rect">
            <a:avLst/>
          </a:prstGeom>
          <a:solidFill>
            <a:schemeClr val="accent3">
              <a:lumMod val="60000"/>
              <a:lumOff val="40000"/>
            </a:schemeClr>
          </a:solidFill>
          <a:ln>
            <a:solidFill>
              <a:srgbClr val="FFFF00"/>
            </a:solidFill>
          </a:ln>
          <a:scene3d>
            <a:camera prst="orthographicFront"/>
            <a:lightRig rig="threePt" dir="t"/>
          </a:scene3d>
          <a:sp3d>
            <a:bevelT w="114300" prst="hardEdge"/>
          </a:sp3d>
        </p:spPr>
        <p:txBody>
          <a:bodyPr wrap="none" lIns="77153" tIns="38576" rIns="77153" bIns="38576">
            <a:spAutoFit/>
          </a:bodyPr>
          <a:lstStyle/>
          <a:p>
            <a:pPr>
              <a:defRPr/>
            </a:pPr>
            <a:r>
              <a:rPr lang="ar-EG" sz="5569" dirty="0">
                <a:ln w="0"/>
                <a:solidFill>
                  <a:schemeClr val="accent4">
                    <a:lumMod val="75000"/>
                  </a:schemeClr>
                </a:solidFill>
              </a:rPr>
              <a:t>المقـــــدمـــــة</a:t>
            </a:r>
            <a:endParaRPr lang="en-US" sz="4050" dirty="0">
              <a:ln w="0"/>
              <a:solidFill>
                <a:schemeClr val="accent4">
                  <a:lumMod val="75000"/>
                </a:schemeClr>
              </a:solidFill>
            </a:endParaRPr>
          </a:p>
        </p:txBody>
      </p:sp>
      <p:sp>
        <p:nvSpPr>
          <p:cNvPr id="8" name="مستطيل 29">
            <a:extLst>
              <a:ext uri="{FF2B5EF4-FFF2-40B4-BE49-F238E27FC236}">
                <a16:creationId xmlns:a16="http://schemas.microsoft.com/office/drawing/2014/main" id="{BB48769B-89AB-BAD5-C82E-57479FA79149}"/>
              </a:ext>
            </a:extLst>
          </p:cNvPr>
          <p:cNvSpPr/>
          <p:nvPr/>
        </p:nvSpPr>
        <p:spPr>
          <a:xfrm>
            <a:off x="242888" y="1758950"/>
            <a:ext cx="7461250" cy="1325563"/>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just">
              <a:defRPr/>
            </a:pPr>
            <a:r>
              <a:rPr lang="ar-EG" sz="2363">
                <a:ln w="0"/>
                <a:solidFill>
                  <a:schemeClr val="accent4">
                    <a:lumMod val="75000"/>
                  </a:schemeClr>
                </a:solidFill>
              </a:rPr>
              <a:t>    </a:t>
            </a:r>
            <a:r>
              <a:rPr lang="ar-EG" sz="2025">
                <a:ln w="0"/>
                <a:solidFill>
                  <a:schemeClr val="accent4">
                    <a:lumMod val="75000"/>
                  </a:schemeClr>
                </a:solidFill>
              </a:rPr>
              <a:t>لقد </a:t>
            </a:r>
            <a:r>
              <a:rPr lang="ar-EG" sz="2025" dirty="0">
                <a:ln w="0"/>
                <a:solidFill>
                  <a:schemeClr val="accent4">
                    <a:lumMod val="75000"/>
                  </a:schemeClr>
                </a:solidFill>
              </a:rPr>
              <a:t>أصبحت هناك حاجة ملحة أكثر من ذي قبل لدى رجال التربية، وخاصة واضعي المناهج؛ لمعرفة طبيعة العلاقات الدولية، والقوى المؤثرة فيها عند تخطيطهم المناهج؛ لإعداد أفراد الأمة باعتبارهم مواطنين صالحين قادرين على خوض معركة الحياة على كوكب الأرض.</a:t>
            </a:r>
            <a:endParaRPr lang="en-US" sz="2700" dirty="0">
              <a:ln w="0"/>
              <a:solidFill>
                <a:schemeClr val="accent4">
                  <a:lumMod val="75000"/>
                </a:schemeClr>
              </a:solidFill>
            </a:endParaRPr>
          </a:p>
        </p:txBody>
      </p:sp>
      <p:sp>
        <p:nvSpPr>
          <p:cNvPr id="9" name="مستطيل 29">
            <a:extLst>
              <a:ext uri="{FF2B5EF4-FFF2-40B4-BE49-F238E27FC236}">
                <a16:creationId xmlns:a16="http://schemas.microsoft.com/office/drawing/2014/main" id="{D9FC0FAB-7AB6-C8D5-7F49-024E1D6EEC94}"/>
              </a:ext>
            </a:extLst>
          </p:cNvPr>
          <p:cNvSpPr/>
          <p:nvPr/>
        </p:nvSpPr>
        <p:spPr>
          <a:xfrm>
            <a:off x="242888" y="3216275"/>
            <a:ext cx="7461250" cy="1325563"/>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2025">
                <a:ln w="0"/>
                <a:solidFill>
                  <a:schemeClr val="accent4">
                    <a:lumMod val="75000"/>
                  </a:schemeClr>
                </a:solidFill>
              </a:rPr>
              <a:t>    </a:t>
            </a:r>
            <a:r>
              <a:rPr lang="ar-EG" sz="2025" u="sng">
                <a:ln w="0"/>
                <a:solidFill>
                  <a:srgbClr val="C00000"/>
                </a:solidFill>
              </a:rPr>
              <a:t>العــــــالــــــــم</a:t>
            </a:r>
            <a:r>
              <a:rPr lang="ar-EG" sz="2025">
                <a:ln w="0"/>
                <a:solidFill>
                  <a:schemeClr val="accent4">
                    <a:lumMod val="75000"/>
                  </a:schemeClr>
                </a:solidFill>
              </a:rPr>
              <a:t> </a:t>
            </a:r>
            <a:endParaRPr lang="ar-EG" sz="2025" dirty="0">
              <a:ln w="0"/>
              <a:solidFill>
                <a:schemeClr val="accent4">
                  <a:lumMod val="75000"/>
                </a:schemeClr>
              </a:solidFill>
            </a:endParaRPr>
          </a:p>
          <a:p>
            <a:pPr algn="just">
              <a:defRPr/>
            </a:pPr>
            <a:r>
              <a:rPr lang="ar-EG" sz="2025" dirty="0">
                <a:ln w="0"/>
                <a:solidFill>
                  <a:schemeClr val="accent4">
                    <a:lumMod val="75000"/>
                  </a:schemeClr>
                </a:solidFill>
              </a:rPr>
              <a:t> قرية كونية صغيرة؛ نتيجة لسرعة انتشار وسائل الإعلام والاتصال العالمية، وتصارع الأحداث، والتفاعلات الدولية؛ فتحاول القوى الدولية العظمى فرض هيمنتها على العالم؛ فكريًا، وثقافيًا، واقتصاديًا، وسياسيًا</a:t>
            </a:r>
            <a:endParaRPr lang="en-US" sz="1350" dirty="0">
              <a:ln w="0"/>
              <a:solidFill>
                <a:schemeClr val="accent4">
                  <a:lumMod val="75000"/>
                </a:schemeClr>
              </a:solidFill>
            </a:endParaRPr>
          </a:p>
        </p:txBody>
      </p:sp>
      <p:sp>
        <p:nvSpPr>
          <p:cNvPr id="10" name="مستطيل 29">
            <a:extLst>
              <a:ext uri="{FF2B5EF4-FFF2-40B4-BE49-F238E27FC236}">
                <a16:creationId xmlns:a16="http://schemas.microsoft.com/office/drawing/2014/main" id="{01FAD55E-FF5C-67E3-5BA1-2E4B2FEB3D7D}"/>
              </a:ext>
            </a:extLst>
          </p:cNvPr>
          <p:cNvSpPr/>
          <p:nvPr/>
        </p:nvSpPr>
        <p:spPr>
          <a:xfrm>
            <a:off x="242888" y="4622800"/>
            <a:ext cx="7461250" cy="1376363"/>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2363">
                <a:ln w="0"/>
                <a:solidFill>
                  <a:schemeClr val="accent4">
                    <a:lumMod val="75000"/>
                  </a:schemeClr>
                </a:solidFill>
              </a:rPr>
              <a:t>    </a:t>
            </a:r>
            <a:r>
              <a:rPr lang="ar-EG" sz="2025" u="sng">
                <a:ln w="0"/>
                <a:solidFill>
                  <a:srgbClr val="C00000"/>
                </a:solidFill>
              </a:rPr>
              <a:t>أمتنا </a:t>
            </a:r>
            <a:r>
              <a:rPr lang="ar-EG" sz="2025" u="sng" dirty="0">
                <a:ln w="0"/>
                <a:solidFill>
                  <a:srgbClr val="C00000"/>
                </a:solidFill>
              </a:rPr>
              <a:t>العربية</a:t>
            </a:r>
            <a:r>
              <a:rPr lang="ar-EG" sz="2025" dirty="0">
                <a:ln w="0"/>
                <a:solidFill>
                  <a:schemeClr val="accent4">
                    <a:lumMod val="75000"/>
                  </a:schemeClr>
                </a:solidFill>
              </a:rPr>
              <a:t> </a:t>
            </a:r>
          </a:p>
          <a:p>
            <a:pPr algn="just">
              <a:defRPr/>
            </a:pPr>
            <a:r>
              <a:rPr lang="ar-EG" sz="2025" dirty="0">
                <a:ln w="0"/>
                <a:solidFill>
                  <a:schemeClr val="accent4">
                    <a:lumMod val="75000"/>
                  </a:schemeClr>
                </a:solidFill>
              </a:rPr>
              <a:t>يجب أن تحث أبناءها على إصلاح العالم، وتعمير الأرض، ونشر العدل والسلام في كافة الأرجاء.</a:t>
            </a:r>
          </a:p>
          <a:p>
            <a:pPr algn="just">
              <a:defRPr/>
            </a:pPr>
            <a:r>
              <a:rPr lang="ar-EG" sz="2025" dirty="0">
                <a:ln w="0"/>
                <a:solidFill>
                  <a:srgbClr val="00B050"/>
                </a:solidFill>
              </a:rPr>
              <a:t>ويتـــــــأتــــــى ذلك</a:t>
            </a:r>
            <a:r>
              <a:rPr lang="ar-EG" sz="2025" dirty="0">
                <a:ln w="0"/>
                <a:solidFill>
                  <a:schemeClr val="accent4">
                    <a:lumMod val="75000"/>
                  </a:schemeClr>
                </a:solidFill>
              </a:rPr>
              <a:t> بتربية أفراد الأمة على حمل هذه الرسالة، وهنا دور رجال التربية.</a:t>
            </a:r>
            <a:endParaRPr lang="en-US" sz="1350" dirty="0">
              <a:ln w="0"/>
              <a:solidFill>
                <a:schemeClr val="accent4">
                  <a:lumMod val="75000"/>
                </a:schemeClr>
              </a:solidFill>
            </a:endParaRPr>
          </a:p>
        </p:txBody>
      </p:sp>
    </p:spTree>
  </p:cSld>
  <p:clrMapOvr>
    <a:masterClrMapping/>
  </p:clrMapOvr>
  <p:transition spd="slow" advTm="15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5">
            <a:extLst>
              <a:ext uri="{FF2B5EF4-FFF2-40B4-BE49-F238E27FC236}">
                <a16:creationId xmlns:a16="http://schemas.microsoft.com/office/drawing/2014/main" id="{B934A018-69E7-C2ED-75AF-53B0B0B2A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534988"/>
            <a:ext cx="10426700"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29">
            <a:extLst>
              <a:ext uri="{FF2B5EF4-FFF2-40B4-BE49-F238E27FC236}">
                <a16:creationId xmlns:a16="http://schemas.microsoft.com/office/drawing/2014/main" id="{71D9A3A1-4885-1292-0A9B-6057F952C499}"/>
              </a:ext>
            </a:extLst>
          </p:cNvPr>
          <p:cNvSpPr/>
          <p:nvPr/>
        </p:nvSpPr>
        <p:spPr>
          <a:xfrm>
            <a:off x="510631" y="1907844"/>
            <a:ext cx="4365136" cy="779188"/>
          </a:xfrm>
          <a:prstGeom prst="rect">
            <a:avLst/>
          </a:prstGeom>
          <a:solidFill>
            <a:schemeClr val="accent3">
              <a:lumMod val="60000"/>
              <a:lumOff val="40000"/>
            </a:schemeClr>
          </a:solidFill>
          <a:ln>
            <a:solidFill>
              <a:srgbClr val="FFFF00"/>
            </a:solidFill>
          </a:ln>
          <a:scene3d>
            <a:camera prst="orthographicFront"/>
            <a:lightRig rig="threePt" dir="t"/>
          </a:scene3d>
          <a:sp3d>
            <a:bevelT w="114300" prst="hardEdge"/>
          </a:sp3d>
        </p:spPr>
        <p:txBody>
          <a:bodyPr lIns="77153" tIns="38576" rIns="77153" bIns="38576">
            <a:spAutoFit/>
          </a:bodyPr>
          <a:lstStyle/>
          <a:p>
            <a:pPr>
              <a:defRPr/>
            </a:pPr>
            <a:r>
              <a:rPr lang="ar-EG" sz="4557" dirty="0">
                <a:ln w="0"/>
                <a:solidFill>
                  <a:schemeClr val="accent4">
                    <a:lumMod val="75000"/>
                  </a:schemeClr>
                </a:solidFill>
              </a:rPr>
              <a:t>طبيعة العلاقات الدولية</a:t>
            </a:r>
            <a:endParaRPr lang="en-US" sz="3375" dirty="0">
              <a:ln w="0"/>
              <a:solidFill>
                <a:schemeClr val="accent4">
                  <a:lumMod val="75000"/>
                </a:schemeClr>
              </a:solidFill>
            </a:endParaRPr>
          </a:p>
        </p:txBody>
      </p:sp>
      <p:sp>
        <p:nvSpPr>
          <p:cNvPr id="4" name="مستطيل 29">
            <a:extLst>
              <a:ext uri="{FF2B5EF4-FFF2-40B4-BE49-F238E27FC236}">
                <a16:creationId xmlns:a16="http://schemas.microsoft.com/office/drawing/2014/main" id="{88108B8E-8BC8-BB47-E8A2-87C9A2F75846}"/>
              </a:ext>
            </a:extLst>
          </p:cNvPr>
          <p:cNvSpPr/>
          <p:nvPr/>
        </p:nvSpPr>
        <p:spPr>
          <a:xfrm>
            <a:off x="3248025" y="3519488"/>
            <a:ext cx="1895475" cy="493712"/>
          </a:xfrm>
          <a:prstGeom prst="rect">
            <a:avLst/>
          </a:prstGeom>
          <a:ln/>
        </p:spPr>
        <p:style>
          <a:lnRef idx="1">
            <a:schemeClr val="accent3"/>
          </a:lnRef>
          <a:fillRef idx="2">
            <a:schemeClr val="accent3"/>
          </a:fillRef>
          <a:effectRef idx="1">
            <a:schemeClr val="accent3"/>
          </a:effectRef>
          <a:fontRef idx="minor">
            <a:schemeClr val="dk1"/>
          </a:fontRef>
        </p:style>
        <p:txBody>
          <a:bodyPr lIns="77153" tIns="38576" rIns="77153" bIns="38576">
            <a:spAutoFit/>
          </a:bodyPr>
          <a:lstStyle/>
          <a:p>
            <a:pPr algn="ctr">
              <a:defRPr/>
            </a:pPr>
            <a:r>
              <a:rPr lang="ar-EG" sz="2700" dirty="0">
                <a:ln w="0"/>
                <a:solidFill>
                  <a:schemeClr val="accent4">
                    <a:lumMod val="60000"/>
                    <a:lumOff val="40000"/>
                  </a:schemeClr>
                </a:solidFill>
              </a:rPr>
              <a:t>ومن خصائصها</a:t>
            </a:r>
          </a:p>
        </p:txBody>
      </p:sp>
      <p:sp>
        <p:nvSpPr>
          <p:cNvPr id="10" name="مستطيل 29">
            <a:extLst>
              <a:ext uri="{FF2B5EF4-FFF2-40B4-BE49-F238E27FC236}">
                <a16:creationId xmlns:a16="http://schemas.microsoft.com/office/drawing/2014/main" id="{6BB876A7-4240-31C5-9E1E-91C34CF0B4D2}"/>
              </a:ext>
            </a:extLst>
          </p:cNvPr>
          <p:cNvSpPr/>
          <p:nvPr/>
        </p:nvSpPr>
        <p:spPr>
          <a:xfrm>
            <a:off x="195263" y="2890838"/>
            <a:ext cx="5145087" cy="388937"/>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just">
              <a:defRPr/>
            </a:pPr>
            <a:r>
              <a:rPr lang="ar-EG" sz="2025" dirty="0">
                <a:ln w="0"/>
                <a:solidFill>
                  <a:schemeClr val="accent4">
                    <a:lumMod val="75000"/>
                  </a:schemeClr>
                </a:solidFill>
              </a:rPr>
              <a:t>تظهر ملامح تلك العلاقات في تعامل الأمم والشعوب والدول</a:t>
            </a:r>
          </a:p>
        </p:txBody>
      </p:sp>
      <p:pic>
        <p:nvPicPr>
          <p:cNvPr id="3" name="Picture 2">
            <a:extLst>
              <a:ext uri="{FF2B5EF4-FFF2-40B4-BE49-F238E27FC236}">
                <a16:creationId xmlns:a16="http://schemas.microsoft.com/office/drawing/2014/main" id="{9924FF8C-9E0E-F405-AE97-1E9DD90CDF8B}"/>
              </a:ext>
            </a:extLst>
          </p:cNvPr>
          <p:cNvPicPr>
            <a:picLocks noChangeAspect="1"/>
          </p:cNvPicPr>
          <p:nvPr/>
        </p:nvPicPr>
        <p:blipFill>
          <a:blip r:embed="rId3"/>
          <a:stretch>
            <a:fillRect/>
          </a:stretch>
        </p:blipFill>
        <p:spPr>
          <a:xfrm>
            <a:off x="5525929" y="404977"/>
            <a:ext cx="4574945" cy="300573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cxnSp>
        <p:nvCxnSpPr>
          <p:cNvPr id="11" name="Straight Arrow Connector 10">
            <a:extLst>
              <a:ext uri="{FF2B5EF4-FFF2-40B4-BE49-F238E27FC236}">
                <a16:creationId xmlns:a16="http://schemas.microsoft.com/office/drawing/2014/main" id="{5B499915-4378-C980-A8B5-04683ABAFCC5}"/>
              </a:ext>
            </a:extLst>
          </p:cNvPr>
          <p:cNvCxnSpPr/>
          <p:nvPr/>
        </p:nvCxnSpPr>
        <p:spPr>
          <a:xfrm flipH="1">
            <a:off x="2174875" y="4071938"/>
            <a:ext cx="2027238" cy="7397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B1E9707F-1938-C96C-CFFF-8E7DF59A7EA7}"/>
              </a:ext>
            </a:extLst>
          </p:cNvPr>
          <p:cNvCxnSpPr>
            <a:cxnSpLocks/>
          </p:cNvCxnSpPr>
          <p:nvPr/>
        </p:nvCxnSpPr>
        <p:spPr>
          <a:xfrm>
            <a:off x="4203700" y="4078288"/>
            <a:ext cx="1308100" cy="6111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مستطيل 29">
            <a:extLst>
              <a:ext uri="{FF2B5EF4-FFF2-40B4-BE49-F238E27FC236}">
                <a16:creationId xmlns:a16="http://schemas.microsoft.com/office/drawing/2014/main" id="{003530A9-0630-A4D6-2DDB-A927611DB9A4}"/>
              </a:ext>
            </a:extLst>
          </p:cNvPr>
          <p:cNvSpPr/>
          <p:nvPr/>
        </p:nvSpPr>
        <p:spPr>
          <a:xfrm>
            <a:off x="4378325" y="4762500"/>
            <a:ext cx="3100388" cy="1325563"/>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2025" dirty="0">
                <a:ln w="0"/>
                <a:solidFill>
                  <a:srgbClr val="C00000"/>
                </a:solidFill>
              </a:rPr>
              <a:t>ما هو قديم </a:t>
            </a:r>
          </a:p>
          <a:p>
            <a:pPr algn="ctr">
              <a:defRPr/>
            </a:pPr>
            <a:r>
              <a:rPr lang="ar-EG" sz="2025" dirty="0">
                <a:ln w="0"/>
                <a:solidFill>
                  <a:schemeClr val="accent4">
                    <a:lumMod val="75000"/>
                  </a:schemeClr>
                </a:solidFill>
              </a:rPr>
              <a:t>(لتأصله في الطبيعة البشرية)،</a:t>
            </a:r>
          </a:p>
          <a:p>
            <a:pPr algn="ctr">
              <a:defRPr/>
            </a:pPr>
            <a:r>
              <a:rPr lang="ar-EG" sz="2025" dirty="0">
                <a:ln w="0"/>
                <a:solidFill>
                  <a:schemeClr val="accent4">
                    <a:lumMod val="75000"/>
                  </a:schemeClr>
                </a:solidFill>
              </a:rPr>
              <a:t> </a:t>
            </a:r>
            <a:r>
              <a:rPr lang="ar-EG" sz="2025" dirty="0">
                <a:ln w="0"/>
                <a:solidFill>
                  <a:srgbClr val="00B0F0"/>
                </a:solidFill>
              </a:rPr>
              <a:t>مثل: انتشار الحروب، وهيمنة الأمم القوية على الضعيفة</a:t>
            </a:r>
          </a:p>
        </p:txBody>
      </p:sp>
      <p:sp>
        <p:nvSpPr>
          <p:cNvPr id="15" name="مستطيل 29">
            <a:extLst>
              <a:ext uri="{FF2B5EF4-FFF2-40B4-BE49-F238E27FC236}">
                <a16:creationId xmlns:a16="http://schemas.microsoft.com/office/drawing/2014/main" id="{86480A5A-90B5-F812-5723-F6F87E27CF25}"/>
              </a:ext>
            </a:extLst>
          </p:cNvPr>
          <p:cNvSpPr/>
          <p:nvPr/>
        </p:nvSpPr>
        <p:spPr>
          <a:xfrm>
            <a:off x="511175" y="4859338"/>
            <a:ext cx="3100388" cy="1325562"/>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2025" dirty="0">
                <a:ln w="0"/>
                <a:solidFill>
                  <a:srgbClr val="C00000"/>
                </a:solidFill>
              </a:rPr>
              <a:t>وليد التطورات الحديثة</a:t>
            </a:r>
          </a:p>
          <a:p>
            <a:pPr algn="ctr">
              <a:defRPr/>
            </a:pPr>
            <a:r>
              <a:rPr lang="ar-EG" sz="2025" dirty="0">
                <a:ln w="0"/>
                <a:solidFill>
                  <a:srgbClr val="00B0F0"/>
                </a:solidFill>
              </a:rPr>
              <a:t>مثل: تعاظم دور وسائل الإعلام والاتصالات، ودور الشركات الاقتصادية العملاقة</a:t>
            </a:r>
          </a:p>
        </p:txBody>
      </p:sp>
    </p:spTree>
  </p:cSld>
  <p:clrMapOvr>
    <a:masterClrMapping/>
  </p:clrMapOvr>
  <p:transition spd="slow" advTm="15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P spid="15"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5">
            <a:extLst>
              <a:ext uri="{FF2B5EF4-FFF2-40B4-BE49-F238E27FC236}">
                <a16:creationId xmlns:a16="http://schemas.microsoft.com/office/drawing/2014/main" id="{00166B4E-5E2E-FD27-CB6D-6D02E206D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534988"/>
            <a:ext cx="10426700"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29">
            <a:extLst>
              <a:ext uri="{FF2B5EF4-FFF2-40B4-BE49-F238E27FC236}">
                <a16:creationId xmlns:a16="http://schemas.microsoft.com/office/drawing/2014/main" id="{EFDCD627-BDB3-0E25-77A7-8D875F317B58}"/>
              </a:ext>
            </a:extLst>
          </p:cNvPr>
          <p:cNvSpPr/>
          <p:nvPr/>
        </p:nvSpPr>
        <p:spPr>
          <a:xfrm>
            <a:off x="5339803" y="661193"/>
            <a:ext cx="4632869" cy="649280"/>
          </a:xfrm>
          <a:prstGeom prst="rect">
            <a:avLst/>
          </a:prstGeom>
          <a:solidFill>
            <a:schemeClr val="accent3">
              <a:lumMod val="60000"/>
              <a:lumOff val="40000"/>
            </a:schemeClr>
          </a:solidFill>
          <a:ln>
            <a:solidFill>
              <a:srgbClr val="FFFF00"/>
            </a:solidFill>
          </a:ln>
          <a:scene3d>
            <a:camera prst="orthographicFront"/>
            <a:lightRig rig="threePt" dir="t"/>
          </a:scene3d>
          <a:sp3d>
            <a:bevelT w="114300" prst="hardEdge"/>
          </a:sp3d>
        </p:spPr>
        <p:txBody>
          <a:bodyPr lIns="77153" tIns="38576" rIns="77153" bIns="38576">
            <a:spAutoFit/>
          </a:bodyPr>
          <a:lstStyle/>
          <a:p>
            <a:pPr>
              <a:defRPr/>
            </a:pPr>
            <a:r>
              <a:rPr lang="ar-EG" sz="3713" dirty="0">
                <a:ln w="0"/>
                <a:solidFill>
                  <a:schemeClr val="accent4">
                    <a:lumMod val="75000"/>
                  </a:schemeClr>
                </a:solidFill>
              </a:rPr>
              <a:t>من خصائص العلاقات الدولية</a:t>
            </a:r>
            <a:endParaRPr lang="en-US" sz="2700" dirty="0">
              <a:ln w="0"/>
              <a:solidFill>
                <a:schemeClr val="accent4">
                  <a:lumMod val="75000"/>
                </a:schemeClr>
              </a:solidFill>
            </a:endParaRPr>
          </a:p>
        </p:txBody>
      </p:sp>
      <p:sp>
        <p:nvSpPr>
          <p:cNvPr id="10" name="مستطيل 29">
            <a:extLst>
              <a:ext uri="{FF2B5EF4-FFF2-40B4-BE49-F238E27FC236}">
                <a16:creationId xmlns:a16="http://schemas.microsoft.com/office/drawing/2014/main" id="{842E87C8-32EC-0944-7070-40BB7C3F24D5}"/>
              </a:ext>
            </a:extLst>
          </p:cNvPr>
          <p:cNvSpPr/>
          <p:nvPr/>
        </p:nvSpPr>
        <p:spPr>
          <a:xfrm>
            <a:off x="3841750" y="1435100"/>
            <a:ext cx="6326188" cy="546100"/>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just">
              <a:defRPr/>
            </a:pPr>
            <a:r>
              <a:rPr lang="ar-EG" sz="3038" dirty="0">
                <a:ln w="0"/>
                <a:solidFill>
                  <a:schemeClr val="accent4">
                    <a:lumMod val="75000"/>
                  </a:schemeClr>
                </a:solidFill>
              </a:rPr>
              <a:t>أولًا_ الحرب أمر لا مفر من وقوعه بين الأمم:</a:t>
            </a:r>
          </a:p>
        </p:txBody>
      </p:sp>
      <p:sp>
        <p:nvSpPr>
          <p:cNvPr id="14" name="مستطيل 29">
            <a:extLst>
              <a:ext uri="{FF2B5EF4-FFF2-40B4-BE49-F238E27FC236}">
                <a16:creationId xmlns:a16="http://schemas.microsoft.com/office/drawing/2014/main" id="{D2218867-8A34-E60B-4CE4-A222B994ADC8}"/>
              </a:ext>
            </a:extLst>
          </p:cNvPr>
          <p:cNvSpPr/>
          <p:nvPr/>
        </p:nvSpPr>
        <p:spPr>
          <a:xfrm>
            <a:off x="3160713" y="2132013"/>
            <a:ext cx="6459537" cy="701675"/>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2025" dirty="0">
                <a:ln w="0"/>
                <a:solidFill>
                  <a:srgbClr val="C00000"/>
                </a:solidFill>
              </a:rPr>
              <a:t>الصراع بين البشر موجود إلى أن تقوم الساعة؛ فمهما ارتقت أفكار الناس وتقدمت معارفهم، وتطورت حضاراتهم لا بد من وقوع الحرب.</a:t>
            </a:r>
            <a:endParaRPr lang="ar-EG" sz="2025" dirty="0">
              <a:ln w="0"/>
              <a:solidFill>
                <a:srgbClr val="00B0F0"/>
              </a:solidFill>
            </a:endParaRPr>
          </a:p>
        </p:txBody>
      </p:sp>
      <p:sp>
        <p:nvSpPr>
          <p:cNvPr id="2" name="Speech Bubble: Oval 1">
            <a:extLst>
              <a:ext uri="{FF2B5EF4-FFF2-40B4-BE49-F238E27FC236}">
                <a16:creationId xmlns:a16="http://schemas.microsoft.com/office/drawing/2014/main" id="{5715D55B-207E-F1ED-A5D2-01BAB8F92A79}"/>
              </a:ext>
            </a:extLst>
          </p:cNvPr>
          <p:cNvSpPr/>
          <p:nvPr/>
        </p:nvSpPr>
        <p:spPr>
          <a:xfrm>
            <a:off x="3133725" y="3124200"/>
            <a:ext cx="6189663" cy="898525"/>
          </a:xfrm>
          <a:prstGeom prst="wedgeEllipseCallout">
            <a:avLst>
              <a:gd name="adj1" fmla="val 39304"/>
              <a:gd name="adj2" fmla="val -75357"/>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ar-EG" sz="2025" dirty="0"/>
              <a:t>قوله تعالى:</a:t>
            </a:r>
          </a:p>
          <a:p>
            <a:pPr algn="ctr">
              <a:defRPr/>
            </a:pPr>
            <a:r>
              <a:rPr lang="ar-EG" sz="2025" dirty="0"/>
              <a:t>{وَقُلْنَا اهْبِطُوا بَعْضُكُمْ لِبَعْضٍ عَدُوٌّ وَلَكُمْ فِي الْأَرْضِ مُسْتَقَرٌّ وَمَتَاعٌ إِلَى حِينٍ} [البقرة: 36]</a:t>
            </a:r>
            <a:endParaRPr lang="en-US" sz="2025" dirty="0"/>
          </a:p>
        </p:txBody>
      </p:sp>
      <p:sp>
        <p:nvSpPr>
          <p:cNvPr id="5" name="مستطيل 29">
            <a:extLst>
              <a:ext uri="{FF2B5EF4-FFF2-40B4-BE49-F238E27FC236}">
                <a16:creationId xmlns:a16="http://schemas.microsoft.com/office/drawing/2014/main" id="{C4241716-CC56-56CA-B44A-B80B1579E71F}"/>
              </a:ext>
            </a:extLst>
          </p:cNvPr>
          <p:cNvSpPr/>
          <p:nvPr/>
        </p:nvSpPr>
        <p:spPr>
          <a:xfrm>
            <a:off x="4356100" y="4176713"/>
            <a:ext cx="3300413" cy="441325"/>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2363" dirty="0">
                <a:ln w="0"/>
                <a:solidFill>
                  <a:schemeClr val="accent4">
                    <a:lumMod val="75000"/>
                  </a:schemeClr>
                </a:solidFill>
              </a:rPr>
              <a:t>ولكن، ماذا عن عالمنا الإسلامي؟</a:t>
            </a:r>
          </a:p>
        </p:txBody>
      </p:sp>
      <p:sp>
        <p:nvSpPr>
          <p:cNvPr id="8" name="مستطيل 29">
            <a:extLst>
              <a:ext uri="{FF2B5EF4-FFF2-40B4-BE49-F238E27FC236}">
                <a16:creationId xmlns:a16="http://schemas.microsoft.com/office/drawing/2014/main" id="{44B3586B-C5A4-7D6A-5FF4-AEDA6C16E85B}"/>
              </a:ext>
            </a:extLst>
          </p:cNvPr>
          <p:cNvSpPr/>
          <p:nvPr/>
        </p:nvSpPr>
        <p:spPr>
          <a:xfrm>
            <a:off x="611188" y="4695825"/>
            <a:ext cx="6459537" cy="1323975"/>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2025" dirty="0">
                <a:ln w="0"/>
                <a:solidFill>
                  <a:srgbClr val="C00000"/>
                </a:solidFill>
              </a:rPr>
              <a:t>قد عانى العالم الإسلامي من الحروب التي شنتها قوى البغي </a:t>
            </a:r>
            <a:r>
              <a:rPr lang="ar-EG" sz="2025" dirty="0" err="1">
                <a:ln w="0"/>
                <a:solidFill>
                  <a:srgbClr val="C00000"/>
                </a:solidFill>
              </a:rPr>
              <a:t>الأ</a:t>
            </a:r>
            <a:r>
              <a:rPr lang="ar-IQ" sz="2025" dirty="0">
                <a:ln w="0"/>
                <a:solidFill>
                  <a:srgbClr val="C00000"/>
                </a:solidFill>
              </a:rPr>
              <a:t>و</a:t>
            </a:r>
            <a:r>
              <a:rPr lang="ar-EG" sz="2025" dirty="0">
                <a:ln w="0"/>
                <a:solidFill>
                  <a:srgbClr val="C00000"/>
                </a:solidFill>
              </a:rPr>
              <a:t>روبي؛ من يسعون لنهب الثروات.</a:t>
            </a:r>
          </a:p>
          <a:p>
            <a:pPr algn="ctr">
              <a:defRPr/>
            </a:pPr>
            <a:r>
              <a:rPr lang="ar-EG" sz="2025" dirty="0">
                <a:ln w="0"/>
                <a:solidFill>
                  <a:srgbClr val="C00000"/>
                </a:solidFill>
              </a:rPr>
              <a:t>مثل: </a:t>
            </a:r>
            <a:r>
              <a:rPr lang="ar-EG" sz="2025" dirty="0">
                <a:ln w="0"/>
                <a:solidFill>
                  <a:srgbClr val="0070C0"/>
                </a:solidFill>
              </a:rPr>
              <a:t>احتلال بريطانيا العظمى وفرنسا لمعظم الدول الإسلامية واحتلال الكيان الصهيوني لفلسطين، وحروب التطهير العرقي للمسلمين داخل أوروبا.</a:t>
            </a:r>
          </a:p>
        </p:txBody>
      </p:sp>
      <p:pic>
        <p:nvPicPr>
          <p:cNvPr id="13" name="Picture 12">
            <a:extLst>
              <a:ext uri="{FF2B5EF4-FFF2-40B4-BE49-F238E27FC236}">
                <a16:creationId xmlns:a16="http://schemas.microsoft.com/office/drawing/2014/main" id="{2A3EB18A-EAE0-6E2B-3FF9-AC0373AD4B3E}"/>
              </a:ext>
            </a:extLst>
          </p:cNvPr>
          <p:cNvPicPr>
            <a:picLocks noChangeAspect="1"/>
          </p:cNvPicPr>
          <p:nvPr/>
        </p:nvPicPr>
        <p:blipFill>
          <a:blip r:embed="rId3" cstate="print"/>
          <a:stretch>
            <a:fillRect/>
          </a:stretch>
        </p:blipFill>
        <p:spPr>
          <a:xfrm>
            <a:off x="-228702" y="495501"/>
            <a:ext cx="2281744" cy="243979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7" name="Picture 16">
            <a:extLst>
              <a:ext uri="{FF2B5EF4-FFF2-40B4-BE49-F238E27FC236}">
                <a16:creationId xmlns:a16="http://schemas.microsoft.com/office/drawing/2014/main" id="{191A7038-4436-8B0C-27CD-C7A73D14052C}"/>
              </a:ext>
            </a:extLst>
          </p:cNvPr>
          <p:cNvPicPr>
            <a:picLocks noChangeAspect="1"/>
          </p:cNvPicPr>
          <p:nvPr/>
        </p:nvPicPr>
        <p:blipFill>
          <a:blip r:embed="rId4"/>
          <a:stretch>
            <a:fillRect/>
          </a:stretch>
        </p:blipFill>
        <p:spPr>
          <a:xfrm>
            <a:off x="787258" y="2264257"/>
            <a:ext cx="2531566" cy="241101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spd="slow" advTm="25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2"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2" grpId="0" animBg="1"/>
      <p:bldP spid="5" grpId="0" animBg="1"/>
      <p:bldP spid="8"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5">
            <a:extLst>
              <a:ext uri="{FF2B5EF4-FFF2-40B4-BE49-F238E27FC236}">
                <a16:creationId xmlns:a16="http://schemas.microsoft.com/office/drawing/2014/main" id="{C1F6E67A-706B-69EF-005F-9309D6ABF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534988"/>
            <a:ext cx="10426700"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29">
            <a:extLst>
              <a:ext uri="{FF2B5EF4-FFF2-40B4-BE49-F238E27FC236}">
                <a16:creationId xmlns:a16="http://schemas.microsoft.com/office/drawing/2014/main" id="{68984F90-3828-B930-EEC2-D4A2EFB5C49D}"/>
              </a:ext>
            </a:extLst>
          </p:cNvPr>
          <p:cNvSpPr/>
          <p:nvPr/>
        </p:nvSpPr>
        <p:spPr>
          <a:xfrm>
            <a:off x="5449920" y="604871"/>
            <a:ext cx="4632869" cy="649280"/>
          </a:xfrm>
          <a:prstGeom prst="rect">
            <a:avLst/>
          </a:prstGeom>
          <a:solidFill>
            <a:schemeClr val="accent3">
              <a:lumMod val="60000"/>
              <a:lumOff val="40000"/>
            </a:schemeClr>
          </a:solidFill>
          <a:ln>
            <a:solidFill>
              <a:srgbClr val="FFFF00"/>
            </a:solidFill>
          </a:ln>
          <a:scene3d>
            <a:camera prst="orthographicFront"/>
            <a:lightRig rig="threePt" dir="t"/>
          </a:scene3d>
          <a:sp3d>
            <a:bevelT w="114300" prst="hardEdge"/>
          </a:sp3d>
        </p:spPr>
        <p:txBody>
          <a:bodyPr lIns="77153" tIns="38576" rIns="77153" bIns="38576">
            <a:spAutoFit/>
          </a:bodyPr>
          <a:lstStyle/>
          <a:p>
            <a:pPr>
              <a:defRPr/>
            </a:pPr>
            <a:r>
              <a:rPr lang="ar-EG" sz="3713" dirty="0">
                <a:ln w="0"/>
                <a:solidFill>
                  <a:schemeClr val="accent4">
                    <a:lumMod val="75000"/>
                  </a:schemeClr>
                </a:solidFill>
              </a:rPr>
              <a:t>من خصائص العلاقات الدولية</a:t>
            </a:r>
            <a:endParaRPr lang="en-US" sz="2700" dirty="0">
              <a:ln w="0"/>
              <a:solidFill>
                <a:schemeClr val="accent4">
                  <a:lumMod val="75000"/>
                </a:schemeClr>
              </a:solidFill>
            </a:endParaRPr>
          </a:p>
        </p:txBody>
      </p:sp>
      <p:sp>
        <p:nvSpPr>
          <p:cNvPr id="10" name="مستطيل 29">
            <a:extLst>
              <a:ext uri="{FF2B5EF4-FFF2-40B4-BE49-F238E27FC236}">
                <a16:creationId xmlns:a16="http://schemas.microsoft.com/office/drawing/2014/main" id="{33F8517A-94A4-0CFE-5D91-323A8B624724}"/>
              </a:ext>
            </a:extLst>
          </p:cNvPr>
          <p:cNvSpPr/>
          <p:nvPr/>
        </p:nvSpPr>
        <p:spPr>
          <a:xfrm>
            <a:off x="3841750" y="1322388"/>
            <a:ext cx="6326188" cy="546100"/>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just">
              <a:defRPr/>
            </a:pPr>
            <a:r>
              <a:rPr lang="ar-EG" sz="3038" dirty="0">
                <a:ln w="0"/>
                <a:solidFill>
                  <a:schemeClr val="accent4">
                    <a:lumMod val="75000"/>
                  </a:schemeClr>
                </a:solidFill>
              </a:rPr>
              <a:t>ثانيًا_ هيمنة القوى العظمى على شئون العالم:</a:t>
            </a:r>
          </a:p>
        </p:txBody>
      </p:sp>
      <p:sp>
        <p:nvSpPr>
          <p:cNvPr id="14" name="مستطيل 29">
            <a:extLst>
              <a:ext uri="{FF2B5EF4-FFF2-40B4-BE49-F238E27FC236}">
                <a16:creationId xmlns:a16="http://schemas.microsoft.com/office/drawing/2014/main" id="{DCED1363-A9D3-77D6-12B2-C7F012762F0F}"/>
              </a:ext>
            </a:extLst>
          </p:cNvPr>
          <p:cNvSpPr/>
          <p:nvPr/>
        </p:nvSpPr>
        <p:spPr>
          <a:xfrm>
            <a:off x="2516188" y="1938338"/>
            <a:ext cx="7608887" cy="700087"/>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2025" dirty="0">
                <a:ln w="0"/>
                <a:solidFill>
                  <a:srgbClr val="C00000"/>
                </a:solidFill>
              </a:rPr>
              <a:t>القوي دائمً</a:t>
            </a:r>
            <a:r>
              <a:rPr lang="ar-IQ" sz="2025" dirty="0">
                <a:ln w="0"/>
                <a:solidFill>
                  <a:srgbClr val="C00000"/>
                </a:solidFill>
              </a:rPr>
              <a:t>ً</a:t>
            </a:r>
            <a:r>
              <a:rPr lang="ar-EG" sz="2025" dirty="0">
                <a:ln w="0"/>
                <a:solidFill>
                  <a:srgbClr val="C00000"/>
                </a:solidFill>
              </a:rPr>
              <a:t>ا يسعى للسيطرة على زمام الأمور؛ فقامت الأمم القوية الظالمة باستعمار الضعيفة واستعبادها، ونهب ثرواتها، وتسخير شعوبها؛ من أجل تحقيق مطامعها.</a:t>
            </a:r>
            <a:endParaRPr lang="ar-EG" sz="2025" dirty="0">
              <a:ln w="0"/>
              <a:solidFill>
                <a:srgbClr val="00B0F0"/>
              </a:solidFill>
            </a:endParaRPr>
          </a:p>
        </p:txBody>
      </p:sp>
      <p:sp>
        <p:nvSpPr>
          <p:cNvPr id="2" name="Speech Bubble: Oval 1">
            <a:extLst>
              <a:ext uri="{FF2B5EF4-FFF2-40B4-BE49-F238E27FC236}">
                <a16:creationId xmlns:a16="http://schemas.microsoft.com/office/drawing/2014/main" id="{2A63B992-CA5A-F87F-F166-97080DCB172F}"/>
              </a:ext>
            </a:extLst>
          </p:cNvPr>
          <p:cNvSpPr/>
          <p:nvPr/>
        </p:nvSpPr>
        <p:spPr>
          <a:xfrm>
            <a:off x="300038" y="5353050"/>
            <a:ext cx="7083425" cy="898525"/>
          </a:xfrm>
          <a:prstGeom prst="wedgeEllipseCallout">
            <a:avLst>
              <a:gd name="adj1" fmla="val 39304"/>
              <a:gd name="adj2" fmla="val -75357"/>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ar-EG" sz="2025" dirty="0"/>
              <a:t>قوله تعالى:</a:t>
            </a:r>
          </a:p>
          <a:p>
            <a:pPr algn="ctr">
              <a:defRPr/>
            </a:pPr>
            <a:r>
              <a:rPr lang="ar-EG" sz="2025" dirty="0"/>
              <a:t>"وَإِذَا قِيلَ لَهُمْ لَا تُفْسِدُوا فِي الْأَرْضِ قَالُوا إِنَّمَا نَحْنُ مُصْلِحُونَ * أَلَا إِنَّهُمْ هُمُ الْمُفْسِدُونَ وَلَٰكِن لَّا يَشْعُرُونَ"</a:t>
            </a:r>
            <a:endParaRPr lang="en-US" sz="2025" dirty="0"/>
          </a:p>
        </p:txBody>
      </p:sp>
      <p:sp>
        <p:nvSpPr>
          <p:cNvPr id="8" name="مستطيل 29">
            <a:extLst>
              <a:ext uri="{FF2B5EF4-FFF2-40B4-BE49-F238E27FC236}">
                <a16:creationId xmlns:a16="http://schemas.microsoft.com/office/drawing/2014/main" id="{A4083D8A-5669-7FA2-2578-D1AEC6B2F306}"/>
              </a:ext>
            </a:extLst>
          </p:cNvPr>
          <p:cNvSpPr/>
          <p:nvPr/>
        </p:nvSpPr>
        <p:spPr>
          <a:xfrm>
            <a:off x="2516188" y="2709863"/>
            <a:ext cx="7608887" cy="1012825"/>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2025" dirty="0">
                <a:ln w="0"/>
                <a:solidFill>
                  <a:srgbClr val="0070C0"/>
                </a:solidFill>
              </a:rPr>
              <a:t>قدي</a:t>
            </a:r>
            <a:r>
              <a:rPr lang="ar-IQ" sz="2025" dirty="0">
                <a:ln w="0"/>
                <a:solidFill>
                  <a:srgbClr val="0070C0"/>
                </a:solidFill>
              </a:rPr>
              <a:t>مً</a:t>
            </a:r>
            <a:r>
              <a:rPr lang="ar-EG" sz="2025" dirty="0">
                <a:ln w="0"/>
                <a:solidFill>
                  <a:srgbClr val="0070C0"/>
                </a:solidFill>
              </a:rPr>
              <a:t>ا</a:t>
            </a:r>
          </a:p>
          <a:p>
            <a:pPr algn="ctr">
              <a:defRPr/>
            </a:pPr>
            <a:r>
              <a:rPr lang="ar-EG" sz="2025" dirty="0">
                <a:ln w="0"/>
                <a:solidFill>
                  <a:srgbClr val="C00000"/>
                </a:solidFill>
              </a:rPr>
              <a:t>سادت قوتان عظيمتان قبل الإسلام: الرومان، والفرس؛ فساد ظلمهم، وانتشر بغيهم، حتى جاء الإسلام وخلص العباد.</a:t>
            </a:r>
            <a:endParaRPr lang="ar-EG" sz="2025" dirty="0">
              <a:ln w="0"/>
              <a:solidFill>
                <a:srgbClr val="0070C0"/>
              </a:solidFill>
            </a:endParaRPr>
          </a:p>
        </p:txBody>
      </p:sp>
      <p:pic>
        <p:nvPicPr>
          <p:cNvPr id="13" name="Picture 12">
            <a:extLst>
              <a:ext uri="{FF2B5EF4-FFF2-40B4-BE49-F238E27FC236}">
                <a16:creationId xmlns:a16="http://schemas.microsoft.com/office/drawing/2014/main" id="{D74615F3-D488-FFED-3B48-EF7D06C382F9}"/>
              </a:ext>
            </a:extLst>
          </p:cNvPr>
          <p:cNvPicPr>
            <a:picLocks noChangeAspect="1"/>
          </p:cNvPicPr>
          <p:nvPr/>
        </p:nvPicPr>
        <p:blipFill>
          <a:blip r:embed="rId3"/>
          <a:srcRect l="18856" r="18856"/>
          <a:stretch/>
        </p:blipFill>
        <p:spPr>
          <a:xfrm>
            <a:off x="114289" y="604871"/>
            <a:ext cx="2281744" cy="243979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7" name="Picture 16">
            <a:extLst>
              <a:ext uri="{FF2B5EF4-FFF2-40B4-BE49-F238E27FC236}">
                <a16:creationId xmlns:a16="http://schemas.microsoft.com/office/drawing/2014/main" id="{FA82AA71-F5D5-6AAC-D5BD-1AE397BABF98}"/>
              </a:ext>
            </a:extLst>
          </p:cNvPr>
          <p:cNvPicPr>
            <a:picLocks noChangeAspect="1"/>
          </p:cNvPicPr>
          <p:nvPr/>
        </p:nvPicPr>
        <p:blipFill>
          <a:blip r:embed="rId4"/>
          <a:srcRect l="25000" r="25000"/>
          <a:stretch/>
        </p:blipFill>
        <p:spPr>
          <a:xfrm>
            <a:off x="-131322" y="2772680"/>
            <a:ext cx="2531566" cy="241101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مستطيل 29">
            <a:extLst>
              <a:ext uri="{FF2B5EF4-FFF2-40B4-BE49-F238E27FC236}">
                <a16:creationId xmlns:a16="http://schemas.microsoft.com/office/drawing/2014/main" id="{58D547B6-0419-6621-FDCE-69AAEDEE4FE0}"/>
              </a:ext>
            </a:extLst>
          </p:cNvPr>
          <p:cNvSpPr/>
          <p:nvPr/>
        </p:nvSpPr>
        <p:spPr>
          <a:xfrm>
            <a:off x="2516188" y="3810000"/>
            <a:ext cx="7608887" cy="1325563"/>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2025" dirty="0">
                <a:ln w="0"/>
                <a:solidFill>
                  <a:srgbClr val="0070C0"/>
                </a:solidFill>
              </a:rPr>
              <a:t>في الوقت الحالي</a:t>
            </a:r>
          </a:p>
          <a:p>
            <a:pPr algn="ctr">
              <a:defRPr/>
            </a:pPr>
            <a:r>
              <a:rPr lang="ar-EG" sz="2025" dirty="0">
                <a:ln w="0"/>
                <a:solidFill>
                  <a:srgbClr val="C00000"/>
                </a:solidFill>
              </a:rPr>
              <a:t>تنازعت السلطة قوتان عظيمتان؛ الاتحاد السوفيتي، والولايات المتحدة الأمريكية؛ حتى سقطت إحدى القوتين؛ فهيمنت أمريكا على العالم؛ فنهبت، وسلبت، وقتلت بحجة الدفاع عن المظلومين ومحاربة الإرهاب، ولكنها هي الأمة الظالمة الفاسدة التي تدعي الإصلاح.</a:t>
            </a:r>
            <a:endParaRPr lang="ar-EG" sz="2025" dirty="0">
              <a:ln w="0"/>
              <a:solidFill>
                <a:srgbClr val="0070C0"/>
              </a:solidFill>
            </a:endParaRPr>
          </a:p>
        </p:txBody>
      </p:sp>
    </p:spTree>
  </p:cSld>
  <p:clrMapOvr>
    <a:masterClrMapping/>
  </p:clrMapOvr>
  <p:transition spd="slow" advTm="25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2" grpId="0" animBg="1"/>
      <p:bldP spid="8" grpId="0" animBg="1"/>
      <p:bldP spid="3"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5">
            <a:extLst>
              <a:ext uri="{FF2B5EF4-FFF2-40B4-BE49-F238E27FC236}">
                <a16:creationId xmlns:a16="http://schemas.microsoft.com/office/drawing/2014/main" id="{7D6B4BA4-665E-1918-5848-1953D155B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534988"/>
            <a:ext cx="10426700"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29">
            <a:extLst>
              <a:ext uri="{FF2B5EF4-FFF2-40B4-BE49-F238E27FC236}">
                <a16:creationId xmlns:a16="http://schemas.microsoft.com/office/drawing/2014/main" id="{1BF01DD2-9A02-573D-26CE-D01A7784F346}"/>
              </a:ext>
            </a:extLst>
          </p:cNvPr>
          <p:cNvSpPr/>
          <p:nvPr/>
        </p:nvSpPr>
        <p:spPr>
          <a:xfrm>
            <a:off x="5449920" y="604871"/>
            <a:ext cx="4632869" cy="649280"/>
          </a:xfrm>
          <a:prstGeom prst="rect">
            <a:avLst/>
          </a:prstGeom>
          <a:solidFill>
            <a:schemeClr val="accent3">
              <a:lumMod val="60000"/>
              <a:lumOff val="40000"/>
            </a:schemeClr>
          </a:solidFill>
          <a:ln>
            <a:solidFill>
              <a:srgbClr val="FFFF00"/>
            </a:solidFill>
          </a:ln>
          <a:scene3d>
            <a:camera prst="orthographicFront"/>
            <a:lightRig rig="threePt" dir="t"/>
          </a:scene3d>
          <a:sp3d>
            <a:bevelT w="114300" prst="hardEdge"/>
          </a:sp3d>
        </p:spPr>
        <p:txBody>
          <a:bodyPr lIns="77153" tIns="38576" rIns="77153" bIns="38576">
            <a:spAutoFit/>
          </a:bodyPr>
          <a:lstStyle/>
          <a:p>
            <a:pPr>
              <a:defRPr/>
            </a:pPr>
            <a:r>
              <a:rPr lang="ar-EG" sz="3713" dirty="0">
                <a:ln w="0"/>
                <a:solidFill>
                  <a:schemeClr val="accent4">
                    <a:lumMod val="75000"/>
                  </a:schemeClr>
                </a:solidFill>
              </a:rPr>
              <a:t>من خصائص العلاقات الدولية</a:t>
            </a:r>
            <a:endParaRPr lang="en-US" sz="2700" dirty="0">
              <a:ln w="0"/>
              <a:solidFill>
                <a:schemeClr val="accent4">
                  <a:lumMod val="75000"/>
                </a:schemeClr>
              </a:solidFill>
            </a:endParaRPr>
          </a:p>
        </p:txBody>
      </p:sp>
      <p:sp>
        <p:nvSpPr>
          <p:cNvPr id="10" name="مستطيل 29">
            <a:extLst>
              <a:ext uri="{FF2B5EF4-FFF2-40B4-BE49-F238E27FC236}">
                <a16:creationId xmlns:a16="http://schemas.microsoft.com/office/drawing/2014/main" id="{E9DC623E-3EAD-0726-8202-76913663B93F}"/>
              </a:ext>
            </a:extLst>
          </p:cNvPr>
          <p:cNvSpPr/>
          <p:nvPr/>
        </p:nvSpPr>
        <p:spPr>
          <a:xfrm>
            <a:off x="3756025" y="1328738"/>
            <a:ext cx="6326188" cy="544512"/>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just">
              <a:defRPr/>
            </a:pPr>
            <a:r>
              <a:rPr lang="ar-EG" sz="2700" dirty="0">
                <a:ln w="0"/>
                <a:solidFill>
                  <a:schemeClr val="accent4">
                    <a:lumMod val="75000"/>
                  </a:schemeClr>
                </a:solidFill>
              </a:rPr>
              <a:t>ثالثًا_ تعاظم دور الشركات الاقتصادية متعددة الجنسيات</a:t>
            </a:r>
            <a:r>
              <a:rPr lang="ar-EG" sz="3038" dirty="0">
                <a:ln w="0"/>
                <a:solidFill>
                  <a:schemeClr val="accent4">
                    <a:lumMod val="75000"/>
                  </a:schemeClr>
                </a:solidFill>
              </a:rPr>
              <a:t>:</a:t>
            </a:r>
          </a:p>
        </p:txBody>
      </p:sp>
      <p:sp>
        <p:nvSpPr>
          <p:cNvPr id="14" name="مستطيل 29">
            <a:extLst>
              <a:ext uri="{FF2B5EF4-FFF2-40B4-BE49-F238E27FC236}">
                <a16:creationId xmlns:a16="http://schemas.microsoft.com/office/drawing/2014/main" id="{7FC6F9C3-5559-04D2-6B8C-01F963B7340E}"/>
              </a:ext>
            </a:extLst>
          </p:cNvPr>
          <p:cNvSpPr/>
          <p:nvPr/>
        </p:nvSpPr>
        <p:spPr>
          <a:xfrm>
            <a:off x="1085850" y="1931988"/>
            <a:ext cx="7608888" cy="701675"/>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2025" dirty="0">
                <a:ln w="0"/>
                <a:solidFill>
                  <a:srgbClr val="C00000"/>
                </a:solidFill>
              </a:rPr>
              <a:t>ظهرت في العالم الشركات الاقتصادية العملاقة، التي تحتكر كل شيء، فلا تجاريها الدول الفقيرة، ولا تنافسها الشركات الصغيرة.</a:t>
            </a:r>
            <a:endParaRPr lang="ar-EG" sz="2025" dirty="0">
              <a:ln w="0"/>
              <a:solidFill>
                <a:srgbClr val="00B0F0"/>
              </a:solidFill>
            </a:endParaRPr>
          </a:p>
        </p:txBody>
      </p:sp>
      <p:sp>
        <p:nvSpPr>
          <p:cNvPr id="8" name="مستطيل 29">
            <a:extLst>
              <a:ext uri="{FF2B5EF4-FFF2-40B4-BE49-F238E27FC236}">
                <a16:creationId xmlns:a16="http://schemas.microsoft.com/office/drawing/2014/main" id="{8B3096A2-52DA-699C-B098-FB706A034DCE}"/>
              </a:ext>
            </a:extLst>
          </p:cNvPr>
          <p:cNvSpPr/>
          <p:nvPr/>
        </p:nvSpPr>
        <p:spPr>
          <a:xfrm>
            <a:off x="1085850" y="2692400"/>
            <a:ext cx="7610475" cy="1323975"/>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2025" dirty="0">
                <a:ln w="0"/>
                <a:solidFill>
                  <a:srgbClr val="0070C0"/>
                </a:solidFill>
              </a:rPr>
              <a:t>فتندمج الكيانات الاقتصادية</a:t>
            </a:r>
          </a:p>
          <a:p>
            <a:pPr algn="ctr">
              <a:defRPr/>
            </a:pPr>
            <a:r>
              <a:rPr lang="ar-EG" sz="2025" dirty="0">
                <a:ln w="0"/>
                <a:solidFill>
                  <a:srgbClr val="C00000"/>
                </a:solidFill>
              </a:rPr>
              <a:t>والأقوى هو من يسود، ويسيطر على اقتصاد العالم، ومعظم هذه الشركات صهيونية</a:t>
            </a:r>
            <a:r>
              <a:rPr lang="ar-IQ" sz="2025" dirty="0">
                <a:ln w="0"/>
                <a:solidFill>
                  <a:srgbClr val="C00000"/>
                </a:solidFill>
              </a:rPr>
              <a:t>،</a:t>
            </a:r>
            <a:r>
              <a:rPr lang="ar-EG" sz="2025" dirty="0">
                <a:ln w="0"/>
                <a:solidFill>
                  <a:srgbClr val="C00000"/>
                </a:solidFill>
              </a:rPr>
              <a:t> تنهب ثروات العالم، وتغتصب ممتلكاته.</a:t>
            </a:r>
          </a:p>
          <a:p>
            <a:pPr algn="ctr">
              <a:defRPr/>
            </a:pPr>
            <a:r>
              <a:rPr lang="ar-EG" sz="2025" dirty="0">
                <a:ln w="0"/>
                <a:solidFill>
                  <a:srgbClr val="C00000"/>
                </a:solidFill>
              </a:rPr>
              <a:t>فه</a:t>
            </a:r>
            <a:r>
              <a:rPr lang="ar-IQ" sz="2025" dirty="0">
                <a:ln w="0"/>
                <a:solidFill>
                  <a:srgbClr val="C00000"/>
                </a:solidFill>
              </a:rPr>
              <a:t>ذه</a:t>
            </a:r>
            <a:r>
              <a:rPr lang="ar-EG" sz="2025" dirty="0">
                <a:ln w="0"/>
                <a:solidFill>
                  <a:srgbClr val="C00000"/>
                </a:solidFill>
              </a:rPr>
              <a:t> الش</a:t>
            </a:r>
            <a:r>
              <a:rPr lang="ar-IQ" sz="2025" dirty="0">
                <a:ln w="0"/>
                <a:solidFill>
                  <a:srgbClr val="C00000"/>
                </a:solidFill>
              </a:rPr>
              <a:t>ر</a:t>
            </a:r>
            <a:r>
              <a:rPr lang="ar-EG" sz="2025" dirty="0" err="1">
                <a:ln w="0"/>
                <a:solidFill>
                  <a:srgbClr val="C00000"/>
                </a:solidFill>
              </a:rPr>
              <a:t>كات</a:t>
            </a:r>
            <a:r>
              <a:rPr lang="ar-EG" sz="2025" dirty="0">
                <a:ln w="0"/>
                <a:solidFill>
                  <a:srgbClr val="C00000"/>
                </a:solidFill>
              </a:rPr>
              <a:t> تسقط أم</a:t>
            </a:r>
            <a:r>
              <a:rPr lang="ar-IQ" sz="2025" dirty="0">
                <a:ln w="0"/>
                <a:solidFill>
                  <a:srgbClr val="C00000"/>
                </a:solidFill>
              </a:rPr>
              <a:t>مً</a:t>
            </a:r>
            <a:r>
              <a:rPr lang="ar-EG" sz="2025" dirty="0">
                <a:ln w="0"/>
                <a:solidFill>
                  <a:srgbClr val="C00000"/>
                </a:solidFill>
              </a:rPr>
              <a:t>ا، وتزيل دو</a:t>
            </a:r>
            <a:r>
              <a:rPr lang="ar-IQ" sz="2025" dirty="0">
                <a:ln w="0"/>
                <a:solidFill>
                  <a:srgbClr val="C00000"/>
                </a:solidFill>
              </a:rPr>
              <a:t>لً</a:t>
            </a:r>
            <a:r>
              <a:rPr lang="ar-EG" sz="2025" dirty="0">
                <a:ln w="0"/>
                <a:solidFill>
                  <a:srgbClr val="C00000"/>
                </a:solidFill>
              </a:rPr>
              <a:t>ا، وتتحكم في مصائر شعوب.</a:t>
            </a:r>
            <a:endParaRPr lang="ar-EG" sz="2025" dirty="0">
              <a:ln w="0"/>
              <a:solidFill>
                <a:srgbClr val="0070C0"/>
              </a:solidFill>
            </a:endParaRPr>
          </a:p>
        </p:txBody>
      </p:sp>
      <p:pic>
        <p:nvPicPr>
          <p:cNvPr id="13" name="Picture 12">
            <a:extLst>
              <a:ext uri="{FF2B5EF4-FFF2-40B4-BE49-F238E27FC236}">
                <a16:creationId xmlns:a16="http://schemas.microsoft.com/office/drawing/2014/main" id="{1765BABD-6A99-89B4-FEA7-7399466ADA9F}"/>
              </a:ext>
            </a:extLst>
          </p:cNvPr>
          <p:cNvPicPr>
            <a:picLocks noChangeAspect="1"/>
          </p:cNvPicPr>
          <p:nvPr/>
        </p:nvPicPr>
        <p:blipFill>
          <a:blip r:embed="rId3" cstate="print"/>
          <a:srcRect l="20995" r="20995"/>
          <a:stretch/>
        </p:blipFill>
        <p:spPr>
          <a:xfrm>
            <a:off x="6530020" y="4031270"/>
            <a:ext cx="2281744" cy="236003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7" name="Picture 16">
            <a:extLst>
              <a:ext uri="{FF2B5EF4-FFF2-40B4-BE49-F238E27FC236}">
                <a16:creationId xmlns:a16="http://schemas.microsoft.com/office/drawing/2014/main" id="{71D3CF23-21AE-A03E-1D58-DCB0EB31E3DF}"/>
              </a:ext>
            </a:extLst>
          </p:cNvPr>
          <p:cNvPicPr>
            <a:picLocks noChangeAspect="1"/>
          </p:cNvPicPr>
          <p:nvPr/>
        </p:nvPicPr>
        <p:blipFill>
          <a:blip r:embed="rId4" cstate="print"/>
          <a:srcRect l="10653" r="10653"/>
          <a:stretch/>
        </p:blipFill>
        <p:spPr>
          <a:xfrm>
            <a:off x="3756738" y="4266072"/>
            <a:ext cx="2531566" cy="241101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 name="Picture 3">
            <a:extLst>
              <a:ext uri="{FF2B5EF4-FFF2-40B4-BE49-F238E27FC236}">
                <a16:creationId xmlns:a16="http://schemas.microsoft.com/office/drawing/2014/main" id="{B6214BB6-2DB6-A75A-B214-C636A00FC9B4}"/>
              </a:ext>
            </a:extLst>
          </p:cNvPr>
          <p:cNvPicPr>
            <a:picLocks noChangeAspect="1"/>
          </p:cNvPicPr>
          <p:nvPr/>
        </p:nvPicPr>
        <p:blipFill>
          <a:blip r:embed="rId5"/>
          <a:srcRect l="13478" r="13478"/>
          <a:stretch/>
        </p:blipFill>
        <p:spPr>
          <a:xfrm>
            <a:off x="983456" y="4005781"/>
            <a:ext cx="2531566" cy="241101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spd="slow" advTm="20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8"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5">
            <a:extLst>
              <a:ext uri="{FF2B5EF4-FFF2-40B4-BE49-F238E27FC236}">
                <a16:creationId xmlns:a16="http://schemas.microsoft.com/office/drawing/2014/main" id="{4B233EE6-017A-714A-FF8D-A25520575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534988"/>
            <a:ext cx="10426700"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29">
            <a:extLst>
              <a:ext uri="{FF2B5EF4-FFF2-40B4-BE49-F238E27FC236}">
                <a16:creationId xmlns:a16="http://schemas.microsoft.com/office/drawing/2014/main" id="{75CB8EA6-71CA-0C35-9643-9E64688980B7}"/>
              </a:ext>
            </a:extLst>
          </p:cNvPr>
          <p:cNvSpPr/>
          <p:nvPr/>
        </p:nvSpPr>
        <p:spPr>
          <a:xfrm>
            <a:off x="5449920" y="604871"/>
            <a:ext cx="4632869" cy="649280"/>
          </a:xfrm>
          <a:prstGeom prst="rect">
            <a:avLst/>
          </a:prstGeom>
          <a:solidFill>
            <a:schemeClr val="accent3">
              <a:lumMod val="60000"/>
              <a:lumOff val="40000"/>
            </a:schemeClr>
          </a:solidFill>
          <a:ln>
            <a:solidFill>
              <a:srgbClr val="FFFF00"/>
            </a:solidFill>
          </a:ln>
          <a:scene3d>
            <a:camera prst="orthographicFront"/>
            <a:lightRig rig="threePt" dir="t"/>
          </a:scene3d>
          <a:sp3d>
            <a:bevelT w="114300" prst="hardEdge"/>
          </a:sp3d>
        </p:spPr>
        <p:txBody>
          <a:bodyPr lIns="77153" tIns="38576" rIns="77153" bIns="38576">
            <a:spAutoFit/>
          </a:bodyPr>
          <a:lstStyle/>
          <a:p>
            <a:pPr>
              <a:defRPr/>
            </a:pPr>
            <a:r>
              <a:rPr lang="ar-EG" sz="3713" dirty="0">
                <a:ln w="0"/>
                <a:solidFill>
                  <a:schemeClr val="accent4">
                    <a:lumMod val="75000"/>
                  </a:schemeClr>
                </a:solidFill>
              </a:rPr>
              <a:t>من خصائص العلاقات الدولية</a:t>
            </a:r>
            <a:endParaRPr lang="en-US" sz="2700" dirty="0">
              <a:ln w="0"/>
              <a:solidFill>
                <a:schemeClr val="accent4">
                  <a:lumMod val="75000"/>
                </a:schemeClr>
              </a:solidFill>
            </a:endParaRPr>
          </a:p>
        </p:txBody>
      </p:sp>
      <p:sp>
        <p:nvSpPr>
          <p:cNvPr id="10" name="مستطيل 29">
            <a:extLst>
              <a:ext uri="{FF2B5EF4-FFF2-40B4-BE49-F238E27FC236}">
                <a16:creationId xmlns:a16="http://schemas.microsoft.com/office/drawing/2014/main" id="{17F6B273-C005-6DB6-BE21-55F5FF0E4023}"/>
              </a:ext>
            </a:extLst>
          </p:cNvPr>
          <p:cNvSpPr/>
          <p:nvPr/>
        </p:nvSpPr>
        <p:spPr>
          <a:xfrm>
            <a:off x="3756025" y="1328738"/>
            <a:ext cx="6326188" cy="492125"/>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just">
              <a:defRPr/>
            </a:pPr>
            <a:r>
              <a:rPr lang="ar-EG" sz="2363" dirty="0">
                <a:ln w="0"/>
                <a:solidFill>
                  <a:schemeClr val="accent4">
                    <a:lumMod val="75000"/>
                  </a:schemeClr>
                </a:solidFill>
              </a:rPr>
              <a:t>رابعًا_ تعاظم دور وسائل الإعلام والاتصالات وانتشارها عالميًا</a:t>
            </a:r>
            <a:r>
              <a:rPr lang="ar-EG" sz="2700" dirty="0">
                <a:ln w="0"/>
                <a:solidFill>
                  <a:schemeClr val="accent4">
                    <a:lumMod val="75000"/>
                  </a:schemeClr>
                </a:solidFill>
              </a:rPr>
              <a:t>:</a:t>
            </a:r>
          </a:p>
        </p:txBody>
      </p:sp>
      <p:sp>
        <p:nvSpPr>
          <p:cNvPr id="14" name="مستطيل 29">
            <a:extLst>
              <a:ext uri="{FF2B5EF4-FFF2-40B4-BE49-F238E27FC236}">
                <a16:creationId xmlns:a16="http://schemas.microsoft.com/office/drawing/2014/main" id="{D46E1AC1-4FE1-1EC6-0B52-9181D807A5F1}"/>
              </a:ext>
            </a:extLst>
          </p:cNvPr>
          <p:cNvSpPr/>
          <p:nvPr/>
        </p:nvSpPr>
        <p:spPr>
          <a:xfrm>
            <a:off x="2447925" y="1905000"/>
            <a:ext cx="7608888" cy="1012825"/>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2025" dirty="0">
                <a:ln w="0"/>
                <a:solidFill>
                  <a:srgbClr val="C00000"/>
                </a:solidFill>
              </a:rPr>
              <a:t>الأقمار الصناعية تغطي العالم كله، ويدخل الإرسال التليفزيوني كل بيت، وكذلك الشبكة العنكبوتية (الإنترنت) بواسط</a:t>
            </a:r>
            <a:r>
              <a:rPr lang="ar-IQ" sz="2025" dirty="0">
                <a:ln w="0"/>
                <a:solidFill>
                  <a:srgbClr val="C00000"/>
                </a:solidFill>
              </a:rPr>
              <a:t>ت</a:t>
            </a:r>
            <a:r>
              <a:rPr lang="ar-EG" sz="2025" dirty="0">
                <a:ln w="0"/>
                <a:solidFill>
                  <a:srgbClr val="C00000"/>
                </a:solidFill>
              </a:rPr>
              <a:t>ها يتجول الإنسان من مقعده حول العالم، ويتواصل مع أي شخص في الكون.</a:t>
            </a:r>
            <a:endParaRPr lang="ar-EG" sz="2025" dirty="0">
              <a:ln w="0"/>
              <a:solidFill>
                <a:srgbClr val="00B0F0"/>
              </a:solidFill>
            </a:endParaRPr>
          </a:p>
        </p:txBody>
      </p:sp>
      <p:sp>
        <p:nvSpPr>
          <p:cNvPr id="8" name="مستطيل 29">
            <a:extLst>
              <a:ext uri="{FF2B5EF4-FFF2-40B4-BE49-F238E27FC236}">
                <a16:creationId xmlns:a16="http://schemas.microsoft.com/office/drawing/2014/main" id="{69297CF6-18D3-CDBF-A5B6-F24C2C43454E}"/>
              </a:ext>
            </a:extLst>
          </p:cNvPr>
          <p:cNvSpPr/>
          <p:nvPr/>
        </p:nvSpPr>
        <p:spPr>
          <a:xfrm>
            <a:off x="2447925" y="2978150"/>
            <a:ext cx="7608888" cy="1636713"/>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2025" dirty="0">
                <a:ln w="0"/>
                <a:solidFill>
                  <a:srgbClr val="0070C0"/>
                </a:solidFill>
              </a:rPr>
              <a:t>ولكنها _مع فوائدها الكبيرة_ تحمل مخاطر عظيمة</a:t>
            </a:r>
          </a:p>
          <a:p>
            <a:pPr algn="ctr">
              <a:defRPr/>
            </a:pPr>
            <a:r>
              <a:rPr lang="ar-EG" sz="2025" dirty="0">
                <a:ln w="0"/>
                <a:solidFill>
                  <a:srgbClr val="C00000"/>
                </a:solidFill>
              </a:rPr>
              <a:t>فالإعلام ووسائل الاتصال _حاليً</a:t>
            </a:r>
            <a:r>
              <a:rPr lang="ar-IQ" sz="2025" dirty="0">
                <a:ln w="0"/>
                <a:solidFill>
                  <a:srgbClr val="C00000"/>
                </a:solidFill>
              </a:rPr>
              <a:t>ّ</a:t>
            </a:r>
            <a:r>
              <a:rPr lang="ar-EG" sz="2025" dirty="0">
                <a:ln w="0"/>
                <a:solidFill>
                  <a:srgbClr val="C00000"/>
                </a:solidFill>
              </a:rPr>
              <a:t>ا_ عرضة للتلاعب من قبل الشركات العالمية، والسلطة السياسية لتحقيق مصالحها الذاتية.</a:t>
            </a:r>
          </a:p>
          <a:p>
            <a:pPr algn="ctr">
              <a:defRPr/>
            </a:pPr>
            <a:r>
              <a:rPr lang="ar-EG" sz="2025" dirty="0">
                <a:ln w="0"/>
                <a:solidFill>
                  <a:srgbClr val="0070C0"/>
                </a:solidFill>
              </a:rPr>
              <a:t>فأمريكا مثلًا تسيطر برامجها التلفزيونية وأفلامها على العالم كله؛ فتفسد أذواقًا، وتدمر أجيالًا، وتُذهب أخلاقًا، وتضعف أبناءً وشبابًا.</a:t>
            </a:r>
          </a:p>
        </p:txBody>
      </p:sp>
      <p:pic>
        <p:nvPicPr>
          <p:cNvPr id="4" name="Picture 3">
            <a:extLst>
              <a:ext uri="{FF2B5EF4-FFF2-40B4-BE49-F238E27FC236}">
                <a16:creationId xmlns:a16="http://schemas.microsoft.com/office/drawing/2014/main" id="{4507B65C-57B0-8A35-D30C-A7DF97E8556E}"/>
              </a:ext>
            </a:extLst>
          </p:cNvPr>
          <p:cNvPicPr>
            <a:picLocks noChangeAspect="1"/>
          </p:cNvPicPr>
          <p:nvPr/>
        </p:nvPicPr>
        <p:blipFill>
          <a:blip r:embed="rId3"/>
          <a:srcRect l="25000" r="25000"/>
          <a:stretch/>
        </p:blipFill>
        <p:spPr>
          <a:xfrm>
            <a:off x="-83680" y="604871"/>
            <a:ext cx="2531566" cy="24110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Picture 1">
            <a:extLst>
              <a:ext uri="{FF2B5EF4-FFF2-40B4-BE49-F238E27FC236}">
                <a16:creationId xmlns:a16="http://schemas.microsoft.com/office/drawing/2014/main" id="{562335A4-270A-F06A-0A94-D3CD739F0DDA}"/>
              </a:ext>
            </a:extLst>
          </p:cNvPr>
          <p:cNvPicPr>
            <a:picLocks noChangeAspect="1"/>
          </p:cNvPicPr>
          <p:nvPr/>
        </p:nvPicPr>
        <p:blipFill>
          <a:blip r:embed="rId4"/>
          <a:srcRect l="25000" r="25000"/>
          <a:stretch/>
        </p:blipFill>
        <p:spPr>
          <a:xfrm>
            <a:off x="16651" y="3559659"/>
            <a:ext cx="2531566" cy="241101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20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8"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5">
            <a:extLst>
              <a:ext uri="{FF2B5EF4-FFF2-40B4-BE49-F238E27FC236}">
                <a16:creationId xmlns:a16="http://schemas.microsoft.com/office/drawing/2014/main" id="{C23B2990-F6D8-2FE8-5D46-E4EF77D7C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534988"/>
            <a:ext cx="10426700"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29">
            <a:extLst>
              <a:ext uri="{FF2B5EF4-FFF2-40B4-BE49-F238E27FC236}">
                <a16:creationId xmlns:a16="http://schemas.microsoft.com/office/drawing/2014/main" id="{0EEAB254-AED0-2E1A-B823-82A50E8D6271}"/>
              </a:ext>
            </a:extLst>
          </p:cNvPr>
          <p:cNvSpPr/>
          <p:nvPr/>
        </p:nvSpPr>
        <p:spPr>
          <a:xfrm>
            <a:off x="1070769" y="802534"/>
            <a:ext cx="7273146" cy="649280"/>
          </a:xfrm>
          <a:prstGeom prst="rect">
            <a:avLst/>
          </a:prstGeom>
          <a:solidFill>
            <a:schemeClr val="accent3">
              <a:lumMod val="60000"/>
              <a:lumOff val="40000"/>
            </a:schemeClr>
          </a:solidFill>
          <a:ln>
            <a:solidFill>
              <a:srgbClr val="FFFF00"/>
            </a:solidFill>
          </a:ln>
          <a:scene3d>
            <a:camera prst="orthographicFront"/>
            <a:lightRig rig="threePt" dir="t"/>
          </a:scene3d>
          <a:sp3d>
            <a:bevelT w="114300" prst="hardEdge"/>
          </a:sp3d>
        </p:spPr>
        <p:txBody>
          <a:bodyPr wrap="none" lIns="77153" tIns="38576" rIns="77153" bIns="38576">
            <a:spAutoFit/>
          </a:bodyPr>
          <a:lstStyle/>
          <a:p>
            <a:pPr>
              <a:defRPr/>
            </a:pPr>
            <a:r>
              <a:rPr lang="ar-EG" sz="3713" dirty="0">
                <a:ln w="0"/>
                <a:solidFill>
                  <a:schemeClr val="accent4">
                    <a:lumMod val="75000"/>
                  </a:schemeClr>
                </a:solidFill>
              </a:rPr>
              <a:t>دور المناهج فيما يخص طبيعة العلاقات الدولية</a:t>
            </a:r>
            <a:endParaRPr lang="en-US" sz="2700" dirty="0">
              <a:ln w="0"/>
              <a:solidFill>
                <a:schemeClr val="accent4">
                  <a:lumMod val="75000"/>
                </a:schemeClr>
              </a:solidFill>
            </a:endParaRPr>
          </a:p>
        </p:txBody>
      </p:sp>
      <p:pic>
        <p:nvPicPr>
          <p:cNvPr id="3" name="Picture 2">
            <a:extLst>
              <a:ext uri="{FF2B5EF4-FFF2-40B4-BE49-F238E27FC236}">
                <a16:creationId xmlns:a16="http://schemas.microsoft.com/office/drawing/2014/main" id="{AB978B33-E29E-BD20-8DE3-12A9875FA510}"/>
              </a:ext>
            </a:extLst>
          </p:cNvPr>
          <p:cNvPicPr>
            <a:picLocks noChangeAspect="1"/>
          </p:cNvPicPr>
          <p:nvPr/>
        </p:nvPicPr>
        <p:blipFill>
          <a:blip r:embed="rId3"/>
          <a:stretch>
            <a:fillRect/>
          </a:stretch>
        </p:blipFill>
        <p:spPr>
          <a:xfrm>
            <a:off x="6359868" y="1661119"/>
            <a:ext cx="3113903" cy="44517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مستطيل 29">
            <a:extLst>
              <a:ext uri="{FF2B5EF4-FFF2-40B4-BE49-F238E27FC236}">
                <a16:creationId xmlns:a16="http://schemas.microsoft.com/office/drawing/2014/main" id="{7FFECD4B-9A2C-D36E-69C6-A19721BBC810}"/>
              </a:ext>
            </a:extLst>
          </p:cNvPr>
          <p:cNvSpPr/>
          <p:nvPr/>
        </p:nvSpPr>
        <p:spPr>
          <a:xfrm>
            <a:off x="0" y="1817688"/>
            <a:ext cx="6869113" cy="701675"/>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just">
              <a:defRPr/>
            </a:pPr>
            <a:r>
              <a:rPr lang="ar-EG" sz="2025" dirty="0">
                <a:ln w="0"/>
                <a:solidFill>
                  <a:schemeClr val="accent4">
                    <a:lumMod val="75000"/>
                  </a:schemeClr>
                </a:solidFill>
              </a:rPr>
              <a:t> تظهر المناهج للدارس من أبناء الأمة طبيعة تلك العلاقات الدولية، وما يسودها من هيمنة القوي الطاغي، وأثر ذلك سلبيًا على الأمة العربية.</a:t>
            </a:r>
            <a:endParaRPr lang="en-US" sz="2363" dirty="0">
              <a:ln w="0"/>
              <a:solidFill>
                <a:schemeClr val="accent4">
                  <a:lumMod val="75000"/>
                </a:schemeClr>
              </a:solidFill>
            </a:endParaRPr>
          </a:p>
        </p:txBody>
      </p:sp>
      <p:sp>
        <p:nvSpPr>
          <p:cNvPr id="4" name="مستطيل 29">
            <a:extLst>
              <a:ext uri="{FF2B5EF4-FFF2-40B4-BE49-F238E27FC236}">
                <a16:creationId xmlns:a16="http://schemas.microsoft.com/office/drawing/2014/main" id="{ADC0368A-EE32-4203-847F-F9DB949FD581}"/>
              </a:ext>
            </a:extLst>
          </p:cNvPr>
          <p:cNvSpPr/>
          <p:nvPr/>
        </p:nvSpPr>
        <p:spPr>
          <a:xfrm>
            <a:off x="0" y="2836863"/>
            <a:ext cx="6869113" cy="390525"/>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just">
              <a:defRPr/>
            </a:pPr>
            <a:r>
              <a:rPr lang="ar-EG" sz="2025" dirty="0">
                <a:ln w="0"/>
                <a:solidFill>
                  <a:schemeClr val="accent4">
                    <a:lumMod val="75000"/>
                  </a:schemeClr>
                </a:solidFill>
              </a:rPr>
              <a:t> تتضمن مناهج التربية صراع الأمة مع الظالمين والمعتدين _على مر العصور_.</a:t>
            </a:r>
            <a:endParaRPr lang="en-US" sz="2025" dirty="0">
              <a:ln w="0"/>
              <a:solidFill>
                <a:schemeClr val="accent4">
                  <a:lumMod val="75000"/>
                </a:schemeClr>
              </a:solidFill>
            </a:endParaRPr>
          </a:p>
        </p:txBody>
      </p:sp>
      <p:sp>
        <p:nvSpPr>
          <p:cNvPr id="5" name="مستطيل 29">
            <a:extLst>
              <a:ext uri="{FF2B5EF4-FFF2-40B4-BE49-F238E27FC236}">
                <a16:creationId xmlns:a16="http://schemas.microsoft.com/office/drawing/2014/main" id="{28F4C15E-1BF0-48EA-B2FC-2D84C9BA68EF}"/>
              </a:ext>
            </a:extLst>
          </p:cNvPr>
          <p:cNvSpPr/>
          <p:nvPr/>
        </p:nvSpPr>
        <p:spPr>
          <a:xfrm>
            <a:off x="0" y="3695700"/>
            <a:ext cx="6869113" cy="388938"/>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just">
              <a:defRPr/>
            </a:pPr>
            <a:r>
              <a:rPr lang="ar-EG" sz="2025" dirty="0">
                <a:ln w="0"/>
                <a:solidFill>
                  <a:schemeClr val="accent4">
                    <a:lumMod val="75000"/>
                  </a:schemeClr>
                </a:solidFill>
              </a:rPr>
              <a:t> دراسة أبناء الأمة لعوامل الضعف التي أوقعتها فريسة للأعداء</a:t>
            </a:r>
            <a:r>
              <a:rPr lang="ar-EG" sz="1688" dirty="0">
                <a:ln w="0"/>
                <a:solidFill>
                  <a:schemeClr val="accent4">
                    <a:lumMod val="75000"/>
                  </a:schemeClr>
                </a:solidFill>
              </a:rPr>
              <a:t>.</a:t>
            </a:r>
            <a:endParaRPr lang="en-US" sz="2025" dirty="0">
              <a:ln w="0"/>
              <a:solidFill>
                <a:schemeClr val="accent4">
                  <a:lumMod val="75000"/>
                </a:schemeClr>
              </a:solidFill>
            </a:endParaRPr>
          </a:p>
        </p:txBody>
      </p:sp>
      <p:sp>
        <p:nvSpPr>
          <p:cNvPr id="11" name="مستطيل 29">
            <a:extLst>
              <a:ext uri="{FF2B5EF4-FFF2-40B4-BE49-F238E27FC236}">
                <a16:creationId xmlns:a16="http://schemas.microsoft.com/office/drawing/2014/main" id="{AADC5E1A-9AED-6728-3E7A-ED6ACF465F8A}"/>
              </a:ext>
            </a:extLst>
          </p:cNvPr>
          <p:cNvSpPr/>
          <p:nvPr/>
        </p:nvSpPr>
        <p:spPr>
          <a:xfrm>
            <a:off x="0" y="4537075"/>
            <a:ext cx="6869113" cy="388938"/>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just">
              <a:defRPr/>
            </a:pPr>
            <a:r>
              <a:rPr lang="ar-EG" sz="2025" dirty="0">
                <a:ln w="0"/>
                <a:solidFill>
                  <a:schemeClr val="accent4">
                    <a:lumMod val="75000"/>
                  </a:schemeClr>
                </a:solidFill>
              </a:rPr>
              <a:t> تتضمن مناهج التربية سلبيات انتشار وسائل الإعلام والاتصال وإيجابياتها.</a:t>
            </a:r>
            <a:endParaRPr lang="en-US" sz="2363" dirty="0">
              <a:ln w="0"/>
              <a:solidFill>
                <a:schemeClr val="accent4">
                  <a:lumMod val="75000"/>
                </a:schemeClr>
              </a:solidFill>
            </a:endParaRPr>
          </a:p>
        </p:txBody>
      </p:sp>
      <p:sp>
        <p:nvSpPr>
          <p:cNvPr id="12" name="مستطيل 29">
            <a:extLst>
              <a:ext uri="{FF2B5EF4-FFF2-40B4-BE49-F238E27FC236}">
                <a16:creationId xmlns:a16="http://schemas.microsoft.com/office/drawing/2014/main" id="{90BB4FBF-3769-E3AC-B64A-AE35B7EA39BB}"/>
              </a:ext>
            </a:extLst>
          </p:cNvPr>
          <p:cNvSpPr/>
          <p:nvPr/>
        </p:nvSpPr>
        <p:spPr>
          <a:xfrm>
            <a:off x="0" y="5429250"/>
            <a:ext cx="6869113" cy="390525"/>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just">
              <a:defRPr/>
            </a:pPr>
            <a:r>
              <a:rPr lang="ar-EG" sz="2025" dirty="0">
                <a:ln w="0"/>
                <a:solidFill>
                  <a:schemeClr val="accent4">
                    <a:lumMod val="75000"/>
                  </a:schemeClr>
                </a:solidFill>
              </a:rPr>
              <a:t> تربية الأبناء على أن يكونوا طاقة إيجابية إنتاجية فاعلة في جميع المجالات.</a:t>
            </a:r>
            <a:endParaRPr lang="en-US" sz="2363" dirty="0">
              <a:ln w="0"/>
              <a:solidFill>
                <a:schemeClr val="accent4">
                  <a:lumMod val="75000"/>
                </a:schemeClr>
              </a:solidFill>
            </a:endParaRPr>
          </a:p>
        </p:txBody>
      </p:sp>
    </p:spTree>
  </p:cSld>
  <p:clrMapOvr>
    <a:masterClrMapping/>
  </p:clrMapOvr>
  <p:transition spd="slow" advTm="20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P spid="11" grpId="0" animBg="1"/>
      <p:bldP spid="12"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5">
            <a:extLst>
              <a:ext uri="{FF2B5EF4-FFF2-40B4-BE49-F238E27FC236}">
                <a16:creationId xmlns:a16="http://schemas.microsoft.com/office/drawing/2014/main" id="{69179BB5-FDC6-2D3B-E4D6-990CF0FE3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534988"/>
            <a:ext cx="10426700"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29">
            <a:extLst>
              <a:ext uri="{FF2B5EF4-FFF2-40B4-BE49-F238E27FC236}">
                <a16:creationId xmlns:a16="http://schemas.microsoft.com/office/drawing/2014/main" id="{5A2D1F6E-5CFC-BF8B-C3BB-0DA6393D8570}"/>
              </a:ext>
            </a:extLst>
          </p:cNvPr>
          <p:cNvSpPr/>
          <p:nvPr/>
        </p:nvSpPr>
        <p:spPr>
          <a:xfrm>
            <a:off x="418872" y="735307"/>
            <a:ext cx="9150662" cy="493404"/>
          </a:xfrm>
          <a:prstGeom prst="rect">
            <a:avLst/>
          </a:prstGeom>
          <a:solidFill>
            <a:schemeClr val="accent3">
              <a:lumMod val="60000"/>
              <a:lumOff val="40000"/>
            </a:schemeClr>
          </a:solidFill>
          <a:ln>
            <a:solidFill>
              <a:srgbClr val="FFFF00"/>
            </a:solidFill>
          </a:ln>
          <a:scene3d>
            <a:camera prst="orthographicFront"/>
            <a:lightRig rig="threePt" dir="t"/>
          </a:scene3d>
          <a:sp3d>
            <a:bevelT w="114300" prst="hardEdge"/>
          </a:sp3d>
        </p:spPr>
        <p:txBody>
          <a:bodyPr lIns="77153" tIns="38576" rIns="77153" bIns="38576">
            <a:spAutoFit/>
          </a:bodyPr>
          <a:lstStyle/>
          <a:p>
            <a:pPr>
              <a:defRPr/>
            </a:pPr>
            <a:r>
              <a:rPr lang="ar-EG" sz="2700" dirty="0">
                <a:ln w="0"/>
                <a:solidFill>
                  <a:schemeClr val="accent4">
                    <a:lumMod val="75000"/>
                  </a:schemeClr>
                </a:solidFill>
              </a:rPr>
              <a:t>العلاقات الدولية بين الأمة الإسلامية وغيرها من دول العالم من المنظور الإسلامي</a:t>
            </a:r>
            <a:endParaRPr lang="en-US" sz="1688" dirty="0">
              <a:ln w="0"/>
              <a:solidFill>
                <a:schemeClr val="accent4">
                  <a:lumMod val="75000"/>
                </a:schemeClr>
              </a:solidFill>
            </a:endParaRPr>
          </a:p>
        </p:txBody>
      </p:sp>
      <p:sp>
        <p:nvSpPr>
          <p:cNvPr id="14" name="مستطيل 29">
            <a:extLst>
              <a:ext uri="{FF2B5EF4-FFF2-40B4-BE49-F238E27FC236}">
                <a16:creationId xmlns:a16="http://schemas.microsoft.com/office/drawing/2014/main" id="{F96BEDE1-6814-3301-5E0A-489B9DC73179}"/>
              </a:ext>
            </a:extLst>
          </p:cNvPr>
          <p:cNvSpPr/>
          <p:nvPr/>
        </p:nvSpPr>
        <p:spPr>
          <a:xfrm>
            <a:off x="3722688" y="1398588"/>
            <a:ext cx="5540375" cy="390525"/>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2025" dirty="0">
                <a:ln w="0"/>
                <a:solidFill>
                  <a:srgbClr val="C00000"/>
                </a:solidFill>
              </a:rPr>
              <a:t>علاقة المسلمين بغيرهم هي علاقة تعارف وتعاون وبر وعدل</a:t>
            </a:r>
            <a:endParaRPr lang="ar-EG" sz="2025" dirty="0">
              <a:ln w="0"/>
              <a:solidFill>
                <a:srgbClr val="00B0F0"/>
              </a:solidFill>
            </a:endParaRPr>
          </a:p>
        </p:txBody>
      </p:sp>
      <p:sp>
        <p:nvSpPr>
          <p:cNvPr id="2" name="Speech Bubble: Oval 1">
            <a:extLst>
              <a:ext uri="{FF2B5EF4-FFF2-40B4-BE49-F238E27FC236}">
                <a16:creationId xmlns:a16="http://schemas.microsoft.com/office/drawing/2014/main" id="{C97CFA08-6602-DFE3-7BDB-C8459BE60E4B}"/>
              </a:ext>
            </a:extLst>
          </p:cNvPr>
          <p:cNvSpPr/>
          <p:nvPr/>
        </p:nvSpPr>
        <p:spPr>
          <a:xfrm>
            <a:off x="2605088" y="2243138"/>
            <a:ext cx="6657975" cy="1219200"/>
          </a:xfrm>
          <a:prstGeom prst="wedgeEllipseCallout">
            <a:avLst>
              <a:gd name="adj1" fmla="val 39304"/>
              <a:gd name="adj2" fmla="val -75357"/>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ar-EG" sz="2025" dirty="0"/>
              <a:t>قوله تعالى:</a:t>
            </a:r>
          </a:p>
          <a:p>
            <a:pPr algn="ctr">
              <a:defRPr/>
            </a:pPr>
            <a:r>
              <a:rPr lang="ar-EG" sz="2025" dirty="0"/>
              <a:t>{يَا</a:t>
            </a:r>
            <a:r>
              <a:rPr lang="ar-IQ" sz="2025" dirty="0"/>
              <a:t> </a:t>
            </a:r>
            <a:r>
              <a:rPr lang="ar-EG" sz="2025" dirty="0"/>
              <a:t>أَيُّهَا النَّاسُ إِنَّا خَلَقْنَاكُمْ مِنْ ذَكَرٍ وَأُنْثَى وَجَعَلْنَاكُمْ شُعُوبًا وَقَبَائِلَ لِتَعَارَفُوا إِنَّ أَكْرَمَكُمْ عِنْدَ اللَّهِ أَتْقَاكُمْ إِنَّ اللَّهَ عَلِيمٌ خَبِيرٌ} [الحجرات: 13]</a:t>
            </a:r>
            <a:endParaRPr lang="en-US" sz="2025" dirty="0"/>
          </a:p>
        </p:txBody>
      </p:sp>
      <p:sp>
        <p:nvSpPr>
          <p:cNvPr id="3" name="مستطيل 29">
            <a:extLst>
              <a:ext uri="{FF2B5EF4-FFF2-40B4-BE49-F238E27FC236}">
                <a16:creationId xmlns:a16="http://schemas.microsoft.com/office/drawing/2014/main" id="{6D3A9D9C-0ECC-8DE0-FD36-1BC3C1A4FB81}"/>
              </a:ext>
            </a:extLst>
          </p:cNvPr>
          <p:cNvSpPr/>
          <p:nvPr/>
        </p:nvSpPr>
        <p:spPr>
          <a:xfrm>
            <a:off x="1662113" y="3536950"/>
            <a:ext cx="6459537" cy="388938"/>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2025" dirty="0">
                <a:ln w="0"/>
                <a:solidFill>
                  <a:srgbClr val="C00000"/>
                </a:solidFill>
              </a:rPr>
              <a:t>الإسلام دين السماحة، ودين الإنسانية؛ سماحة وإنسانية غير موجهة.</a:t>
            </a:r>
            <a:endParaRPr lang="ar-EG" sz="2025" dirty="0">
              <a:ln w="0"/>
              <a:solidFill>
                <a:srgbClr val="00B0F0"/>
              </a:solidFill>
            </a:endParaRPr>
          </a:p>
        </p:txBody>
      </p:sp>
      <p:sp>
        <p:nvSpPr>
          <p:cNvPr id="4" name="مستطيل 29">
            <a:extLst>
              <a:ext uri="{FF2B5EF4-FFF2-40B4-BE49-F238E27FC236}">
                <a16:creationId xmlns:a16="http://schemas.microsoft.com/office/drawing/2014/main" id="{359CB720-DDDA-706B-BA5B-7488481032D1}"/>
              </a:ext>
            </a:extLst>
          </p:cNvPr>
          <p:cNvSpPr/>
          <p:nvPr/>
        </p:nvSpPr>
        <p:spPr>
          <a:xfrm>
            <a:off x="777875" y="4194175"/>
            <a:ext cx="4727575" cy="390525"/>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2025" dirty="0">
                <a:ln w="0"/>
                <a:solidFill>
                  <a:srgbClr val="C00000"/>
                </a:solidFill>
              </a:rPr>
              <a:t>الإسلام دين الرحمة والسلام والمودة</a:t>
            </a:r>
            <a:endParaRPr lang="ar-EG" sz="2025" dirty="0">
              <a:ln w="0"/>
              <a:solidFill>
                <a:srgbClr val="00B0F0"/>
              </a:solidFill>
            </a:endParaRPr>
          </a:p>
        </p:txBody>
      </p:sp>
      <p:sp>
        <p:nvSpPr>
          <p:cNvPr id="12" name="Speech Bubble: Oval 11">
            <a:extLst>
              <a:ext uri="{FF2B5EF4-FFF2-40B4-BE49-F238E27FC236}">
                <a16:creationId xmlns:a16="http://schemas.microsoft.com/office/drawing/2014/main" id="{0F6BA454-79F8-5AED-EF71-E9FCAA9A0061}"/>
              </a:ext>
            </a:extLst>
          </p:cNvPr>
          <p:cNvSpPr/>
          <p:nvPr/>
        </p:nvSpPr>
        <p:spPr>
          <a:xfrm>
            <a:off x="-139700" y="4852988"/>
            <a:ext cx="4168775" cy="815975"/>
          </a:xfrm>
          <a:prstGeom prst="wedgeEllipseCallout">
            <a:avLst>
              <a:gd name="adj1" fmla="val 39304"/>
              <a:gd name="adj2" fmla="val -75357"/>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ar-EG" sz="2025" dirty="0"/>
              <a:t>قوله تعالى:</a:t>
            </a:r>
          </a:p>
          <a:p>
            <a:pPr algn="ctr">
              <a:defRPr/>
            </a:pPr>
            <a:r>
              <a:rPr lang="ar-EG" sz="2025" dirty="0"/>
              <a:t>{وَمَا أَرْسَلْنَاكَ إِلَّا رَحْمَةً لِلْعَالَمِينَ} [الأنبياء: 107]</a:t>
            </a:r>
            <a:endParaRPr lang="en-US" sz="2025" dirty="0"/>
          </a:p>
        </p:txBody>
      </p:sp>
      <p:pic>
        <p:nvPicPr>
          <p:cNvPr id="15" name="Picture 14">
            <a:extLst>
              <a:ext uri="{FF2B5EF4-FFF2-40B4-BE49-F238E27FC236}">
                <a16:creationId xmlns:a16="http://schemas.microsoft.com/office/drawing/2014/main" id="{ED83155B-0719-055C-57C0-D4A98716C615}"/>
              </a:ext>
            </a:extLst>
          </p:cNvPr>
          <p:cNvPicPr>
            <a:picLocks noChangeAspect="1"/>
          </p:cNvPicPr>
          <p:nvPr/>
        </p:nvPicPr>
        <p:blipFill>
          <a:blip r:embed="rId3"/>
          <a:srcRect l="12721" r="12721"/>
          <a:stretch/>
        </p:blipFill>
        <p:spPr>
          <a:xfrm>
            <a:off x="73453" y="1574120"/>
            <a:ext cx="2414889" cy="161689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advTm="25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3" grpId="0" animBg="1"/>
      <p:bldP spid="4" grpId="0" animBg="1"/>
      <p:bldP spid="12"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5">
            <a:extLst>
              <a:ext uri="{FF2B5EF4-FFF2-40B4-BE49-F238E27FC236}">
                <a16:creationId xmlns:a16="http://schemas.microsoft.com/office/drawing/2014/main" id="{9FF3138D-8D53-D64C-3273-4C7204FC0A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534988"/>
            <a:ext cx="10426700"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مستطيل 29">
            <a:extLst>
              <a:ext uri="{FF2B5EF4-FFF2-40B4-BE49-F238E27FC236}">
                <a16:creationId xmlns:a16="http://schemas.microsoft.com/office/drawing/2014/main" id="{B9DB2938-423F-2879-C998-67D1AFBFA2C3}"/>
              </a:ext>
            </a:extLst>
          </p:cNvPr>
          <p:cNvSpPr/>
          <p:nvPr/>
        </p:nvSpPr>
        <p:spPr>
          <a:xfrm>
            <a:off x="6642100" y="1924050"/>
            <a:ext cx="3560763" cy="544513"/>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3038" dirty="0">
                <a:ln w="0"/>
                <a:solidFill>
                  <a:srgbClr val="C00000"/>
                </a:solidFill>
              </a:rPr>
              <a:t>أولًا_ الدعوة إلى الإسلام:</a:t>
            </a:r>
            <a:endParaRPr lang="ar-EG" sz="3038" dirty="0">
              <a:ln w="0"/>
              <a:solidFill>
                <a:srgbClr val="00B0F0"/>
              </a:solidFill>
            </a:endParaRPr>
          </a:p>
        </p:txBody>
      </p:sp>
      <p:sp>
        <p:nvSpPr>
          <p:cNvPr id="7" name="مستطيل 29">
            <a:extLst>
              <a:ext uri="{FF2B5EF4-FFF2-40B4-BE49-F238E27FC236}">
                <a16:creationId xmlns:a16="http://schemas.microsoft.com/office/drawing/2014/main" id="{2748C632-EC36-54C6-25AA-68163BEE2C5D}"/>
              </a:ext>
            </a:extLst>
          </p:cNvPr>
          <p:cNvSpPr/>
          <p:nvPr/>
        </p:nvSpPr>
        <p:spPr>
          <a:xfrm>
            <a:off x="2064030" y="772540"/>
            <a:ext cx="5656019" cy="493404"/>
          </a:xfrm>
          <a:prstGeom prst="rect">
            <a:avLst/>
          </a:prstGeom>
          <a:solidFill>
            <a:schemeClr val="accent3">
              <a:lumMod val="60000"/>
              <a:lumOff val="40000"/>
            </a:schemeClr>
          </a:solidFill>
          <a:ln>
            <a:solidFill>
              <a:srgbClr val="FFFF00"/>
            </a:solidFill>
          </a:ln>
          <a:scene3d>
            <a:camera prst="orthographicFront"/>
            <a:lightRig rig="threePt" dir="t"/>
          </a:scene3d>
          <a:sp3d>
            <a:bevelT w="114300" prst="hardEdge"/>
          </a:sp3d>
        </p:spPr>
        <p:txBody>
          <a:bodyPr lIns="77153" tIns="38576" rIns="77153" bIns="38576">
            <a:spAutoFit/>
          </a:bodyPr>
          <a:lstStyle/>
          <a:p>
            <a:pPr algn="ctr">
              <a:defRPr/>
            </a:pPr>
            <a:r>
              <a:rPr lang="ar-EG" sz="2700" dirty="0">
                <a:ln w="0">
                  <a:solidFill>
                    <a:schemeClr val="accent5">
                      <a:lumMod val="75000"/>
                    </a:schemeClr>
                  </a:solidFill>
                </a:ln>
                <a:solidFill>
                  <a:srgbClr val="FF0000"/>
                </a:solidFill>
              </a:rPr>
              <a:t>ولكي يتحقق السلام لكل البشرية</a:t>
            </a:r>
            <a:endParaRPr lang="en-US" sz="1688" dirty="0">
              <a:ln w="0">
                <a:solidFill>
                  <a:schemeClr val="accent5">
                    <a:lumMod val="75000"/>
                  </a:schemeClr>
                </a:solidFill>
              </a:ln>
              <a:solidFill>
                <a:srgbClr val="FF0000"/>
              </a:solidFill>
            </a:endParaRPr>
          </a:p>
        </p:txBody>
      </p:sp>
      <p:sp>
        <p:nvSpPr>
          <p:cNvPr id="3" name="مستطيل 29">
            <a:extLst>
              <a:ext uri="{FF2B5EF4-FFF2-40B4-BE49-F238E27FC236}">
                <a16:creationId xmlns:a16="http://schemas.microsoft.com/office/drawing/2014/main" id="{99495CD3-C4B5-7D47-AB33-C4E274D02A5B}"/>
              </a:ext>
            </a:extLst>
          </p:cNvPr>
          <p:cNvSpPr/>
          <p:nvPr/>
        </p:nvSpPr>
        <p:spPr>
          <a:xfrm>
            <a:off x="2597150" y="2579688"/>
            <a:ext cx="4591050" cy="390525"/>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2025" dirty="0">
                <a:ln w="0"/>
                <a:solidFill>
                  <a:schemeClr val="accent1"/>
                </a:solidFill>
                <a:effectLst>
                  <a:outerShdw blurRad="38100" dist="25400" dir="5400000" algn="ctr" rotWithShape="0">
                    <a:srgbClr val="6E747A">
                      <a:alpha val="43000"/>
                    </a:srgbClr>
                  </a:outerShdw>
                </a:effectLst>
              </a:rPr>
              <a:t>قيام العالم الإسلامي بواجبه الدعوي لكل البشرية</a:t>
            </a:r>
          </a:p>
        </p:txBody>
      </p:sp>
      <p:sp>
        <p:nvSpPr>
          <p:cNvPr id="4" name="مستطيل 29">
            <a:extLst>
              <a:ext uri="{FF2B5EF4-FFF2-40B4-BE49-F238E27FC236}">
                <a16:creationId xmlns:a16="http://schemas.microsoft.com/office/drawing/2014/main" id="{6DFBF183-DE83-FA08-C9C5-51FB2B0F8043}"/>
              </a:ext>
            </a:extLst>
          </p:cNvPr>
          <p:cNvSpPr/>
          <p:nvPr/>
        </p:nvSpPr>
        <p:spPr>
          <a:xfrm>
            <a:off x="1960563" y="4448175"/>
            <a:ext cx="5864225" cy="388938"/>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2025" dirty="0">
                <a:ln w="0"/>
                <a:solidFill>
                  <a:schemeClr val="accent1"/>
                </a:solidFill>
                <a:effectLst>
                  <a:outerShdw blurRad="38100" dist="25400" dir="5400000" algn="ctr" rotWithShape="0">
                    <a:srgbClr val="6E747A">
                      <a:alpha val="43000"/>
                    </a:srgbClr>
                  </a:outerShdw>
                </a:effectLst>
              </a:rPr>
              <a:t>القيام بالدعوة وتوجيهها لغير المسلمين باللين والحسنى ودون إكراه</a:t>
            </a:r>
          </a:p>
        </p:txBody>
      </p:sp>
      <p:sp>
        <p:nvSpPr>
          <p:cNvPr id="12" name="Speech Bubble: Oval 11">
            <a:extLst>
              <a:ext uri="{FF2B5EF4-FFF2-40B4-BE49-F238E27FC236}">
                <a16:creationId xmlns:a16="http://schemas.microsoft.com/office/drawing/2014/main" id="{A57B2D75-EFFB-B01F-51EE-449D6CE99FC7}"/>
              </a:ext>
            </a:extLst>
          </p:cNvPr>
          <p:cNvSpPr/>
          <p:nvPr/>
        </p:nvSpPr>
        <p:spPr>
          <a:xfrm>
            <a:off x="261938" y="3290888"/>
            <a:ext cx="7135812" cy="1016000"/>
          </a:xfrm>
          <a:prstGeom prst="wedgeEllipseCallout">
            <a:avLst>
              <a:gd name="adj1" fmla="val 39304"/>
              <a:gd name="adj2" fmla="val -75357"/>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ar-EG" sz="2025" dirty="0"/>
              <a:t>قوله تعالى:</a:t>
            </a:r>
          </a:p>
          <a:p>
            <a:pPr algn="ctr">
              <a:defRPr/>
            </a:pPr>
            <a:r>
              <a:rPr lang="ar-EG" sz="2025" dirty="0"/>
              <a:t>"وَلْتَكُن مِّنكُمْ أُمَّةٌ يَدْعُونَ إِلَى الْخَيْرِ وَيَأْمُرُونَ بِالْمَعْرُوفِ وَيَنْهَوْنَ عَنِ الْمُنكَرِ ۚ وَأُولَٰئِكَ هُمُ الْمُفْلِحُونَ"</a:t>
            </a:r>
            <a:endParaRPr lang="en-US" sz="2025" dirty="0"/>
          </a:p>
        </p:txBody>
      </p:sp>
      <p:sp>
        <p:nvSpPr>
          <p:cNvPr id="5" name="مستطيل 29">
            <a:extLst>
              <a:ext uri="{FF2B5EF4-FFF2-40B4-BE49-F238E27FC236}">
                <a16:creationId xmlns:a16="http://schemas.microsoft.com/office/drawing/2014/main" id="{D53D0BB2-31FE-2ACD-D44E-CB6046B9175A}"/>
              </a:ext>
            </a:extLst>
          </p:cNvPr>
          <p:cNvSpPr/>
          <p:nvPr/>
        </p:nvSpPr>
        <p:spPr>
          <a:xfrm>
            <a:off x="2889250" y="1357313"/>
            <a:ext cx="4005263" cy="441325"/>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2363" dirty="0">
                <a:ln w="0"/>
                <a:solidFill>
                  <a:schemeClr val="accent4">
                    <a:lumMod val="75000"/>
                  </a:schemeClr>
                </a:solidFill>
              </a:rPr>
              <a:t>على الأمة الإسلامية القيام بما يلي:</a:t>
            </a:r>
            <a:endParaRPr lang="ar-EG" sz="2700" dirty="0">
              <a:ln w="0"/>
              <a:solidFill>
                <a:schemeClr val="accent4">
                  <a:lumMod val="75000"/>
                </a:schemeClr>
              </a:solidFill>
            </a:endParaRPr>
          </a:p>
        </p:txBody>
      </p:sp>
      <p:sp>
        <p:nvSpPr>
          <p:cNvPr id="8" name="Speech Bubble: Oval 7">
            <a:extLst>
              <a:ext uri="{FF2B5EF4-FFF2-40B4-BE49-F238E27FC236}">
                <a16:creationId xmlns:a16="http://schemas.microsoft.com/office/drawing/2014/main" id="{FED3B702-2524-EBF0-17AA-1A13ECFF1EAB}"/>
              </a:ext>
            </a:extLst>
          </p:cNvPr>
          <p:cNvSpPr/>
          <p:nvPr/>
        </p:nvSpPr>
        <p:spPr>
          <a:xfrm>
            <a:off x="1484313" y="5056188"/>
            <a:ext cx="5410200" cy="873125"/>
          </a:xfrm>
          <a:prstGeom prst="wedgeEllipseCallout">
            <a:avLst>
              <a:gd name="adj1" fmla="val 39304"/>
              <a:gd name="adj2" fmla="val -75357"/>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ar-EG" sz="2025" dirty="0"/>
              <a:t>قوله تعالى:</a:t>
            </a:r>
          </a:p>
          <a:p>
            <a:pPr algn="ctr">
              <a:defRPr/>
            </a:pPr>
            <a:r>
              <a:rPr lang="ar-EG" sz="2025" dirty="0"/>
              <a:t>"لَا إِكْرَاهَ فِي الدِّينِ ۖ قَد تَّبَيَّنَ الرُّشْدُ مِنَ الْغَيِّ"</a:t>
            </a:r>
            <a:endParaRPr lang="en-US" sz="2025" dirty="0"/>
          </a:p>
        </p:txBody>
      </p:sp>
      <p:pic>
        <p:nvPicPr>
          <p:cNvPr id="9" name="Picture 8">
            <a:extLst>
              <a:ext uri="{FF2B5EF4-FFF2-40B4-BE49-F238E27FC236}">
                <a16:creationId xmlns:a16="http://schemas.microsoft.com/office/drawing/2014/main" id="{C953C5B0-0CA5-20FD-D901-E0508A0C3F96}"/>
              </a:ext>
            </a:extLst>
          </p:cNvPr>
          <p:cNvPicPr>
            <a:picLocks noChangeAspect="1"/>
          </p:cNvPicPr>
          <p:nvPr/>
        </p:nvPicPr>
        <p:blipFill>
          <a:blip r:embed="rId3"/>
          <a:srcRect l="12721" r="12721"/>
          <a:stretch/>
        </p:blipFill>
        <p:spPr>
          <a:xfrm>
            <a:off x="21034" y="1472532"/>
            <a:ext cx="2414889" cy="161689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advTm="25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2" presetClass="entr" presetSubtype="0"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4" grpId="0" animBg="1"/>
      <p:bldP spid="12" grpId="0" animBg="1"/>
      <p:bldP spid="5"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59FD6FB-9232-91C8-F6AC-2184C45B075E}"/>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a:t>المنهج كنظام:</a:t>
            </a:r>
            <a:endParaRPr lang="en-US" altLang="en-US" b="1"/>
          </a:p>
        </p:txBody>
      </p:sp>
      <p:sp>
        <p:nvSpPr>
          <p:cNvPr id="22531" name="Rectangle 3">
            <a:extLst>
              <a:ext uri="{FF2B5EF4-FFF2-40B4-BE49-F238E27FC236}">
                <a16:creationId xmlns:a16="http://schemas.microsoft.com/office/drawing/2014/main" id="{B55B399F-C842-3772-567D-5D35963D57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a:t>النظام عبارة عن تركيب من مجموعة عناصر ترتبط فيما بينها بشكل وظيف</a:t>
            </a:r>
            <a:r>
              <a:rPr lang="ar-EG" altLang="en-US" b="1"/>
              <a:t>ي</a:t>
            </a:r>
            <a:r>
              <a:rPr lang="ar-SA" altLang="en-US" b="1"/>
              <a:t> تكامل</a:t>
            </a:r>
            <a:r>
              <a:rPr lang="ar-EG" altLang="en-US" b="1"/>
              <a:t>ي،</a:t>
            </a:r>
            <a:r>
              <a:rPr lang="ar-SA" altLang="en-US" b="1"/>
              <a:t> وتعمل و</a:t>
            </a:r>
            <a:r>
              <a:rPr lang="ar-EG" altLang="en-US" b="1"/>
              <a:t>َ</a:t>
            </a:r>
            <a:r>
              <a:rPr lang="ar-SA" altLang="en-US" b="1"/>
              <a:t>فق نس</a:t>
            </a:r>
            <a:r>
              <a:rPr lang="ar-EG" altLang="en-US" b="1"/>
              <a:t>َ</a:t>
            </a:r>
            <a:r>
              <a:rPr lang="ar-SA" altLang="en-US" b="1"/>
              <a:t>ق</a:t>
            </a:r>
            <a:r>
              <a:rPr lang="ar-EG" altLang="en-US" b="1"/>
              <a:t>ٍ</a:t>
            </a:r>
            <a:r>
              <a:rPr lang="ar-SA" altLang="en-US" b="1"/>
              <a:t> معين لتحقيق أهداف محددة.</a:t>
            </a:r>
            <a:endParaRPr lang="ar-SA" altLang="en-US" b="1" u="sng"/>
          </a:p>
          <a:p>
            <a:pPr eaLnBrk="1" hangingPunct="1"/>
            <a:r>
              <a:rPr lang="ar-SA" altLang="en-US" b="1" u="sng"/>
              <a:t>* وأ</a:t>
            </a:r>
            <a:r>
              <a:rPr lang="ar-EG" altLang="en-US" b="1" u="sng"/>
              <a:t>ي </a:t>
            </a:r>
            <a:r>
              <a:rPr lang="ar-SA" altLang="en-US" b="1" u="sng"/>
              <a:t>نظام </a:t>
            </a:r>
            <a:r>
              <a:rPr lang="ar-SA" altLang="en-US" b="1"/>
              <a:t>يعتبر عنصر</a:t>
            </a:r>
            <a:r>
              <a:rPr lang="ar-EG" altLang="en-US" b="1"/>
              <a:t>ً</a:t>
            </a:r>
            <a:r>
              <a:rPr lang="ar-SA" altLang="en-US" b="1"/>
              <a:t>ا ف</a:t>
            </a:r>
            <a:r>
              <a:rPr lang="ar-EG" altLang="en-US" b="1"/>
              <a:t>ي</a:t>
            </a:r>
            <a:r>
              <a:rPr lang="ar-SA" altLang="en-US" b="1"/>
              <a:t> نظام أكبر.</a:t>
            </a:r>
            <a:endParaRPr lang="ar-SA" altLang="en-US" b="1" u="sng"/>
          </a:p>
          <a:p>
            <a:pPr eaLnBrk="1" hangingPunct="1"/>
            <a:r>
              <a:rPr lang="ar-SA" altLang="en-US" b="1" u="sng"/>
              <a:t>* والمنهج </a:t>
            </a:r>
            <a:r>
              <a:rPr lang="ar-EG" altLang="en-US" b="1" u="sng"/>
              <a:t>بوصفه </a:t>
            </a:r>
            <a:r>
              <a:rPr lang="ar-SA" altLang="en-US" b="1" u="sng"/>
              <a:t>نظام</a:t>
            </a:r>
            <a:r>
              <a:rPr lang="ar-EG" altLang="en-US" b="1" u="sng"/>
              <a:t>ًا</a:t>
            </a:r>
            <a:r>
              <a:rPr lang="ar-SA" altLang="en-US" b="1" u="sng"/>
              <a:t> </a:t>
            </a:r>
            <a:r>
              <a:rPr lang="ar-SA" altLang="en-US" b="1"/>
              <a:t>يؤثر ويتأثر بباق</a:t>
            </a:r>
            <a:r>
              <a:rPr lang="ar-EG" altLang="en-US" b="1"/>
              <a:t>ي</a:t>
            </a:r>
            <a:r>
              <a:rPr lang="ar-SA" altLang="en-US" b="1"/>
              <a:t> النظم الأخرى</a:t>
            </a:r>
            <a:r>
              <a:rPr lang="ar-EG" altLang="en-US" b="1"/>
              <a:t>،</a:t>
            </a:r>
            <a:r>
              <a:rPr lang="ar-SA" altLang="en-US" b="1"/>
              <a:t> لذلك فإن بناء المناهج التربوية يستلزم أن يُؤس</a:t>
            </a:r>
            <a:r>
              <a:rPr lang="ar-EG" altLang="en-US" b="1"/>
              <a:t>َّ</a:t>
            </a:r>
            <a:r>
              <a:rPr lang="ar-SA" altLang="en-US" b="1"/>
              <a:t>س على مجموعة من الأسس التي ه</a:t>
            </a:r>
            <a:r>
              <a:rPr lang="ar-EG" altLang="en-US" b="1"/>
              <a:t>ي</a:t>
            </a:r>
            <a:r>
              <a:rPr lang="ar-SA" altLang="en-US" b="1"/>
              <a:t> بمثابة الركائز التي يؤسس عليها بنيان المناهج، </a:t>
            </a:r>
            <a:r>
              <a:rPr lang="ar-SA" altLang="en-US" b="1" u="sng"/>
              <a:t>وتتكون هذه الأسس من:</a:t>
            </a:r>
            <a:r>
              <a:rPr lang="ar-SA" altLang="en-US"/>
              <a:t> </a:t>
            </a:r>
            <a:endParaRPr lang="en-US" altLang="en-US"/>
          </a:p>
        </p:txBody>
      </p:sp>
    </p:spTree>
  </p:cSld>
  <p:clrMapOvr>
    <a:masterClrMapping/>
  </p:clrMapOvr>
  <p:transition>
    <p:randomBar dir="vert"/>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5">
            <a:extLst>
              <a:ext uri="{FF2B5EF4-FFF2-40B4-BE49-F238E27FC236}">
                <a16:creationId xmlns:a16="http://schemas.microsoft.com/office/drawing/2014/main" id="{BF68252B-0D99-F9E9-6B51-5FFAA0C42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534988"/>
            <a:ext cx="10426700"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مستطيل 29">
            <a:extLst>
              <a:ext uri="{FF2B5EF4-FFF2-40B4-BE49-F238E27FC236}">
                <a16:creationId xmlns:a16="http://schemas.microsoft.com/office/drawing/2014/main" id="{43A365A6-0B24-2844-BB62-F2555D7CF697}"/>
              </a:ext>
            </a:extLst>
          </p:cNvPr>
          <p:cNvSpPr/>
          <p:nvPr/>
        </p:nvSpPr>
        <p:spPr>
          <a:xfrm>
            <a:off x="6586538" y="2098675"/>
            <a:ext cx="3560762" cy="546100"/>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3038" dirty="0">
                <a:ln w="0"/>
                <a:solidFill>
                  <a:srgbClr val="C00000"/>
                </a:solidFill>
              </a:rPr>
              <a:t>ثانيًا</a:t>
            </a:r>
            <a:r>
              <a:rPr lang="ar-IQ" sz="3038" dirty="0">
                <a:ln w="0"/>
                <a:solidFill>
                  <a:srgbClr val="C00000"/>
                </a:solidFill>
              </a:rPr>
              <a:t>:</a:t>
            </a:r>
            <a:r>
              <a:rPr lang="ar-EG" sz="3038" dirty="0">
                <a:ln w="0"/>
                <a:solidFill>
                  <a:srgbClr val="C00000"/>
                </a:solidFill>
              </a:rPr>
              <a:t> إعداد القوة:</a:t>
            </a:r>
            <a:endParaRPr lang="ar-EG" sz="3038" dirty="0">
              <a:ln w="0"/>
              <a:solidFill>
                <a:srgbClr val="00B0F0"/>
              </a:solidFill>
            </a:endParaRPr>
          </a:p>
        </p:txBody>
      </p:sp>
      <p:sp>
        <p:nvSpPr>
          <p:cNvPr id="7" name="مستطيل 29">
            <a:extLst>
              <a:ext uri="{FF2B5EF4-FFF2-40B4-BE49-F238E27FC236}">
                <a16:creationId xmlns:a16="http://schemas.microsoft.com/office/drawing/2014/main" id="{4E6DAB77-84B8-8FEF-606F-7F447E4EBB27}"/>
              </a:ext>
            </a:extLst>
          </p:cNvPr>
          <p:cNvSpPr/>
          <p:nvPr/>
        </p:nvSpPr>
        <p:spPr>
          <a:xfrm>
            <a:off x="2245725" y="738306"/>
            <a:ext cx="5656019" cy="493404"/>
          </a:xfrm>
          <a:prstGeom prst="rect">
            <a:avLst/>
          </a:prstGeom>
          <a:solidFill>
            <a:schemeClr val="accent3">
              <a:lumMod val="60000"/>
              <a:lumOff val="40000"/>
            </a:schemeClr>
          </a:solidFill>
          <a:ln>
            <a:solidFill>
              <a:srgbClr val="FFFF00"/>
            </a:solidFill>
          </a:ln>
          <a:scene3d>
            <a:camera prst="orthographicFront"/>
            <a:lightRig rig="threePt" dir="t"/>
          </a:scene3d>
          <a:sp3d>
            <a:bevelT w="114300" prst="hardEdge"/>
          </a:sp3d>
        </p:spPr>
        <p:txBody>
          <a:bodyPr lIns="77153" tIns="38576" rIns="77153" bIns="38576">
            <a:spAutoFit/>
          </a:bodyPr>
          <a:lstStyle/>
          <a:p>
            <a:pPr algn="ctr">
              <a:defRPr/>
            </a:pPr>
            <a:r>
              <a:rPr lang="ar-EG" sz="2700" dirty="0">
                <a:ln w="0">
                  <a:solidFill>
                    <a:schemeClr val="accent5">
                      <a:lumMod val="75000"/>
                    </a:schemeClr>
                  </a:solidFill>
                </a:ln>
                <a:solidFill>
                  <a:srgbClr val="FF0000"/>
                </a:solidFill>
              </a:rPr>
              <a:t>ولكي يتحقق السلام لكل البشرية</a:t>
            </a:r>
            <a:endParaRPr lang="en-US" sz="1688" dirty="0">
              <a:ln w="0">
                <a:solidFill>
                  <a:schemeClr val="accent5">
                    <a:lumMod val="75000"/>
                  </a:schemeClr>
                </a:solidFill>
              </a:ln>
              <a:solidFill>
                <a:srgbClr val="FF0000"/>
              </a:solidFill>
            </a:endParaRPr>
          </a:p>
        </p:txBody>
      </p:sp>
      <p:sp>
        <p:nvSpPr>
          <p:cNvPr id="3" name="مستطيل 29">
            <a:extLst>
              <a:ext uri="{FF2B5EF4-FFF2-40B4-BE49-F238E27FC236}">
                <a16:creationId xmlns:a16="http://schemas.microsoft.com/office/drawing/2014/main" id="{1F89C956-9919-1E03-2908-6E80098B8A8E}"/>
              </a:ext>
            </a:extLst>
          </p:cNvPr>
          <p:cNvSpPr/>
          <p:nvPr/>
        </p:nvSpPr>
        <p:spPr>
          <a:xfrm>
            <a:off x="1784350" y="3260725"/>
            <a:ext cx="7458075" cy="388938"/>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2025" dirty="0">
                <a:ln w="0"/>
                <a:solidFill>
                  <a:schemeClr val="accent1"/>
                </a:solidFill>
                <a:effectLst>
                  <a:outerShdw blurRad="38100" dist="25400" dir="5400000" algn="ctr" rotWithShape="0">
                    <a:srgbClr val="6E747A">
                      <a:alpha val="43000"/>
                    </a:srgbClr>
                  </a:outerShdw>
                </a:effectLst>
              </a:rPr>
              <a:t>إعداد القوة اللازمة والمؤهلة للدعوة؛ القوة العسكرية، والفكرية، والعلمية، والاقتصادية.</a:t>
            </a:r>
          </a:p>
        </p:txBody>
      </p:sp>
      <p:sp>
        <p:nvSpPr>
          <p:cNvPr id="12" name="Speech Bubble: Oval 11">
            <a:extLst>
              <a:ext uri="{FF2B5EF4-FFF2-40B4-BE49-F238E27FC236}">
                <a16:creationId xmlns:a16="http://schemas.microsoft.com/office/drawing/2014/main" id="{ACB9EF30-299C-CBEE-D45C-C6BD502993A4}"/>
              </a:ext>
            </a:extLst>
          </p:cNvPr>
          <p:cNvSpPr/>
          <p:nvPr/>
        </p:nvSpPr>
        <p:spPr>
          <a:xfrm>
            <a:off x="525463" y="4029075"/>
            <a:ext cx="7135812" cy="1017588"/>
          </a:xfrm>
          <a:prstGeom prst="wedgeEllipseCallout">
            <a:avLst>
              <a:gd name="adj1" fmla="val 39304"/>
              <a:gd name="adj2" fmla="val -75357"/>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ar-EG" sz="2025" dirty="0"/>
              <a:t>قوله تعالى:</a:t>
            </a:r>
          </a:p>
          <a:p>
            <a:pPr algn="ctr">
              <a:defRPr/>
            </a:pPr>
            <a:r>
              <a:rPr lang="ar-EG" sz="2025" dirty="0"/>
              <a:t>{وَأَعِدُّوا لَهُمْ مَا اسْتَطَعْتُمْ مِنْ قُوَّةٍ وَمِنْ رِبَاطِ الْخَيْلِ تُرْهِبُونَ بِهِ عَدُوَّ اللَّهِ وَعَدُوَّكُمْ} [الأنفال: 60]</a:t>
            </a:r>
            <a:endParaRPr lang="en-US" sz="2025" dirty="0"/>
          </a:p>
        </p:txBody>
      </p:sp>
      <p:sp>
        <p:nvSpPr>
          <p:cNvPr id="5" name="مستطيل 29">
            <a:extLst>
              <a:ext uri="{FF2B5EF4-FFF2-40B4-BE49-F238E27FC236}">
                <a16:creationId xmlns:a16="http://schemas.microsoft.com/office/drawing/2014/main" id="{32DBA7FD-257B-4AC0-74C0-52B3B8ABFAAD}"/>
              </a:ext>
            </a:extLst>
          </p:cNvPr>
          <p:cNvSpPr/>
          <p:nvPr/>
        </p:nvSpPr>
        <p:spPr>
          <a:xfrm>
            <a:off x="2889250" y="1357313"/>
            <a:ext cx="4005263" cy="441325"/>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2363" dirty="0">
                <a:ln w="0"/>
                <a:solidFill>
                  <a:schemeClr val="accent4">
                    <a:lumMod val="75000"/>
                  </a:schemeClr>
                </a:solidFill>
              </a:rPr>
              <a:t>على الأمة الإسلامية القيام بما يلي:</a:t>
            </a:r>
            <a:endParaRPr lang="ar-EG" sz="2700" dirty="0">
              <a:ln w="0"/>
              <a:solidFill>
                <a:schemeClr val="accent4">
                  <a:lumMod val="75000"/>
                </a:schemeClr>
              </a:solidFill>
            </a:endParaRPr>
          </a:p>
        </p:txBody>
      </p:sp>
      <p:pic>
        <p:nvPicPr>
          <p:cNvPr id="2" name="Picture 1">
            <a:extLst>
              <a:ext uri="{FF2B5EF4-FFF2-40B4-BE49-F238E27FC236}">
                <a16:creationId xmlns:a16="http://schemas.microsoft.com/office/drawing/2014/main" id="{7EB028C2-6D83-54AB-C6A6-1A119D888E32}"/>
              </a:ext>
            </a:extLst>
          </p:cNvPr>
          <p:cNvPicPr>
            <a:picLocks noChangeAspect="1"/>
          </p:cNvPicPr>
          <p:nvPr/>
        </p:nvPicPr>
        <p:blipFill>
          <a:blip r:embed="rId3"/>
          <a:srcRect l="12721" r="12721"/>
          <a:stretch/>
        </p:blipFill>
        <p:spPr>
          <a:xfrm>
            <a:off x="114620" y="1434235"/>
            <a:ext cx="2520623" cy="161689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advTm="25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12"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5">
            <a:extLst>
              <a:ext uri="{FF2B5EF4-FFF2-40B4-BE49-F238E27FC236}">
                <a16:creationId xmlns:a16="http://schemas.microsoft.com/office/drawing/2014/main" id="{8073DD17-F9DA-C6EF-EB7C-75036F63A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534988"/>
            <a:ext cx="10426700"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مستطيل 29">
            <a:extLst>
              <a:ext uri="{FF2B5EF4-FFF2-40B4-BE49-F238E27FC236}">
                <a16:creationId xmlns:a16="http://schemas.microsoft.com/office/drawing/2014/main" id="{1D353BEC-B722-CAE9-5EE5-F04F229F66F9}"/>
              </a:ext>
            </a:extLst>
          </p:cNvPr>
          <p:cNvSpPr/>
          <p:nvPr/>
        </p:nvSpPr>
        <p:spPr>
          <a:xfrm>
            <a:off x="6586538" y="2098675"/>
            <a:ext cx="3560762" cy="546100"/>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3038" dirty="0">
                <a:ln w="0"/>
                <a:solidFill>
                  <a:srgbClr val="C00000"/>
                </a:solidFill>
              </a:rPr>
              <a:t>ثالثًا</a:t>
            </a:r>
            <a:r>
              <a:rPr lang="ar-IQ" sz="3038" dirty="0">
                <a:ln w="0"/>
                <a:solidFill>
                  <a:srgbClr val="C00000"/>
                </a:solidFill>
              </a:rPr>
              <a:t>:</a:t>
            </a:r>
            <a:r>
              <a:rPr lang="ar-EG" sz="3038" dirty="0">
                <a:ln w="0"/>
                <a:solidFill>
                  <a:srgbClr val="C00000"/>
                </a:solidFill>
              </a:rPr>
              <a:t> اللجوء إلى الحرب:</a:t>
            </a:r>
            <a:endParaRPr lang="ar-EG" sz="3038" dirty="0">
              <a:ln w="0"/>
              <a:solidFill>
                <a:srgbClr val="00B0F0"/>
              </a:solidFill>
            </a:endParaRPr>
          </a:p>
        </p:txBody>
      </p:sp>
      <p:sp>
        <p:nvSpPr>
          <p:cNvPr id="7" name="مستطيل 29">
            <a:extLst>
              <a:ext uri="{FF2B5EF4-FFF2-40B4-BE49-F238E27FC236}">
                <a16:creationId xmlns:a16="http://schemas.microsoft.com/office/drawing/2014/main" id="{9E160F7F-BB43-1BE1-EE67-53ED04F8770E}"/>
              </a:ext>
            </a:extLst>
          </p:cNvPr>
          <p:cNvSpPr/>
          <p:nvPr/>
        </p:nvSpPr>
        <p:spPr>
          <a:xfrm>
            <a:off x="2245725" y="738306"/>
            <a:ext cx="5656019" cy="493404"/>
          </a:xfrm>
          <a:prstGeom prst="rect">
            <a:avLst/>
          </a:prstGeom>
          <a:solidFill>
            <a:schemeClr val="accent3">
              <a:lumMod val="60000"/>
              <a:lumOff val="40000"/>
            </a:schemeClr>
          </a:solidFill>
          <a:ln>
            <a:solidFill>
              <a:srgbClr val="FFFF00"/>
            </a:solidFill>
          </a:ln>
          <a:scene3d>
            <a:camera prst="orthographicFront"/>
            <a:lightRig rig="threePt" dir="t"/>
          </a:scene3d>
          <a:sp3d>
            <a:bevelT w="114300" prst="hardEdge"/>
          </a:sp3d>
        </p:spPr>
        <p:txBody>
          <a:bodyPr lIns="77153" tIns="38576" rIns="77153" bIns="38576">
            <a:spAutoFit/>
          </a:bodyPr>
          <a:lstStyle/>
          <a:p>
            <a:pPr algn="ctr">
              <a:defRPr/>
            </a:pPr>
            <a:r>
              <a:rPr lang="ar-EG" sz="2700" dirty="0">
                <a:ln w="0">
                  <a:solidFill>
                    <a:schemeClr val="accent5">
                      <a:lumMod val="75000"/>
                    </a:schemeClr>
                  </a:solidFill>
                </a:ln>
                <a:solidFill>
                  <a:srgbClr val="FF0000"/>
                </a:solidFill>
              </a:rPr>
              <a:t>ولكي يتحقق السلام لكل البشرية</a:t>
            </a:r>
            <a:endParaRPr lang="en-US" sz="1688" dirty="0">
              <a:ln w="0">
                <a:solidFill>
                  <a:schemeClr val="accent5">
                    <a:lumMod val="75000"/>
                  </a:schemeClr>
                </a:solidFill>
              </a:ln>
              <a:solidFill>
                <a:srgbClr val="FF0000"/>
              </a:solidFill>
            </a:endParaRPr>
          </a:p>
        </p:txBody>
      </p:sp>
      <p:sp>
        <p:nvSpPr>
          <p:cNvPr id="3" name="مستطيل 29">
            <a:extLst>
              <a:ext uri="{FF2B5EF4-FFF2-40B4-BE49-F238E27FC236}">
                <a16:creationId xmlns:a16="http://schemas.microsoft.com/office/drawing/2014/main" id="{2DE5051F-DD39-5E4D-9C47-194BEDD6BEBE}"/>
              </a:ext>
            </a:extLst>
          </p:cNvPr>
          <p:cNvSpPr/>
          <p:nvPr/>
        </p:nvSpPr>
        <p:spPr>
          <a:xfrm>
            <a:off x="3600450" y="2420938"/>
            <a:ext cx="2768600" cy="493712"/>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2700" dirty="0">
                <a:ln w="0"/>
                <a:solidFill>
                  <a:schemeClr val="accent1"/>
                </a:solidFill>
                <a:effectLst>
                  <a:outerShdw blurRad="38100" dist="25400" dir="5400000" algn="ctr" rotWithShape="0">
                    <a:srgbClr val="6E747A">
                      <a:alpha val="43000"/>
                    </a:srgbClr>
                  </a:outerShdw>
                </a:effectLst>
              </a:rPr>
              <a:t>الحرب في حالتين فقط:</a:t>
            </a:r>
          </a:p>
        </p:txBody>
      </p:sp>
      <p:sp>
        <p:nvSpPr>
          <p:cNvPr id="12" name="Speech Bubble: Oval 11">
            <a:extLst>
              <a:ext uri="{FF2B5EF4-FFF2-40B4-BE49-F238E27FC236}">
                <a16:creationId xmlns:a16="http://schemas.microsoft.com/office/drawing/2014/main" id="{CCFB3E3E-07AA-921A-B37D-802148D25689}"/>
              </a:ext>
            </a:extLst>
          </p:cNvPr>
          <p:cNvSpPr/>
          <p:nvPr/>
        </p:nvSpPr>
        <p:spPr>
          <a:xfrm>
            <a:off x="188913" y="3598863"/>
            <a:ext cx="8791575" cy="749300"/>
          </a:xfrm>
          <a:prstGeom prst="wedgeEllipseCallout">
            <a:avLst>
              <a:gd name="adj1" fmla="val 39304"/>
              <a:gd name="adj2" fmla="val -75357"/>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ar-EG" sz="2025" dirty="0"/>
              <a:t>قوله تعالى:</a:t>
            </a:r>
          </a:p>
          <a:p>
            <a:pPr algn="ctr">
              <a:defRPr/>
            </a:pPr>
            <a:r>
              <a:rPr lang="ar-EG" sz="2025" dirty="0"/>
              <a:t>{وَقَاتِلُوا فِي سَبِيلِ اللَّهِ الَّذِينَ يُقَاتِلُونَكُمْ وَلَا تَعْتَدُوا إِنَّ اللَّهَ لَا يُحِبُّ الْمُعْتَدِينَ} [البقرة: 190]</a:t>
            </a:r>
            <a:endParaRPr lang="en-US" sz="2025" dirty="0"/>
          </a:p>
        </p:txBody>
      </p:sp>
      <p:sp>
        <p:nvSpPr>
          <p:cNvPr id="5" name="مستطيل 29">
            <a:extLst>
              <a:ext uri="{FF2B5EF4-FFF2-40B4-BE49-F238E27FC236}">
                <a16:creationId xmlns:a16="http://schemas.microsoft.com/office/drawing/2014/main" id="{498E648F-7A4B-05BA-4A0C-D5D4448559BF}"/>
              </a:ext>
            </a:extLst>
          </p:cNvPr>
          <p:cNvSpPr/>
          <p:nvPr/>
        </p:nvSpPr>
        <p:spPr>
          <a:xfrm>
            <a:off x="2889250" y="1357313"/>
            <a:ext cx="4005263" cy="441325"/>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2363" dirty="0">
                <a:ln w="0"/>
                <a:solidFill>
                  <a:schemeClr val="accent4">
                    <a:lumMod val="75000"/>
                  </a:schemeClr>
                </a:solidFill>
              </a:rPr>
              <a:t>على الأمة الإسلامية القيام بما يلي:</a:t>
            </a:r>
            <a:endParaRPr lang="ar-EG" sz="2700" dirty="0">
              <a:ln w="0"/>
              <a:solidFill>
                <a:schemeClr val="accent4">
                  <a:lumMod val="75000"/>
                </a:schemeClr>
              </a:solidFill>
            </a:endParaRPr>
          </a:p>
        </p:txBody>
      </p:sp>
      <p:pic>
        <p:nvPicPr>
          <p:cNvPr id="2" name="Picture 1">
            <a:extLst>
              <a:ext uri="{FF2B5EF4-FFF2-40B4-BE49-F238E27FC236}">
                <a16:creationId xmlns:a16="http://schemas.microsoft.com/office/drawing/2014/main" id="{40AFF12F-D7AE-06E1-5B07-FB831EA7268F}"/>
              </a:ext>
            </a:extLst>
          </p:cNvPr>
          <p:cNvPicPr>
            <a:picLocks noChangeAspect="1"/>
          </p:cNvPicPr>
          <p:nvPr/>
        </p:nvPicPr>
        <p:blipFill>
          <a:blip r:embed="rId3"/>
          <a:srcRect l="12721" r="12721"/>
          <a:stretch/>
        </p:blipFill>
        <p:spPr>
          <a:xfrm>
            <a:off x="114620" y="1434235"/>
            <a:ext cx="2520623" cy="1616894"/>
          </a:xfrm>
          <a:prstGeom prst="rect">
            <a:avLst/>
          </a:prstGeom>
          <a:ln w="88900" cap="sq" cmpd="thickThin">
            <a:solidFill>
              <a:srgbClr val="000000"/>
            </a:solidFill>
            <a:prstDash val="solid"/>
            <a:miter lim="800000"/>
          </a:ln>
          <a:effectLst>
            <a:innerShdw blurRad="76200">
              <a:srgbClr val="000000"/>
            </a:innerShdw>
          </a:effectLst>
        </p:spPr>
      </p:pic>
      <p:sp>
        <p:nvSpPr>
          <p:cNvPr id="4" name="مستطيل 29">
            <a:extLst>
              <a:ext uri="{FF2B5EF4-FFF2-40B4-BE49-F238E27FC236}">
                <a16:creationId xmlns:a16="http://schemas.microsoft.com/office/drawing/2014/main" id="{8C20D283-1AF8-C2E9-DBD8-E671C3C843C2}"/>
              </a:ext>
            </a:extLst>
          </p:cNvPr>
          <p:cNvSpPr/>
          <p:nvPr/>
        </p:nvSpPr>
        <p:spPr>
          <a:xfrm>
            <a:off x="5978906" y="2988730"/>
            <a:ext cx="4057686" cy="389529"/>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2025" dirty="0">
                <a:ln w="10160">
                  <a:solidFill>
                    <a:schemeClr val="accent5"/>
                  </a:solidFill>
                  <a:prstDash val="solid"/>
                </a:ln>
                <a:solidFill>
                  <a:srgbClr val="FFFFFF"/>
                </a:solidFill>
                <a:effectLst>
                  <a:outerShdw blurRad="38100" dist="22860" dir="5400000" algn="tl" rotWithShape="0">
                    <a:srgbClr val="000000">
                      <a:alpha val="30000"/>
                    </a:srgbClr>
                  </a:outerShdw>
                </a:effectLst>
              </a:rPr>
              <a:t>أ</a:t>
            </a:r>
            <a:r>
              <a:rPr lang="ar-IQ" sz="2025"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r>
              <a:rPr lang="ar-EG" sz="2025" dirty="0">
                <a:ln w="10160">
                  <a:solidFill>
                    <a:schemeClr val="accent5"/>
                  </a:solidFill>
                  <a:prstDash val="solid"/>
                </a:ln>
                <a:solidFill>
                  <a:srgbClr val="FFFFFF"/>
                </a:solidFill>
                <a:effectLst>
                  <a:outerShdw blurRad="38100" dist="22860" dir="5400000" algn="tl" rotWithShape="0">
                    <a:srgbClr val="000000">
                      <a:alpha val="30000"/>
                    </a:srgbClr>
                  </a:outerShdw>
                </a:effectLst>
              </a:rPr>
              <a:t> الدفاع عن العرض والنفس والوطن والمال:</a:t>
            </a:r>
          </a:p>
        </p:txBody>
      </p:sp>
      <p:sp>
        <p:nvSpPr>
          <p:cNvPr id="8" name="مستطيل 29">
            <a:extLst>
              <a:ext uri="{FF2B5EF4-FFF2-40B4-BE49-F238E27FC236}">
                <a16:creationId xmlns:a16="http://schemas.microsoft.com/office/drawing/2014/main" id="{99CC7D3A-73F8-2366-5705-70A6F585AB8C}"/>
              </a:ext>
            </a:extLst>
          </p:cNvPr>
          <p:cNvSpPr/>
          <p:nvPr/>
        </p:nvSpPr>
        <p:spPr>
          <a:xfrm>
            <a:off x="5315117" y="4444790"/>
            <a:ext cx="4057686" cy="389529"/>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2025" dirty="0">
                <a:ln w="10160">
                  <a:solidFill>
                    <a:schemeClr val="accent5"/>
                  </a:solidFill>
                  <a:prstDash val="solid"/>
                </a:ln>
                <a:solidFill>
                  <a:srgbClr val="FFFFFF"/>
                </a:solidFill>
                <a:effectLst>
                  <a:outerShdw blurRad="38100" dist="22860" dir="5400000" algn="tl" rotWithShape="0">
                    <a:srgbClr val="000000">
                      <a:alpha val="30000"/>
                    </a:srgbClr>
                  </a:outerShdw>
                </a:effectLst>
              </a:rPr>
              <a:t>ب</a:t>
            </a:r>
            <a:r>
              <a:rPr lang="ar-IQ" sz="2025"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r>
              <a:rPr lang="ar-EG" sz="2025" dirty="0">
                <a:ln w="10160">
                  <a:solidFill>
                    <a:schemeClr val="accent5"/>
                  </a:solidFill>
                  <a:prstDash val="solid"/>
                </a:ln>
                <a:solidFill>
                  <a:srgbClr val="FFFFFF"/>
                </a:solidFill>
                <a:effectLst>
                  <a:outerShdw blurRad="38100" dist="22860" dir="5400000" algn="tl" rotWithShape="0">
                    <a:srgbClr val="000000">
                      <a:alpha val="30000"/>
                    </a:srgbClr>
                  </a:outerShdw>
                </a:effectLst>
              </a:rPr>
              <a:t> الدفاع عن الدعوة:</a:t>
            </a:r>
          </a:p>
        </p:txBody>
      </p:sp>
      <p:sp>
        <p:nvSpPr>
          <p:cNvPr id="10" name="Speech Bubble: Oval 9">
            <a:extLst>
              <a:ext uri="{FF2B5EF4-FFF2-40B4-BE49-F238E27FC236}">
                <a16:creationId xmlns:a16="http://schemas.microsoft.com/office/drawing/2014/main" id="{13316299-8C70-54FD-82B1-5CD16A6944C4}"/>
              </a:ext>
            </a:extLst>
          </p:cNvPr>
          <p:cNvSpPr/>
          <p:nvPr/>
        </p:nvSpPr>
        <p:spPr>
          <a:xfrm>
            <a:off x="136525" y="5143500"/>
            <a:ext cx="8791575" cy="912813"/>
          </a:xfrm>
          <a:prstGeom prst="wedgeEllipseCallout">
            <a:avLst>
              <a:gd name="adj1" fmla="val 39304"/>
              <a:gd name="adj2" fmla="val -75357"/>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ar-EG" sz="2025" dirty="0"/>
              <a:t>قوله تعالى:</a:t>
            </a:r>
          </a:p>
          <a:p>
            <a:pPr algn="ctr">
              <a:defRPr/>
            </a:pPr>
            <a:r>
              <a:rPr lang="ar-EG" sz="2025" dirty="0"/>
              <a:t>{وَقَاتِلُوهُمْ حَتَّى لَا تَكُونَ فِتْنَةٌ وَيَكُونَ الدِّينُ لِلَّهِ فَإِنِ انْتَهَوْا فَلَا عُدْوَانَ إِلَّا عَلَى الظَّالِمِينَ} [البقرة: 193]</a:t>
            </a:r>
            <a:endParaRPr lang="en-US" sz="2025" dirty="0"/>
          </a:p>
        </p:txBody>
      </p:sp>
    </p:spTree>
  </p:cSld>
  <p:clrMapOvr>
    <a:masterClrMapping/>
  </p:clrMapOvr>
  <p:transition spd="slow" advTm="25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12" grpId="0" animBg="1"/>
      <p:bldP spid="10"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5">
            <a:extLst>
              <a:ext uri="{FF2B5EF4-FFF2-40B4-BE49-F238E27FC236}">
                <a16:creationId xmlns:a16="http://schemas.microsoft.com/office/drawing/2014/main" id="{83326607-6B94-2DAB-163B-C018E9FD72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534988"/>
            <a:ext cx="10426700"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مستطيل 29">
            <a:extLst>
              <a:ext uri="{FF2B5EF4-FFF2-40B4-BE49-F238E27FC236}">
                <a16:creationId xmlns:a16="http://schemas.microsoft.com/office/drawing/2014/main" id="{D6AA5290-3A63-A512-B608-8FB167E12DE2}"/>
              </a:ext>
            </a:extLst>
          </p:cNvPr>
          <p:cNvSpPr/>
          <p:nvPr/>
        </p:nvSpPr>
        <p:spPr>
          <a:xfrm>
            <a:off x="6659563" y="1905000"/>
            <a:ext cx="3560762" cy="546100"/>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3038" dirty="0">
                <a:ln w="0"/>
                <a:solidFill>
                  <a:srgbClr val="C00000"/>
                </a:solidFill>
              </a:rPr>
              <a:t>رابعًا</a:t>
            </a:r>
            <a:r>
              <a:rPr lang="ar-IQ" sz="3038" dirty="0">
                <a:ln w="0"/>
                <a:solidFill>
                  <a:srgbClr val="C00000"/>
                </a:solidFill>
              </a:rPr>
              <a:t>:</a:t>
            </a:r>
            <a:r>
              <a:rPr lang="ar-EG" sz="3038" dirty="0">
                <a:ln w="0"/>
                <a:solidFill>
                  <a:srgbClr val="C00000"/>
                </a:solidFill>
              </a:rPr>
              <a:t> عدم موالاة الأعداء:</a:t>
            </a:r>
            <a:endParaRPr lang="ar-EG" sz="3038" dirty="0">
              <a:ln w="0"/>
              <a:solidFill>
                <a:srgbClr val="00B0F0"/>
              </a:solidFill>
            </a:endParaRPr>
          </a:p>
        </p:txBody>
      </p:sp>
      <p:sp>
        <p:nvSpPr>
          <p:cNvPr id="7" name="مستطيل 29">
            <a:extLst>
              <a:ext uri="{FF2B5EF4-FFF2-40B4-BE49-F238E27FC236}">
                <a16:creationId xmlns:a16="http://schemas.microsoft.com/office/drawing/2014/main" id="{47D48090-8750-C072-DE89-6FA04D9EC835}"/>
              </a:ext>
            </a:extLst>
          </p:cNvPr>
          <p:cNvSpPr/>
          <p:nvPr/>
        </p:nvSpPr>
        <p:spPr>
          <a:xfrm>
            <a:off x="2245725" y="738306"/>
            <a:ext cx="5656019" cy="493404"/>
          </a:xfrm>
          <a:prstGeom prst="rect">
            <a:avLst/>
          </a:prstGeom>
          <a:solidFill>
            <a:schemeClr val="accent3">
              <a:lumMod val="60000"/>
              <a:lumOff val="40000"/>
            </a:schemeClr>
          </a:solidFill>
          <a:ln>
            <a:solidFill>
              <a:srgbClr val="FFFF00"/>
            </a:solidFill>
          </a:ln>
          <a:scene3d>
            <a:camera prst="orthographicFront"/>
            <a:lightRig rig="threePt" dir="t"/>
          </a:scene3d>
          <a:sp3d>
            <a:bevelT w="114300" prst="hardEdge"/>
          </a:sp3d>
        </p:spPr>
        <p:txBody>
          <a:bodyPr lIns="77153" tIns="38576" rIns="77153" bIns="38576">
            <a:spAutoFit/>
          </a:bodyPr>
          <a:lstStyle/>
          <a:p>
            <a:pPr algn="ctr">
              <a:defRPr/>
            </a:pPr>
            <a:r>
              <a:rPr lang="ar-EG" sz="2700" dirty="0">
                <a:ln w="0">
                  <a:solidFill>
                    <a:schemeClr val="accent5">
                      <a:lumMod val="75000"/>
                    </a:schemeClr>
                  </a:solidFill>
                </a:ln>
                <a:solidFill>
                  <a:srgbClr val="FF0000"/>
                </a:solidFill>
              </a:rPr>
              <a:t>ولكي يتحقق السلام لكل البشرية</a:t>
            </a:r>
            <a:endParaRPr lang="en-US" sz="1688" dirty="0">
              <a:ln w="0">
                <a:solidFill>
                  <a:schemeClr val="accent5">
                    <a:lumMod val="75000"/>
                  </a:schemeClr>
                </a:solidFill>
              </a:ln>
              <a:solidFill>
                <a:srgbClr val="FF0000"/>
              </a:solidFill>
            </a:endParaRPr>
          </a:p>
        </p:txBody>
      </p:sp>
      <p:sp>
        <p:nvSpPr>
          <p:cNvPr id="3" name="مستطيل 29">
            <a:extLst>
              <a:ext uri="{FF2B5EF4-FFF2-40B4-BE49-F238E27FC236}">
                <a16:creationId xmlns:a16="http://schemas.microsoft.com/office/drawing/2014/main" id="{EC553B16-ED6E-23D5-52E1-0A869255A8C7}"/>
              </a:ext>
            </a:extLst>
          </p:cNvPr>
          <p:cNvSpPr/>
          <p:nvPr/>
        </p:nvSpPr>
        <p:spPr>
          <a:xfrm>
            <a:off x="2889250" y="2601913"/>
            <a:ext cx="5656263" cy="700087"/>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2025" dirty="0">
                <a:ln w="0"/>
                <a:solidFill>
                  <a:schemeClr val="accent1"/>
                </a:solidFill>
                <a:effectLst>
                  <a:outerShdw blurRad="38100" dist="25400" dir="5400000" algn="ctr" rotWithShape="0">
                    <a:srgbClr val="6E747A">
                      <a:alpha val="43000"/>
                    </a:srgbClr>
                  </a:outerShdw>
                </a:effectLst>
              </a:rPr>
              <a:t>ب</a:t>
            </a:r>
            <a:r>
              <a:rPr lang="ar-IQ" sz="2025" dirty="0">
                <a:ln w="0"/>
                <a:solidFill>
                  <a:schemeClr val="accent1"/>
                </a:solidFill>
                <a:effectLst>
                  <a:outerShdw blurRad="38100" dist="25400" dir="5400000" algn="ctr" rotWithShape="0">
                    <a:srgbClr val="6E747A">
                      <a:alpha val="43000"/>
                    </a:srgbClr>
                  </a:outerShdw>
                </a:effectLst>
              </a:rPr>
              <a:t>أ</a:t>
            </a:r>
            <a:r>
              <a:rPr lang="ar-EG" sz="2025" dirty="0">
                <a:ln w="0"/>
                <a:solidFill>
                  <a:schemeClr val="accent1"/>
                </a:solidFill>
                <a:effectLst>
                  <a:outerShdw blurRad="38100" dist="25400" dir="5400000" algn="ctr" rotWithShape="0">
                    <a:srgbClr val="6E747A">
                      <a:alpha val="43000"/>
                    </a:srgbClr>
                  </a:outerShdw>
                </a:effectLst>
              </a:rPr>
              <a:t>ل</a:t>
            </a:r>
            <a:r>
              <a:rPr lang="ar-IQ" sz="2025" dirty="0">
                <a:ln w="0"/>
                <a:solidFill>
                  <a:schemeClr val="accent1"/>
                </a:solidFill>
                <a:effectLst>
                  <a:outerShdw blurRad="38100" dist="25400" dir="5400000" algn="ctr" rotWithShape="0">
                    <a:srgbClr val="6E747A">
                      <a:alpha val="43000"/>
                    </a:srgbClr>
                  </a:outerShdw>
                </a:effectLst>
              </a:rPr>
              <a:t>َّ</a:t>
            </a:r>
            <a:r>
              <a:rPr lang="ar-EG" sz="2025" dirty="0">
                <a:ln w="0"/>
                <a:solidFill>
                  <a:schemeClr val="accent1"/>
                </a:solidFill>
                <a:effectLst>
                  <a:outerShdw blurRad="38100" dist="25400" dir="5400000" algn="ctr" rotWithShape="0">
                    <a:srgbClr val="6E747A">
                      <a:alpha val="43000"/>
                    </a:srgbClr>
                  </a:outerShdw>
                </a:effectLst>
              </a:rPr>
              <a:t>ا تساند الأمة أو الدول الإسلامية الدول الظالمة في عدائها، ولا تطلب العون والنصرة منهم</a:t>
            </a:r>
          </a:p>
        </p:txBody>
      </p:sp>
      <p:sp>
        <p:nvSpPr>
          <p:cNvPr id="5" name="مستطيل 29">
            <a:extLst>
              <a:ext uri="{FF2B5EF4-FFF2-40B4-BE49-F238E27FC236}">
                <a16:creationId xmlns:a16="http://schemas.microsoft.com/office/drawing/2014/main" id="{28D793BB-8EEE-DC92-D412-9069F85C3073}"/>
              </a:ext>
            </a:extLst>
          </p:cNvPr>
          <p:cNvSpPr/>
          <p:nvPr/>
        </p:nvSpPr>
        <p:spPr>
          <a:xfrm>
            <a:off x="2889250" y="1357313"/>
            <a:ext cx="4005263" cy="441325"/>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2363" dirty="0">
                <a:ln w="0"/>
                <a:solidFill>
                  <a:schemeClr val="accent4">
                    <a:lumMod val="75000"/>
                  </a:schemeClr>
                </a:solidFill>
              </a:rPr>
              <a:t>على الأمة الإسلامية القيام بما يلي:</a:t>
            </a:r>
            <a:endParaRPr lang="ar-EG" sz="2700" dirty="0">
              <a:ln w="0"/>
              <a:solidFill>
                <a:schemeClr val="accent4">
                  <a:lumMod val="75000"/>
                </a:schemeClr>
              </a:solidFill>
            </a:endParaRPr>
          </a:p>
        </p:txBody>
      </p:sp>
      <p:pic>
        <p:nvPicPr>
          <p:cNvPr id="2" name="Picture 1">
            <a:extLst>
              <a:ext uri="{FF2B5EF4-FFF2-40B4-BE49-F238E27FC236}">
                <a16:creationId xmlns:a16="http://schemas.microsoft.com/office/drawing/2014/main" id="{6B49FA3D-6B4B-4821-6CD8-8D06D5BD0C98}"/>
              </a:ext>
            </a:extLst>
          </p:cNvPr>
          <p:cNvPicPr>
            <a:picLocks noChangeAspect="1"/>
          </p:cNvPicPr>
          <p:nvPr/>
        </p:nvPicPr>
        <p:blipFill>
          <a:blip r:embed="rId3"/>
          <a:srcRect l="12721" r="12721"/>
          <a:stretch/>
        </p:blipFill>
        <p:spPr>
          <a:xfrm>
            <a:off x="114620" y="1434235"/>
            <a:ext cx="2520623" cy="1616894"/>
          </a:xfrm>
          <a:prstGeom prst="rect">
            <a:avLst/>
          </a:prstGeom>
          <a:ln w="88900" cap="sq" cmpd="thickThin">
            <a:solidFill>
              <a:srgbClr val="000000"/>
            </a:solidFill>
            <a:prstDash val="solid"/>
            <a:miter lim="800000"/>
          </a:ln>
          <a:effectLst>
            <a:innerShdw blurRad="76200">
              <a:srgbClr val="000000"/>
            </a:innerShdw>
          </a:effectLst>
        </p:spPr>
      </p:pic>
      <p:sp>
        <p:nvSpPr>
          <p:cNvPr id="4" name="مستطيل 29">
            <a:extLst>
              <a:ext uri="{FF2B5EF4-FFF2-40B4-BE49-F238E27FC236}">
                <a16:creationId xmlns:a16="http://schemas.microsoft.com/office/drawing/2014/main" id="{DA268731-247E-C384-7A24-86263E3A4D1F}"/>
              </a:ext>
            </a:extLst>
          </p:cNvPr>
          <p:cNvSpPr/>
          <p:nvPr/>
        </p:nvSpPr>
        <p:spPr>
          <a:xfrm>
            <a:off x="5213350" y="3687763"/>
            <a:ext cx="5006975" cy="546100"/>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3038" dirty="0">
                <a:ln w="0"/>
                <a:solidFill>
                  <a:srgbClr val="C00000"/>
                </a:solidFill>
              </a:rPr>
              <a:t>خامسًا</a:t>
            </a:r>
            <a:r>
              <a:rPr lang="ar-IQ" sz="3038" dirty="0">
                <a:ln w="0"/>
                <a:solidFill>
                  <a:srgbClr val="C00000"/>
                </a:solidFill>
              </a:rPr>
              <a:t>:</a:t>
            </a:r>
            <a:r>
              <a:rPr lang="ar-EG" sz="3038" dirty="0">
                <a:ln w="0"/>
                <a:solidFill>
                  <a:srgbClr val="C00000"/>
                </a:solidFill>
              </a:rPr>
              <a:t> نصرة المسلمين على الأعداء:</a:t>
            </a:r>
            <a:endParaRPr lang="ar-EG" sz="3038" dirty="0">
              <a:ln w="0"/>
              <a:solidFill>
                <a:srgbClr val="00B0F0"/>
              </a:solidFill>
            </a:endParaRPr>
          </a:p>
        </p:txBody>
      </p:sp>
      <p:sp>
        <p:nvSpPr>
          <p:cNvPr id="8" name="مستطيل 29">
            <a:extLst>
              <a:ext uri="{FF2B5EF4-FFF2-40B4-BE49-F238E27FC236}">
                <a16:creationId xmlns:a16="http://schemas.microsoft.com/office/drawing/2014/main" id="{317B6F89-73B3-4C6E-945E-41AC559BC740}"/>
              </a:ext>
            </a:extLst>
          </p:cNvPr>
          <p:cNvSpPr/>
          <p:nvPr/>
        </p:nvSpPr>
        <p:spPr>
          <a:xfrm>
            <a:off x="1884363" y="4421188"/>
            <a:ext cx="5656262" cy="701675"/>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bodyPr>
          <a:lstStyle/>
          <a:p>
            <a:pPr algn="ctr">
              <a:defRPr/>
            </a:pPr>
            <a:r>
              <a:rPr lang="ar-EG" sz="2025" dirty="0">
                <a:ln w="0"/>
                <a:solidFill>
                  <a:schemeClr val="accent1"/>
                </a:solidFill>
                <a:effectLst>
                  <a:outerShdw blurRad="38100" dist="25400" dir="5400000" algn="ctr" rotWithShape="0">
                    <a:srgbClr val="6E747A">
                      <a:alpha val="43000"/>
                    </a:srgbClr>
                  </a:outerShdw>
                </a:effectLst>
              </a:rPr>
              <a:t>يجب على الدول المسلمة أن تقف صفًا واحدًا، وتتكاتل، وتتعاون كي ترتقي وتتحرر.</a:t>
            </a:r>
          </a:p>
        </p:txBody>
      </p:sp>
    </p:spTree>
  </p:cSld>
  <p:clrMapOvr>
    <a:masterClrMapping/>
  </p:clrMapOvr>
  <p:transition spd="slow" advTm="20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4" grpId="0" animBg="1"/>
      <p:bldP spid="8"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5">
            <a:extLst>
              <a:ext uri="{FF2B5EF4-FFF2-40B4-BE49-F238E27FC236}">
                <a16:creationId xmlns:a16="http://schemas.microsoft.com/office/drawing/2014/main" id="{757CB5E1-2486-3C86-7388-66A47EE0DC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534988"/>
            <a:ext cx="10426700"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29">
            <a:extLst>
              <a:ext uri="{FF2B5EF4-FFF2-40B4-BE49-F238E27FC236}">
                <a16:creationId xmlns:a16="http://schemas.microsoft.com/office/drawing/2014/main" id="{0649B478-B2FB-8632-8657-6DA51E0687A0}"/>
              </a:ext>
            </a:extLst>
          </p:cNvPr>
          <p:cNvSpPr/>
          <p:nvPr/>
        </p:nvSpPr>
        <p:spPr>
          <a:xfrm>
            <a:off x="306195" y="761907"/>
            <a:ext cx="9366668" cy="493404"/>
          </a:xfrm>
          <a:prstGeom prst="rect">
            <a:avLst/>
          </a:prstGeom>
          <a:solidFill>
            <a:schemeClr val="accent3">
              <a:lumMod val="60000"/>
              <a:lumOff val="40000"/>
            </a:schemeClr>
          </a:solidFill>
          <a:ln>
            <a:solidFill>
              <a:srgbClr val="FFFF00"/>
            </a:solidFill>
          </a:ln>
          <a:scene3d>
            <a:camera prst="orthographicFront"/>
            <a:lightRig rig="threePt" dir="t"/>
          </a:scene3d>
          <a:sp3d>
            <a:bevelT w="114300" prst="hardEdge"/>
          </a:sp3d>
        </p:spPr>
        <p:txBody>
          <a:bodyPr wrap="none" lIns="77153" tIns="38576" rIns="77153" bIns="38576">
            <a:spAutoFit/>
          </a:bodyPr>
          <a:lstStyle/>
          <a:p>
            <a:pPr>
              <a:defRPr/>
            </a:pPr>
            <a:r>
              <a:rPr lang="ar-EG" sz="2700" dirty="0">
                <a:ln w="0"/>
                <a:solidFill>
                  <a:schemeClr val="accent4">
                    <a:lumMod val="75000"/>
                  </a:schemeClr>
                </a:solidFill>
              </a:rPr>
              <a:t>دور المناهج فيما يخص العلاقات الدولية بين الأمة الإسلامية وغيرها من دول العالم</a:t>
            </a:r>
            <a:endParaRPr lang="en-US" sz="1688" dirty="0">
              <a:ln w="0"/>
              <a:solidFill>
                <a:schemeClr val="accent4">
                  <a:lumMod val="75000"/>
                </a:schemeClr>
              </a:solidFill>
            </a:endParaRPr>
          </a:p>
        </p:txBody>
      </p:sp>
      <p:sp>
        <p:nvSpPr>
          <p:cNvPr id="8" name="مستطيل 29">
            <a:extLst>
              <a:ext uri="{FF2B5EF4-FFF2-40B4-BE49-F238E27FC236}">
                <a16:creationId xmlns:a16="http://schemas.microsoft.com/office/drawing/2014/main" id="{C09C115C-F125-2D5E-D6D5-4F59C36DA321}"/>
              </a:ext>
            </a:extLst>
          </p:cNvPr>
          <p:cNvSpPr/>
          <p:nvPr/>
        </p:nvSpPr>
        <p:spPr>
          <a:xfrm>
            <a:off x="62558" y="1571973"/>
            <a:ext cx="8432227" cy="389529"/>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scene3d>
              <a:camera prst="orthographicFront"/>
              <a:lightRig rig="soft" dir="t">
                <a:rot lat="0" lon="0" rev="15600000"/>
              </a:lightRig>
            </a:scene3d>
            <a:sp3d extrusionH="57150" prstMaterial="softEdge">
              <a:bevelT w="25400" h="38100"/>
            </a:sp3d>
          </a:bodyPr>
          <a:lstStyle/>
          <a:p>
            <a:pPr algn="just">
              <a:defRPr/>
            </a:pPr>
            <a:r>
              <a:rPr lang="ar-EG" sz="2025" dirty="0">
                <a:ln>
                  <a:solidFill>
                    <a:srgbClr val="FFFF00"/>
                  </a:solidFill>
                </a:ln>
                <a:solidFill>
                  <a:schemeClr val="accent4"/>
                </a:solidFill>
              </a:rPr>
              <a:t> بيان عظمة الأمة الإسلامية على مر التاريخ، وكيف نشرت العدل، وقضت على الظلم. </a:t>
            </a:r>
            <a:endParaRPr lang="en-US" sz="2363" dirty="0">
              <a:ln>
                <a:solidFill>
                  <a:srgbClr val="FFFF00"/>
                </a:solidFill>
              </a:ln>
              <a:solidFill>
                <a:schemeClr val="accent4"/>
              </a:solidFill>
            </a:endParaRPr>
          </a:p>
        </p:txBody>
      </p:sp>
      <p:pic>
        <p:nvPicPr>
          <p:cNvPr id="9" name="Picture 8">
            <a:extLst>
              <a:ext uri="{FF2B5EF4-FFF2-40B4-BE49-F238E27FC236}">
                <a16:creationId xmlns:a16="http://schemas.microsoft.com/office/drawing/2014/main" id="{706751B7-308B-327E-65F6-C32382FA9F1C}"/>
              </a:ext>
            </a:extLst>
          </p:cNvPr>
          <p:cNvPicPr>
            <a:picLocks noChangeAspect="1"/>
          </p:cNvPicPr>
          <p:nvPr/>
        </p:nvPicPr>
        <p:blipFill>
          <a:blip r:embed="rId3" cstate="print"/>
          <a:stretch>
            <a:fillRect/>
          </a:stretch>
        </p:blipFill>
        <p:spPr>
          <a:xfrm>
            <a:off x="8749271" y="1481435"/>
            <a:ext cx="557683" cy="5706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مستطيل 29">
            <a:extLst>
              <a:ext uri="{FF2B5EF4-FFF2-40B4-BE49-F238E27FC236}">
                <a16:creationId xmlns:a16="http://schemas.microsoft.com/office/drawing/2014/main" id="{279A13FB-4227-6E5A-6855-A5FA40C56C85}"/>
              </a:ext>
            </a:extLst>
          </p:cNvPr>
          <p:cNvSpPr/>
          <p:nvPr/>
        </p:nvSpPr>
        <p:spPr>
          <a:xfrm>
            <a:off x="62557" y="2248127"/>
            <a:ext cx="8432228" cy="701153"/>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scene3d>
              <a:camera prst="orthographicFront"/>
              <a:lightRig rig="soft" dir="t">
                <a:rot lat="0" lon="0" rev="15600000"/>
              </a:lightRig>
            </a:scene3d>
            <a:sp3d extrusionH="57150" prstMaterial="softEdge">
              <a:bevelT w="25400" h="38100"/>
            </a:sp3d>
          </a:bodyPr>
          <a:lstStyle/>
          <a:p>
            <a:pPr algn="just">
              <a:defRPr/>
            </a:pPr>
            <a:r>
              <a:rPr lang="ar-EG" sz="2025" dirty="0">
                <a:ln>
                  <a:solidFill>
                    <a:srgbClr val="FFFF00"/>
                  </a:solidFill>
                </a:ln>
                <a:solidFill>
                  <a:schemeClr val="accent4"/>
                </a:solidFill>
              </a:rPr>
              <a:t> إنشاء أقسام متخصصة بالجامعات تدرس ما يعانيه الغرب من مشكلات أخلاقية واجتماعية، وتقديم الحلول لها. </a:t>
            </a:r>
            <a:endParaRPr lang="en-US" sz="2363" dirty="0">
              <a:ln>
                <a:solidFill>
                  <a:srgbClr val="FFFF00"/>
                </a:solidFill>
              </a:ln>
              <a:solidFill>
                <a:schemeClr val="accent4"/>
              </a:solidFill>
            </a:endParaRPr>
          </a:p>
        </p:txBody>
      </p:sp>
      <p:sp>
        <p:nvSpPr>
          <p:cNvPr id="13" name="مستطيل 29">
            <a:extLst>
              <a:ext uri="{FF2B5EF4-FFF2-40B4-BE49-F238E27FC236}">
                <a16:creationId xmlns:a16="http://schemas.microsoft.com/office/drawing/2014/main" id="{799BDE22-C3EB-11F5-8884-2B3A9121AC5E}"/>
              </a:ext>
            </a:extLst>
          </p:cNvPr>
          <p:cNvSpPr/>
          <p:nvPr/>
        </p:nvSpPr>
        <p:spPr>
          <a:xfrm>
            <a:off x="62557" y="3143876"/>
            <a:ext cx="8432228" cy="389529"/>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scene3d>
              <a:camera prst="orthographicFront"/>
              <a:lightRig rig="soft" dir="t">
                <a:rot lat="0" lon="0" rev="15600000"/>
              </a:lightRig>
            </a:scene3d>
            <a:sp3d extrusionH="57150" prstMaterial="softEdge">
              <a:bevelT w="25400" h="38100"/>
            </a:sp3d>
          </a:bodyPr>
          <a:lstStyle/>
          <a:p>
            <a:pPr algn="just">
              <a:defRPr/>
            </a:pPr>
            <a:r>
              <a:rPr lang="ar-EG" sz="2025" dirty="0">
                <a:ln>
                  <a:solidFill>
                    <a:srgbClr val="FFFF00"/>
                  </a:solidFill>
                </a:ln>
                <a:solidFill>
                  <a:schemeClr val="accent4"/>
                </a:solidFill>
              </a:rPr>
              <a:t> تسليح أبناء الأمة بأدوات فكرية تواكب متغيرات العالم، وتجعلهم يتفاعلون إيجابيًا مع المستجدات. </a:t>
            </a:r>
            <a:endParaRPr lang="en-US" sz="2363" dirty="0">
              <a:ln>
                <a:solidFill>
                  <a:srgbClr val="FFFF00"/>
                </a:solidFill>
              </a:ln>
              <a:solidFill>
                <a:schemeClr val="accent4"/>
              </a:solidFill>
            </a:endParaRPr>
          </a:p>
        </p:txBody>
      </p:sp>
      <p:sp>
        <p:nvSpPr>
          <p:cNvPr id="15" name="مستطيل 29">
            <a:extLst>
              <a:ext uri="{FF2B5EF4-FFF2-40B4-BE49-F238E27FC236}">
                <a16:creationId xmlns:a16="http://schemas.microsoft.com/office/drawing/2014/main" id="{72016E5F-0903-1557-9187-60023CDBA1D9}"/>
              </a:ext>
            </a:extLst>
          </p:cNvPr>
          <p:cNvSpPr/>
          <p:nvPr/>
        </p:nvSpPr>
        <p:spPr>
          <a:xfrm>
            <a:off x="62557" y="3771410"/>
            <a:ext cx="8432228" cy="701153"/>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scene3d>
              <a:camera prst="orthographicFront"/>
              <a:lightRig rig="soft" dir="t">
                <a:rot lat="0" lon="0" rev="15600000"/>
              </a:lightRig>
            </a:scene3d>
            <a:sp3d extrusionH="57150" prstMaterial="softEdge">
              <a:bevelT w="25400" h="38100"/>
            </a:sp3d>
          </a:bodyPr>
          <a:lstStyle/>
          <a:p>
            <a:pPr algn="just">
              <a:defRPr/>
            </a:pPr>
            <a:r>
              <a:rPr lang="ar-EG" sz="2025" dirty="0">
                <a:ln>
                  <a:solidFill>
                    <a:srgbClr val="FFFF00"/>
                  </a:solidFill>
                </a:ln>
                <a:solidFill>
                  <a:schemeClr val="accent4"/>
                </a:solidFill>
              </a:rPr>
              <a:t> العمل على أن تسهم المناهج في تزويد الأمة بكل المتخصصين والمبدعين المخلصين لأمتهم وعقيدتهم في كل المجالات. </a:t>
            </a:r>
            <a:endParaRPr lang="en-US" sz="2363" dirty="0">
              <a:ln>
                <a:solidFill>
                  <a:srgbClr val="FFFF00"/>
                </a:solidFill>
              </a:ln>
              <a:solidFill>
                <a:schemeClr val="accent4"/>
              </a:solidFill>
            </a:endParaRPr>
          </a:p>
        </p:txBody>
      </p:sp>
      <p:sp>
        <p:nvSpPr>
          <p:cNvPr id="16" name="مستطيل 29">
            <a:extLst>
              <a:ext uri="{FF2B5EF4-FFF2-40B4-BE49-F238E27FC236}">
                <a16:creationId xmlns:a16="http://schemas.microsoft.com/office/drawing/2014/main" id="{7DC5DBB2-C9D4-94AA-883B-465CCD64DEF0}"/>
              </a:ext>
            </a:extLst>
          </p:cNvPr>
          <p:cNvSpPr/>
          <p:nvPr/>
        </p:nvSpPr>
        <p:spPr>
          <a:xfrm>
            <a:off x="62557" y="4655140"/>
            <a:ext cx="8432228" cy="389529"/>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scene3d>
              <a:camera prst="orthographicFront"/>
              <a:lightRig rig="soft" dir="t">
                <a:rot lat="0" lon="0" rev="15600000"/>
              </a:lightRig>
            </a:scene3d>
            <a:sp3d extrusionH="57150" prstMaterial="softEdge">
              <a:bevelT w="25400" h="38100"/>
            </a:sp3d>
          </a:bodyPr>
          <a:lstStyle/>
          <a:p>
            <a:pPr algn="just">
              <a:defRPr/>
            </a:pPr>
            <a:r>
              <a:rPr lang="ar-EG" sz="2025" dirty="0">
                <a:ln>
                  <a:solidFill>
                    <a:srgbClr val="FFFF00"/>
                  </a:solidFill>
                </a:ln>
                <a:solidFill>
                  <a:schemeClr val="accent4"/>
                </a:solidFill>
              </a:rPr>
              <a:t> بث روج الهاد في أبناء الأمة (الجهاد بمعناه الشامل؛ بالنفس، وبالكلمة، وبالفكر). </a:t>
            </a:r>
            <a:endParaRPr lang="en-US" sz="2363" dirty="0">
              <a:ln>
                <a:solidFill>
                  <a:srgbClr val="FFFF00"/>
                </a:solidFill>
              </a:ln>
              <a:solidFill>
                <a:schemeClr val="accent4"/>
              </a:solidFill>
            </a:endParaRPr>
          </a:p>
        </p:txBody>
      </p:sp>
      <p:sp>
        <p:nvSpPr>
          <p:cNvPr id="17" name="مستطيل 29">
            <a:extLst>
              <a:ext uri="{FF2B5EF4-FFF2-40B4-BE49-F238E27FC236}">
                <a16:creationId xmlns:a16="http://schemas.microsoft.com/office/drawing/2014/main" id="{91E46915-1442-3467-BC83-C7CD3DFFA00F}"/>
              </a:ext>
            </a:extLst>
          </p:cNvPr>
          <p:cNvSpPr/>
          <p:nvPr/>
        </p:nvSpPr>
        <p:spPr>
          <a:xfrm>
            <a:off x="62557" y="5383060"/>
            <a:ext cx="8432228" cy="389529"/>
          </a:xfrm>
          <a:prstGeom prst="rect">
            <a:avLst/>
          </a:prstGeom>
          <a:ln/>
        </p:spPr>
        <p:style>
          <a:lnRef idx="3">
            <a:schemeClr val="lt1"/>
          </a:lnRef>
          <a:fillRef idx="1">
            <a:schemeClr val="dk1"/>
          </a:fillRef>
          <a:effectRef idx="1">
            <a:schemeClr val="dk1"/>
          </a:effectRef>
          <a:fontRef idx="minor">
            <a:schemeClr val="lt1"/>
          </a:fontRef>
        </p:style>
        <p:txBody>
          <a:bodyPr lIns="77153" tIns="38576" rIns="77153" bIns="38576">
            <a:spAutoFit/>
            <a:scene3d>
              <a:camera prst="orthographicFront"/>
              <a:lightRig rig="soft" dir="t">
                <a:rot lat="0" lon="0" rev="15600000"/>
              </a:lightRig>
            </a:scene3d>
            <a:sp3d extrusionH="57150" prstMaterial="softEdge">
              <a:bevelT w="25400" h="38100"/>
            </a:sp3d>
          </a:bodyPr>
          <a:lstStyle/>
          <a:p>
            <a:pPr algn="just">
              <a:defRPr/>
            </a:pPr>
            <a:r>
              <a:rPr lang="ar-EG" sz="2025" dirty="0">
                <a:ln>
                  <a:solidFill>
                    <a:srgbClr val="FFFF00"/>
                  </a:solidFill>
                </a:ln>
                <a:solidFill>
                  <a:schemeClr val="accent4"/>
                </a:solidFill>
              </a:rPr>
              <a:t> تربية أبناء الأمة على الولاء لله ثم للأمة. </a:t>
            </a:r>
            <a:endParaRPr lang="en-US" sz="2363" dirty="0">
              <a:ln>
                <a:solidFill>
                  <a:srgbClr val="FFFF00"/>
                </a:solidFill>
              </a:ln>
              <a:solidFill>
                <a:schemeClr val="accent4"/>
              </a:solidFill>
            </a:endParaRPr>
          </a:p>
        </p:txBody>
      </p:sp>
      <p:pic>
        <p:nvPicPr>
          <p:cNvPr id="18" name="Picture 17">
            <a:extLst>
              <a:ext uri="{FF2B5EF4-FFF2-40B4-BE49-F238E27FC236}">
                <a16:creationId xmlns:a16="http://schemas.microsoft.com/office/drawing/2014/main" id="{A1C32B80-571E-72F9-054E-4A45AA4C6C35}"/>
              </a:ext>
            </a:extLst>
          </p:cNvPr>
          <p:cNvPicPr>
            <a:picLocks noChangeAspect="1"/>
          </p:cNvPicPr>
          <p:nvPr/>
        </p:nvPicPr>
        <p:blipFill>
          <a:blip r:embed="rId3" cstate="print"/>
          <a:stretch>
            <a:fillRect/>
          </a:stretch>
        </p:blipFill>
        <p:spPr>
          <a:xfrm>
            <a:off x="8749271" y="2278166"/>
            <a:ext cx="557683" cy="5706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a:extLst>
              <a:ext uri="{FF2B5EF4-FFF2-40B4-BE49-F238E27FC236}">
                <a16:creationId xmlns:a16="http://schemas.microsoft.com/office/drawing/2014/main" id="{CDB93F2C-22C4-7611-D69A-11C144B2D0EF}"/>
              </a:ext>
            </a:extLst>
          </p:cNvPr>
          <p:cNvPicPr>
            <a:picLocks noChangeAspect="1"/>
          </p:cNvPicPr>
          <p:nvPr/>
        </p:nvPicPr>
        <p:blipFill>
          <a:blip r:embed="rId3" cstate="print"/>
          <a:stretch>
            <a:fillRect/>
          </a:stretch>
        </p:blipFill>
        <p:spPr>
          <a:xfrm>
            <a:off x="8749271" y="3033882"/>
            <a:ext cx="557683" cy="5706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a:extLst>
              <a:ext uri="{FF2B5EF4-FFF2-40B4-BE49-F238E27FC236}">
                <a16:creationId xmlns:a16="http://schemas.microsoft.com/office/drawing/2014/main" id="{5F1B9790-DCD4-EAEB-644B-2B9C32067EF3}"/>
              </a:ext>
            </a:extLst>
          </p:cNvPr>
          <p:cNvPicPr>
            <a:picLocks noChangeAspect="1"/>
          </p:cNvPicPr>
          <p:nvPr/>
        </p:nvPicPr>
        <p:blipFill>
          <a:blip r:embed="rId3" cstate="print"/>
          <a:stretch>
            <a:fillRect/>
          </a:stretch>
        </p:blipFill>
        <p:spPr>
          <a:xfrm>
            <a:off x="8749271" y="3836683"/>
            <a:ext cx="557683" cy="5706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20">
            <a:extLst>
              <a:ext uri="{FF2B5EF4-FFF2-40B4-BE49-F238E27FC236}">
                <a16:creationId xmlns:a16="http://schemas.microsoft.com/office/drawing/2014/main" id="{75989FE8-9B4C-BA80-9101-0F4DA12ED8D8}"/>
              </a:ext>
            </a:extLst>
          </p:cNvPr>
          <p:cNvPicPr>
            <a:picLocks noChangeAspect="1"/>
          </p:cNvPicPr>
          <p:nvPr/>
        </p:nvPicPr>
        <p:blipFill>
          <a:blip r:embed="rId3" cstate="print"/>
          <a:stretch>
            <a:fillRect/>
          </a:stretch>
        </p:blipFill>
        <p:spPr>
          <a:xfrm>
            <a:off x="8749271" y="4564602"/>
            <a:ext cx="557683" cy="5706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a:extLst>
              <a:ext uri="{FF2B5EF4-FFF2-40B4-BE49-F238E27FC236}">
                <a16:creationId xmlns:a16="http://schemas.microsoft.com/office/drawing/2014/main" id="{C5C364EB-9C7A-698F-AEBA-96F83F548583}"/>
              </a:ext>
            </a:extLst>
          </p:cNvPr>
          <p:cNvPicPr>
            <a:picLocks noChangeAspect="1"/>
          </p:cNvPicPr>
          <p:nvPr/>
        </p:nvPicPr>
        <p:blipFill>
          <a:blip r:embed="rId3" cstate="print"/>
          <a:stretch>
            <a:fillRect/>
          </a:stretch>
        </p:blipFill>
        <p:spPr>
          <a:xfrm>
            <a:off x="8749271" y="5292522"/>
            <a:ext cx="557683" cy="5706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advTm="25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AutoShape 2">
            <a:extLst>
              <a:ext uri="{FF2B5EF4-FFF2-40B4-BE49-F238E27FC236}">
                <a16:creationId xmlns:a16="http://schemas.microsoft.com/office/drawing/2014/main" id="{22D35824-B8E6-17CD-54C1-79D1EC3C43DE}"/>
              </a:ext>
            </a:extLst>
          </p:cNvPr>
          <p:cNvSpPr>
            <a:spLocks noChangeArrowheads="1"/>
          </p:cNvSpPr>
          <p:nvPr/>
        </p:nvSpPr>
        <p:spPr bwMode="auto">
          <a:xfrm>
            <a:off x="2406650" y="1546225"/>
            <a:ext cx="7751763" cy="4776788"/>
          </a:xfrm>
          <a:prstGeom prst="foldedCorner">
            <a:avLst>
              <a:gd name="adj" fmla="val 19958"/>
            </a:avLst>
          </a:prstGeom>
          <a:gradFill rotWithShape="0">
            <a:gsLst>
              <a:gs pos="0">
                <a:srgbClr val="FFCC66">
                  <a:gamma/>
                  <a:tint val="0"/>
                  <a:invGamma/>
                </a:srgbClr>
              </a:gs>
              <a:gs pos="100000">
                <a:srgbClr val="FFCC66"/>
              </a:gs>
            </a:gsLst>
            <a:lin ang="0" scaled="1"/>
          </a:gradFill>
          <a:ln>
            <a:noFill/>
          </a:ln>
          <a:effectLst>
            <a:outerShdw dist="107763" dir="13500000" algn="ctr" rotWithShape="0">
              <a:schemeClr val="bg2"/>
            </a:outerShdw>
          </a:effectLst>
        </p:spPr>
        <p:txBody>
          <a:bodyPr wrap="none" anchor="ctr"/>
          <a:lstStyle/>
          <a:p>
            <a:pPr algn="r" rtl="1" eaLnBrk="1" hangingPunct="1">
              <a:defRPr/>
            </a:pPr>
            <a:endParaRPr lang="ar-JO" altLang="en-US" sz="2700" dirty="0">
              <a:solidFill>
                <a:srgbClr val="666633"/>
              </a:solidFill>
              <a:effectLst>
                <a:outerShdw blurRad="38100" dist="38100" dir="2700000" algn="tl">
                  <a:srgbClr val="000000"/>
                </a:outerShdw>
              </a:effectLst>
              <a:cs typeface="+mn-cs"/>
            </a:endParaRPr>
          </a:p>
          <a:p>
            <a:pPr algn="r" rtl="1" eaLnBrk="1" hangingPunct="1">
              <a:defRPr/>
            </a:pPr>
            <a:r>
              <a:rPr lang="ar-JO" altLang="en-US" sz="4557" dirty="0">
                <a:solidFill>
                  <a:srgbClr val="666633"/>
                </a:solidFill>
                <a:effectLst>
                  <a:outerShdw blurRad="38100" dist="38100" dir="2700000" algn="tl">
                    <a:srgbClr val="000000"/>
                  </a:outerShdw>
                </a:effectLst>
                <a:cs typeface="+mn-cs"/>
              </a:rPr>
              <a:t>وأخيرًا</a:t>
            </a:r>
            <a:r>
              <a:rPr lang="ar-IQ" altLang="en-US" sz="4557" dirty="0">
                <a:solidFill>
                  <a:srgbClr val="666633"/>
                </a:solidFill>
                <a:effectLst>
                  <a:outerShdw blurRad="38100" dist="38100" dir="2700000" algn="tl">
                    <a:srgbClr val="000000"/>
                  </a:outerShdw>
                </a:effectLst>
                <a:cs typeface="+mn-cs"/>
              </a:rPr>
              <a:t> </a:t>
            </a:r>
            <a:r>
              <a:rPr lang="ar-JO" altLang="en-US" sz="4557" dirty="0">
                <a:solidFill>
                  <a:srgbClr val="666633"/>
                </a:solidFill>
                <a:effectLst>
                  <a:outerShdw blurRad="38100" dist="38100" dir="2700000" algn="tl">
                    <a:srgbClr val="000000"/>
                  </a:outerShdw>
                </a:effectLst>
                <a:cs typeface="+mn-cs"/>
              </a:rPr>
              <a:t>...</a:t>
            </a:r>
          </a:p>
          <a:p>
            <a:pPr algn="r" rtl="1" eaLnBrk="1" hangingPunct="1">
              <a:defRPr/>
            </a:pPr>
            <a:endParaRPr lang="ar-JO" altLang="en-US" sz="4050" dirty="0">
              <a:solidFill>
                <a:srgbClr val="669900"/>
              </a:solidFill>
              <a:effectLst>
                <a:outerShdw blurRad="38100" dist="38100" dir="2700000" algn="tl">
                  <a:srgbClr val="000000"/>
                </a:outerShdw>
              </a:effectLst>
              <a:cs typeface="+mn-cs"/>
            </a:endParaRPr>
          </a:p>
          <a:p>
            <a:pPr algn="r" rtl="1" eaLnBrk="1" hangingPunct="1">
              <a:buClr>
                <a:srgbClr val="CC9900"/>
              </a:buClr>
              <a:buFont typeface="Wingdings" panose="05000000000000000000" pitchFamily="2" charset="2"/>
              <a:buChar char="Ø"/>
              <a:defRPr/>
            </a:pPr>
            <a:r>
              <a:rPr lang="ar-JO" altLang="en-US" sz="2363" dirty="0">
                <a:solidFill>
                  <a:srgbClr val="669900"/>
                </a:solidFill>
                <a:effectLst>
                  <a:outerShdw blurRad="38100" dist="38100" dir="2700000" algn="tl">
                    <a:srgbClr val="000000"/>
                  </a:outerShdw>
                </a:effectLst>
                <a:cs typeface="+mn-cs"/>
              </a:rPr>
              <a:t> المعرفة كالمحبة تنمو بالمشاركة.</a:t>
            </a:r>
          </a:p>
          <a:p>
            <a:pPr algn="r" rtl="1" eaLnBrk="1" hangingPunct="1">
              <a:buClr>
                <a:srgbClr val="CC9900"/>
              </a:buClr>
              <a:buFont typeface="Wingdings" panose="05000000000000000000" pitchFamily="2" charset="2"/>
              <a:buChar char="Ø"/>
              <a:defRPr/>
            </a:pPr>
            <a:endParaRPr lang="ar-JO" altLang="en-US" sz="2363" dirty="0">
              <a:solidFill>
                <a:srgbClr val="669900"/>
              </a:solidFill>
              <a:effectLst>
                <a:outerShdw blurRad="38100" dist="38100" dir="2700000" algn="tl">
                  <a:srgbClr val="000000"/>
                </a:outerShdw>
              </a:effectLst>
              <a:cs typeface="+mn-cs"/>
            </a:endParaRPr>
          </a:p>
          <a:p>
            <a:pPr algn="r" rtl="1" eaLnBrk="1" hangingPunct="1">
              <a:buClr>
                <a:srgbClr val="CC9900"/>
              </a:buClr>
              <a:buFont typeface="Wingdings" panose="05000000000000000000" pitchFamily="2" charset="2"/>
              <a:buChar char="Ø"/>
              <a:defRPr/>
            </a:pPr>
            <a:r>
              <a:rPr lang="ar-JO" altLang="en-US" sz="2363" dirty="0">
                <a:solidFill>
                  <a:srgbClr val="669900"/>
                </a:solidFill>
                <a:effectLst>
                  <a:outerShdw blurRad="38100" dist="38100" dir="2700000" algn="tl">
                    <a:srgbClr val="000000"/>
                  </a:outerShdw>
                </a:effectLst>
                <a:cs typeface="+mn-cs"/>
              </a:rPr>
              <a:t> أنت ما تعرفه</a:t>
            </a:r>
            <a:r>
              <a:rPr lang="ar-IQ" altLang="en-US" sz="2363" dirty="0">
                <a:solidFill>
                  <a:srgbClr val="669900"/>
                </a:solidFill>
                <a:effectLst>
                  <a:outerShdw blurRad="38100" dist="38100" dir="2700000" algn="tl">
                    <a:srgbClr val="000000"/>
                  </a:outerShdw>
                </a:effectLst>
                <a:cs typeface="+mn-cs"/>
              </a:rPr>
              <a:t> </a:t>
            </a:r>
            <a:r>
              <a:rPr lang="ar-JO" altLang="en-US" sz="2363" dirty="0">
                <a:solidFill>
                  <a:srgbClr val="669900"/>
                </a:solidFill>
                <a:effectLst>
                  <a:outerShdw blurRad="38100" dist="38100" dir="2700000" algn="tl">
                    <a:srgbClr val="000000"/>
                  </a:outerShdw>
                </a:effectLst>
                <a:cs typeface="+mn-cs"/>
              </a:rPr>
              <a:t>... ما تعرفه هو ما تتعلمه</a:t>
            </a:r>
            <a:r>
              <a:rPr lang="ar-IQ" altLang="en-US" sz="2363" dirty="0">
                <a:solidFill>
                  <a:srgbClr val="669900"/>
                </a:solidFill>
                <a:effectLst>
                  <a:outerShdw blurRad="38100" dist="38100" dir="2700000" algn="tl">
                    <a:srgbClr val="000000"/>
                  </a:outerShdw>
                </a:effectLst>
                <a:cs typeface="+mn-cs"/>
              </a:rPr>
              <a:t>؛</a:t>
            </a:r>
            <a:r>
              <a:rPr lang="ar-JO" altLang="en-US" sz="2363" dirty="0">
                <a:solidFill>
                  <a:srgbClr val="669900"/>
                </a:solidFill>
                <a:effectLst>
                  <a:outerShdw blurRad="38100" dist="38100" dir="2700000" algn="tl">
                    <a:srgbClr val="000000"/>
                  </a:outerShdw>
                </a:effectLst>
                <a:cs typeface="+mn-cs"/>
              </a:rPr>
              <a:t> لذا احرص على التعلم</a:t>
            </a:r>
          </a:p>
          <a:p>
            <a:pPr algn="r" rtl="1" eaLnBrk="1" hangingPunct="1">
              <a:buClr>
                <a:srgbClr val="CC9900"/>
              </a:buClr>
              <a:buFont typeface="Wingdings" panose="05000000000000000000" pitchFamily="2" charset="2"/>
              <a:buNone/>
              <a:defRPr/>
            </a:pPr>
            <a:r>
              <a:rPr lang="ar-JO" altLang="en-US" sz="2363" dirty="0">
                <a:solidFill>
                  <a:srgbClr val="669900"/>
                </a:solidFill>
                <a:effectLst>
                  <a:outerShdw blurRad="38100" dist="38100" dir="2700000" algn="tl">
                    <a:srgbClr val="000000"/>
                  </a:outerShdw>
                </a:effectLst>
                <a:cs typeface="+mn-cs"/>
              </a:rPr>
              <a:t>     </a:t>
            </a:r>
            <a:r>
              <a:rPr lang="ar-EG" altLang="en-US" sz="2363" dirty="0">
                <a:solidFill>
                  <a:srgbClr val="669900"/>
                </a:solidFill>
                <a:effectLst>
                  <a:outerShdw blurRad="38100" dist="38100" dir="2700000" algn="tl">
                    <a:srgbClr val="000000"/>
                  </a:outerShdw>
                </a:effectLst>
                <a:cs typeface="Times New Roman" panose="02020603050405020304" pitchFamily="18" charset="0"/>
              </a:rPr>
              <a:t>باستمرار.</a:t>
            </a:r>
          </a:p>
          <a:p>
            <a:pPr algn="r" rtl="1" eaLnBrk="1" hangingPunct="1">
              <a:buClr>
                <a:srgbClr val="CC9900"/>
              </a:buClr>
              <a:buFont typeface="Wingdings" panose="05000000000000000000" pitchFamily="2" charset="2"/>
              <a:buNone/>
              <a:defRPr/>
            </a:pPr>
            <a:r>
              <a:rPr lang="ar-EG" altLang="en-US" sz="2363" dirty="0">
                <a:solidFill>
                  <a:srgbClr val="669900"/>
                </a:solidFill>
                <a:effectLst>
                  <a:outerShdw blurRad="38100" dist="38100" dir="2700000" algn="tl">
                    <a:srgbClr val="000000"/>
                  </a:outerShdw>
                </a:effectLst>
                <a:cs typeface="Times New Roman" panose="02020603050405020304" pitchFamily="18" charset="0"/>
              </a:rPr>
              <a:t>  </a:t>
            </a:r>
          </a:p>
          <a:p>
            <a:pPr algn="r" rtl="1" eaLnBrk="1" hangingPunct="1">
              <a:buClr>
                <a:srgbClr val="CC9900"/>
              </a:buClr>
              <a:buFont typeface="Wingdings" panose="05000000000000000000" pitchFamily="2" charset="2"/>
              <a:buNone/>
              <a:defRPr/>
            </a:pPr>
            <a:r>
              <a:rPr lang="ar-EG" altLang="en-US" sz="2363" dirty="0">
                <a:solidFill>
                  <a:schemeClr val="accent2"/>
                </a:solidFill>
                <a:effectLst>
                  <a:outerShdw blurRad="38100" dist="38100" dir="2700000" algn="tl">
                    <a:srgbClr val="000000"/>
                  </a:outerShdw>
                </a:effectLst>
                <a:cs typeface="Times New Roman" panose="02020603050405020304" pitchFamily="18" charset="0"/>
              </a:rPr>
              <a:t>                                                      أ.د فؤاد محمد موسى</a:t>
            </a:r>
            <a:endParaRPr lang="en-US" altLang="en-US" sz="2363" dirty="0">
              <a:solidFill>
                <a:schemeClr val="accent2"/>
              </a:solidFill>
              <a:effectLst>
                <a:outerShdw blurRad="38100" dist="38100" dir="2700000" algn="tl">
                  <a:srgbClr val="000000"/>
                </a:outerShdw>
              </a:effectLst>
              <a:cs typeface="Times New Roman" panose="02020603050405020304" pitchFamily="18" charset="0"/>
            </a:endParaRPr>
          </a:p>
          <a:p>
            <a:pPr algn="r" rtl="1" eaLnBrk="1" hangingPunct="1">
              <a:defRPr/>
            </a:pPr>
            <a:endParaRPr lang="en-US" altLang="en-US" sz="2363" dirty="0">
              <a:solidFill>
                <a:schemeClr val="accent2"/>
              </a:solidFill>
              <a:effectLst>
                <a:outerShdw blurRad="38100" dist="38100" dir="2700000" algn="tl">
                  <a:srgbClr val="000000"/>
                </a:outerShdw>
              </a:effectLst>
              <a:cs typeface="+mn-cs"/>
            </a:endParaRPr>
          </a:p>
        </p:txBody>
      </p:sp>
      <p:pic>
        <p:nvPicPr>
          <p:cNvPr id="342038" name="Picture 22" descr="THA00042">
            <a:extLst>
              <a:ext uri="{FF2B5EF4-FFF2-40B4-BE49-F238E27FC236}">
                <a16:creationId xmlns:a16="http://schemas.microsoft.com/office/drawing/2014/main" id="{4E93B177-0005-87CA-512D-76992AFE5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46225"/>
            <a:ext cx="2322513" cy="4776788"/>
          </a:xfrm>
          <a:prstGeom prst="rect">
            <a:avLst/>
          </a:prstGeom>
          <a:noFill/>
          <a:ln>
            <a:noFill/>
          </a:ln>
          <a:effectLst>
            <a:outerShdw dist="107763" dir="135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2040" name="Group 24">
            <a:extLst>
              <a:ext uri="{FF2B5EF4-FFF2-40B4-BE49-F238E27FC236}">
                <a16:creationId xmlns:a16="http://schemas.microsoft.com/office/drawing/2014/main" id="{ED939341-C1F5-D9B0-5685-9837DFDCD6EA}"/>
              </a:ext>
            </a:extLst>
          </p:cNvPr>
          <p:cNvGrpSpPr>
            <a:grpSpLocks/>
          </p:cNvGrpSpPr>
          <p:nvPr/>
        </p:nvGrpSpPr>
        <p:grpSpPr bwMode="auto">
          <a:xfrm>
            <a:off x="3271838" y="3408363"/>
            <a:ext cx="2057400" cy="406400"/>
            <a:chOff x="4320" y="2144"/>
            <a:chExt cx="1296" cy="304"/>
          </a:xfrm>
        </p:grpSpPr>
        <p:sp>
          <p:nvSpPr>
            <p:cNvPr id="161798" name="AutoShape 3">
              <a:extLst>
                <a:ext uri="{FF2B5EF4-FFF2-40B4-BE49-F238E27FC236}">
                  <a16:creationId xmlns:a16="http://schemas.microsoft.com/office/drawing/2014/main" id="{6FF42ED7-FC88-F9F6-BBE4-E9FBDFCCB7A5}"/>
                </a:ext>
              </a:extLst>
            </p:cNvPr>
            <p:cNvSpPr>
              <a:spLocks noChangeArrowheads="1"/>
            </p:cNvSpPr>
            <p:nvPr/>
          </p:nvSpPr>
          <p:spPr bwMode="auto">
            <a:xfrm>
              <a:off x="4752"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61799" name="AutoShape 4">
              <a:extLst>
                <a:ext uri="{FF2B5EF4-FFF2-40B4-BE49-F238E27FC236}">
                  <a16:creationId xmlns:a16="http://schemas.microsoft.com/office/drawing/2014/main" id="{AE949B53-51B6-AB32-5A52-1A0652C71878}"/>
                </a:ext>
              </a:extLst>
            </p:cNvPr>
            <p:cNvSpPr>
              <a:spLocks noChangeArrowheads="1"/>
            </p:cNvSpPr>
            <p:nvPr/>
          </p:nvSpPr>
          <p:spPr bwMode="auto">
            <a:xfrm>
              <a:off x="4320"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61800" name="AutoShape 11">
              <a:extLst>
                <a:ext uri="{FF2B5EF4-FFF2-40B4-BE49-F238E27FC236}">
                  <a16:creationId xmlns:a16="http://schemas.microsoft.com/office/drawing/2014/main" id="{36E2FA4F-7195-A779-82A6-8862FA6D7B4B}"/>
                </a:ext>
              </a:extLst>
            </p:cNvPr>
            <p:cNvSpPr>
              <a:spLocks noChangeArrowheads="1"/>
            </p:cNvSpPr>
            <p:nvPr/>
          </p:nvSpPr>
          <p:spPr bwMode="auto">
            <a:xfrm>
              <a:off x="5184"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61801" name="AutoShape 13">
              <a:extLst>
                <a:ext uri="{FF2B5EF4-FFF2-40B4-BE49-F238E27FC236}">
                  <a16:creationId xmlns:a16="http://schemas.microsoft.com/office/drawing/2014/main" id="{030281F4-D121-7DD9-DF82-9EA933E545E6}"/>
                </a:ext>
              </a:extLst>
            </p:cNvPr>
            <p:cNvSpPr>
              <a:spLocks noChangeArrowheads="1"/>
            </p:cNvSpPr>
            <p:nvPr/>
          </p:nvSpPr>
          <p:spPr bwMode="auto">
            <a:xfrm>
              <a:off x="4896"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61802" name="AutoShape 14">
              <a:extLst>
                <a:ext uri="{FF2B5EF4-FFF2-40B4-BE49-F238E27FC236}">
                  <a16:creationId xmlns:a16="http://schemas.microsoft.com/office/drawing/2014/main" id="{3830D254-ECD8-6BEB-DF6A-61C610A2CEBB}"/>
                </a:ext>
              </a:extLst>
            </p:cNvPr>
            <p:cNvSpPr>
              <a:spLocks noChangeArrowheads="1"/>
            </p:cNvSpPr>
            <p:nvPr/>
          </p:nvSpPr>
          <p:spPr bwMode="auto">
            <a:xfrm>
              <a:off x="4464"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61803" name="AutoShape 21">
              <a:extLst>
                <a:ext uri="{FF2B5EF4-FFF2-40B4-BE49-F238E27FC236}">
                  <a16:creationId xmlns:a16="http://schemas.microsoft.com/office/drawing/2014/main" id="{D6C4DA47-9716-DB4C-A136-1E36A841BF4A}"/>
                </a:ext>
              </a:extLst>
            </p:cNvPr>
            <p:cNvSpPr>
              <a:spLocks noChangeArrowheads="1"/>
            </p:cNvSpPr>
            <p:nvPr/>
          </p:nvSpPr>
          <p:spPr bwMode="auto">
            <a:xfrm>
              <a:off x="5328" y="2160"/>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grpSp>
      <p:pic>
        <p:nvPicPr>
          <p:cNvPr id="161797" name="Audio 1">
            <a:hlinkClick r:id="" action="ppaction://media"/>
            <a:extLst>
              <a:ext uri="{FF2B5EF4-FFF2-40B4-BE49-F238E27FC236}">
                <a16:creationId xmlns:a16="http://schemas.microsoft.com/office/drawing/2014/main" id="{C8960800-6811-3CFA-CB46-A6CFBBAF31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61500" y="5626100"/>
            <a:ext cx="609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66916">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42038"/>
                                        </p:tgtEl>
                                        <p:attrNameLst>
                                          <p:attrName>style.visibility</p:attrName>
                                        </p:attrNameLst>
                                      </p:cBhvr>
                                      <p:to>
                                        <p:strVal val="visible"/>
                                      </p:to>
                                    </p:set>
                                    <p:animEffect transition="in" filter="wedge">
                                      <p:cBhvr>
                                        <p:cTn id="7" dur="2000"/>
                                        <p:tgtEl>
                                          <p:spTgt spid="3420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342040"/>
                                        </p:tgtEl>
                                        <p:attrNameLst>
                                          <p:attrName>style.visibility</p:attrName>
                                        </p:attrNameLst>
                                      </p:cBhvr>
                                      <p:to>
                                        <p:strVal val="visible"/>
                                      </p:to>
                                    </p:set>
                                    <p:anim calcmode="lin" valueType="num">
                                      <p:cBhvr>
                                        <p:cTn id="12" dur="500" fill="hold"/>
                                        <p:tgtEl>
                                          <p:spTgt spid="342040"/>
                                        </p:tgtEl>
                                        <p:attrNameLst>
                                          <p:attrName>ppt_w</p:attrName>
                                        </p:attrNameLst>
                                      </p:cBhvr>
                                      <p:tavLst>
                                        <p:tav tm="0">
                                          <p:val>
                                            <p:fltVal val="0"/>
                                          </p:val>
                                        </p:tav>
                                        <p:tav tm="100000">
                                          <p:val>
                                            <p:strVal val="#ppt_w"/>
                                          </p:val>
                                        </p:tav>
                                      </p:tavLst>
                                    </p:anim>
                                    <p:anim calcmode="lin" valueType="num">
                                      <p:cBhvr>
                                        <p:cTn id="13" dur="500" fill="hold"/>
                                        <p:tgtEl>
                                          <p:spTgt spid="342040"/>
                                        </p:tgtEl>
                                        <p:attrNameLst>
                                          <p:attrName>ppt_h</p:attrName>
                                        </p:attrNameLst>
                                      </p:cBhvr>
                                      <p:tavLst>
                                        <p:tav tm="0">
                                          <p:val>
                                            <p:fltVal val="0"/>
                                          </p:val>
                                        </p:tav>
                                        <p:tav tm="100000">
                                          <p:val>
                                            <p:strVal val="#ppt_h"/>
                                          </p:val>
                                        </p:tav>
                                      </p:tavLst>
                                    </p:anim>
                                    <p:anim calcmode="lin" valueType="num">
                                      <p:cBhvr>
                                        <p:cTn id="14" dur="500" fill="hold"/>
                                        <p:tgtEl>
                                          <p:spTgt spid="342040"/>
                                        </p:tgtEl>
                                        <p:attrNameLst>
                                          <p:attrName>style.rotation</p:attrName>
                                        </p:attrNameLst>
                                      </p:cBhvr>
                                      <p:tavLst>
                                        <p:tav tm="0">
                                          <p:val>
                                            <p:fltVal val="360"/>
                                          </p:val>
                                        </p:tav>
                                        <p:tav tm="100000">
                                          <p:val>
                                            <p:fltVal val="0"/>
                                          </p:val>
                                        </p:tav>
                                      </p:tavLst>
                                    </p:anim>
                                    <p:animEffect transition="in" filter="fade">
                                      <p:cBhvr>
                                        <p:cTn id="15" dur="500"/>
                                        <p:tgtEl>
                                          <p:spTgt spid="34204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342018"/>
                                        </p:tgtEl>
                                        <p:attrNameLst>
                                          <p:attrName>style.visibility</p:attrName>
                                        </p:attrNameLst>
                                      </p:cBhvr>
                                      <p:to>
                                        <p:strVal val="visible"/>
                                      </p:to>
                                    </p:set>
                                    <p:animEffect transition="in" filter="circle(in)">
                                      <p:cBhvr>
                                        <p:cTn id="20" dur="2000"/>
                                        <p:tgtEl>
                                          <p:spTgt spid="342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3">
            <a:extLst>
              <a:ext uri="{FF2B5EF4-FFF2-40B4-BE49-F238E27FC236}">
                <a16:creationId xmlns:a16="http://schemas.microsoft.com/office/drawing/2014/main" id="{71744FB4-3E01-6732-E481-18053E317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4988"/>
            <a:ext cx="10340975"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037E587-C215-8C1B-2971-718A267CD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3" y="2147888"/>
            <a:ext cx="6557962"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a:extLst>
              <a:ext uri="{FF2B5EF4-FFF2-40B4-BE49-F238E27FC236}">
                <a16:creationId xmlns:a16="http://schemas.microsoft.com/office/drawing/2014/main" id="{EB730363-677C-FE85-0AE9-A56C9D59487C}"/>
              </a:ext>
            </a:extLst>
          </p:cNvPr>
          <p:cNvSpPr txBox="1">
            <a:spLocks noChangeArrowheads="1"/>
          </p:cNvSpPr>
          <p:nvPr/>
        </p:nvSpPr>
        <p:spPr bwMode="auto">
          <a:xfrm>
            <a:off x="3054350" y="2419350"/>
            <a:ext cx="5184775" cy="371475"/>
          </a:xfrm>
          <a:prstGeom prst="rect">
            <a:avLst/>
          </a:prstGeom>
          <a:noFill/>
          <a:ln>
            <a:noFill/>
          </a:ln>
          <a:effectLst/>
        </p:spPr>
        <p:txBody>
          <a:bodyPr lIns="85735" tIns="42867" rIns="85735" bIns="42867">
            <a:spAutoFit/>
          </a:bodyPr>
          <a:lstStyle>
            <a:lvl1pPr>
              <a:defRPr sz="3200" b="1">
                <a:solidFill>
                  <a:schemeClr val="tx1"/>
                </a:solidFill>
                <a:latin typeface="Times New Roman" pitchFamily="18" charset="0"/>
                <a:cs typeface="Arial" charset="0"/>
              </a:defRPr>
            </a:lvl1pPr>
            <a:lvl2pPr marL="742950" indent="-285750">
              <a:defRPr sz="3200" b="1">
                <a:solidFill>
                  <a:schemeClr val="tx1"/>
                </a:solidFill>
                <a:latin typeface="Times New Roman" pitchFamily="18" charset="0"/>
                <a:cs typeface="Arial" charset="0"/>
              </a:defRPr>
            </a:lvl2pPr>
            <a:lvl3pPr marL="1143000" indent="-228600">
              <a:defRPr sz="3200" b="1">
                <a:solidFill>
                  <a:schemeClr val="tx1"/>
                </a:solidFill>
                <a:latin typeface="Times New Roman" pitchFamily="18" charset="0"/>
                <a:cs typeface="Arial" charset="0"/>
              </a:defRPr>
            </a:lvl3pPr>
            <a:lvl4pPr marL="1600200" indent="-228600">
              <a:defRPr sz="3200" b="1">
                <a:solidFill>
                  <a:schemeClr val="tx1"/>
                </a:solidFill>
                <a:latin typeface="Times New Roman" pitchFamily="18" charset="0"/>
                <a:cs typeface="Arial" charset="0"/>
              </a:defRPr>
            </a:lvl4pPr>
            <a:lvl5pPr marL="2057400" indent="-228600">
              <a:defRPr sz="32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32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32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32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3200" b="1">
                <a:solidFill>
                  <a:schemeClr val="tx1"/>
                </a:solidFill>
                <a:latin typeface="Times New Roman" pitchFamily="18" charset="0"/>
                <a:cs typeface="Arial" charset="0"/>
              </a:defRPr>
            </a:lvl9pPr>
          </a:lstStyle>
          <a:p>
            <a:pPr algn="ctr" rtl="1" eaLnBrk="1" hangingPunct="1">
              <a:spcBef>
                <a:spcPct val="50000"/>
              </a:spcBef>
              <a:defRPr/>
            </a:pPr>
            <a:endParaRPr lang="en-US" altLang="en-US" sz="1857">
              <a:cs typeface="Times New Roman" pitchFamily="18" charset="0"/>
            </a:endParaRPr>
          </a:p>
        </p:txBody>
      </p:sp>
      <p:sp>
        <p:nvSpPr>
          <p:cNvPr id="280581" name="Text Box 5" descr="Purple mesh">
            <a:extLst>
              <a:ext uri="{FF2B5EF4-FFF2-40B4-BE49-F238E27FC236}">
                <a16:creationId xmlns:a16="http://schemas.microsoft.com/office/drawing/2014/main" id="{A91F1688-D273-DE4C-1A06-17B4E7B63B2C}"/>
              </a:ext>
            </a:extLst>
          </p:cNvPr>
          <p:cNvSpPr txBox="1">
            <a:spLocks noChangeArrowheads="1"/>
          </p:cNvSpPr>
          <p:nvPr/>
        </p:nvSpPr>
        <p:spPr bwMode="auto">
          <a:xfrm>
            <a:off x="606425" y="631825"/>
            <a:ext cx="9361488" cy="4237038"/>
          </a:xfrm>
          <a:prstGeom prst="rect">
            <a:avLst/>
          </a:prstGeom>
          <a:blipFill dpi="0" rotWithShape="1">
            <a:blip r:embed="rId4"/>
            <a:srcRect/>
            <a:tile tx="0" ty="0" sx="100000" sy="100000" flip="none" algn="tl"/>
          </a:blipFill>
          <a:ln w="9525">
            <a:miter lim="800000"/>
            <a:headEnd/>
            <a:tailEnd/>
          </a:ln>
          <a:effectLst/>
          <a:scene3d>
            <a:camera prst="legacyPerspectiveBottom"/>
            <a:lightRig rig="legacyFlat3" dir="t"/>
          </a:scene3d>
          <a:sp3d extrusionH="121893000" prstMaterial="legacyMatte">
            <a:bevelT w="13500" h="13500" prst="angle"/>
            <a:bevelB w="13500" h="13500" prst="angle"/>
            <a:extrusionClr>
              <a:srgbClr val="9900CC"/>
            </a:extrusionClr>
          </a:sp3d>
        </p:spPr>
        <p:txBody>
          <a:bodyPr lIns="85735" tIns="42867" rIns="85735" bIns="42867">
            <a:spAutoFit/>
            <a:flatTx/>
          </a:bodyPr>
          <a:lstStyle>
            <a:lvl1pPr>
              <a:defRPr sz="3200" b="1">
                <a:solidFill>
                  <a:schemeClr val="tx1"/>
                </a:solidFill>
                <a:latin typeface="Times New Roman" pitchFamily="18" charset="0"/>
                <a:cs typeface="Arial" charset="0"/>
              </a:defRPr>
            </a:lvl1pPr>
            <a:lvl2pPr marL="742950" indent="-285750">
              <a:defRPr sz="3200" b="1">
                <a:solidFill>
                  <a:schemeClr val="tx1"/>
                </a:solidFill>
                <a:latin typeface="Times New Roman" pitchFamily="18" charset="0"/>
                <a:cs typeface="Arial" charset="0"/>
              </a:defRPr>
            </a:lvl2pPr>
            <a:lvl3pPr marL="1143000" indent="-228600">
              <a:defRPr sz="3200" b="1">
                <a:solidFill>
                  <a:schemeClr val="tx1"/>
                </a:solidFill>
                <a:latin typeface="Times New Roman" pitchFamily="18" charset="0"/>
                <a:cs typeface="Arial" charset="0"/>
              </a:defRPr>
            </a:lvl3pPr>
            <a:lvl4pPr marL="1600200" indent="-228600">
              <a:defRPr sz="3200" b="1">
                <a:solidFill>
                  <a:schemeClr val="tx1"/>
                </a:solidFill>
                <a:latin typeface="Times New Roman" pitchFamily="18" charset="0"/>
                <a:cs typeface="Arial" charset="0"/>
              </a:defRPr>
            </a:lvl4pPr>
            <a:lvl5pPr marL="2057400" indent="-228600">
              <a:defRPr sz="32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32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32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32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3200" b="1">
                <a:solidFill>
                  <a:schemeClr val="tx1"/>
                </a:solidFill>
                <a:latin typeface="Times New Roman" pitchFamily="18" charset="0"/>
                <a:cs typeface="Arial" charset="0"/>
              </a:defRPr>
            </a:lvl9pPr>
          </a:lstStyle>
          <a:p>
            <a:pPr algn="ctr" rtl="1" eaLnBrk="1" hangingPunct="1">
              <a:spcBef>
                <a:spcPct val="50000"/>
              </a:spcBef>
              <a:defRPr/>
            </a:pPr>
            <a:r>
              <a:rPr lang="ar-EG" altLang="en-US" sz="5063" dirty="0">
                <a:solidFill>
                  <a:srgbClr val="FFFF66"/>
                </a:solidFill>
                <a:cs typeface="Times New Roman" pitchFamily="18" charset="0"/>
              </a:rPr>
              <a:t>طبيعة الكون أحد </a:t>
            </a:r>
          </a:p>
          <a:p>
            <a:pPr algn="ctr" rtl="1" eaLnBrk="1" hangingPunct="1">
              <a:spcBef>
                <a:spcPct val="50000"/>
              </a:spcBef>
              <a:defRPr/>
            </a:pPr>
            <a:r>
              <a:rPr lang="ar-EG" altLang="en-US" sz="5063" dirty="0">
                <a:solidFill>
                  <a:srgbClr val="FFFF66"/>
                </a:solidFill>
                <a:cs typeface="Times New Roman" pitchFamily="18" charset="0"/>
              </a:rPr>
              <a:t>أسس المنهج الدراسي من المنظور الإسلامي</a:t>
            </a:r>
          </a:p>
          <a:p>
            <a:pPr algn="ctr" rtl="1" eaLnBrk="1" hangingPunct="1">
              <a:spcBef>
                <a:spcPct val="50000"/>
              </a:spcBef>
              <a:defRPr/>
            </a:pPr>
            <a:endParaRPr lang="ar-EG" altLang="en-US" sz="5063" dirty="0">
              <a:solidFill>
                <a:srgbClr val="FFFF66"/>
              </a:solidFill>
              <a:cs typeface="Times New Roman" pitchFamily="18" charset="0"/>
            </a:endParaRPr>
          </a:p>
          <a:p>
            <a:pPr algn="ctr" rtl="1" eaLnBrk="1" hangingPunct="1">
              <a:spcBef>
                <a:spcPct val="50000"/>
              </a:spcBef>
              <a:defRPr/>
            </a:pPr>
            <a:endParaRPr lang="ar-SA" altLang="en-US" sz="4473" dirty="0">
              <a:solidFill>
                <a:srgbClr val="FFFF66"/>
              </a:solidFill>
            </a:endParaRPr>
          </a:p>
        </p:txBody>
      </p:sp>
      <p:sp>
        <p:nvSpPr>
          <p:cNvPr id="280583" name="Text Box 7" descr="Walnut">
            <a:extLst>
              <a:ext uri="{FF2B5EF4-FFF2-40B4-BE49-F238E27FC236}">
                <a16:creationId xmlns:a16="http://schemas.microsoft.com/office/drawing/2014/main" id="{316CEE29-3049-F472-297F-76AF662D2BD8}"/>
              </a:ext>
            </a:extLst>
          </p:cNvPr>
          <p:cNvSpPr txBox="1">
            <a:spLocks noChangeArrowheads="1"/>
          </p:cNvSpPr>
          <p:nvPr/>
        </p:nvSpPr>
        <p:spPr bwMode="auto">
          <a:xfrm>
            <a:off x="247650" y="3246438"/>
            <a:ext cx="9791700" cy="1593850"/>
          </a:xfrm>
          <a:prstGeom prst="rect">
            <a:avLst/>
          </a:prstGeom>
          <a:blipFill dpi="0" rotWithShape="1">
            <a:blip r:embed="rId5"/>
            <a:srcRect/>
            <a:tile tx="0" ty="0" sx="100000" sy="100000" flip="none" algn="tl"/>
          </a:blipFill>
          <a:ln w="12700" cap="sq">
            <a:solidFill>
              <a:srgbClr val="99FF66"/>
            </a:solidFill>
            <a:miter lim="800000"/>
            <a:headEnd type="none" w="sm" len="sm"/>
            <a:tailEnd type="none" w="sm" len="sm"/>
          </a:ln>
          <a:effectLst/>
        </p:spPr>
        <p:txBody>
          <a:bodyPr lIns="85735" tIns="42867" rIns="85735" bIns="42867">
            <a:spAutoFit/>
          </a:bodyPr>
          <a:lstStyle/>
          <a:p>
            <a:pPr algn="ctr" rtl="1" eaLnBrk="1" hangingPunct="1">
              <a:defRPr/>
            </a:pPr>
            <a:r>
              <a:rPr lang="ar-EG" altLang="en-US" sz="3713" dirty="0">
                <a:solidFill>
                  <a:srgbClr val="FFFF66"/>
                </a:solidFill>
                <a:effectLst>
                  <a:outerShdw blurRad="38100" dist="38100" dir="2700000" algn="tl">
                    <a:srgbClr val="000000"/>
                  </a:outerShdw>
                </a:effectLst>
                <a:cs typeface="Times New Roman" panose="02020603050405020304" pitchFamily="18" charset="0"/>
              </a:rPr>
              <a:t>الأستاذ الدكتور/ فؤاد موسى عبد العال</a:t>
            </a:r>
          </a:p>
          <a:p>
            <a:pPr algn="ctr" rtl="1" eaLnBrk="1" hangingPunct="1">
              <a:defRPr/>
            </a:pPr>
            <a:r>
              <a:rPr lang="ar-EG" altLang="en-US" sz="3376" dirty="0">
                <a:solidFill>
                  <a:srgbClr val="99FF66"/>
                </a:solidFill>
                <a:effectLst>
                  <a:outerShdw blurRad="38100" dist="38100" dir="2700000" algn="tl">
                    <a:srgbClr val="000000"/>
                  </a:outerShdw>
                </a:effectLst>
                <a:cs typeface="Traditional Arabic" panose="02020603050405020304" pitchFamily="18" charset="-78"/>
              </a:rPr>
              <a:t>أستاذ المناهج وطرق التدريس ورئيس قسم المناهج وطرق التدريس</a:t>
            </a:r>
          </a:p>
          <a:p>
            <a:pPr algn="ctr" rtl="1" eaLnBrk="1" hangingPunct="1">
              <a:defRPr/>
            </a:pPr>
            <a:r>
              <a:rPr lang="ar-EG" altLang="en-US" sz="2700" dirty="0">
                <a:solidFill>
                  <a:schemeClr val="bg1"/>
                </a:solidFill>
                <a:effectLst>
                  <a:outerShdw blurRad="38100" dist="38100" dir="2700000" algn="tl">
                    <a:srgbClr val="000000"/>
                  </a:outerShdw>
                </a:effectLst>
                <a:cs typeface="Times New Roman" panose="02020603050405020304" pitchFamily="18" charset="0"/>
              </a:rPr>
              <a:t>كلية التربية – جامعة المنصورة</a:t>
            </a:r>
            <a:endParaRPr lang="en-US" altLang="en-US" sz="2700" dirty="0">
              <a:solidFill>
                <a:schemeClr val="bg1"/>
              </a:solidFill>
              <a:effectLst>
                <a:outerShdw blurRad="38100" dist="38100" dir="2700000" algn="tl">
                  <a:srgbClr val="000000"/>
                </a:outerShdw>
              </a:effectLst>
              <a:cs typeface="Times New Roman" panose="02020603050405020304" pitchFamily="18" charset="0"/>
            </a:endParaRPr>
          </a:p>
        </p:txBody>
      </p:sp>
      <p:pic>
        <p:nvPicPr>
          <p:cNvPr id="164869" name="Audio 1">
            <a:hlinkClick r:id="" action="ppaction://media"/>
            <a:extLst>
              <a:ext uri="{FF2B5EF4-FFF2-40B4-BE49-F238E27FC236}">
                <a16:creationId xmlns:a16="http://schemas.microsoft.com/office/drawing/2014/main" id="{38710625-4AB2-ACB2-88F3-EFC65968246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61500" y="5626100"/>
            <a:ext cx="609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420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0581"/>
                                        </p:tgtEl>
                                        <p:attrNameLst>
                                          <p:attrName>style.visibility</p:attrName>
                                        </p:attrNameLst>
                                      </p:cBhvr>
                                      <p:to>
                                        <p:strVal val="visible"/>
                                      </p:to>
                                    </p:set>
                                    <p:anim calcmode="lin" valueType="num">
                                      <p:cBhvr additive="base">
                                        <p:cTn id="7" dur="500" fill="hold"/>
                                        <p:tgtEl>
                                          <p:spTgt spid="280581"/>
                                        </p:tgtEl>
                                        <p:attrNameLst>
                                          <p:attrName>ppt_x</p:attrName>
                                        </p:attrNameLst>
                                      </p:cBhvr>
                                      <p:tavLst>
                                        <p:tav tm="0">
                                          <p:val>
                                            <p:strVal val="#ppt_x"/>
                                          </p:val>
                                        </p:tav>
                                        <p:tav tm="100000">
                                          <p:val>
                                            <p:strVal val="#ppt_x"/>
                                          </p:val>
                                        </p:tav>
                                      </p:tavLst>
                                    </p:anim>
                                    <p:anim calcmode="lin" valueType="num">
                                      <p:cBhvr additive="base">
                                        <p:cTn id="8" dur="500" fill="hold"/>
                                        <p:tgtEl>
                                          <p:spTgt spid="2805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80583"/>
                                        </p:tgtEl>
                                        <p:attrNameLst>
                                          <p:attrName>style.visibility</p:attrName>
                                        </p:attrNameLst>
                                      </p:cBhvr>
                                      <p:to>
                                        <p:strVal val="visible"/>
                                      </p:to>
                                    </p:set>
                                    <p:animEffect transition="in" filter="blinds(horizontal)">
                                      <p:cBhvr>
                                        <p:cTn id="13" dur="500"/>
                                        <p:tgtEl>
                                          <p:spTgt spid="280583"/>
                                        </p:tgtEl>
                                      </p:cBhvr>
                                    </p:animEffect>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1" grpId="0" animBg="1"/>
      <p:bldP spid="280583"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6">
            <a:extLst>
              <a:ext uri="{FF2B5EF4-FFF2-40B4-BE49-F238E27FC236}">
                <a16:creationId xmlns:a16="http://schemas.microsoft.com/office/drawing/2014/main" id="{E8FA6474-1B46-5C9B-E356-263FF406F2C4}"/>
              </a:ext>
            </a:extLst>
          </p:cNvPr>
          <p:cNvSpPr>
            <a:spLocks noGrp="1"/>
          </p:cNvSpPr>
          <p:nvPr>
            <p:ph type="ctrTitle"/>
          </p:nvPr>
        </p:nvSpPr>
        <p:spPr>
          <a:xfrm>
            <a:off x="647700" y="1363663"/>
            <a:ext cx="8202613" cy="2308225"/>
          </a:xfrm>
        </p:spPr>
        <p:txBody>
          <a:bodyPr/>
          <a:lstStyle/>
          <a:p>
            <a:pPr algn="ctr">
              <a:defRPr/>
            </a:pPr>
            <a:r>
              <a:rPr lang="ar-EG"/>
              <a:t>الفصل السابع</a:t>
            </a:r>
            <a:br>
              <a:rPr lang="ar-EG"/>
            </a:br>
            <a:r>
              <a:rPr lang="ar-EG" sz="5063"/>
              <a:t>الأساس السادس: طبيعة الكون</a:t>
            </a:r>
            <a:endParaRPr b="1"/>
          </a:p>
        </p:txBody>
      </p:sp>
      <p:sp>
        <p:nvSpPr>
          <p:cNvPr id="8" name="부제목 7">
            <a:extLst>
              <a:ext uri="{FF2B5EF4-FFF2-40B4-BE49-F238E27FC236}">
                <a16:creationId xmlns:a16="http://schemas.microsoft.com/office/drawing/2014/main" id="{D76C00E6-931B-AC93-714A-BD3AB73B18FB}"/>
              </a:ext>
            </a:extLst>
          </p:cNvPr>
          <p:cNvSpPr>
            <a:spLocks noGrp="1"/>
          </p:cNvSpPr>
          <p:nvPr>
            <p:ph type="subTitle" idx="1"/>
          </p:nvPr>
        </p:nvSpPr>
        <p:spPr>
          <a:xfrm>
            <a:off x="647700" y="4316413"/>
            <a:ext cx="8385175" cy="596900"/>
          </a:xfrm>
        </p:spPr>
        <p:txBody>
          <a:bodyPr/>
          <a:lstStyle/>
          <a:p>
            <a:pPr algn="ctr">
              <a:spcBef>
                <a:spcPts val="0"/>
              </a:spcBef>
              <a:spcAft>
                <a:spcPts val="1772"/>
              </a:spcAft>
              <a:defRPr/>
            </a:pPr>
            <a:r>
              <a:rPr lang="ar-EG" sz="1350" b="1"/>
              <a:t>المناهج              </a:t>
            </a:r>
            <a:r>
              <a:rPr lang="ar-EG" sz="1181"/>
              <a:t>ا</a:t>
            </a:r>
            <a:r>
              <a:rPr lang="ar-EG" sz="1350" b="1"/>
              <a:t>لأستاذ الدكتور فؤاد محمد موسى                            </a:t>
            </a:r>
          </a:p>
        </p:txBody>
      </p:sp>
      <p:pic>
        <p:nvPicPr>
          <p:cNvPr id="165892" name="그림 2">
            <a:extLst>
              <a:ext uri="{FF2B5EF4-FFF2-40B4-BE49-F238E27FC236}">
                <a16:creationId xmlns:a16="http://schemas.microsoft.com/office/drawing/2014/main" id="{CB5D6929-ABF8-6620-81A7-BE7FD95AF0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25738"/>
            <a:ext cx="1487488"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직선 연결선 5">
            <a:extLst>
              <a:ext uri="{FF2B5EF4-FFF2-40B4-BE49-F238E27FC236}">
                <a16:creationId xmlns:a16="http://schemas.microsoft.com/office/drawing/2014/main" id="{5905F95D-F814-95D8-3568-7AA44F8DA27E}"/>
              </a:ext>
            </a:extLst>
          </p:cNvPr>
          <p:cNvCxnSpPr/>
          <p:nvPr/>
        </p:nvCxnSpPr>
        <p:spPr>
          <a:xfrm>
            <a:off x="1619250" y="4522788"/>
            <a:ext cx="1762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EF2A4F10-2292-0C7A-3ECA-B7A4CBF2821B}"/>
              </a:ext>
            </a:extLst>
          </p:cNvPr>
          <p:cNvSpPr txBox="1"/>
          <p:nvPr/>
        </p:nvSpPr>
        <p:spPr>
          <a:xfrm>
            <a:off x="7027863" y="876300"/>
            <a:ext cx="3021012" cy="663575"/>
          </a:xfrm>
          <a:prstGeom prst="rect">
            <a:avLst/>
          </a:prstGeom>
          <a:noFill/>
        </p:spPr>
        <p:txBody>
          <a:bodyPr>
            <a:spAutoFit/>
          </a:bodyPr>
          <a:lstStyle/>
          <a:p>
            <a:pPr algn="r">
              <a:defRPr/>
            </a:pPr>
            <a:r>
              <a:rPr lang="ar-EG" altLang="ko-KR" sz="3713" dirty="0">
                <a:solidFill>
                  <a:schemeClr val="bg1"/>
                </a:solidFill>
                <a:latin typeface="+mj-lt"/>
                <a:ea typeface="맑은 고딕" panose="020B0503020000020004" pitchFamily="50" charset="-127"/>
              </a:rPr>
              <a:t>العناصر الرئيسية</a:t>
            </a:r>
            <a:endParaRPr lang="ko-KR" altLang="en-US" sz="3713" dirty="0">
              <a:solidFill>
                <a:schemeClr val="bg1"/>
              </a:solidFill>
              <a:latin typeface="+mj-lt"/>
              <a:ea typeface="맑은 고딕" panose="020B0503020000020004" pitchFamily="50" charset="-127"/>
            </a:endParaRPr>
          </a:p>
        </p:txBody>
      </p:sp>
      <p:grpSp>
        <p:nvGrpSpPr>
          <p:cNvPr id="2" name="그룹 1">
            <a:extLst>
              <a:ext uri="{FF2B5EF4-FFF2-40B4-BE49-F238E27FC236}">
                <a16:creationId xmlns:a16="http://schemas.microsoft.com/office/drawing/2014/main" id="{6895C456-FF65-48A5-E636-D7A2635C65DE}"/>
              </a:ext>
            </a:extLst>
          </p:cNvPr>
          <p:cNvGrpSpPr>
            <a:grpSpLocks/>
          </p:cNvGrpSpPr>
          <p:nvPr/>
        </p:nvGrpSpPr>
        <p:grpSpPr bwMode="auto">
          <a:xfrm>
            <a:off x="4953002" y="1700808"/>
            <a:ext cx="3021012" cy="974725"/>
            <a:chOff x="5663158" y="1788271"/>
            <a:chExt cx="2788717" cy="1155729"/>
          </a:xfrm>
        </p:grpSpPr>
        <p:sp>
          <p:nvSpPr>
            <p:cNvPr id="3" name="TextBox 13">
              <a:extLst>
                <a:ext uri="{FF2B5EF4-FFF2-40B4-BE49-F238E27FC236}">
                  <a16:creationId xmlns:a16="http://schemas.microsoft.com/office/drawing/2014/main" id="{6A79EA46-0EDF-FCFB-B1DB-F30597FFE946}"/>
                </a:ext>
              </a:extLst>
            </p:cNvPr>
            <p:cNvSpPr txBox="1">
              <a:spLocks noChangeArrowheads="1"/>
            </p:cNvSpPr>
            <p:nvPr/>
          </p:nvSpPr>
          <p:spPr bwMode="auto">
            <a:xfrm>
              <a:off x="7731174" y="1788271"/>
              <a:ext cx="720701" cy="540219"/>
            </a:xfrm>
            <a:prstGeom prst="rect">
              <a:avLst/>
            </a:prstGeom>
            <a:noFill/>
            <a:ln w="9525">
              <a:noFill/>
              <a:miter lim="800000"/>
              <a:headEnd/>
              <a:tailEnd/>
            </a:ln>
          </p:spPr>
          <p:txBody>
            <a:bodyPr>
              <a:spAutoFit/>
            </a:bodyPr>
            <a:lstStyle/>
            <a:p>
              <a:pPr>
                <a:defRPr/>
              </a:pPr>
              <a:r>
                <a:rPr lang="ar-EG" altLang="ko-KR" sz="2363" dirty="0">
                  <a:solidFill>
                    <a:srgbClr val="E0898E"/>
                  </a:solidFill>
                  <a:latin typeface="+mj-lt"/>
                  <a:ea typeface="맑은 고딕" panose="020B0503020000020004" pitchFamily="50" charset="-127"/>
                </a:rPr>
                <a:t>1</a:t>
              </a:r>
              <a:endParaRPr lang="ko-KR" altLang="en-US" sz="2363" dirty="0">
                <a:solidFill>
                  <a:srgbClr val="E0898E"/>
                </a:solidFill>
                <a:latin typeface="+mj-lt"/>
                <a:ea typeface="맑은 고딕" panose="020B0503020000020004" pitchFamily="50" charset="-127"/>
              </a:endParaRPr>
            </a:p>
          </p:txBody>
        </p:sp>
        <p:sp>
          <p:nvSpPr>
            <p:cNvPr id="4" name="Text Box 5">
              <a:extLst>
                <a:ext uri="{FF2B5EF4-FFF2-40B4-BE49-F238E27FC236}">
                  <a16:creationId xmlns:a16="http://schemas.microsoft.com/office/drawing/2014/main" id="{5B55D731-CC0E-890B-F2D3-9CFDD57F841F}"/>
                </a:ext>
              </a:extLst>
            </p:cNvPr>
            <p:cNvSpPr txBox="1">
              <a:spLocks noChangeArrowheads="1"/>
            </p:cNvSpPr>
            <p:nvPr/>
          </p:nvSpPr>
          <p:spPr bwMode="auto">
            <a:xfrm>
              <a:off x="5663158" y="1850387"/>
              <a:ext cx="1420702" cy="1093613"/>
            </a:xfrm>
            <a:prstGeom prst="rect">
              <a:avLst/>
            </a:prstGeom>
            <a:noFill/>
            <a:ln w="9525">
              <a:noFill/>
              <a:miter lim="800000"/>
              <a:headEnd/>
              <a:tailEnd/>
            </a:ln>
          </p:spPr>
          <p:txBody>
            <a:bodyPr>
              <a:spAutoFit/>
            </a:bodyPr>
            <a:lstStyle/>
            <a:p>
              <a:pPr>
                <a:defRPr/>
              </a:pPr>
              <a:r>
                <a:rPr lang="ar-EG" altLang="ko-KR" sz="2700" dirty="0">
                  <a:solidFill>
                    <a:srgbClr val="E0898E"/>
                  </a:solidFill>
                  <a:latin typeface="+mj-lt"/>
                </a:rPr>
                <a:t>مفهوم الكون</a:t>
              </a:r>
              <a:endParaRPr lang="en-US" altLang="ko-KR" sz="2700" dirty="0">
                <a:solidFill>
                  <a:srgbClr val="E0898E"/>
                </a:solidFill>
                <a:latin typeface="+mj-lt"/>
              </a:endParaRPr>
            </a:p>
          </p:txBody>
        </p:sp>
      </p:grpSp>
      <p:grpSp>
        <p:nvGrpSpPr>
          <p:cNvPr id="5" name="그룹 2">
            <a:extLst>
              <a:ext uri="{FF2B5EF4-FFF2-40B4-BE49-F238E27FC236}">
                <a16:creationId xmlns:a16="http://schemas.microsoft.com/office/drawing/2014/main" id="{7BDDD1E6-B5BA-145F-DBA7-70CB15222380}"/>
              </a:ext>
            </a:extLst>
          </p:cNvPr>
          <p:cNvGrpSpPr>
            <a:grpSpLocks/>
          </p:cNvGrpSpPr>
          <p:nvPr/>
        </p:nvGrpSpPr>
        <p:grpSpPr bwMode="auto">
          <a:xfrm>
            <a:off x="3415308" y="2506663"/>
            <a:ext cx="4520605" cy="922337"/>
            <a:chOff x="4352212" y="2449991"/>
            <a:chExt cx="4877441" cy="1094175"/>
          </a:xfrm>
        </p:grpSpPr>
        <p:sp>
          <p:nvSpPr>
            <p:cNvPr id="6" name="TextBox 13">
              <a:extLst>
                <a:ext uri="{FF2B5EF4-FFF2-40B4-BE49-F238E27FC236}">
                  <a16:creationId xmlns:a16="http://schemas.microsoft.com/office/drawing/2014/main" id="{22F8584A-25EA-ADE6-D24C-EC0D61783DC7}"/>
                </a:ext>
              </a:extLst>
            </p:cNvPr>
            <p:cNvSpPr txBox="1">
              <a:spLocks noChangeArrowheads="1"/>
            </p:cNvSpPr>
            <p:nvPr/>
          </p:nvSpPr>
          <p:spPr bwMode="auto">
            <a:xfrm>
              <a:off x="8509228" y="2449991"/>
              <a:ext cx="720425" cy="540496"/>
            </a:xfrm>
            <a:prstGeom prst="rect">
              <a:avLst/>
            </a:prstGeom>
            <a:noFill/>
            <a:ln w="9525">
              <a:noFill/>
              <a:miter lim="800000"/>
              <a:headEnd/>
              <a:tailEnd/>
            </a:ln>
          </p:spPr>
          <p:txBody>
            <a:bodyPr>
              <a:spAutoFit/>
            </a:bodyPr>
            <a:lstStyle/>
            <a:p>
              <a:pPr>
                <a:defRPr/>
              </a:pPr>
              <a:r>
                <a:rPr lang="ar-EG" altLang="ko-KR" sz="2363" dirty="0">
                  <a:solidFill>
                    <a:srgbClr val="E0898E"/>
                  </a:solidFill>
                  <a:latin typeface="+mj-lt"/>
                  <a:ea typeface="맑은 고딕" panose="020B0503020000020004" pitchFamily="50" charset="-127"/>
                </a:rPr>
                <a:t>2</a:t>
              </a:r>
              <a:endParaRPr lang="ko-KR" altLang="en-US" sz="2363" dirty="0">
                <a:solidFill>
                  <a:srgbClr val="E0898E"/>
                </a:solidFill>
                <a:latin typeface="+mj-lt"/>
                <a:ea typeface="맑은 고딕" panose="020B0503020000020004" pitchFamily="50" charset="-127"/>
              </a:endParaRPr>
            </a:p>
          </p:txBody>
        </p:sp>
        <p:sp>
          <p:nvSpPr>
            <p:cNvPr id="7" name="Text Box 5">
              <a:extLst>
                <a:ext uri="{FF2B5EF4-FFF2-40B4-BE49-F238E27FC236}">
                  <a16:creationId xmlns:a16="http://schemas.microsoft.com/office/drawing/2014/main" id="{A7CAE69C-F6A6-2EE3-17E9-5B3BC1878F51}"/>
                </a:ext>
              </a:extLst>
            </p:cNvPr>
            <p:cNvSpPr txBox="1">
              <a:spLocks noChangeArrowheads="1"/>
            </p:cNvSpPr>
            <p:nvPr/>
          </p:nvSpPr>
          <p:spPr bwMode="auto">
            <a:xfrm>
              <a:off x="4352212" y="2449991"/>
              <a:ext cx="3724386" cy="1094175"/>
            </a:xfrm>
            <a:prstGeom prst="rect">
              <a:avLst/>
            </a:prstGeom>
            <a:noFill/>
            <a:ln w="9525">
              <a:noFill/>
              <a:miter lim="800000"/>
              <a:headEnd/>
              <a:tailEnd/>
            </a:ln>
          </p:spPr>
          <p:txBody>
            <a:bodyPr>
              <a:spAutoFit/>
            </a:bodyPr>
            <a:lstStyle/>
            <a:p>
              <a:pPr>
                <a:defRPr/>
              </a:pPr>
              <a:r>
                <a:rPr lang="ar-EG" altLang="ko-KR" sz="2700" dirty="0">
                  <a:solidFill>
                    <a:srgbClr val="E0898E"/>
                  </a:solidFill>
                  <a:latin typeface="+mj-lt"/>
                </a:rPr>
                <a:t>الكون المحسوس (عالم الشهادة) المادة</a:t>
              </a:r>
              <a:endParaRPr lang="en-US" altLang="ko-KR" sz="2700" dirty="0">
                <a:solidFill>
                  <a:srgbClr val="E0898E"/>
                </a:solidFill>
                <a:latin typeface="+mj-lt"/>
              </a:endParaRPr>
            </a:p>
          </p:txBody>
        </p:sp>
      </p:grpSp>
      <p:grpSp>
        <p:nvGrpSpPr>
          <p:cNvPr id="8" name="그룹 3">
            <a:extLst>
              <a:ext uri="{FF2B5EF4-FFF2-40B4-BE49-F238E27FC236}">
                <a16:creationId xmlns:a16="http://schemas.microsoft.com/office/drawing/2014/main" id="{949B2C2C-60D0-7D7B-3BC0-DD28F5A8E3C1}"/>
              </a:ext>
            </a:extLst>
          </p:cNvPr>
          <p:cNvGrpSpPr>
            <a:grpSpLocks/>
          </p:cNvGrpSpPr>
          <p:nvPr/>
        </p:nvGrpSpPr>
        <p:grpSpPr bwMode="auto">
          <a:xfrm>
            <a:off x="4079875" y="3463925"/>
            <a:ext cx="3871913" cy="950913"/>
            <a:chOff x="3805035" y="3305746"/>
            <a:chExt cx="4588917" cy="1126113"/>
          </a:xfrm>
        </p:grpSpPr>
        <p:sp>
          <p:nvSpPr>
            <p:cNvPr id="9" name="TextBox 13">
              <a:extLst>
                <a:ext uri="{FF2B5EF4-FFF2-40B4-BE49-F238E27FC236}">
                  <a16:creationId xmlns:a16="http://schemas.microsoft.com/office/drawing/2014/main" id="{BC1820EB-9F33-0438-69EF-CF2DECD00E60}"/>
                </a:ext>
              </a:extLst>
            </p:cNvPr>
            <p:cNvSpPr txBox="1">
              <a:spLocks noChangeArrowheads="1"/>
            </p:cNvSpPr>
            <p:nvPr/>
          </p:nvSpPr>
          <p:spPr bwMode="auto">
            <a:xfrm>
              <a:off x="7673347" y="3305746"/>
              <a:ext cx="720605" cy="539557"/>
            </a:xfrm>
            <a:prstGeom prst="rect">
              <a:avLst/>
            </a:prstGeom>
            <a:noFill/>
            <a:ln w="9525">
              <a:noFill/>
              <a:miter lim="800000"/>
              <a:headEnd/>
              <a:tailEnd/>
            </a:ln>
          </p:spPr>
          <p:txBody>
            <a:bodyPr>
              <a:spAutoFit/>
            </a:bodyPr>
            <a:lstStyle/>
            <a:p>
              <a:pPr>
                <a:defRPr/>
              </a:pPr>
              <a:r>
                <a:rPr lang="ar-EG" altLang="ko-KR" sz="2363" dirty="0">
                  <a:solidFill>
                    <a:srgbClr val="E0898E"/>
                  </a:solidFill>
                  <a:latin typeface="+mj-lt"/>
                  <a:ea typeface="맑은 고딕" panose="020B0503020000020004" pitchFamily="50" charset="-127"/>
                </a:rPr>
                <a:t>3</a:t>
              </a:r>
              <a:endParaRPr lang="ko-KR" altLang="en-US" sz="2363" dirty="0">
                <a:solidFill>
                  <a:srgbClr val="E0898E"/>
                </a:solidFill>
                <a:latin typeface="+mj-lt"/>
                <a:ea typeface="맑은 고딕" panose="020B0503020000020004" pitchFamily="50" charset="-127"/>
              </a:endParaRPr>
            </a:p>
          </p:txBody>
        </p:sp>
        <p:sp>
          <p:nvSpPr>
            <p:cNvPr id="10" name="Text Box 5">
              <a:extLst>
                <a:ext uri="{FF2B5EF4-FFF2-40B4-BE49-F238E27FC236}">
                  <a16:creationId xmlns:a16="http://schemas.microsoft.com/office/drawing/2014/main" id="{92BE900B-3A68-5B6D-8595-4C2F3D93A0C8}"/>
                </a:ext>
              </a:extLst>
            </p:cNvPr>
            <p:cNvSpPr txBox="1">
              <a:spLocks noChangeArrowheads="1"/>
            </p:cNvSpPr>
            <p:nvPr/>
          </p:nvSpPr>
          <p:spPr bwMode="auto">
            <a:xfrm>
              <a:off x="3805035" y="3337706"/>
              <a:ext cx="3725320" cy="1094153"/>
            </a:xfrm>
            <a:prstGeom prst="rect">
              <a:avLst/>
            </a:prstGeom>
            <a:noFill/>
            <a:ln w="9525">
              <a:noFill/>
              <a:miter lim="800000"/>
              <a:headEnd/>
              <a:tailEnd/>
            </a:ln>
          </p:spPr>
          <p:txBody>
            <a:bodyPr>
              <a:spAutoFit/>
            </a:bodyPr>
            <a:lstStyle/>
            <a:p>
              <a:pPr>
                <a:defRPr/>
              </a:pPr>
              <a:r>
                <a:rPr lang="ar-EG" altLang="ko-KR" sz="2700" dirty="0">
                  <a:solidFill>
                    <a:srgbClr val="E0898E"/>
                  </a:solidFill>
                  <a:latin typeface="+mj-lt"/>
                </a:rPr>
                <a:t>دور المناهج نحو الكون المحسوس</a:t>
              </a:r>
              <a:endParaRPr lang="en-US" altLang="ko-KR" sz="2700" dirty="0">
                <a:solidFill>
                  <a:srgbClr val="E0898E"/>
                </a:solidFill>
                <a:latin typeface="+mj-lt"/>
              </a:endParaRPr>
            </a:p>
          </p:txBody>
        </p:sp>
      </p:grpSp>
      <p:grpSp>
        <p:nvGrpSpPr>
          <p:cNvPr id="11" name="그룹 4">
            <a:extLst>
              <a:ext uri="{FF2B5EF4-FFF2-40B4-BE49-F238E27FC236}">
                <a16:creationId xmlns:a16="http://schemas.microsoft.com/office/drawing/2014/main" id="{6D3E8923-93A4-1BCC-34C3-487E9D7D2CC1}"/>
              </a:ext>
            </a:extLst>
          </p:cNvPr>
          <p:cNvGrpSpPr>
            <a:grpSpLocks/>
          </p:cNvGrpSpPr>
          <p:nvPr/>
        </p:nvGrpSpPr>
        <p:grpSpPr bwMode="auto">
          <a:xfrm>
            <a:off x="4079875" y="4622453"/>
            <a:ext cx="3871913" cy="966787"/>
            <a:chOff x="3810545" y="4102980"/>
            <a:chExt cx="4588919" cy="1146955"/>
          </a:xfrm>
        </p:grpSpPr>
        <p:sp>
          <p:nvSpPr>
            <p:cNvPr id="12" name="TextBox 13">
              <a:extLst>
                <a:ext uri="{FF2B5EF4-FFF2-40B4-BE49-F238E27FC236}">
                  <a16:creationId xmlns:a16="http://schemas.microsoft.com/office/drawing/2014/main" id="{7393813E-F4C3-8FB2-A3CB-799056DFA1CF}"/>
                </a:ext>
              </a:extLst>
            </p:cNvPr>
            <p:cNvSpPr txBox="1">
              <a:spLocks noChangeArrowheads="1"/>
            </p:cNvSpPr>
            <p:nvPr/>
          </p:nvSpPr>
          <p:spPr bwMode="auto">
            <a:xfrm>
              <a:off x="7678858" y="4102980"/>
              <a:ext cx="720606" cy="540519"/>
            </a:xfrm>
            <a:prstGeom prst="rect">
              <a:avLst/>
            </a:prstGeom>
            <a:noFill/>
            <a:ln w="9525">
              <a:noFill/>
              <a:miter lim="800000"/>
              <a:headEnd/>
              <a:tailEnd/>
            </a:ln>
          </p:spPr>
          <p:txBody>
            <a:bodyPr>
              <a:spAutoFit/>
            </a:bodyPr>
            <a:lstStyle/>
            <a:p>
              <a:pPr>
                <a:defRPr/>
              </a:pPr>
              <a:r>
                <a:rPr lang="ar-EG" altLang="ko-KR" sz="2363" dirty="0">
                  <a:solidFill>
                    <a:srgbClr val="E0898E"/>
                  </a:solidFill>
                  <a:latin typeface="+mj-lt"/>
                  <a:ea typeface="맑은 고딕" panose="020B0503020000020004" pitchFamily="50" charset="-127"/>
                </a:rPr>
                <a:t>4</a:t>
              </a:r>
              <a:endParaRPr lang="ko-KR" altLang="en-US" sz="2363" dirty="0">
                <a:solidFill>
                  <a:srgbClr val="E0898E"/>
                </a:solidFill>
                <a:latin typeface="+mj-lt"/>
                <a:ea typeface="맑은 고딕" panose="020B0503020000020004" pitchFamily="50" charset="-127"/>
              </a:endParaRPr>
            </a:p>
          </p:txBody>
        </p:sp>
        <p:sp>
          <p:nvSpPr>
            <p:cNvPr id="13" name="Text Box 5">
              <a:extLst>
                <a:ext uri="{FF2B5EF4-FFF2-40B4-BE49-F238E27FC236}">
                  <a16:creationId xmlns:a16="http://schemas.microsoft.com/office/drawing/2014/main" id="{A845906C-667F-12CC-8A16-5D9354EAD921}"/>
                </a:ext>
              </a:extLst>
            </p:cNvPr>
            <p:cNvSpPr txBox="1">
              <a:spLocks noChangeArrowheads="1"/>
            </p:cNvSpPr>
            <p:nvPr/>
          </p:nvSpPr>
          <p:spPr bwMode="auto">
            <a:xfrm>
              <a:off x="3810545" y="4155714"/>
              <a:ext cx="3725321" cy="1094221"/>
            </a:xfrm>
            <a:prstGeom prst="rect">
              <a:avLst/>
            </a:prstGeom>
            <a:noFill/>
            <a:ln w="9525">
              <a:noFill/>
              <a:miter lim="800000"/>
              <a:headEnd/>
              <a:tailEnd/>
            </a:ln>
          </p:spPr>
          <p:txBody>
            <a:bodyPr>
              <a:spAutoFit/>
            </a:bodyPr>
            <a:lstStyle/>
            <a:p>
              <a:pPr>
                <a:defRPr/>
              </a:pPr>
              <a:r>
                <a:rPr lang="ar-EG" altLang="ko-KR" sz="2700" dirty="0">
                  <a:solidFill>
                    <a:srgbClr val="E0898E"/>
                  </a:solidFill>
                  <a:latin typeface="+mj-lt"/>
                </a:rPr>
                <a:t>الكون غير المحسوس (عالم الغيب)</a:t>
              </a:r>
              <a:endParaRPr lang="en-US" altLang="ko-KR" sz="2700" dirty="0">
                <a:solidFill>
                  <a:srgbClr val="E0898E"/>
                </a:solidFill>
                <a:latin typeface="+mj-lt"/>
              </a:endParaRPr>
            </a:p>
          </p:txBody>
        </p:sp>
      </p:grpSp>
      <p:grpSp>
        <p:nvGrpSpPr>
          <p:cNvPr id="14" name="그룹 5">
            <a:extLst>
              <a:ext uri="{FF2B5EF4-FFF2-40B4-BE49-F238E27FC236}">
                <a16:creationId xmlns:a16="http://schemas.microsoft.com/office/drawing/2014/main" id="{4DE7D839-A7ED-78A3-7FAB-3E052962A1CD}"/>
              </a:ext>
            </a:extLst>
          </p:cNvPr>
          <p:cNvGrpSpPr>
            <a:grpSpLocks/>
          </p:cNvGrpSpPr>
          <p:nvPr/>
        </p:nvGrpSpPr>
        <p:grpSpPr bwMode="auto">
          <a:xfrm>
            <a:off x="2833688" y="5595069"/>
            <a:ext cx="5276850" cy="930275"/>
            <a:chOff x="3589555" y="4048892"/>
            <a:chExt cx="4958891" cy="1103921"/>
          </a:xfrm>
        </p:grpSpPr>
        <p:sp>
          <p:nvSpPr>
            <p:cNvPr id="15" name="TextBox 13">
              <a:extLst>
                <a:ext uri="{FF2B5EF4-FFF2-40B4-BE49-F238E27FC236}">
                  <a16:creationId xmlns:a16="http://schemas.microsoft.com/office/drawing/2014/main" id="{71471E05-39C5-7C6E-192D-A2E16700E160}"/>
                </a:ext>
              </a:extLst>
            </p:cNvPr>
            <p:cNvSpPr txBox="1">
              <a:spLocks noChangeArrowheads="1"/>
            </p:cNvSpPr>
            <p:nvPr/>
          </p:nvSpPr>
          <p:spPr bwMode="auto">
            <a:xfrm>
              <a:off x="7827885" y="4048892"/>
              <a:ext cx="720561" cy="540658"/>
            </a:xfrm>
            <a:prstGeom prst="rect">
              <a:avLst/>
            </a:prstGeom>
            <a:noFill/>
            <a:ln w="9525">
              <a:noFill/>
              <a:miter lim="800000"/>
              <a:headEnd/>
              <a:tailEnd/>
            </a:ln>
          </p:spPr>
          <p:txBody>
            <a:bodyPr>
              <a:spAutoFit/>
            </a:bodyPr>
            <a:lstStyle/>
            <a:p>
              <a:pPr>
                <a:defRPr/>
              </a:pPr>
              <a:r>
                <a:rPr lang="ar-EG" altLang="ko-KR" sz="2363" dirty="0">
                  <a:solidFill>
                    <a:srgbClr val="E0898E"/>
                  </a:solidFill>
                  <a:latin typeface="+mj-lt"/>
                  <a:ea typeface="맑은 고딕" panose="020B0503020000020004" pitchFamily="50" charset="-127"/>
                </a:rPr>
                <a:t>5</a:t>
              </a:r>
              <a:endParaRPr lang="ko-KR" altLang="en-US" sz="2363" dirty="0">
                <a:solidFill>
                  <a:srgbClr val="E0898E"/>
                </a:solidFill>
                <a:latin typeface="+mj-lt"/>
                <a:ea typeface="맑은 고딕" panose="020B0503020000020004" pitchFamily="50" charset="-127"/>
              </a:endParaRPr>
            </a:p>
          </p:txBody>
        </p:sp>
        <p:sp>
          <p:nvSpPr>
            <p:cNvPr id="16" name="Text Box 5">
              <a:extLst>
                <a:ext uri="{FF2B5EF4-FFF2-40B4-BE49-F238E27FC236}">
                  <a16:creationId xmlns:a16="http://schemas.microsoft.com/office/drawing/2014/main" id="{FB09745B-BA09-7FF8-DFF7-9393828836CC}"/>
                </a:ext>
              </a:extLst>
            </p:cNvPr>
            <p:cNvSpPr txBox="1">
              <a:spLocks noChangeArrowheads="1"/>
            </p:cNvSpPr>
            <p:nvPr/>
          </p:nvSpPr>
          <p:spPr bwMode="auto">
            <a:xfrm>
              <a:off x="3589555" y="4058312"/>
              <a:ext cx="3725135" cy="1094501"/>
            </a:xfrm>
            <a:prstGeom prst="rect">
              <a:avLst/>
            </a:prstGeom>
            <a:noFill/>
            <a:ln w="9525">
              <a:noFill/>
              <a:miter lim="800000"/>
              <a:headEnd/>
              <a:tailEnd/>
            </a:ln>
          </p:spPr>
          <p:txBody>
            <a:bodyPr>
              <a:spAutoFit/>
            </a:bodyPr>
            <a:lstStyle/>
            <a:p>
              <a:pPr>
                <a:defRPr/>
              </a:pPr>
              <a:r>
                <a:rPr lang="ar-EG" altLang="ko-KR" sz="2700" dirty="0">
                  <a:solidFill>
                    <a:srgbClr val="E0898E"/>
                  </a:solidFill>
                  <a:latin typeface="+mj-lt"/>
                </a:rPr>
                <a:t>دور المناهج نحو الكون غير المحسوس (عالم الغيب)</a:t>
              </a:r>
              <a:endParaRPr lang="en-US" altLang="ko-KR" sz="2700" dirty="0">
                <a:solidFill>
                  <a:srgbClr val="E0898E"/>
                </a:solidFill>
                <a:latin typeface="+mj-lt"/>
              </a:endParaRPr>
            </a:p>
          </p:txBody>
        </p:sp>
      </p:grpSp>
      <p:pic>
        <p:nvPicPr>
          <p:cNvPr id="167944" name="Google Shape;475;p25">
            <a:extLst>
              <a:ext uri="{FF2B5EF4-FFF2-40B4-BE49-F238E27FC236}">
                <a16:creationId xmlns:a16="http://schemas.microsoft.com/office/drawing/2014/main" id="{4E2BB87E-C154-2B15-06DF-DD21573F27C6}"/>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12671"/>
          <a:stretch>
            <a:fillRect/>
          </a:stretch>
        </p:blipFill>
        <p:spPr bwMode="auto">
          <a:xfrm rot="484410" flipH="1">
            <a:off x="6464300" y="665163"/>
            <a:ext cx="490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ircle(in)">
                                      <p:cBhvr>
                                        <p:cTn id="7" dur="2000"/>
                                        <p:tgtEl>
                                          <p:spTgt spid="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26"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par>
                    <p:cTn id="44" fill="hold" nodeType="clickPar">
                      <p:stCondLst>
                        <p:cond delay="indefinite"/>
                      </p:stCondLst>
                      <p:childTnLst>
                        <p:par>
                          <p:cTn id="45" fill="hold" nodeType="withGroup">
                            <p:stCondLst>
                              <p:cond delay="0"/>
                            </p:stCondLst>
                            <p:childTnLst>
                              <p:par>
                                <p:cTn id="46" presetID="26" presetClass="entr" presetSubtype="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80">
                                          <p:stCondLst>
                                            <p:cond delay="0"/>
                                          </p:stCondLst>
                                        </p:cTn>
                                        <p:tgtEl>
                                          <p:spTgt spid="8"/>
                                        </p:tgtEl>
                                      </p:cBhvr>
                                    </p:animEffect>
                                    <p:anim calcmode="lin" valueType="num">
                                      <p:cBhvr>
                                        <p:cTn id="4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4" dur="26">
                                          <p:stCondLst>
                                            <p:cond delay="650"/>
                                          </p:stCondLst>
                                        </p:cTn>
                                        <p:tgtEl>
                                          <p:spTgt spid="8"/>
                                        </p:tgtEl>
                                      </p:cBhvr>
                                      <p:to x="100000" y="60000"/>
                                    </p:animScale>
                                    <p:animScale>
                                      <p:cBhvr>
                                        <p:cTn id="55" dur="166" decel="50000">
                                          <p:stCondLst>
                                            <p:cond delay="676"/>
                                          </p:stCondLst>
                                        </p:cTn>
                                        <p:tgtEl>
                                          <p:spTgt spid="8"/>
                                        </p:tgtEl>
                                      </p:cBhvr>
                                      <p:to x="100000" y="100000"/>
                                    </p:animScale>
                                    <p:animScale>
                                      <p:cBhvr>
                                        <p:cTn id="56" dur="26">
                                          <p:stCondLst>
                                            <p:cond delay="1312"/>
                                          </p:stCondLst>
                                        </p:cTn>
                                        <p:tgtEl>
                                          <p:spTgt spid="8"/>
                                        </p:tgtEl>
                                      </p:cBhvr>
                                      <p:to x="100000" y="80000"/>
                                    </p:animScale>
                                    <p:animScale>
                                      <p:cBhvr>
                                        <p:cTn id="57" dur="166" decel="50000">
                                          <p:stCondLst>
                                            <p:cond delay="1338"/>
                                          </p:stCondLst>
                                        </p:cTn>
                                        <p:tgtEl>
                                          <p:spTgt spid="8"/>
                                        </p:tgtEl>
                                      </p:cBhvr>
                                      <p:to x="100000" y="100000"/>
                                    </p:animScale>
                                    <p:animScale>
                                      <p:cBhvr>
                                        <p:cTn id="58" dur="26">
                                          <p:stCondLst>
                                            <p:cond delay="1642"/>
                                          </p:stCondLst>
                                        </p:cTn>
                                        <p:tgtEl>
                                          <p:spTgt spid="8"/>
                                        </p:tgtEl>
                                      </p:cBhvr>
                                      <p:to x="100000" y="90000"/>
                                    </p:animScale>
                                    <p:animScale>
                                      <p:cBhvr>
                                        <p:cTn id="59" dur="166" decel="50000">
                                          <p:stCondLst>
                                            <p:cond delay="1668"/>
                                          </p:stCondLst>
                                        </p:cTn>
                                        <p:tgtEl>
                                          <p:spTgt spid="8"/>
                                        </p:tgtEl>
                                      </p:cBhvr>
                                      <p:to x="100000" y="100000"/>
                                    </p:animScale>
                                    <p:animScale>
                                      <p:cBhvr>
                                        <p:cTn id="60" dur="26">
                                          <p:stCondLst>
                                            <p:cond delay="1808"/>
                                          </p:stCondLst>
                                        </p:cTn>
                                        <p:tgtEl>
                                          <p:spTgt spid="8"/>
                                        </p:tgtEl>
                                      </p:cBhvr>
                                      <p:to x="100000" y="95000"/>
                                    </p:animScale>
                                    <p:animScale>
                                      <p:cBhvr>
                                        <p:cTn id="61" dur="166" decel="50000">
                                          <p:stCondLst>
                                            <p:cond delay="1834"/>
                                          </p:stCondLst>
                                        </p:cTn>
                                        <p:tgtEl>
                                          <p:spTgt spid="8"/>
                                        </p:tgtEl>
                                      </p:cBhvr>
                                      <p:to x="100000" y="100000"/>
                                    </p:animScale>
                                  </p:childTnLst>
                                </p:cTn>
                              </p:par>
                            </p:childTnLst>
                          </p:cTn>
                        </p:par>
                      </p:childTnLst>
                    </p:cTn>
                  </p:par>
                  <p:par>
                    <p:cTn id="62" fill="hold" nodeType="clickPar">
                      <p:stCondLst>
                        <p:cond delay="indefinite"/>
                      </p:stCondLst>
                      <p:childTnLst>
                        <p:par>
                          <p:cTn id="63" fill="hold" nodeType="withGroup">
                            <p:stCondLst>
                              <p:cond delay="0"/>
                            </p:stCondLst>
                            <p:childTnLst>
                              <p:par>
                                <p:cTn id="64" presetID="26" presetClass="entr" presetSubtype="0"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down)">
                                      <p:cBhvr>
                                        <p:cTn id="66" dur="580">
                                          <p:stCondLst>
                                            <p:cond delay="0"/>
                                          </p:stCondLst>
                                        </p:cTn>
                                        <p:tgtEl>
                                          <p:spTgt spid="11"/>
                                        </p:tgtEl>
                                      </p:cBhvr>
                                    </p:animEffect>
                                    <p:anim calcmode="lin" valueType="num">
                                      <p:cBhvr>
                                        <p:cTn id="6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2" dur="26">
                                          <p:stCondLst>
                                            <p:cond delay="650"/>
                                          </p:stCondLst>
                                        </p:cTn>
                                        <p:tgtEl>
                                          <p:spTgt spid="11"/>
                                        </p:tgtEl>
                                      </p:cBhvr>
                                      <p:to x="100000" y="60000"/>
                                    </p:animScale>
                                    <p:animScale>
                                      <p:cBhvr>
                                        <p:cTn id="73" dur="166" decel="50000">
                                          <p:stCondLst>
                                            <p:cond delay="676"/>
                                          </p:stCondLst>
                                        </p:cTn>
                                        <p:tgtEl>
                                          <p:spTgt spid="11"/>
                                        </p:tgtEl>
                                      </p:cBhvr>
                                      <p:to x="100000" y="100000"/>
                                    </p:animScale>
                                    <p:animScale>
                                      <p:cBhvr>
                                        <p:cTn id="74" dur="26">
                                          <p:stCondLst>
                                            <p:cond delay="1312"/>
                                          </p:stCondLst>
                                        </p:cTn>
                                        <p:tgtEl>
                                          <p:spTgt spid="11"/>
                                        </p:tgtEl>
                                      </p:cBhvr>
                                      <p:to x="100000" y="80000"/>
                                    </p:animScale>
                                    <p:animScale>
                                      <p:cBhvr>
                                        <p:cTn id="75" dur="166" decel="50000">
                                          <p:stCondLst>
                                            <p:cond delay="1338"/>
                                          </p:stCondLst>
                                        </p:cTn>
                                        <p:tgtEl>
                                          <p:spTgt spid="11"/>
                                        </p:tgtEl>
                                      </p:cBhvr>
                                      <p:to x="100000" y="100000"/>
                                    </p:animScale>
                                    <p:animScale>
                                      <p:cBhvr>
                                        <p:cTn id="76" dur="26">
                                          <p:stCondLst>
                                            <p:cond delay="1642"/>
                                          </p:stCondLst>
                                        </p:cTn>
                                        <p:tgtEl>
                                          <p:spTgt spid="11"/>
                                        </p:tgtEl>
                                      </p:cBhvr>
                                      <p:to x="100000" y="90000"/>
                                    </p:animScale>
                                    <p:animScale>
                                      <p:cBhvr>
                                        <p:cTn id="77" dur="166" decel="50000">
                                          <p:stCondLst>
                                            <p:cond delay="1668"/>
                                          </p:stCondLst>
                                        </p:cTn>
                                        <p:tgtEl>
                                          <p:spTgt spid="11"/>
                                        </p:tgtEl>
                                      </p:cBhvr>
                                      <p:to x="100000" y="100000"/>
                                    </p:animScale>
                                    <p:animScale>
                                      <p:cBhvr>
                                        <p:cTn id="78" dur="26">
                                          <p:stCondLst>
                                            <p:cond delay="1808"/>
                                          </p:stCondLst>
                                        </p:cTn>
                                        <p:tgtEl>
                                          <p:spTgt spid="11"/>
                                        </p:tgtEl>
                                      </p:cBhvr>
                                      <p:to x="100000" y="95000"/>
                                    </p:animScale>
                                    <p:animScale>
                                      <p:cBhvr>
                                        <p:cTn id="79" dur="166" decel="50000">
                                          <p:stCondLst>
                                            <p:cond delay="1834"/>
                                          </p:stCondLst>
                                        </p:cTn>
                                        <p:tgtEl>
                                          <p:spTgt spid="11"/>
                                        </p:tgtEl>
                                      </p:cBhvr>
                                      <p:to x="100000" y="100000"/>
                                    </p:animScale>
                                  </p:childTnLst>
                                </p:cTn>
                              </p:par>
                            </p:childTnLst>
                          </p:cTn>
                        </p:par>
                      </p:childTnLst>
                    </p:cTn>
                  </p:par>
                  <p:par>
                    <p:cTn id="80" fill="hold" nodeType="clickPar">
                      <p:stCondLst>
                        <p:cond delay="indefinite"/>
                      </p:stCondLst>
                      <p:childTnLst>
                        <p:par>
                          <p:cTn id="81" fill="hold" nodeType="withGroup">
                            <p:stCondLst>
                              <p:cond delay="0"/>
                            </p:stCondLst>
                            <p:childTnLst>
                              <p:par>
                                <p:cTn id="82" presetID="26" presetClass="entr" presetSubtype="0" fill="hold"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wipe(down)">
                                      <p:cBhvr>
                                        <p:cTn id="84" dur="580">
                                          <p:stCondLst>
                                            <p:cond delay="0"/>
                                          </p:stCondLst>
                                        </p:cTn>
                                        <p:tgtEl>
                                          <p:spTgt spid="14"/>
                                        </p:tgtEl>
                                      </p:cBhvr>
                                    </p:animEffect>
                                    <p:anim calcmode="lin" valueType="num">
                                      <p:cBhvr>
                                        <p:cTn id="8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0" dur="26">
                                          <p:stCondLst>
                                            <p:cond delay="650"/>
                                          </p:stCondLst>
                                        </p:cTn>
                                        <p:tgtEl>
                                          <p:spTgt spid="14"/>
                                        </p:tgtEl>
                                      </p:cBhvr>
                                      <p:to x="100000" y="60000"/>
                                    </p:animScale>
                                    <p:animScale>
                                      <p:cBhvr>
                                        <p:cTn id="91" dur="166" decel="50000">
                                          <p:stCondLst>
                                            <p:cond delay="676"/>
                                          </p:stCondLst>
                                        </p:cTn>
                                        <p:tgtEl>
                                          <p:spTgt spid="14"/>
                                        </p:tgtEl>
                                      </p:cBhvr>
                                      <p:to x="100000" y="100000"/>
                                    </p:animScale>
                                    <p:animScale>
                                      <p:cBhvr>
                                        <p:cTn id="92" dur="26">
                                          <p:stCondLst>
                                            <p:cond delay="1312"/>
                                          </p:stCondLst>
                                        </p:cTn>
                                        <p:tgtEl>
                                          <p:spTgt spid="14"/>
                                        </p:tgtEl>
                                      </p:cBhvr>
                                      <p:to x="100000" y="80000"/>
                                    </p:animScale>
                                    <p:animScale>
                                      <p:cBhvr>
                                        <p:cTn id="93" dur="166" decel="50000">
                                          <p:stCondLst>
                                            <p:cond delay="1338"/>
                                          </p:stCondLst>
                                        </p:cTn>
                                        <p:tgtEl>
                                          <p:spTgt spid="14"/>
                                        </p:tgtEl>
                                      </p:cBhvr>
                                      <p:to x="100000" y="100000"/>
                                    </p:animScale>
                                    <p:animScale>
                                      <p:cBhvr>
                                        <p:cTn id="94" dur="26">
                                          <p:stCondLst>
                                            <p:cond delay="1642"/>
                                          </p:stCondLst>
                                        </p:cTn>
                                        <p:tgtEl>
                                          <p:spTgt spid="14"/>
                                        </p:tgtEl>
                                      </p:cBhvr>
                                      <p:to x="100000" y="90000"/>
                                    </p:animScale>
                                    <p:animScale>
                                      <p:cBhvr>
                                        <p:cTn id="95" dur="166" decel="50000">
                                          <p:stCondLst>
                                            <p:cond delay="1668"/>
                                          </p:stCondLst>
                                        </p:cTn>
                                        <p:tgtEl>
                                          <p:spTgt spid="14"/>
                                        </p:tgtEl>
                                      </p:cBhvr>
                                      <p:to x="100000" y="100000"/>
                                    </p:animScale>
                                    <p:animScale>
                                      <p:cBhvr>
                                        <p:cTn id="96" dur="26">
                                          <p:stCondLst>
                                            <p:cond delay="1808"/>
                                          </p:stCondLst>
                                        </p:cTn>
                                        <p:tgtEl>
                                          <p:spTgt spid="14"/>
                                        </p:tgtEl>
                                      </p:cBhvr>
                                      <p:to x="100000" y="95000"/>
                                    </p:animScale>
                                    <p:animScale>
                                      <p:cBhvr>
                                        <p:cTn id="9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id="{E81D0BC1-5E02-4FFB-2673-524C1D838584}"/>
              </a:ext>
            </a:extLst>
          </p:cNvPr>
          <p:cNvGrpSpPr>
            <a:grpSpLocks/>
          </p:cNvGrpSpPr>
          <p:nvPr/>
        </p:nvGrpSpPr>
        <p:grpSpPr bwMode="auto">
          <a:xfrm>
            <a:off x="2165350" y="4826000"/>
            <a:ext cx="3411538" cy="2068513"/>
            <a:chOff x="-207412" y="127415"/>
            <a:chExt cx="4041311" cy="2449901"/>
          </a:xfrm>
        </p:grpSpPr>
        <p:sp>
          <p:nvSpPr>
            <p:cNvPr id="13" name="Text Box 5">
              <a:extLst>
                <a:ext uri="{FF2B5EF4-FFF2-40B4-BE49-F238E27FC236}">
                  <a16:creationId xmlns:a16="http://schemas.microsoft.com/office/drawing/2014/main" id="{E97FDCDD-96D9-B50C-B44A-BEC328B3CDB5}"/>
                </a:ext>
              </a:extLst>
            </p:cNvPr>
            <p:cNvSpPr txBox="1">
              <a:spLocks noChangeArrowheads="1"/>
            </p:cNvSpPr>
            <p:nvPr/>
          </p:nvSpPr>
          <p:spPr bwMode="auto">
            <a:xfrm>
              <a:off x="-207412" y="644471"/>
              <a:ext cx="3888986" cy="522696"/>
            </a:xfrm>
            <a:prstGeom prst="rect">
              <a:avLst/>
            </a:prstGeom>
            <a:noFill/>
            <a:ln w="9525">
              <a:noFill/>
              <a:miter lim="800000"/>
              <a:headEnd/>
              <a:tailEnd/>
            </a:ln>
            <a:effectLst/>
          </p:spPr>
          <p:txBody>
            <a:bodyPr lIns="77163" tIns="38581" rIns="77163" bIns="38581">
              <a:spAutoFit/>
            </a:bodyPr>
            <a:lstStyle/>
            <a:p>
              <a:pPr marL="91099" algn="ctr">
                <a:lnSpc>
                  <a:spcPct val="107000"/>
                </a:lnSpc>
                <a:spcAft>
                  <a:spcPts val="675"/>
                </a:spcAft>
                <a:defRPr/>
              </a:pPr>
              <a:r>
                <a:rPr lang="ar-EG" sz="2363" b="0" dirty="0">
                  <a:solidFill>
                    <a:schemeClr val="bg1"/>
                  </a:solidFill>
                  <a:latin typeface="arial" panose="020B0604020202020204" pitchFamily="34" charset="0"/>
                </a:rPr>
                <a:t>﴿</a:t>
              </a:r>
              <a:r>
                <a:rPr lang="ar-EG" sz="2363" dirty="0">
                  <a:solidFill>
                    <a:schemeClr val="bg1"/>
                  </a:solidFill>
                  <a:latin typeface="arial" panose="020B0604020202020204" pitchFamily="34" charset="0"/>
                </a:rPr>
                <a:t>وخَلَقَ كُلَّ شَيْءٍ فَقَدَّرَهُ تَقْدِيرًا</a:t>
              </a:r>
              <a:r>
                <a:rPr lang="ar-EG" sz="2363" b="0" dirty="0">
                  <a:solidFill>
                    <a:schemeClr val="bg1"/>
                  </a:solidFill>
                  <a:latin typeface="arial" panose="020B0604020202020204" pitchFamily="34" charset="0"/>
                </a:rPr>
                <a:t>﴾ </a:t>
              </a:r>
              <a:endParaRPr lang="en-US" sz="2363" dirty="0">
                <a:solidFill>
                  <a:schemeClr val="bg1"/>
                </a:solidFill>
              </a:endParaRPr>
            </a:p>
          </p:txBody>
        </p:sp>
        <p:sp>
          <p:nvSpPr>
            <p:cNvPr id="14" name="Text Box 4">
              <a:extLst>
                <a:ext uri="{FF2B5EF4-FFF2-40B4-BE49-F238E27FC236}">
                  <a16:creationId xmlns:a16="http://schemas.microsoft.com/office/drawing/2014/main" id="{D21381C2-6183-921B-1D9D-7AB03440534A}"/>
                </a:ext>
              </a:extLst>
            </p:cNvPr>
            <p:cNvSpPr txBox="1">
              <a:spLocks noChangeArrowheads="1"/>
            </p:cNvSpPr>
            <p:nvPr/>
          </p:nvSpPr>
          <p:spPr bwMode="auto">
            <a:xfrm>
              <a:off x="2820280" y="1868480"/>
              <a:ext cx="1013619" cy="708836"/>
            </a:xfrm>
            <a:prstGeom prst="rect">
              <a:avLst/>
            </a:prstGeom>
            <a:noFill/>
            <a:ln w="38100">
              <a:noFill/>
              <a:miter lim="800000"/>
              <a:headEnd/>
              <a:tailEnd/>
            </a:ln>
            <a:effectLst/>
          </p:spPr>
          <p:txBody>
            <a:bodyPr lIns="77163" tIns="38581" rIns="77163" bIns="38581">
              <a:spAutoFit/>
            </a:bodyPr>
            <a:lstStyle/>
            <a:p>
              <a:pPr algn="ctr">
                <a:defRPr/>
              </a:pPr>
              <a:endParaRPr kumimoji="1" lang="ko-KR" altLang="ko-KR" sz="3376" dirty="0">
                <a:solidFill>
                  <a:srgbClr val="E0898E"/>
                </a:solidFill>
                <a:latin typeface="+mj-lt"/>
                <a:ea typeface="맑은 고딕" panose="020B0503020000020004" pitchFamily="50" charset="-127"/>
                <a:cs typeface="굴림" pitchFamily="50" charset="-127"/>
              </a:endParaRPr>
            </a:p>
          </p:txBody>
        </p:sp>
        <p:sp>
          <p:nvSpPr>
            <p:cNvPr id="168970" name="직사각형 14">
              <a:extLst>
                <a:ext uri="{FF2B5EF4-FFF2-40B4-BE49-F238E27FC236}">
                  <a16:creationId xmlns:a16="http://schemas.microsoft.com/office/drawing/2014/main" id="{CDC53B45-F427-DC8B-101A-45A813DBB785}"/>
                </a:ext>
              </a:extLst>
            </p:cNvPr>
            <p:cNvSpPr>
              <a:spLocks noChangeArrowheads="1"/>
            </p:cNvSpPr>
            <p:nvPr/>
          </p:nvSpPr>
          <p:spPr bwMode="auto">
            <a:xfrm>
              <a:off x="-132190" y="127415"/>
              <a:ext cx="3663319" cy="29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a:lnSpc>
                  <a:spcPts val="1013"/>
                </a:lnSpc>
              </a:pPr>
              <a:r>
                <a:rPr lang="ar-EG" altLang="ko-KR" sz="2000">
                  <a:ea typeface="Gulim" panose="020B0600000101010101" pitchFamily="34" charset="-127"/>
                </a:rPr>
                <a:t>قال تعالى</a:t>
              </a:r>
              <a:endParaRPr lang="en-US" altLang="ko-KR" sz="2000">
                <a:ea typeface="Gulim" panose="020B0600000101010101" pitchFamily="34" charset="-127"/>
              </a:endParaRPr>
            </a:p>
          </p:txBody>
        </p:sp>
      </p:grpSp>
      <p:sp>
        <p:nvSpPr>
          <p:cNvPr id="3" name="Text Box 5">
            <a:extLst>
              <a:ext uri="{FF2B5EF4-FFF2-40B4-BE49-F238E27FC236}">
                <a16:creationId xmlns:a16="http://schemas.microsoft.com/office/drawing/2014/main" id="{9F68D75F-1BF3-F931-CF65-248A21566E68}"/>
              </a:ext>
            </a:extLst>
          </p:cNvPr>
          <p:cNvSpPr txBox="1">
            <a:spLocks noChangeArrowheads="1"/>
          </p:cNvSpPr>
          <p:nvPr/>
        </p:nvSpPr>
        <p:spPr bwMode="auto">
          <a:xfrm>
            <a:off x="3927475" y="1181100"/>
            <a:ext cx="328136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163" tIns="38581" rIns="77163" bIns="38581">
            <a:spAutoFit/>
          </a:bodyPr>
          <a:lstStyle>
            <a:lvl1pPr marL="90488">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a:lnSpc>
                <a:spcPct val="107000"/>
              </a:lnSpc>
              <a:spcAft>
                <a:spcPts val="675"/>
              </a:spcAft>
            </a:pPr>
            <a:r>
              <a:rPr lang="ar-EG" altLang="en-US" sz="3700">
                <a:solidFill>
                  <a:srgbClr val="270F35"/>
                </a:solidFill>
                <a:latin typeface="Calibri" panose="020F0502020204030204" pitchFamily="34" charset="0"/>
                <a:cs typeface="Calibri" panose="020F0502020204030204" pitchFamily="34" charset="0"/>
              </a:rPr>
              <a:t>ما هو الكون؟</a:t>
            </a:r>
            <a:endParaRPr lang="en-US" altLang="en-US" sz="3700">
              <a:solidFill>
                <a:srgbClr val="270F35"/>
              </a:solidFill>
              <a:latin typeface="Calibri" panose="020F0502020204030204" pitchFamily="34" charset="0"/>
              <a:cs typeface="Calibri" panose="020F0502020204030204" pitchFamily="34" charset="0"/>
            </a:endParaRPr>
          </a:p>
        </p:txBody>
      </p:sp>
      <p:sp>
        <p:nvSpPr>
          <p:cNvPr id="4" name="직사각형 9">
            <a:extLst>
              <a:ext uri="{FF2B5EF4-FFF2-40B4-BE49-F238E27FC236}">
                <a16:creationId xmlns:a16="http://schemas.microsoft.com/office/drawing/2014/main" id="{7A16FBD0-0F6E-25DC-BC8C-79D9713054A9}"/>
              </a:ext>
            </a:extLst>
          </p:cNvPr>
          <p:cNvSpPr>
            <a:spLocks noChangeArrowheads="1"/>
          </p:cNvSpPr>
          <p:nvPr/>
        </p:nvSpPr>
        <p:spPr bwMode="auto">
          <a:xfrm>
            <a:off x="7453313" y="1985963"/>
            <a:ext cx="25511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nSpc>
                <a:spcPts val="1013"/>
              </a:lnSpc>
            </a:pPr>
            <a:r>
              <a:rPr lang="ar-EG" altLang="ko-KR" sz="4000">
                <a:solidFill>
                  <a:srgbClr val="ED9A94"/>
                </a:solidFill>
                <a:ea typeface="Gulim" panose="020B0600000101010101" pitchFamily="34" charset="-127"/>
              </a:rPr>
              <a:t>الكون هو:</a:t>
            </a:r>
            <a:r>
              <a:rPr lang="en-US" altLang="ko-KR" sz="1000">
                <a:solidFill>
                  <a:srgbClr val="ED9A94"/>
                </a:solidFill>
                <a:ea typeface="Gulim" panose="020B0600000101010101" pitchFamily="34" charset="-127"/>
              </a:rPr>
              <a:t>.</a:t>
            </a:r>
          </a:p>
        </p:txBody>
      </p:sp>
      <p:sp>
        <p:nvSpPr>
          <p:cNvPr id="5" name="Text Box 9">
            <a:extLst>
              <a:ext uri="{FF2B5EF4-FFF2-40B4-BE49-F238E27FC236}">
                <a16:creationId xmlns:a16="http://schemas.microsoft.com/office/drawing/2014/main" id="{06E9BBFE-FB36-66A3-E330-CF6AEDDB913F}"/>
              </a:ext>
            </a:extLst>
          </p:cNvPr>
          <p:cNvSpPr txBox="1">
            <a:spLocks noChangeArrowheads="1"/>
          </p:cNvSpPr>
          <p:nvPr/>
        </p:nvSpPr>
        <p:spPr bwMode="auto">
          <a:xfrm>
            <a:off x="5934075" y="2335213"/>
            <a:ext cx="352425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163" tIns="38581" rIns="77163" bIns="38581">
            <a:spAutoFit/>
          </a:bodyPr>
          <a:lstStyle>
            <a:lvl1pPr marL="90488">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a:lnSpc>
                <a:spcPct val="107000"/>
              </a:lnSpc>
              <a:spcAft>
                <a:spcPts val="675"/>
              </a:spcAft>
            </a:pPr>
            <a:r>
              <a:rPr lang="ar-EG" altLang="en-US" sz="2000">
                <a:solidFill>
                  <a:srgbClr val="FFFFFF"/>
                </a:solidFill>
                <a:latin typeface="Calibri" panose="020F0502020204030204" pitchFamily="34" charset="0"/>
                <a:cs typeface="Calibri" panose="020F0502020204030204" pitchFamily="34" charset="0"/>
              </a:rPr>
              <a:t>كل ما خلق الله</a:t>
            </a:r>
            <a:endParaRPr lang="en-US" altLang="en-US" sz="2000">
              <a:solidFill>
                <a:srgbClr val="FFFFFF"/>
              </a:solidFill>
              <a:latin typeface="Calibri" panose="020F0502020204030204" pitchFamily="34" charset="0"/>
              <a:cs typeface="Calibri" panose="020F0502020204030204" pitchFamily="34" charset="0"/>
            </a:endParaRPr>
          </a:p>
          <a:p>
            <a:pPr algn="r">
              <a:lnSpc>
                <a:spcPct val="107000"/>
              </a:lnSpc>
              <a:spcAft>
                <a:spcPts val="675"/>
              </a:spcAft>
            </a:pPr>
            <a:r>
              <a:rPr lang="ar-EG" altLang="en-US" sz="2000">
                <a:solidFill>
                  <a:srgbClr val="FFFFFF"/>
                </a:solidFill>
                <a:latin typeface="Calibri" panose="020F0502020204030204" pitchFamily="34" charset="0"/>
                <a:cs typeface="Calibri" panose="020F0502020204030204" pitchFamily="34" charset="0"/>
              </a:rPr>
              <a:t>آية الله الكبرى</a:t>
            </a:r>
            <a:endParaRPr lang="en-US" altLang="en-US" sz="2000">
              <a:solidFill>
                <a:srgbClr val="FFFFFF"/>
              </a:solidFill>
              <a:latin typeface="Calibri" panose="020F0502020204030204" pitchFamily="34" charset="0"/>
              <a:cs typeface="Calibri" panose="020F0502020204030204" pitchFamily="34" charset="0"/>
            </a:endParaRPr>
          </a:p>
          <a:p>
            <a:pPr algn="r">
              <a:lnSpc>
                <a:spcPct val="107000"/>
              </a:lnSpc>
              <a:spcAft>
                <a:spcPts val="675"/>
              </a:spcAft>
            </a:pPr>
            <a:r>
              <a:rPr lang="ar-EG" altLang="en-US" sz="2000">
                <a:solidFill>
                  <a:srgbClr val="FFFFFF"/>
                </a:solidFill>
                <a:latin typeface="Calibri" panose="020F0502020204030204" pitchFamily="34" charset="0"/>
                <a:cs typeface="Calibri" panose="020F0502020204030204" pitchFamily="34" charset="0"/>
              </a:rPr>
              <a:t>معرض قدرته</a:t>
            </a:r>
            <a:endParaRPr lang="en-US" altLang="en-US" sz="2000">
              <a:solidFill>
                <a:srgbClr val="FFFFFF"/>
              </a:solidFill>
              <a:latin typeface="Calibri" panose="020F0502020204030204" pitchFamily="34" charset="0"/>
              <a:cs typeface="Calibri" panose="020F0502020204030204" pitchFamily="34" charset="0"/>
            </a:endParaRPr>
          </a:p>
          <a:p>
            <a:pPr algn="r">
              <a:lnSpc>
                <a:spcPct val="107000"/>
              </a:lnSpc>
              <a:spcAft>
                <a:spcPts val="675"/>
              </a:spcAft>
            </a:pPr>
            <a:r>
              <a:rPr lang="ar-EG" altLang="en-US" sz="2000">
                <a:solidFill>
                  <a:srgbClr val="FFFFFF"/>
                </a:solidFill>
                <a:latin typeface="Calibri" panose="020F0502020204030204" pitchFamily="34" charset="0"/>
                <a:cs typeface="Calibri" panose="020F0502020204030204" pitchFamily="34" charset="0"/>
              </a:rPr>
              <a:t>المعجزة المبهرة</a:t>
            </a:r>
            <a:endParaRPr lang="en-US" altLang="en-US" sz="2000">
              <a:solidFill>
                <a:srgbClr val="FFFFFF"/>
              </a:solidFill>
              <a:latin typeface="Calibri" panose="020F0502020204030204" pitchFamily="34" charset="0"/>
              <a:cs typeface="Calibri" panose="020F0502020204030204" pitchFamily="34" charset="0"/>
            </a:endParaRPr>
          </a:p>
          <a:p>
            <a:pPr algn="r">
              <a:lnSpc>
                <a:spcPct val="107000"/>
              </a:lnSpc>
              <a:spcAft>
                <a:spcPts val="675"/>
              </a:spcAft>
            </a:pPr>
            <a:r>
              <a:rPr lang="ar-EG" altLang="en-US" sz="2000">
                <a:solidFill>
                  <a:srgbClr val="FFFFFF"/>
                </a:solidFill>
                <a:latin typeface="Calibri" panose="020F0502020204030204" pitchFamily="34" charset="0"/>
                <a:cs typeface="Calibri" panose="020F0502020204030204" pitchFamily="34" charset="0"/>
              </a:rPr>
              <a:t>أراده الله فكان بمشيئته</a:t>
            </a:r>
            <a:endParaRPr lang="en-US" altLang="en-US" sz="2000">
              <a:solidFill>
                <a:srgbClr val="FFFFFF"/>
              </a:solidFill>
              <a:latin typeface="Calibri" panose="020F0502020204030204" pitchFamily="34" charset="0"/>
              <a:cs typeface="Calibri" panose="020F0502020204030204" pitchFamily="34" charset="0"/>
            </a:endParaRPr>
          </a:p>
          <a:p>
            <a:pPr algn="r">
              <a:lnSpc>
                <a:spcPct val="107000"/>
              </a:lnSpc>
              <a:spcAft>
                <a:spcPts val="675"/>
              </a:spcAft>
            </a:pPr>
            <a:r>
              <a:rPr lang="ar-EG" altLang="en-US" sz="2000">
                <a:solidFill>
                  <a:srgbClr val="FFFFFF"/>
                </a:solidFill>
                <a:latin typeface="Calibri" panose="020F0502020204030204" pitchFamily="34" charset="0"/>
                <a:cs typeface="Calibri" panose="020F0502020204030204" pitchFamily="34" charset="0"/>
              </a:rPr>
              <a:t>كل شيء فيه خاضع لإرادة الله وتدبيره</a:t>
            </a:r>
            <a:endParaRPr lang="en-US" altLang="en-US" sz="2000">
              <a:solidFill>
                <a:srgbClr val="FFFFFF"/>
              </a:solidFill>
              <a:latin typeface="Calibri" panose="020F0502020204030204" pitchFamily="34" charset="0"/>
              <a:cs typeface="Calibri" panose="020F0502020204030204" pitchFamily="34" charset="0"/>
            </a:endParaRPr>
          </a:p>
          <a:p>
            <a:pPr>
              <a:lnSpc>
                <a:spcPct val="200000"/>
              </a:lnSpc>
            </a:pPr>
            <a:endParaRPr kumimoji="1" lang="en-US" altLang="ko-KR" sz="2700">
              <a:solidFill>
                <a:srgbClr val="FFFFFF"/>
              </a:solidFill>
              <a:ea typeface="Gulim" panose="020B0600000101010101" pitchFamily="34" charset="-127"/>
            </a:endParaRPr>
          </a:p>
        </p:txBody>
      </p:sp>
      <p:pic>
        <p:nvPicPr>
          <p:cNvPr id="6" name="Google Shape;475;p25">
            <a:extLst>
              <a:ext uri="{FF2B5EF4-FFF2-40B4-BE49-F238E27FC236}">
                <a16:creationId xmlns:a16="http://schemas.microsoft.com/office/drawing/2014/main" id="{73A18ED1-54BF-9F43-600A-7F6A19374446}"/>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12671"/>
          <a:stretch>
            <a:fillRect/>
          </a:stretch>
        </p:blipFill>
        <p:spPr bwMode="auto">
          <a:xfrm rot="19012083" flipH="1">
            <a:off x="3608388" y="1701800"/>
            <a:ext cx="8858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7" name="025002 (1)">
            <a:hlinkClick r:id="" action="ppaction://media"/>
            <a:extLst>
              <a:ext uri="{FF2B5EF4-FFF2-40B4-BE49-F238E27FC236}">
                <a16:creationId xmlns:a16="http://schemas.microsoft.com/office/drawing/2014/main" id="{B9B86CE2-C3BB-9F93-8E09-FDEFC4123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8" y="5326063"/>
            <a:ext cx="4111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B9B7953F-3C3A-A208-95C6-DA99FDEED9C1}"/>
              </a:ext>
            </a:extLst>
          </p:cNvPr>
          <p:cNvSpPr>
            <a:spLocks noGrp="1" noChangeArrowheads="1"/>
          </p:cNvSpPr>
          <p:nvPr>
            <p:ph type="body" idx="1"/>
          </p:nvPr>
        </p:nvSpPr>
        <p:spPr bwMode="auto">
          <a:xfrm>
            <a:off x="514350" y="260350"/>
            <a:ext cx="9258300" cy="6192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sz="3400" b="1" u="sng"/>
              <a:t>والمنهج كنظام:</a:t>
            </a:r>
            <a:r>
              <a:rPr lang="ar-SA" altLang="en-US" sz="3400" b="1"/>
              <a:t> يتكون من مجموعة عناصر: (أهداف، ومحتوى، وطرق، ووسائل، وأنشطة، وتقويم)</a:t>
            </a:r>
            <a:r>
              <a:rPr lang="ar-EG" altLang="en-US" sz="3400" b="1"/>
              <a:t>،</a:t>
            </a:r>
            <a:r>
              <a:rPr lang="ar-SA" altLang="en-US" sz="3400" b="1"/>
              <a:t> وهذه العناصر يؤثر بعضها ف</a:t>
            </a:r>
            <a:r>
              <a:rPr lang="ar-EG" altLang="en-US" sz="3400" b="1"/>
              <a:t>ي</a:t>
            </a:r>
            <a:r>
              <a:rPr lang="ar-SA" altLang="en-US" sz="3400" b="1"/>
              <a:t> بعض وبينها علاقات تنظيمية تجعلها في تفاعل مستمر.</a:t>
            </a:r>
            <a:endParaRPr lang="ar-EG" altLang="en-US" sz="3400" b="1"/>
          </a:p>
          <a:p>
            <a:pPr eaLnBrk="1" hangingPunct="1"/>
            <a:r>
              <a:rPr lang="ar-SA" altLang="en-US" sz="3400" b="1"/>
              <a:t>مجموعة عناصر المنهج (الأهداف والمحتوى......</a:t>
            </a:r>
            <a:r>
              <a:rPr lang="ar-EG" altLang="en-US" sz="3400" b="1"/>
              <a:t>إ</a:t>
            </a:r>
            <a:r>
              <a:rPr lang="ar-SA" altLang="en-US" sz="3400" b="1"/>
              <a:t>لخ)</a:t>
            </a:r>
            <a:r>
              <a:rPr lang="ar-EG" altLang="en-US" sz="3400" b="1"/>
              <a:t>:</a:t>
            </a:r>
            <a:r>
              <a:rPr lang="ar-SA" altLang="en-US" sz="3400" b="1"/>
              <a:t> ه</a:t>
            </a:r>
            <a:r>
              <a:rPr lang="ar-EG" altLang="en-US" sz="3400" b="1"/>
              <a:t>ي</a:t>
            </a:r>
            <a:r>
              <a:rPr lang="ar-SA" altLang="en-US" sz="3400" b="1"/>
              <a:t> مدخلات النظام، وبحدوث التفاعل بينها تتكون المخرَجات وهى الخبرات التربوية</a:t>
            </a:r>
            <a:r>
              <a:rPr lang="ar-EG" altLang="en-US" sz="3400" b="1"/>
              <a:t>،</a:t>
            </a:r>
            <a:r>
              <a:rPr lang="ar-SA" altLang="en-US" sz="3400" b="1"/>
              <a:t> وباكتساب الفرد لهذه الخبرات تتشكل شخصية الإنسان المنشودة (خليفة لله في الأرض) والذ</a:t>
            </a:r>
            <a:r>
              <a:rPr lang="ar-EG" altLang="en-US" sz="3400" b="1"/>
              <a:t>ي</a:t>
            </a:r>
            <a:r>
              <a:rPr lang="ar-SA" altLang="en-US" sz="3400" b="1"/>
              <a:t> هو الناتج النهائ</a:t>
            </a:r>
            <a:r>
              <a:rPr lang="ar-EG" altLang="en-US" sz="3400" b="1"/>
              <a:t>ي</a:t>
            </a:r>
            <a:r>
              <a:rPr lang="ar-SA" altLang="en-US" sz="3400" b="1"/>
              <a:t> لهذه المنظومة.</a:t>
            </a:r>
          </a:p>
          <a:p>
            <a:pPr eaLnBrk="1" hangingPunct="1"/>
            <a:r>
              <a:rPr lang="ar-SA" altLang="en-US" sz="3400" b="1"/>
              <a:t>وذلك النظام (المناهج) هو الذ</a:t>
            </a:r>
            <a:r>
              <a:rPr lang="ar-EG" altLang="en-US" sz="3400" b="1"/>
              <a:t>ي</a:t>
            </a:r>
            <a:r>
              <a:rPr lang="ar-SA" altLang="en-US" sz="3400" b="1"/>
              <a:t> يختص بإعداد الإنسان لدوره الفاعل والقياد</a:t>
            </a:r>
            <a:r>
              <a:rPr lang="ar-EG" altLang="en-US" sz="3400" b="1"/>
              <a:t>ي</a:t>
            </a:r>
            <a:r>
              <a:rPr lang="ar-SA" altLang="en-US" sz="3400" b="1"/>
              <a:t> على وجه الأرض</a:t>
            </a:r>
            <a:r>
              <a:rPr lang="ar-EG" altLang="en-US" sz="3400" b="1"/>
              <a:t>،</a:t>
            </a:r>
            <a:r>
              <a:rPr lang="ar-SA" altLang="en-US" sz="3400" b="1"/>
              <a:t> </a:t>
            </a:r>
            <a:r>
              <a:rPr lang="ar-EG" altLang="en-US" sz="3400" b="1"/>
              <a:t>و</a:t>
            </a:r>
            <a:r>
              <a:rPr lang="ar-SA" altLang="en-US" sz="3400" b="1"/>
              <a:t>هو أهم نظام في النظم جميعها، وإن كان هو فرع</a:t>
            </a:r>
            <a:r>
              <a:rPr lang="ar-EG" altLang="en-US" sz="3400" b="1"/>
              <a:t>ً</a:t>
            </a:r>
            <a:r>
              <a:rPr lang="ar-SA" altLang="en-US" sz="3400" b="1"/>
              <a:t>ا من فروع نظام أكبر منه.</a:t>
            </a:r>
            <a:endParaRPr lang="en-US" altLang="en-US" sz="3400"/>
          </a:p>
        </p:txBody>
      </p:sp>
    </p:spTree>
  </p:cSld>
  <p:clrMapOvr>
    <a:masterClrMapping/>
  </p:clrMapOvr>
  <p:transition>
    <p:randomBar dir="vert"/>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내용 개체 틀 3">
            <a:extLst>
              <a:ext uri="{FF2B5EF4-FFF2-40B4-BE49-F238E27FC236}">
                <a16:creationId xmlns:a16="http://schemas.microsoft.com/office/drawing/2014/main" id="{4F1AB31B-7A64-B7BE-E858-2C1CF04F7049}"/>
              </a:ext>
            </a:extLst>
          </p:cNvPr>
          <p:cNvSpPr>
            <a:spLocks noGrp="1"/>
          </p:cNvSpPr>
          <p:nvPr>
            <p:ph idx="1"/>
          </p:nvPr>
        </p:nvSpPr>
        <p:spPr>
          <a:xfrm>
            <a:off x="514350" y="2882900"/>
            <a:ext cx="9369425" cy="2611438"/>
          </a:xfrm>
        </p:spPr>
        <p:txBody>
          <a:bodyPr vert="horz" wrap="square" lIns="91440" tIns="45720" rIns="91440" bIns="45720" numCol="1" anchor="t" anchorCtr="0" compatLnSpc="1">
            <a:prstTxWarp prst="textNoShape">
              <a:avLst/>
            </a:prstTxWarp>
          </a:bodyPr>
          <a:lstStyle/>
          <a:p>
            <a:pPr marL="90488" indent="0" algn="r">
              <a:lnSpc>
                <a:spcPct val="107000"/>
              </a:lnSpc>
              <a:spcAft>
                <a:spcPts val="675"/>
              </a:spcAft>
              <a:defRPr/>
            </a:pPr>
            <a:r>
              <a:rPr lang="ar-SA" altLang="en-US" sz="3000" b="1">
                <a:solidFill>
                  <a:srgbClr val="E0898E"/>
                </a:solidFill>
                <a:latin typeface="Calibri" panose="020F0502020204030204" pitchFamily="34" charset="0"/>
                <a:ea typeface="Malgun Gothic" panose="020B0503020000020004" pitchFamily="34" charset="-127"/>
                <a:cs typeface="Calibri" panose="020F0502020204030204" pitchFamily="34" charset="0"/>
              </a:rPr>
              <a:t>كون محسوس (عالم الشهادة)</a:t>
            </a:r>
          </a:p>
          <a:p>
            <a:pPr marL="90488" indent="0" algn="r">
              <a:lnSpc>
                <a:spcPct val="107000"/>
              </a:lnSpc>
              <a:spcAft>
                <a:spcPts val="675"/>
              </a:spcAft>
              <a:defRPr/>
            </a:pPr>
            <a:endParaRPr lang="ar-SA" altLang="en-US" sz="3000" b="1">
              <a:solidFill>
                <a:srgbClr val="E0898E"/>
              </a:solidFill>
              <a:latin typeface="Calibri" panose="020F0502020204030204" pitchFamily="34" charset="0"/>
              <a:ea typeface="Malgun Gothic" panose="020B0503020000020004" pitchFamily="34" charset="-127"/>
              <a:cs typeface="Calibri" panose="020F0502020204030204" pitchFamily="34" charset="0"/>
            </a:endParaRPr>
          </a:p>
          <a:p>
            <a:pPr marL="90488" indent="0" algn="r">
              <a:lnSpc>
                <a:spcPct val="107000"/>
              </a:lnSpc>
              <a:spcAft>
                <a:spcPts val="675"/>
              </a:spcAft>
              <a:defRPr/>
            </a:pPr>
            <a:r>
              <a:rPr lang="ar-SA" altLang="en-US" sz="3000" b="1">
                <a:solidFill>
                  <a:srgbClr val="E0898E"/>
                </a:solidFill>
                <a:latin typeface="Calibri" panose="020F0502020204030204" pitchFamily="34" charset="0"/>
                <a:ea typeface="Malgun Gothic" panose="020B0503020000020004" pitchFamily="34" charset="-127"/>
                <a:cs typeface="Calibri" panose="020F0502020204030204" pitchFamily="34" charset="0"/>
              </a:rPr>
              <a:t>كون غير محسوس (عالم الغيب)</a:t>
            </a:r>
            <a:r>
              <a:rPr lang="ar-SA" altLang="en-US" sz="3000" b="1">
                <a:solidFill>
                  <a:srgbClr val="E0898E"/>
                </a:solidFill>
                <a:ea typeface="Malgun Gothic" panose="020B0503020000020004" pitchFamily="34" charset="-127"/>
                <a:cs typeface="Calibri" panose="020F0502020204030204" pitchFamily="34" charset="0"/>
              </a:rPr>
              <a:t> </a:t>
            </a:r>
          </a:p>
          <a:p>
            <a:pPr marL="90488" indent="0">
              <a:defRPr/>
            </a:pPr>
            <a:endParaRPr lang="ko-KR" altLang="en-US" sz="3000" b="1">
              <a:solidFill>
                <a:srgbClr val="E0898E"/>
              </a:solidFill>
              <a:ea typeface="Malgun Gothic" panose="020B0503020000020004" pitchFamily="34" charset="-127"/>
              <a:cs typeface="Calibri" panose="020F0502020204030204" pitchFamily="34" charset="0"/>
            </a:endParaRPr>
          </a:p>
        </p:txBody>
      </p:sp>
      <p:sp>
        <p:nvSpPr>
          <p:cNvPr id="2" name="제목 1">
            <a:extLst>
              <a:ext uri="{FF2B5EF4-FFF2-40B4-BE49-F238E27FC236}">
                <a16:creationId xmlns:a16="http://schemas.microsoft.com/office/drawing/2014/main" id="{D17F63D2-0F2F-17BC-0D89-1E32930C40C1}"/>
              </a:ext>
            </a:extLst>
          </p:cNvPr>
          <p:cNvSpPr>
            <a:spLocks noGrp="1"/>
          </p:cNvSpPr>
          <p:nvPr>
            <p:ph type="title"/>
          </p:nvPr>
        </p:nvSpPr>
        <p:spPr>
          <a:xfrm>
            <a:off x="100013" y="968375"/>
            <a:ext cx="9075737" cy="1366838"/>
          </a:xfrm>
        </p:spPr>
        <p:txBody>
          <a:bodyPr>
            <a:normAutofit fontScale="90000"/>
          </a:bodyPr>
          <a:lstStyle/>
          <a:p>
            <a:pPr algn="r">
              <a:defRPr/>
            </a:pPr>
            <a:r>
              <a:rPr lang="ar-EG">
                <a:solidFill>
                  <a:schemeClr val="bg1"/>
                </a:solidFill>
              </a:rPr>
              <a:t>قال تعالى:</a:t>
            </a:r>
            <a:br>
              <a:rPr lang="ar-EG">
                <a:solidFill>
                  <a:schemeClr val="bg1"/>
                </a:solidFill>
              </a:rPr>
            </a:br>
            <a:br>
              <a:rPr lang="ar-EG"/>
            </a:br>
            <a:r>
              <a:rPr lang="ar-EG" b="0">
                <a:solidFill>
                  <a:srgbClr val="333333"/>
                </a:solidFill>
                <a:latin typeface="quran"/>
              </a:rPr>
              <a:t> </a:t>
            </a:r>
            <a:r>
              <a:rPr lang="ar-EG" b="0">
                <a:solidFill>
                  <a:srgbClr val="ED9A94"/>
                </a:solidFill>
                <a:latin typeface="quran"/>
              </a:rPr>
              <a:t> {هُوَ اللَّهُ الَّذِي لَا إِلَهَ إِلَّا هُوَ عَالِمُ الْغَيْبِ وَالشَّهَادَةِ هُوَ الرَّحْمَنُ الرَّحِيمُ} </a:t>
            </a:r>
            <a:br>
              <a:rPr sz="2025">
                <a:solidFill>
                  <a:srgbClr val="C00000"/>
                </a:solidFill>
              </a:rPr>
            </a:br>
            <a:br>
              <a:rPr lang="ar-EG" altLang="ko-KR" sz="2025">
                <a:solidFill>
                  <a:srgbClr val="C00000"/>
                </a:solidFill>
              </a:rPr>
            </a:br>
            <a:endParaRPr/>
          </a:p>
        </p:txBody>
      </p:sp>
      <p:sp>
        <p:nvSpPr>
          <p:cNvPr id="3" name="TextBox 13">
            <a:extLst>
              <a:ext uri="{FF2B5EF4-FFF2-40B4-BE49-F238E27FC236}">
                <a16:creationId xmlns:a16="http://schemas.microsoft.com/office/drawing/2014/main" id="{A097DEC5-940B-BEB1-CD42-2C379439FFB9}"/>
              </a:ext>
            </a:extLst>
          </p:cNvPr>
          <p:cNvSpPr txBox="1">
            <a:spLocks noChangeArrowheads="1"/>
          </p:cNvSpPr>
          <p:nvPr/>
        </p:nvSpPr>
        <p:spPr bwMode="auto">
          <a:xfrm>
            <a:off x="2227263" y="2319338"/>
            <a:ext cx="741203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a:spcAft>
                <a:spcPts val="1775"/>
              </a:spcAft>
            </a:pPr>
            <a:r>
              <a:rPr lang="ar-SA" altLang="en-US" sz="2300">
                <a:solidFill>
                  <a:schemeClr val="bg1"/>
                </a:solidFill>
                <a:latin typeface="Calibri" panose="020F0502020204030204" pitchFamily="34" charset="0"/>
                <a:cs typeface="Calibri" panose="020F0502020204030204" pitchFamily="34" charset="0"/>
              </a:rPr>
              <a:t>يتضح من الآية الكريمة أن الكون قسمان</a:t>
            </a:r>
            <a:r>
              <a:rPr lang="ar-SA" altLang="en-US" sz="2300">
                <a:latin typeface="Calibri" panose="020F0502020204030204" pitchFamily="34" charset="0"/>
                <a:cs typeface="Calibri" panose="020F0502020204030204" pitchFamily="34" charset="0"/>
              </a:rPr>
              <a:t> </a:t>
            </a:r>
            <a:endParaRPr lang="en-US" altLang="en-US" sz="2300">
              <a:latin typeface="Calibri" panose="020F0502020204030204" pitchFamily="34" charset="0"/>
              <a:cs typeface="Calibri" panose="020F0502020204030204" pitchFamily="34" charset="0"/>
            </a:endParaRPr>
          </a:p>
        </p:txBody>
      </p:sp>
      <p:pic>
        <p:nvPicPr>
          <p:cNvPr id="169989" name="059022 (1)">
            <a:hlinkClick r:id="" action="ppaction://media"/>
            <a:extLst>
              <a:ext uri="{FF2B5EF4-FFF2-40B4-BE49-F238E27FC236}">
                <a16:creationId xmlns:a16="http://schemas.microsoft.com/office/drawing/2014/main" id="{E677F4E0-3F37-70C6-E72B-DB5B1692C3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363663"/>
            <a:ext cx="411162"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circle(in)">
                                      <p:cBhvr>
                                        <p:cTn id="18" dur="2000"/>
                                        <p:tgtEl>
                                          <p:spTgt spid="4">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circle(in)">
                                      <p:cBhvr>
                                        <p:cTn id="23"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P spid="3"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6">
            <a:extLst>
              <a:ext uri="{FF2B5EF4-FFF2-40B4-BE49-F238E27FC236}">
                <a16:creationId xmlns:a16="http://schemas.microsoft.com/office/drawing/2014/main" id="{5B6EA1A2-A3A6-151B-074D-4F18A5F632B7}"/>
              </a:ext>
            </a:extLst>
          </p:cNvPr>
          <p:cNvSpPr>
            <a:spLocks noGrp="1"/>
          </p:cNvSpPr>
          <p:nvPr>
            <p:ph type="ctrTitle"/>
          </p:nvPr>
        </p:nvSpPr>
        <p:spPr>
          <a:xfrm>
            <a:off x="708025" y="1666875"/>
            <a:ext cx="8202613" cy="2308225"/>
          </a:xfrm>
        </p:spPr>
        <p:txBody>
          <a:bodyPr/>
          <a:lstStyle/>
          <a:p>
            <a:pPr algn="ctr">
              <a:defRPr/>
            </a:pPr>
            <a:r>
              <a:rPr lang="ar-EG" altLang="ko-KR" sz="6751"/>
              <a:t>الكون المحسوس</a:t>
            </a:r>
            <a:br>
              <a:rPr lang="ar-EG" altLang="ko-KR" sz="6751"/>
            </a:br>
            <a:r>
              <a:rPr lang="ar-EG" altLang="ko-KR" sz="6751"/>
              <a:t>عالم الشهادة</a:t>
            </a:r>
            <a:endParaRPr sz="6751" b="1"/>
          </a:p>
        </p:txBody>
      </p:sp>
      <p:pic>
        <p:nvPicPr>
          <p:cNvPr id="171011" name="그림 2">
            <a:extLst>
              <a:ext uri="{FF2B5EF4-FFF2-40B4-BE49-F238E27FC236}">
                <a16:creationId xmlns:a16="http://schemas.microsoft.com/office/drawing/2014/main" id="{C3DEDEEF-50B5-BEDC-F690-84EFF442B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25" y="938213"/>
            <a:ext cx="1489075"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직선 연결선 5">
            <a:extLst>
              <a:ext uri="{FF2B5EF4-FFF2-40B4-BE49-F238E27FC236}">
                <a16:creationId xmlns:a16="http://schemas.microsoft.com/office/drawing/2014/main" id="{BF0043ED-BED4-E266-82A7-6B84ED02883E}"/>
              </a:ext>
            </a:extLst>
          </p:cNvPr>
          <p:cNvCxnSpPr/>
          <p:nvPr/>
        </p:nvCxnSpPr>
        <p:spPr>
          <a:xfrm>
            <a:off x="3989388" y="4522788"/>
            <a:ext cx="1762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1013" name="그룹 27">
            <a:extLst>
              <a:ext uri="{FF2B5EF4-FFF2-40B4-BE49-F238E27FC236}">
                <a16:creationId xmlns:a16="http://schemas.microsoft.com/office/drawing/2014/main" id="{B6E6BA50-9707-6546-37C1-570E15CF7834}"/>
              </a:ext>
            </a:extLst>
          </p:cNvPr>
          <p:cNvGrpSpPr>
            <a:grpSpLocks/>
          </p:cNvGrpSpPr>
          <p:nvPr/>
        </p:nvGrpSpPr>
        <p:grpSpPr bwMode="auto">
          <a:xfrm>
            <a:off x="4579938" y="5730875"/>
            <a:ext cx="1136650" cy="293688"/>
            <a:chOff x="5427663" y="6156959"/>
            <a:chExt cx="1347606" cy="348343"/>
          </a:xfrm>
        </p:grpSpPr>
        <p:grpSp>
          <p:nvGrpSpPr>
            <p:cNvPr id="171015" name="그룹 28">
              <a:extLst>
                <a:ext uri="{FF2B5EF4-FFF2-40B4-BE49-F238E27FC236}">
                  <a16:creationId xmlns:a16="http://schemas.microsoft.com/office/drawing/2014/main" id="{0F9C4798-589B-E2AC-6C03-260731A98C31}"/>
                </a:ext>
              </a:extLst>
            </p:cNvPr>
            <p:cNvGrpSpPr>
              <a:grpSpLocks/>
            </p:cNvGrpSpPr>
            <p:nvPr/>
          </p:nvGrpSpPr>
          <p:grpSpPr bwMode="auto">
            <a:xfrm>
              <a:off x="5427663" y="6166383"/>
              <a:ext cx="1335600" cy="338400"/>
              <a:chOff x="5427663" y="6166383"/>
              <a:chExt cx="1335600" cy="338400"/>
            </a:xfrm>
          </p:grpSpPr>
          <p:sp>
            <p:nvSpPr>
              <p:cNvPr id="31" name="AutoShape 3">
                <a:extLst>
                  <a:ext uri="{FF2B5EF4-FFF2-40B4-BE49-F238E27FC236}">
                    <a16:creationId xmlns:a16="http://schemas.microsoft.com/office/drawing/2014/main" id="{5DAF860D-1CEB-07F2-1EB2-97BDFA1E165D}"/>
                  </a:ext>
                </a:extLst>
              </p:cNvPr>
              <p:cNvSpPr>
                <a:spLocks noChangeAspect="1" noChangeArrowheads="1" noTextEdit="1"/>
              </p:cNvSpPr>
              <p:nvPr/>
            </p:nvSpPr>
            <p:spPr bwMode="auto">
              <a:xfrm>
                <a:off x="5429545" y="6166375"/>
                <a:ext cx="1332549" cy="338928"/>
              </a:xfrm>
              <a:prstGeom prst="rect">
                <a:avLst/>
              </a:prstGeom>
              <a:no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2" name="Freeform 5">
                <a:extLst>
                  <a:ext uri="{FF2B5EF4-FFF2-40B4-BE49-F238E27FC236}">
                    <a16:creationId xmlns:a16="http://schemas.microsoft.com/office/drawing/2014/main" id="{DDDB774B-264A-1484-4BB2-0A4B75350848}"/>
                  </a:ext>
                </a:extLst>
              </p:cNvPr>
              <p:cNvSpPr>
                <a:spLocks/>
              </p:cNvSpPr>
              <p:nvPr/>
            </p:nvSpPr>
            <p:spPr bwMode="auto">
              <a:xfrm>
                <a:off x="5629051" y="6341487"/>
                <a:ext cx="84697" cy="131805"/>
              </a:xfrm>
              <a:custGeom>
                <a:avLst/>
                <a:gdLst>
                  <a:gd name="T0" fmla="*/ 83 w 83"/>
                  <a:gd name="T1" fmla="*/ 90 h 130"/>
                  <a:gd name="T2" fmla="*/ 79 w 83"/>
                  <a:gd name="T3" fmla="*/ 108 h 130"/>
                  <a:gd name="T4" fmla="*/ 69 w 83"/>
                  <a:gd name="T5" fmla="*/ 120 h 130"/>
                  <a:gd name="T6" fmla="*/ 54 w 83"/>
                  <a:gd name="T7" fmla="*/ 128 h 130"/>
                  <a:gd name="T8" fmla="*/ 36 w 83"/>
                  <a:gd name="T9" fmla="*/ 130 h 130"/>
                  <a:gd name="T10" fmla="*/ 24 w 83"/>
                  <a:gd name="T11" fmla="*/ 129 h 130"/>
                  <a:gd name="T12" fmla="*/ 14 w 83"/>
                  <a:gd name="T13" fmla="*/ 127 h 130"/>
                  <a:gd name="T14" fmla="*/ 7 w 83"/>
                  <a:gd name="T15" fmla="*/ 124 h 130"/>
                  <a:gd name="T16" fmla="*/ 3 w 83"/>
                  <a:gd name="T17" fmla="*/ 121 h 130"/>
                  <a:gd name="T18" fmla="*/ 1 w 83"/>
                  <a:gd name="T19" fmla="*/ 117 h 130"/>
                  <a:gd name="T20" fmla="*/ 0 w 83"/>
                  <a:gd name="T21" fmla="*/ 110 h 130"/>
                  <a:gd name="T22" fmla="*/ 0 w 83"/>
                  <a:gd name="T23" fmla="*/ 105 h 130"/>
                  <a:gd name="T24" fmla="*/ 1 w 83"/>
                  <a:gd name="T25" fmla="*/ 102 h 130"/>
                  <a:gd name="T26" fmla="*/ 2 w 83"/>
                  <a:gd name="T27" fmla="*/ 100 h 130"/>
                  <a:gd name="T28" fmla="*/ 4 w 83"/>
                  <a:gd name="T29" fmla="*/ 99 h 130"/>
                  <a:gd name="T30" fmla="*/ 8 w 83"/>
                  <a:gd name="T31" fmla="*/ 101 h 130"/>
                  <a:gd name="T32" fmla="*/ 14 w 83"/>
                  <a:gd name="T33" fmla="*/ 105 h 130"/>
                  <a:gd name="T34" fmla="*/ 24 w 83"/>
                  <a:gd name="T35" fmla="*/ 108 h 130"/>
                  <a:gd name="T36" fmla="*/ 36 w 83"/>
                  <a:gd name="T37" fmla="*/ 110 h 130"/>
                  <a:gd name="T38" fmla="*/ 45 w 83"/>
                  <a:gd name="T39" fmla="*/ 109 h 130"/>
                  <a:gd name="T40" fmla="*/ 51 w 83"/>
                  <a:gd name="T41" fmla="*/ 105 h 130"/>
                  <a:gd name="T42" fmla="*/ 55 w 83"/>
                  <a:gd name="T43" fmla="*/ 100 h 130"/>
                  <a:gd name="T44" fmla="*/ 56 w 83"/>
                  <a:gd name="T45" fmla="*/ 94 h 130"/>
                  <a:gd name="T46" fmla="*/ 54 w 83"/>
                  <a:gd name="T47" fmla="*/ 86 h 130"/>
                  <a:gd name="T48" fmla="*/ 48 w 83"/>
                  <a:gd name="T49" fmla="*/ 81 h 130"/>
                  <a:gd name="T50" fmla="*/ 39 w 83"/>
                  <a:gd name="T51" fmla="*/ 76 h 130"/>
                  <a:gd name="T52" fmla="*/ 29 w 83"/>
                  <a:gd name="T53" fmla="*/ 72 h 130"/>
                  <a:gd name="T54" fmla="*/ 19 w 83"/>
                  <a:gd name="T55" fmla="*/ 66 h 130"/>
                  <a:gd name="T56" fmla="*/ 11 w 83"/>
                  <a:gd name="T57" fmla="*/ 59 h 130"/>
                  <a:gd name="T58" fmla="*/ 5 w 83"/>
                  <a:gd name="T59" fmla="*/ 50 h 130"/>
                  <a:gd name="T60" fmla="*/ 2 w 83"/>
                  <a:gd name="T61" fmla="*/ 36 h 130"/>
                  <a:gd name="T62" fmla="*/ 6 w 83"/>
                  <a:gd name="T63" fmla="*/ 20 h 130"/>
                  <a:gd name="T64" fmla="*/ 15 w 83"/>
                  <a:gd name="T65" fmla="*/ 9 h 130"/>
                  <a:gd name="T66" fmla="*/ 28 w 83"/>
                  <a:gd name="T67" fmla="*/ 2 h 130"/>
                  <a:gd name="T68" fmla="*/ 45 w 83"/>
                  <a:gd name="T69" fmla="*/ 0 h 130"/>
                  <a:gd name="T70" fmla="*/ 54 w 83"/>
                  <a:gd name="T71" fmla="*/ 0 h 130"/>
                  <a:gd name="T72" fmla="*/ 62 w 83"/>
                  <a:gd name="T73" fmla="*/ 2 h 130"/>
                  <a:gd name="T74" fmla="*/ 69 w 83"/>
                  <a:gd name="T75" fmla="*/ 5 h 130"/>
                  <a:gd name="T76" fmla="*/ 73 w 83"/>
                  <a:gd name="T77" fmla="*/ 7 h 130"/>
                  <a:gd name="T78" fmla="*/ 75 w 83"/>
                  <a:gd name="T79" fmla="*/ 9 h 130"/>
                  <a:gd name="T80" fmla="*/ 75 w 83"/>
                  <a:gd name="T81" fmla="*/ 11 h 130"/>
                  <a:gd name="T82" fmla="*/ 75 w 83"/>
                  <a:gd name="T83" fmla="*/ 13 h 130"/>
                  <a:gd name="T84" fmla="*/ 76 w 83"/>
                  <a:gd name="T85" fmla="*/ 18 h 130"/>
                  <a:gd name="T86" fmla="*/ 75 w 83"/>
                  <a:gd name="T87" fmla="*/ 22 h 130"/>
                  <a:gd name="T88" fmla="*/ 75 w 83"/>
                  <a:gd name="T89" fmla="*/ 26 h 130"/>
                  <a:gd name="T90" fmla="*/ 74 w 83"/>
                  <a:gd name="T91" fmla="*/ 28 h 130"/>
                  <a:gd name="T92" fmla="*/ 72 w 83"/>
                  <a:gd name="T93" fmla="*/ 28 h 130"/>
                  <a:gd name="T94" fmla="*/ 69 w 83"/>
                  <a:gd name="T95" fmla="*/ 27 h 130"/>
                  <a:gd name="T96" fmla="*/ 63 w 83"/>
                  <a:gd name="T97" fmla="*/ 24 h 130"/>
                  <a:gd name="T98" fmla="*/ 55 w 83"/>
                  <a:gd name="T99" fmla="*/ 21 h 130"/>
                  <a:gd name="T100" fmla="*/ 45 w 83"/>
                  <a:gd name="T101" fmla="*/ 20 h 130"/>
                  <a:gd name="T102" fmla="*/ 38 w 83"/>
                  <a:gd name="T103" fmla="*/ 21 h 130"/>
                  <a:gd name="T104" fmla="*/ 33 w 83"/>
                  <a:gd name="T105" fmla="*/ 23 h 130"/>
                  <a:gd name="T106" fmla="*/ 30 w 83"/>
                  <a:gd name="T107" fmla="*/ 28 h 130"/>
                  <a:gd name="T108" fmla="*/ 28 w 83"/>
                  <a:gd name="T109" fmla="*/ 33 h 130"/>
                  <a:gd name="T110" fmla="*/ 31 w 83"/>
                  <a:gd name="T111" fmla="*/ 40 h 130"/>
                  <a:gd name="T112" fmla="*/ 37 w 83"/>
                  <a:gd name="T113" fmla="*/ 46 h 130"/>
                  <a:gd name="T114" fmla="*/ 46 w 83"/>
                  <a:gd name="T115" fmla="*/ 50 h 130"/>
                  <a:gd name="T116" fmla="*/ 56 w 83"/>
                  <a:gd name="T117" fmla="*/ 55 h 130"/>
                  <a:gd name="T118" fmla="*/ 66 w 83"/>
                  <a:gd name="T119" fmla="*/ 60 h 130"/>
                  <a:gd name="T120" fmla="*/ 74 w 83"/>
                  <a:gd name="T121" fmla="*/ 67 h 130"/>
                  <a:gd name="T122" fmla="*/ 81 w 83"/>
                  <a:gd name="T123" fmla="*/ 77 h 130"/>
                  <a:gd name="T124" fmla="*/ 83 w 83"/>
                  <a:gd name="T125" fmla="*/ 9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 h="130">
                    <a:moveTo>
                      <a:pt x="83" y="90"/>
                    </a:moveTo>
                    <a:cubicBezTo>
                      <a:pt x="83" y="97"/>
                      <a:pt x="82" y="103"/>
                      <a:pt x="79" y="108"/>
                    </a:cubicBezTo>
                    <a:cubicBezTo>
                      <a:pt x="77" y="113"/>
                      <a:pt x="73" y="117"/>
                      <a:pt x="69" y="120"/>
                    </a:cubicBezTo>
                    <a:cubicBezTo>
                      <a:pt x="65" y="124"/>
                      <a:pt x="60" y="126"/>
                      <a:pt x="54" y="128"/>
                    </a:cubicBezTo>
                    <a:cubicBezTo>
                      <a:pt x="49" y="130"/>
                      <a:pt x="42" y="130"/>
                      <a:pt x="36" y="130"/>
                    </a:cubicBezTo>
                    <a:cubicBezTo>
                      <a:pt x="32" y="130"/>
                      <a:pt x="28" y="130"/>
                      <a:pt x="24" y="129"/>
                    </a:cubicBezTo>
                    <a:cubicBezTo>
                      <a:pt x="20" y="129"/>
                      <a:pt x="17" y="128"/>
                      <a:pt x="14" y="127"/>
                    </a:cubicBezTo>
                    <a:cubicBezTo>
                      <a:pt x="11" y="126"/>
                      <a:pt x="9" y="125"/>
                      <a:pt x="7" y="124"/>
                    </a:cubicBezTo>
                    <a:cubicBezTo>
                      <a:pt x="5" y="122"/>
                      <a:pt x="3" y="121"/>
                      <a:pt x="3" y="121"/>
                    </a:cubicBezTo>
                    <a:cubicBezTo>
                      <a:pt x="2" y="120"/>
                      <a:pt x="1" y="119"/>
                      <a:pt x="1" y="117"/>
                    </a:cubicBezTo>
                    <a:cubicBezTo>
                      <a:pt x="0" y="115"/>
                      <a:pt x="0" y="113"/>
                      <a:pt x="0" y="110"/>
                    </a:cubicBezTo>
                    <a:cubicBezTo>
                      <a:pt x="0" y="108"/>
                      <a:pt x="0" y="106"/>
                      <a:pt x="0" y="105"/>
                    </a:cubicBezTo>
                    <a:cubicBezTo>
                      <a:pt x="1" y="104"/>
                      <a:pt x="1" y="103"/>
                      <a:pt x="1" y="102"/>
                    </a:cubicBezTo>
                    <a:cubicBezTo>
                      <a:pt x="1" y="101"/>
                      <a:pt x="2" y="100"/>
                      <a:pt x="2" y="100"/>
                    </a:cubicBezTo>
                    <a:cubicBezTo>
                      <a:pt x="3" y="100"/>
                      <a:pt x="3" y="99"/>
                      <a:pt x="4" y="99"/>
                    </a:cubicBezTo>
                    <a:cubicBezTo>
                      <a:pt x="5" y="99"/>
                      <a:pt x="6" y="100"/>
                      <a:pt x="8" y="101"/>
                    </a:cubicBezTo>
                    <a:cubicBezTo>
                      <a:pt x="9" y="102"/>
                      <a:pt x="12" y="103"/>
                      <a:pt x="14" y="105"/>
                    </a:cubicBezTo>
                    <a:cubicBezTo>
                      <a:pt x="17" y="106"/>
                      <a:pt x="20" y="107"/>
                      <a:pt x="24" y="108"/>
                    </a:cubicBezTo>
                    <a:cubicBezTo>
                      <a:pt x="27" y="109"/>
                      <a:pt x="31" y="110"/>
                      <a:pt x="36" y="110"/>
                    </a:cubicBezTo>
                    <a:cubicBezTo>
                      <a:pt x="39" y="110"/>
                      <a:pt x="42" y="109"/>
                      <a:pt x="45" y="109"/>
                    </a:cubicBezTo>
                    <a:cubicBezTo>
                      <a:pt x="47" y="108"/>
                      <a:pt x="49" y="107"/>
                      <a:pt x="51" y="105"/>
                    </a:cubicBezTo>
                    <a:cubicBezTo>
                      <a:pt x="53" y="104"/>
                      <a:pt x="54" y="102"/>
                      <a:pt x="55" y="100"/>
                    </a:cubicBezTo>
                    <a:cubicBezTo>
                      <a:pt x="56" y="98"/>
                      <a:pt x="56" y="96"/>
                      <a:pt x="56" y="94"/>
                    </a:cubicBezTo>
                    <a:cubicBezTo>
                      <a:pt x="56" y="91"/>
                      <a:pt x="55" y="88"/>
                      <a:pt x="54" y="86"/>
                    </a:cubicBezTo>
                    <a:cubicBezTo>
                      <a:pt x="52" y="84"/>
                      <a:pt x="50" y="82"/>
                      <a:pt x="48" y="81"/>
                    </a:cubicBezTo>
                    <a:cubicBezTo>
                      <a:pt x="45" y="79"/>
                      <a:pt x="42" y="78"/>
                      <a:pt x="39" y="76"/>
                    </a:cubicBezTo>
                    <a:cubicBezTo>
                      <a:pt x="36" y="75"/>
                      <a:pt x="33" y="73"/>
                      <a:pt x="29" y="72"/>
                    </a:cubicBezTo>
                    <a:cubicBezTo>
                      <a:pt x="26" y="70"/>
                      <a:pt x="23" y="68"/>
                      <a:pt x="19" y="66"/>
                    </a:cubicBezTo>
                    <a:cubicBezTo>
                      <a:pt x="16" y="65"/>
                      <a:pt x="13" y="62"/>
                      <a:pt x="11" y="59"/>
                    </a:cubicBezTo>
                    <a:cubicBezTo>
                      <a:pt x="8" y="57"/>
                      <a:pt x="6" y="53"/>
                      <a:pt x="5" y="50"/>
                    </a:cubicBezTo>
                    <a:cubicBezTo>
                      <a:pt x="3" y="46"/>
                      <a:pt x="2" y="41"/>
                      <a:pt x="2" y="36"/>
                    </a:cubicBezTo>
                    <a:cubicBezTo>
                      <a:pt x="2" y="30"/>
                      <a:pt x="3" y="25"/>
                      <a:pt x="6" y="20"/>
                    </a:cubicBezTo>
                    <a:cubicBezTo>
                      <a:pt x="8" y="15"/>
                      <a:pt x="11" y="12"/>
                      <a:pt x="15" y="9"/>
                    </a:cubicBezTo>
                    <a:cubicBezTo>
                      <a:pt x="19" y="6"/>
                      <a:pt x="23" y="3"/>
                      <a:pt x="28" y="2"/>
                    </a:cubicBezTo>
                    <a:cubicBezTo>
                      <a:pt x="34" y="0"/>
                      <a:pt x="39" y="0"/>
                      <a:pt x="45" y="0"/>
                    </a:cubicBezTo>
                    <a:cubicBezTo>
                      <a:pt x="48" y="0"/>
                      <a:pt x="51" y="0"/>
                      <a:pt x="54" y="0"/>
                    </a:cubicBezTo>
                    <a:cubicBezTo>
                      <a:pt x="57" y="1"/>
                      <a:pt x="60" y="1"/>
                      <a:pt x="62" y="2"/>
                    </a:cubicBezTo>
                    <a:cubicBezTo>
                      <a:pt x="65" y="3"/>
                      <a:pt x="67" y="4"/>
                      <a:pt x="69" y="5"/>
                    </a:cubicBezTo>
                    <a:cubicBezTo>
                      <a:pt x="71" y="6"/>
                      <a:pt x="73" y="7"/>
                      <a:pt x="73" y="7"/>
                    </a:cubicBezTo>
                    <a:cubicBezTo>
                      <a:pt x="74" y="8"/>
                      <a:pt x="74" y="8"/>
                      <a:pt x="75" y="9"/>
                    </a:cubicBezTo>
                    <a:cubicBezTo>
                      <a:pt x="75" y="9"/>
                      <a:pt x="75" y="10"/>
                      <a:pt x="75" y="11"/>
                    </a:cubicBezTo>
                    <a:cubicBezTo>
                      <a:pt x="75" y="11"/>
                      <a:pt x="75" y="12"/>
                      <a:pt x="75" y="13"/>
                    </a:cubicBezTo>
                    <a:cubicBezTo>
                      <a:pt x="76" y="15"/>
                      <a:pt x="76" y="16"/>
                      <a:pt x="76" y="18"/>
                    </a:cubicBezTo>
                    <a:cubicBezTo>
                      <a:pt x="76" y="20"/>
                      <a:pt x="76" y="21"/>
                      <a:pt x="75" y="22"/>
                    </a:cubicBezTo>
                    <a:cubicBezTo>
                      <a:pt x="75" y="24"/>
                      <a:pt x="75" y="25"/>
                      <a:pt x="75" y="26"/>
                    </a:cubicBezTo>
                    <a:cubicBezTo>
                      <a:pt x="75" y="27"/>
                      <a:pt x="74" y="27"/>
                      <a:pt x="74" y="28"/>
                    </a:cubicBezTo>
                    <a:cubicBezTo>
                      <a:pt x="74" y="28"/>
                      <a:pt x="73" y="28"/>
                      <a:pt x="72" y="28"/>
                    </a:cubicBezTo>
                    <a:cubicBezTo>
                      <a:pt x="72" y="28"/>
                      <a:pt x="70" y="28"/>
                      <a:pt x="69" y="27"/>
                    </a:cubicBezTo>
                    <a:cubicBezTo>
                      <a:pt x="67" y="26"/>
                      <a:pt x="65" y="25"/>
                      <a:pt x="63" y="24"/>
                    </a:cubicBezTo>
                    <a:cubicBezTo>
                      <a:pt x="61" y="23"/>
                      <a:pt x="58" y="22"/>
                      <a:pt x="55" y="21"/>
                    </a:cubicBezTo>
                    <a:cubicBezTo>
                      <a:pt x="52" y="20"/>
                      <a:pt x="49" y="20"/>
                      <a:pt x="45" y="20"/>
                    </a:cubicBezTo>
                    <a:cubicBezTo>
                      <a:pt x="42" y="20"/>
                      <a:pt x="40" y="20"/>
                      <a:pt x="38" y="21"/>
                    </a:cubicBezTo>
                    <a:cubicBezTo>
                      <a:pt x="36" y="21"/>
                      <a:pt x="34" y="22"/>
                      <a:pt x="33" y="23"/>
                    </a:cubicBezTo>
                    <a:cubicBezTo>
                      <a:pt x="31" y="25"/>
                      <a:pt x="30" y="26"/>
                      <a:pt x="30" y="28"/>
                    </a:cubicBezTo>
                    <a:cubicBezTo>
                      <a:pt x="29" y="29"/>
                      <a:pt x="28" y="31"/>
                      <a:pt x="28" y="33"/>
                    </a:cubicBezTo>
                    <a:cubicBezTo>
                      <a:pt x="28" y="36"/>
                      <a:pt x="29" y="38"/>
                      <a:pt x="31" y="40"/>
                    </a:cubicBezTo>
                    <a:cubicBezTo>
                      <a:pt x="32" y="42"/>
                      <a:pt x="34" y="44"/>
                      <a:pt x="37" y="46"/>
                    </a:cubicBezTo>
                    <a:cubicBezTo>
                      <a:pt x="40" y="47"/>
                      <a:pt x="42" y="49"/>
                      <a:pt x="46" y="50"/>
                    </a:cubicBezTo>
                    <a:cubicBezTo>
                      <a:pt x="49" y="52"/>
                      <a:pt x="52" y="53"/>
                      <a:pt x="56" y="55"/>
                    </a:cubicBezTo>
                    <a:cubicBezTo>
                      <a:pt x="59" y="56"/>
                      <a:pt x="62" y="58"/>
                      <a:pt x="66" y="60"/>
                    </a:cubicBezTo>
                    <a:cubicBezTo>
                      <a:pt x="69" y="62"/>
                      <a:pt x="72" y="65"/>
                      <a:pt x="74" y="67"/>
                    </a:cubicBezTo>
                    <a:cubicBezTo>
                      <a:pt x="77" y="70"/>
                      <a:pt x="79" y="73"/>
                      <a:pt x="81" y="77"/>
                    </a:cubicBezTo>
                    <a:cubicBezTo>
                      <a:pt x="82" y="81"/>
                      <a:pt x="83" y="85"/>
                      <a:pt x="83" y="90"/>
                    </a:cubicBez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3" name="Freeform 6">
                <a:extLst>
                  <a:ext uri="{FF2B5EF4-FFF2-40B4-BE49-F238E27FC236}">
                    <a16:creationId xmlns:a16="http://schemas.microsoft.com/office/drawing/2014/main" id="{287C4FE1-7855-054C-D573-D49B4102ED20}"/>
                  </a:ext>
                </a:extLst>
              </p:cNvPr>
              <p:cNvSpPr>
                <a:spLocks/>
              </p:cNvSpPr>
              <p:nvPr/>
            </p:nvSpPr>
            <p:spPr bwMode="auto">
              <a:xfrm>
                <a:off x="5726921" y="6333955"/>
                <a:ext cx="26350" cy="139337"/>
              </a:xfrm>
              <a:custGeom>
                <a:avLst/>
                <a:gdLst>
                  <a:gd name="T0" fmla="*/ 25 w 25"/>
                  <a:gd name="T1" fmla="*/ 133 h 137"/>
                  <a:gd name="T2" fmla="*/ 24 w 25"/>
                  <a:gd name="T3" fmla="*/ 135 h 137"/>
                  <a:gd name="T4" fmla="*/ 22 w 25"/>
                  <a:gd name="T5" fmla="*/ 136 h 137"/>
                  <a:gd name="T6" fmla="*/ 18 w 25"/>
                  <a:gd name="T7" fmla="*/ 137 h 137"/>
                  <a:gd name="T8" fmla="*/ 12 w 25"/>
                  <a:gd name="T9" fmla="*/ 137 h 137"/>
                  <a:gd name="T10" fmla="*/ 7 w 25"/>
                  <a:gd name="T11" fmla="*/ 137 h 137"/>
                  <a:gd name="T12" fmla="*/ 3 w 25"/>
                  <a:gd name="T13" fmla="*/ 136 h 137"/>
                  <a:gd name="T14" fmla="*/ 1 w 25"/>
                  <a:gd name="T15" fmla="*/ 135 h 137"/>
                  <a:gd name="T16" fmla="*/ 0 w 25"/>
                  <a:gd name="T17" fmla="*/ 133 h 137"/>
                  <a:gd name="T18" fmla="*/ 0 w 25"/>
                  <a:gd name="T19" fmla="*/ 4 h 137"/>
                  <a:gd name="T20" fmla="*/ 1 w 25"/>
                  <a:gd name="T21" fmla="*/ 3 h 137"/>
                  <a:gd name="T22" fmla="*/ 3 w 25"/>
                  <a:gd name="T23" fmla="*/ 1 h 137"/>
                  <a:gd name="T24" fmla="*/ 7 w 25"/>
                  <a:gd name="T25" fmla="*/ 1 h 137"/>
                  <a:gd name="T26" fmla="*/ 12 w 25"/>
                  <a:gd name="T27" fmla="*/ 0 h 137"/>
                  <a:gd name="T28" fmla="*/ 18 w 25"/>
                  <a:gd name="T29" fmla="*/ 1 h 137"/>
                  <a:gd name="T30" fmla="*/ 22 w 25"/>
                  <a:gd name="T31" fmla="*/ 1 h 137"/>
                  <a:gd name="T32" fmla="*/ 24 w 25"/>
                  <a:gd name="T33" fmla="*/ 3 h 137"/>
                  <a:gd name="T34" fmla="*/ 25 w 25"/>
                  <a:gd name="T35" fmla="*/ 4 h 137"/>
                  <a:gd name="T36" fmla="*/ 25 w 25"/>
                  <a:gd name="T37" fmla="*/ 13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137">
                    <a:moveTo>
                      <a:pt x="25" y="133"/>
                    </a:moveTo>
                    <a:cubicBezTo>
                      <a:pt x="25" y="133"/>
                      <a:pt x="25" y="134"/>
                      <a:pt x="24" y="135"/>
                    </a:cubicBezTo>
                    <a:cubicBezTo>
                      <a:pt x="24" y="135"/>
                      <a:pt x="23" y="135"/>
                      <a:pt x="22" y="136"/>
                    </a:cubicBezTo>
                    <a:cubicBezTo>
                      <a:pt x="21" y="136"/>
                      <a:pt x="20" y="136"/>
                      <a:pt x="18" y="137"/>
                    </a:cubicBezTo>
                    <a:cubicBezTo>
                      <a:pt x="17" y="137"/>
                      <a:pt x="15" y="137"/>
                      <a:pt x="12" y="137"/>
                    </a:cubicBezTo>
                    <a:cubicBezTo>
                      <a:pt x="10" y="137"/>
                      <a:pt x="8" y="137"/>
                      <a:pt x="7" y="137"/>
                    </a:cubicBezTo>
                    <a:cubicBezTo>
                      <a:pt x="5" y="136"/>
                      <a:pt x="4" y="136"/>
                      <a:pt x="3" y="136"/>
                    </a:cubicBezTo>
                    <a:cubicBezTo>
                      <a:pt x="2" y="135"/>
                      <a:pt x="1" y="135"/>
                      <a:pt x="1" y="135"/>
                    </a:cubicBezTo>
                    <a:cubicBezTo>
                      <a:pt x="0" y="134"/>
                      <a:pt x="0" y="133"/>
                      <a:pt x="0" y="133"/>
                    </a:cubicBezTo>
                    <a:cubicBezTo>
                      <a:pt x="0" y="4"/>
                      <a:pt x="0" y="4"/>
                      <a:pt x="0" y="4"/>
                    </a:cubicBezTo>
                    <a:cubicBezTo>
                      <a:pt x="0" y="4"/>
                      <a:pt x="0" y="3"/>
                      <a:pt x="1" y="3"/>
                    </a:cubicBezTo>
                    <a:cubicBezTo>
                      <a:pt x="1" y="2"/>
                      <a:pt x="2" y="2"/>
                      <a:pt x="3" y="1"/>
                    </a:cubicBezTo>
                    <a:cubicBezTo>
                      <a:pt x="4" y="1"/>
                      <a:pt x="5" y="1"/>
                      <a:pt x="7" y="1"/>
                    </a:cubicBezTo>
                    <a:cubicBezTo>
                      <a:pt x="8" y="0"/>
                      <a:pt x="10" y="0"/>
                      <a:pt x="12" y="0"/>
                    </a:cubicBezTo>
                    <a:cubicBezTo>
                      <a:pt x="15" y="0"/>
                      <a:pt x="17" y="0"/>
                      <a:pt x="18" y="1"/>
                    </a:cubicBezTo>
                    <a:cubicBezTo>
                      <a:pt x="20" y="1"/>
                      <a:pt x="21" y="1"/>
                      <a:pt x="22" y="1"/>
                    </a:cubicBezTo>
                    <a:cubicBezTo>
                      <a:pt x="23" y="2"/>
                      <a:pt x="24" y="2"/>
                      <a:pt x="24" y="3"/>
                    </a:cubicBezTo>
                    <a:cubicBezTo>
                      <a:pt x="25" y="3"/>
                      <a:pt x="25" y="4"/>
                      <a:pt x="25" y="4"/>
                    </a:cubicBezTo>
                    <a:lnTo>
                      <a:pt x="25" y="133"/>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4" name="Freeform 7">
                <a:extLst>
                  <a:ext uri="{FF2B5EF4-FFF2-40B4-BE49-F238E27FC236}">
                    <a16:creationId xmlns:a16="http://schemas.microsoft.com/office/drawing/2014/main" id="{91201BAE-2409-4247-381F-3931B89BA10A}"/>
                  </a:ext>
                </a:extLst>
              </p:cNvPr>
              <p:cNvSpPr>
                <a:spLocks noEditPoints="1"/>
              </p:cNvSpPr>
              <p:nvPr/>
            </p:nvSpPr>
            <p:spPr bwMode="auto">
              <a:xfrm>
                <a:off x="5772093" y="6337721"/>
                <a:ext cx="28233" cy="135571"/>
              </a:xfrm>
              <a:custGeom>
                <a:avLst/>
                <a:gdLst>
                  <a:gd name="T0" fmla="*/ 28 w 28"/>
                  <a:gd name="T1" fmla="*/ 12 h 133"/>
                  <a:gd name="T2" fmla="*/ 25 w 28"/>
                  <a:gd name="T3" fmla="*/ 22 h 133"/>
                  <a:gd name="T4" fmla="*/ 14 w 28"/>
                  <a:gd name="T5" fmla="*/ 25 h 133"/>
                  <a:gd name="T6" fmla="*/ 2 w 28"/>
                  <a:gd name="T7" fmla="*/ 23 h 133"/>
                  <a:gd name="T8" fmla="*/ 0 w 28"/>
                  <a:gd name="T9" fmla="*/ 13 h 133"/>
                  <a:gd name="T10" fmla="*/ 3 w 28"/>
                  <a:gd name="T11" fmla="*/ 2 h 133"/>
                  <a:gd name="T12" fmla="*/ 14 w 28"/>
                  <a:gd name="T13" fmla="*/ 0 h 133"/>
                  <a:gd name="T14" fmla="*/ 25 w 28"/>
                  <a:gd name="T15" fmla="*/ 2 h 133"/>
                  <a:gd name="T16" fmla="*/ 28 w 28"/>
                  <a:gd name="T17" fmla="*/ 12 h 133"/>
                  <a:gd name="T18" fmla="*/ 26 w 28"/>
                  <a:gd name="T19" fmla="*/ 129 h 133"/>
                  <a:gd name="T20" fmla="*/ 25 w 28"/>
                  <a:gd name="T21" fmla="*/ 131 h 133"/>
                  <a:gd name="T22" fmla="*/ 23 w 28"/>
                  <a:gd name="T23" fmla="*/ 132 h 133"/>
                  <a:gd name="T24" fmla="*/ 20 w 28"/>
                  <a:gd name="T25" fmla="*/ 133 h 133"/>
                  <a:gd name="T26" fmla="*/ 14 w 28"/>
                  <a:gd name="T27" fmla="*/ 133 h 133"/>
                  <a:gd name="T28" fmla="*/ 8 w 28"/>
                  <a:gd name="T29" fmla="*/ 133 h 133"/>
                  <a:gd name="T30" fmla="*/ 4 w 28"/>
                  <a:gd name="T31" fmla="*/ 132 h 133"/>
                  <a:gd name="T32" fmla="*/ 2 w 28"/>
                  <a:gd name="T33" fmla="*/ 131 h 133"/>
                  <a:gd name="T34" fmla="*/ 1 w 28"/>
                  <a:gd name="T35" fmla="*/ 129 h 133"/>
                  <a:gd name="T36" fmla="*/ 1 w 28"/>
                  <a:gd name="T37" fmla="*/ 42 h 133"/>
                  <a:gd name="T38" fmla="*/ 2 w 28"/>
                  <a:gd name="T39" fmla="*/ 40 h 133"/>
                  <a:gd name="T40" fmla="*/ 4 w 28"/>
                  <a:gd name="T41" fmla="*/ 39 h 133"/>
                  <a:gd name="T42" fmla="*/ 8 w 28"/>
                  <a:gd name="T43" fmla="*/ 38 h 133"/>
                  <a:gd name="T44" fmla="*/ 14 w 28"/>
                  <a:gd name="T45" fmla="*/ 38 h 133"/>
                  <a:gd name="T46" fmla="*/ 20 w 28"/>
                  <a:gd name="T47" fmla="*/ 38 h 133"/>
                  <a:gd name="T48" fmla="*/ 23 w 28"/>
                  <a:gd name="T49" fmla="*/ 39 h 133"/>
                  <a:gd name="T50" fmla="*/ 25 w 28"/>
                  <a:gd name="T51" fmla="*/ 40 h 133"/>
                  <a:gd name="T52" fmla="*/ 26 w 28"/>
                  <a:gd name="T53" fmla="*/ 42 h 133"/>
                  <a:gd name="T54" fmla="*/ 26 w 28"/>
                  <a:gd name="T55" fmla="*/ 12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 h="133">
                    <a:moveTo>
                      <a:pt x="28" y="12"/>
                    </a:moveTo>
                    <a:cubicBezTo>
                      <a:pt x="28" y="17"/>
                      <a:pt x="27" y="21"/>
                      <a:pt x="25" y="22"/>
                    </a:cubicBezTo>
                    <a:cubicBezTo>
                      <a:pt x="23" y="24"/>
                      <a:pt x="19" y="25"/>
                      <a:pt x="14" y="25"/>
                    </a:cubicBezTo>
                    <a:cubicBezTo>
                      <a:pt x="8" y="25"/>
                      <a:pt x="4" y="24"/>
                      <a:pt x="2" y="23"/>
                    </a:cubicBezTo>
                    <a:cubicBezTo>
                      <a:pt x="0" y="21"/>
                      <a:pt x="0" y="17"/>
                      <a:pt x="0" y="13"/>
                    </a:cubicBezTo>
                    <a:cubicBezTo>
                      <a:pt x="0" y="8"/>
                      <a:pt x="1" y="4"/>
                      <a:pt x="3" y="2"/>
                    </a:cubicBezTo>
                    <a:cubicBezTo>
                      <a:pt x="5" y="1"/>
                      <a:pt x="8" y="0"/>
                      <a:pt x="14" y="0"/>
                    </a:cubicBezTo>
                    <a:cubicBezTo>
                      <a:pt x="19" y="0"/>
                      <a:pt x="23" y="0"/>
                      <a:pt x="25" y="2"/>
                    </a:cubicBezTo>
                    <a:cubicBezTo>
                      <a:pt x="27" y="4"/>
                      <a:pt x="28" y="7"/>
                      <a:pt x="28" y="12"/>
                    </a:cubicBezTo>
                    <a:close/>
                    <a:moveTo>
                      <a:pt x="26" y="129"/>
                    </a:moveTo>
                    <a:cubicBezTo>
                      <a:pt x="26" y="129"/>
                      <a:pt x="26" y="130"/>
                      <a:pt x="25" y="131"/>
                    </a:cubicBezTo>
                    <a:cubicBezTo>
                      <a:pt x="25" y="131"/>
                      <a:pt x="24" y="131"/>
                      <a:pt x="23" y="132"/>
                    </a:cubicBezTo>
                    <a:cubicBezTo>
                      <a:pt x="23" y="132"/>
                      <a:pt x="21" y="132"/>
                      <a:pt x="20" y="133"/>
                    </a:cubicBezTo>
                    <a:cubicBezTo>
                      <a:pt x="18" y="133"/>
                      <a:pt x="16" y="133"/>
                      <a:pt x="14" y="133"/>
                    </a:cubicBezTo>
                    <a:cubicBezTo>
                      <a:pt x="11" y="133"/>
                      <a:pt x="9" y="133"/>
                      <a:pt x="8" y="133"/>
                    </a:cubicBezTo>
                    <a:cubicBezTo>
                      <a:pt x="6" y="132"/>
                      <a:pt x="5" y="132"/>
                      <a:pt x="4" y="132"/>
                    </a:cubicBezTo>
                    <a:cubicBezTo>
                      <a:pt x="3" y="131"/>
                      <a:pt x="2" y="131"/>
                      <a:pt x="2" y="131"/>
                    </a:cubicBezTo>
                    <a:cubicBezTo>
                      <a:pt x="2" y="130"/>
                      <a:pt x="1" y="129"/>
                      <a:pt x="1" y="129"/>
                    </a:cubicBezTo>
                    <a:cubicBezTo>
                      <a:pt x="1" y="42"/>
                      <a:pt x="1" y="42"/>
                      <a:pt x="1" y="42"/>
                    </a:cubicBezTo>
                    <a:cubicBezTo>
                      <a:pt x="1" y="41"/>
                      <a:pt x="2" y="41"/>
                      <a:pt x="2" y="40"/>
                    </a:cubicBezTo>
                    <a:cubicBezTo>
                      <a:pt x="2" y="40"/>
                      <a:pt x="3" y="39"/>
                      <a:pt x="4" y="39"/>
                    </a:cubicBezTo>
                    <a:cubicBezTo>
                      <a:pt x="5" y="39"/>
                      <a:pt x="6" y="38"/>
                      <a:pt x="8" y="38"/>
                    </a:cubicBezTo>
                    <a:cubicBezTo>
                      <a:pt x="9" y="38"/>
                      <a:pt x="11" y="38"/>
                      <a:pt x="14" y="38"/>
                    </a:cubicBezTo>
                    <a:cubicBezTo>
                      <a:pt x="16" y="38"/>
                      <a:pt x="18" y="38"/>
                      <a:pt x="20" y="38"/>
                    </a:cubicBezTo>
                    <a:cubicBezTo>
                      <a:pt x="21" y="38"/>
                      <a:pt x="23" y="39"/>
                      <a:pt x="23" y="39"/>
                    </a:cubicBezTo>
                    <a:cubicBezTo>
                      <a:pt x="24" y="39"/>
                      <a:pt x="25" y="40"/>
                      <a:pt x="25" y="40"/>
                    </a:cubicBezTo>
                    <a:cubicBezTo>
                      <a:pt x="26" y="41"/>
                      <a:pt x="26" y="41"/>
                      <a:pt x="26" y="42"/>
                    </a:cubicBezTo>
                    <a:lnTo>
                      <a:pt x="26" y="129"/>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5" name="Freeform 8">
                <a:extLst>
                  <a:ext uri="{FF2B5EF4-FFF2-40B4-BE49-F238E27FC236}">
                    <a16:creationId xmlns:a16="http://schemas.microsoft.com/office/drawing/2014/main" id="{6A23FFBC-7184-D5F8-E03E-C227BE868981}"/>
                  </a:ext>
                </a:extLst>
              </p:cNvPr>
              <p:cNvSpPr>
                <a:spLocks noEditPoints="1"/>
              </p:cNvSpPr>
              <p:nvPr/>
            </p:nvSpPr>
            <p:spPr bwMode="auto">
              <a:xfrm>
                <a:off x="5813499" y="6333955"/>
                <a:ext cx="88461" cy="139337"/>
              </a:xfrm>
              <a:custGeom>
                <a:avLst/>
                <a:gdLst>
                  <a:gd name="T0" fmla="*/ 88 w 88"/>
                  <a:gd name="T1" fmla="*/ 132 h 137"/>
                  <a:gd name="T2" fmla="*/ 87 w 88"/>
                  <a:gd name="T3" fmla="*/ 134 h 137"/>
                  <a:gd name="T4" fmla="*/ 85 w 88"/>
                  <a:gd name="T5" fmla="*/ 135 h 137"/>
                  <a:gd name="T6" fmla="*/ 82 w 88"/>
                  <a:gd name="T7" fmla="*/ 136 h 137"/>
                  <a:gd name="T8" fmla="*/ 77 w 88"/>
                  <a:gd name="T9" fmla="*/ 136 h 137"/>
                  <a:gd name="T10" fmla="*/ 72 w 88"/>
                  <a:gd name="T11" fmla="*/ 136 h 137"/>
                  <a:gd name="T12" fmla="*/ 69 w 88"/>
                  <a:gd name="T13" fmla="*/ 135 h 137"/>
                  <a:gd name="T14" fmla="*/ 67 w 88"/>
                  <a:gd name="T15" fmla="*/ 134 h 137"/>
                  <a:gd name="T16" fmla="*/ 67 w 88"/>
                  <a:gd name="T17" fmla="*/ 132 h 137"/>
                  <a:gd name="T18" fmla="*/ 67 w 88"/>
                  <a:gd name="T19" fmla="*/ 122 h 137"/>
                  <a:gd name="T20" fmla="*/ 52 w 88"/>
                  <a:gd name="T21" fmla="*/ 133 h 137"/>
                  <a:gd name="T22" fmla="*/ 36 w 88"/>
                  <a:gd name="T23" fmla="*/ 137 h 137"/>
                  <a:gd name="T24" fmla="*/ 19 w 88"/>
                  <a:gd name="T25" fmla="*/ 134 h 137"/>
                  <a:gd name="T26" fmla="*/ 8 w 88"/>
                  <a:gd name="T27" fmla="*/ 123 h 137"/>
                  <a:gd name="T28" fmla="*/ 2 w 88"/>
                  <a:gd name="T29" fmla="*/ 108 h 137"/>
                  <a:gd name="T30" fmla="*/ 0 w 88"/>
                  <a:gd name="T31" fmla="*/ 89 h 137"/>
                  <a:gd name="T32" fmla="*/ 2 w 88"/>
                  <a:gd name="T33" fmla="*/ 69 h 137"/>
                  <a:gd name="T34" fmla="*/ 9 w 88"/>
                  <a:gd name="T35" fmla="*/ 53 h 137"/>
                  <a:gd name="T36" fmla="*/ 21 w 88"/>
                  <a:gd name="T37" fmla="*/ 43 h 137"/>
                  <a:gd name="T38" fmla="*/ 38 w 88"/>
                  <a:gd name="T39" fmla="*/ 39 h 137"/>
                  <a:gd name="T40" fmla="*/ 51 w 88"/>
                  <a:gd name="T41" fmla="*/ 42 h 137"/>
                  <a:gd name="T42" fmla="*/ 63 w 88"/>
                  <a:gd name="T43" fmla="*/ 51 h 137"/>
                  <a:gd name="T44" fmla="*/ 63 w 88"/>
                  <a:gd name="T45" fmla="*/ 4 h 137"/>
                  <a:gd name="T46" fmla="*/ 64 w 88"/>
                  <a:gd name="T47" fmla="*/ 2 h 137"/>
                  <a:gd name="T48" fmla="*/ 66 w 88"/>
                  <a:gd name="T49" fmla="*/ 1 h 137"/>
                  <a:gd name="T50" fmla="*/ 69 w 88"/>
                  <a:gd name="T51" fmla="*/ 0 h 137"/>
                  <a:gd name="T52" fmla="*/ 75 w 88"/>
                  <a:gd name="T53" fmla="*/ 0 h 137"/>
                  <a:gd name="T54" fmla="*/ 81 w 88"/>
                  <a:gd name="T55" fmla="*/ 0 h 137"/>
                  <a:gd name="T56" fmla="*/ 85 w 88"/>
                  <a:gd name="T57" fmla="*/ 1 h 137"/>
                  <a:gd name="T58" fmla="*/ 87 w 88"/>
                  <a:gd name="T59" fmla="*/ 2 h 137"/>
                  <a:gd name="T60" fmla="*/ 88 w 88"/>
                  <a:gd name="T61" fmla="*/ 4 h 137"/>
                  <a:gd name="T62" fmla="*/ 88 w 88"/>
                  <a:gd name="T63" fmla="*/ 132 h 137"/>
                  <a:gd name="T64" fmla="*/ 63 w 88"/>
                  <a:gd name="T65" fmla="*/ 74 h 137"/>
                  <a:gd name="T66" fmla="*/ 53 w 88"/>
                  <a:gd name="T67" fmla="*/ 63 h 137"/>
                  <a:gd name="T68" fmla="*/ 43 w 88"/>
                  <a:gd name="T69" fmla="*/ 60 h 137"/>
                  <a:gd name="T70" fmla="*/ 34 w 88"/>
                  <a:gd name="T71" fmla="*/ 62 h 137"/>
                  <a:gd name="T72" fmla="*/ 29 w 88"/>
                  <a:gd name="T73" fmla="*/ 69 h 137"/>
                  <a:gd name="T74" fmla="*/ 26 w 88"/>
                  <a:gd name="T75" fmla="*/ 78 h 137"/>
                  <a:gd name="T76" fmla="*/ 25 w 88"/>
                  <a:gd name="T77" fmla="*/ 88 h 137"/>
                  <a:gd name="T78" fmla="*/ 26 w 88"/>
                  <a:gd name="T79" fmla="*/ 98 h 137"/>
                  <a:gd name="T80" fmla="*/ 28 w 88"/>
                  <a:gd name="T81" fmla="*/ 108 h 137"/>
                  <a:gd name="T82" fmla="*/ 34 w 88"/>
                  <a:gd name="T83" fmla="*/ 114 h 137"/>
                  <a:gd name="T84" fmla="*/ 42 w 88"/>
                  <a:gd name="T85" fmla="*/ 117 h 137"/>
                  <a:gd name="T86" fmla="*/ 47 w 88"/>
                  <a:gd name="T87" fmla="*/ 116 h 137"/>
                  <a:gd name="T88" fmla="*/ 52 w 88"/>
                  <a:gd name="T89" fmla="*/ 113 h 137"/>
                  <a:gd name="T90" fmla="*/ 57 w 88"/>
                  <a:gd name="T91" fmla="*/ 109 h 137"/>
                  <a:gd name="T92" fmla="*/ 63 w 88"/>
                  <a:gd name="T93" fmla="*/ 103 h 137"/>
                  <a:gd name="T94" fmla="*/ 63 w 88"/>
                  <a:gd name="T95" fmla="*/ 7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137">
                    <a:moveTo>
                      <a:pt x="88" y="132"/>
                    </a:moveTo>
                    <a:cubicBezTo>
                      <a:pt x="88" y="133"/>
                      <a:pt x="87" y="133"/>
                      <a:pt x="87" y="134"/>
                    </a:cubicBezTo>
                    <a:cubicBezTo>
                      <a:pt x="87" y="134"/>
                      <a:pt x="86" y="135"/>
                      <a:pt x="85" y="135"/>
                    </a:cubicBezTo>
                    <a:cubicBezTo>
                      <a:pt x="85" y="135"/>
                      <a:pt x="84" y="135"/>
                      <a:pt x="82" y="136"/>
                    </a:cubicBezTo>
                    <a:cubicBezTo>
                      <a:pt x="81" y="136"/>
                      <a:pt x="79" y="136"/>
                      <a:pt x="77" y="136"/>
                    </a:cubicBezTo>
                    <a:cubicBezTo>
                      <a:pt x="75" y="136"/>
                      <a:pt x="73" y="136"/>
                      <a:pt x="72" y="136"/>
                    </a:cubicBezTo>
                    <a:cubicBezTo>
                      <a:pt x="71" y="135"/>
                      <a:pt x="70" y="135"/>
                      <a:pt x="69" y="135"/>
                    </a:cubicBezTo>
                    <a:cubicBezTo>
                      <a:pt x="68" y="135"/>
                      <a:pt x="68" y="134"/>
                      <a:pt x="67" y="134"/>
                    </a:cubicBezTo>
                    <a:cubicBezTo>
                      <a:pt x="67" y="133"/>
                      <a:pt x="67" y="133"/>
                      <a:pt x="67" y="132"/>
                    </a:cubicBezTo>
                    <a:cubicBezTo>
                      <a:pt x="67" y="122"/>
                      <a:pt x="67" y="122"/>
                      <a:pt x="67" y="122"/>
                    </a:cubicBezTo>
                    <a:cubicBezTo>
                      <a:pt x="62" y="127"/>
                      <a:pt x="57" y="131"/>
                      <a:pt x="52" y="133"/>
                    </a:cubicBezTo>
                    <a:cubicBezTo>
                      <a:pt x="48" y="136"/>
                      <a:pt x="42" y="137"/>
                      <a:pt x="36" y="137"/>
                    </a:cubicBezTo>
                    <a:cubicBezTo>
                      <a:pt x="29" y="137"/>
                      <a:pt x="24" y="136"/>
                      <a:pt x="19" y="134"/>
                    </a:cubicBezTo>
                    <a:cubicBezTo>
                      <a:pt x="15" y="131"/>
                      <a:pt x="11" y="128"/>
                      <a:pt x="8" y="123"/>
                    </a:cubicBezTo>
                    <a:cubicBezTo>
                      <a:pt x="5" y="119"/>
                      <a:pt x="3" y="114"/>
                      <a:pt x="2" y="108"/>
                    </a:cubicBezTo>
                    <a:cubicBezTo>
                      <a:pt x="0" y="102"/>
                      <a:pt x="0" y="96"/>
                      <a:pt x="0" y="89"/>
                    </a:cubicBezTo>
                    <a:cubicBezTo>
                      <a:pt x="0" y="82"/>
                      <a:pt x="0" y="75"/>
                      <a:pt x="2" y="69"/>
                    </a:cubicBezTo>
                    <a:cubicBezTo>
                      <a:pt x="4" y="62"/>
                      <a:pt x="6" y="57"/>
                      <a:pt x="9" y="53"/>
                    </a:cubicBezTo>
                    <a:cubicBezTo>
                      <a:pt x="13" y="48"/>
                      <a:pt x="17" y="45"/>
                      <a:pt x="21" y="43"/>
                    </a:cubicBezTo>
                    <a:cubicBezTo>
                      <a:pt x="26" y="40"/>
                      <a:pt x="32" y="39"/>
                      <a:pt x="38" y="39"/>
                    </a:cubicBezTo>
                    <a:cubicBezTo>
                      <a:pt x="43" y="39"/>
                      <a:pt x="47" y="40"/>
                      <a:pt x="51" y="42"/>
                    </a:cubicBezTo>
                    <a:cubicBezTo>
                      <a:pt x="55" y="44"/>
                      <a:pt x="59" y="47"/>
                      <a:pt x="63" y="51"/>
                    </a:cubicBezTo>
                    <a:cubicBezTo>
                      <a:pt x="63" y="4"/>
                      <a:pt x="63" y="4"/>
                      <a:pt x="63" y="4"/>
                    </a:cubicBezTo>
                    <a:cubicBezTo>
                      <a:pt x="63" y="3"/>
                      <a:pt x="63" y="2"/>
                      <a:pt x="64" y="2"/>
                    </a:cubicBezTo>
                    <a:cubicBezTo>
                      <a:pt x="64" y="1"/>
                      <a:pt x="65" y="1"/>
                      <a:pt x="66" y="1"/>
                    </a:cubicBezTo>
                    <a:cubicBezTo>
                      <a:pt x="66" y="0"/>
                      <a:pt x="68" y="0"/>
                      <a:pt x="69" y="0"/>
                    </a:cubicBezTo>
                    <a:cubicBezTo>
                      <a:pt x="71" y="0"/>
                      <a:pt x="73" y="0"/>
                      <a:pt x="75" y="0"/>
                    </a:cubicBezTo>
                    <a:cubicBezTo>
                      <a:pt x="78" y="0"/>
                      <a:pt x="80" y="0"/>
                      <a:pt x="81" y="0"/>
                    </a:cubicBezTo>
                    <a:cubicBezTo>
                      <a:pt x="83" y="0"/>
                      <a:pt x="84" y="0"/>
                      <a:pt x="85" y="1"/>
                    </a:cubicBezTo>
                    <a:cubicBezTo>
                      <a:pt x="86" y="1"/>
                      <a:pt x="87" y="1"/>
                      <a:pt x="87" y="2"/>
                    </a:cubicBezTo>
                    <a:cubicBezTo>
                      <a:pt x="87" y="2"/>
                      <a:pt x="88" y="3"/>
                      <a:pt x="88" y="4"/>
                    </a:cubicBezTo>
                    <a:lnTo>
                      <a:pt x="88" y="132"/>
                    </a:lnTo>
                    <a:close/>
                    <a:moveTo>
                      <a:pt x="63" y="74"/>
                    </a:moveTo>
                    <a:cubicBezTo>
                      <a:pt x="59" y="69"/>
                      <a:pt x="56" y="66"/>
                      <a:pt x="53" y="63"/>
                    </a:cubicBezTo>
                    <a:cubicBezTo>
                      <a:pt x="50" y="61"/>
                      <a:pt x="46" y="60"/>
                      <a:pt x="43" y="60"/>
                    </a:cubicBezTo>
                    <a:cubicBezTo>
                      <a:pt x="40" y="60"/>
                      <a:pt x="37" y="61"/>
                      <a:pt x="34" y="62"/>
                    </a:cubicBezTo>
                    <a:cubicBezTo>
                      <a:pt x="32" y="64"/>
                      <a:pt x="30" y="66"/>
                      <a:pt x="29" y="69"/>
                    </a:cubicBezTo>
                    <a:cubicBezTo>
                      <a:pt x="27" y="71"/>
                      <a:pt x="26" y="74"/>
                      <a:pt x="26" y="78"/>
                    </a:cubicBezTo>
                    <a:cubicBezTo>
                      <a:pt x="25" y="81"/>
                      <a:pt x="25" y="84"/>
                      <a:pt x="25" y="88"/>
                    </a:cubicBezTo>
                    <a:cubicBezTo>
                      <a:pt x="25" y="91"/>
                      <a:pt x="25" y="95"/>
                      <a:pt x="26" y="98"/>
                    </a:cubicBezTo>
                    <a:cubicBezTo>
                      <a:pt x="26" y="102"/>
                      <a:pt x="27" y="105"/>
                      <a:pt x="28" y="108"/>
                    </a:cubicBezTo>
                    <a:cubicBezTo>
                      <a:pt x="30" y="110"/>
                      <a:pt x="32" y="113"/>
                      <a:pt x="34" y="114"/>
                    </a:cubicBezTo>
                    <a:cubicBezTo>
                      <a:pt x="36" y="116"/>
                      <a:pt x="39" y="117"/>
                      <a:pt x="42" y="117"/>
                    </a:cubicBezTo>
                    <a:cubicBezTo>
                      <a:pt x="44" y="117"/>
                      <a:pt x="46" y="116"/>
                      <a:pt x="47" y="116"/>
                    </a:cubicBezTo>
                    <a:cubicBezTo>
                      <a:pt x="49" y="115"/>
                      <a:pt x="50" y="115"/>
                      <a:pt x="52" y="113"/>
                    </a:cubicBezTo>
                    <a:cubicBezTo>
                      <a:pt x="54" y="112"/>
                      <a:pt x="55" y="111"/>
                      <a:pt x="57" y="109"/>
                    </a:cubicBezTo>
                    <a:cubicBezTo>
                      <a:pt x="59" y="107"/>
                      <a:pt x="61" y="105"/>
                      <a:pt x="63" y="103"/>
                    </a:cubicBezTo>
                    <a:lnTo>
                      <a:pt x="63" y="74"/>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6" name="Freeform 9">
                <a:extLst>
                  <a:ext uri="{FF2B5EF4-FFF2-40B4-BE49-F238E27FC236}">
                    <a16:creationId xmlns:a16="http://schemas.microsoft.com/office/drawing/2014/main" id="{5489786C-4699-E791-187E-CD39E1AA4DB2}"/>
                  </a:ext>
                </a:extLst>
              </p:cNvPr>
              <p:cNvSpPr>
                <a:spLocks noEditPoints="1"/>
              </p:cNvSpPr>
              <p:nvPr/>
            </p:nvSpPr>
            <p:spPr bwMode="auto">
              <a:xfrm>
                <a:off x="5917017" y="6375380"/>
                <a:ext cx="88460" cy="97912"/>
              </a:xfrm>
              <a:custGeom>
                <a:avLst/>
                <a:gdLst>
                  <a:gd name="T0" fmla="*/ 86 w 86"/>
                  <a:gd name="T1" fmla="*/ 47 h 98"/>
                  <a:gd name="T2" fmla="*/ 84 w 86"/>
                  <a:gd name="T3" fmla="*/ 53 h 98"/>
                  <a:gd name="T4" fmla="*/ 78 w 86"/>
                  <a:gd name="T5" fmla="*/ 56 h 98"/>
                  <a:gd name="T6" fmla="*/ 25 w 86"/>
                  <a:gd name="T7" fmla="*/ 56 h 98"/>
                  <a:gd name="T8" fmla="*/ 27 w 86"/>
                  <a:gd name="T9" fmla="*/ 66 h 98"/>
                  <a:gd name="T10" fmla="*/ 31 w 86"/>
                  <a:gd name="T11" fmla="*/ 73 h 98"/>
                  <a:gd name="T12" fmla="*/ 38 w 86"/>
                  <a:gd name="T13" fmla="*/ 78 h 98"/>
                  <a:gd name="T14" fmla="*/ 49 w 86"/>
                  <a:gd name="T15" fmla="*/ 80 h 98"/>
                  <a:gd name="T16" fmla="*/ 61 w 86"/>
                  <a:gd name="T17" fmla="*/ 79 h 98"/>
                  <a:gd name="T18" fmla="*/ 69 w 86"/>
                  <a:gd name="T19" fmla="*/ 77 h 98"/>
                  <a:gd name="T20" fmla="*/ 75 w 86"/>
                  <a:gd name="T21" fmla="*/ 75 h 98"/>
                  <a:gd name="T22" fmla="*/ 79 w 86"/>
                  <a:gd name="T23" fmla="*/ 74 h 98"/>
                  <a:gd name="T24" fmla="*/ 80 w 86"/>
                  <a:gd name="T25" fmla="*/ 74 h 98"/>
                  <a:gd name="T26" fmla="*/ 81 w 86"/>
                  <a:gd name="T27" fmla="*/ 75 h 98"/>
                  <a:gd name="T28" fmla="*/ 82 w 86"/>
                  <a:gd name="T29" fmla="*/ 78 h 98"/>
                  <a:gd name="T30" fmla="*/ 82 w 86"/>
                  <a:gd name="T31" fmla="*/ 82 h 98"/>
                  <a:gd name="T32" fmla="*/ 82 w 86"/>
                  <a:gd name="T33" fmla="*/ 86 h 98"/>
                  <a:gd name="T34" fmla="*/ 81 w 86"/>
                  <a:gd name="T35" fmla="*/ 88 h 98"/>
                  <a:gd name="T36" fmla="*/ 81 w 86"/>
                  <a:gd name="T37" fmla="*/ 90 h 98"/>
                  <a:gd name="T38" fmla="*/ 80 w 86"/>
                  <a:gd name="T39" fmla="*/ 91 h 98"/>
                  <a:gd name="T40" fmla="*/ 76 w 86"/>
                  <a:gd name="T41" fmla="*/ 93 h 98"/>
                  <a:gd name="T42" fmla="*/ 69 w 86"/>
                  <a:gd name="T43" fmla="*/ 96 h 98"/>
                  <a:gd name="T44" fmla="*/ 59 w 86"/>
                  <a:gd name="T45" fmla="*/ 98 h 98"/>
                  <a:gd name="T46" fmla="*/ 47 w 86"/>
                  <a:gd name="T47" fmla="*/ 98 h 98"/>
                  <a:gd name="T48" fmla="*/ 26 w 86"/>
                  <a:gd name="T49" fmla="*/ 95 h 98"/>
                  <a:gd name="T50" fmla="*/ 12 w 86"/>
                  <a:gd name="T51" fmla="*/ 87 h 98"/>
                  <a:gd name="T52" fmla="*/ 3 w 86"/>
                  <a:gd name="T53" fmla="*/ 72 h 98"/>
                  <a:gd name="T54" fmla="*/ 0 w 86"/>
                  <a:gd name="T55" fmla="*/ 50 h 98"/>
                  <a:gd name="T56" fmla="*/ 3 w 86"/>
                  <a:gd name="T57" fmla="*/ 29 h 98"/>
                  <a:gd name="T58" fmla="*/ 12 w 86"/>
                  <a:gd name="T59" fmla="*/ 13 h 98"/>
                  <a:gd name="T60" fmla="*/ 26 w 86"/>
                  <a:gd name="T61" fmla="*/ 4 h 98"/>
                  <a:gd name="T62" fmla="*/ 45 w 86"/>
                  <a:gd name="T63" fmla="*/ 0 h 98"/>
                  <a:gd name="T64" fmla="*/ 63 w 86"/>
                  <a:gd name="T65" fmla="*/ 3 h 98"/>
                  <a:gd name="T66" fmla="*/ 76 w 86"/>
                  <a:gd name="T67" fmla="*/ 12 h 98"/>
                  <a:gd name="T68" fmla="*/ 84 w 86"/>
                  <a:gd name="T69" fmla="*/ 26 h 98"/>
                  <a:gd name="T70" fmla="*/ 86 w 86"/>
                  <a:gd name="T71" fmla="*/ 43 h 98"/>
                  <a:gd name="T72" fmla="*/ 86 w 86"/>
                  <a:gd name="T73" fmla="*/ 47 h 98"/>
                  <a:gd name="T74" fmla="*/ 62 w 86"/>
                  <a:gd name="T75" fmla="*/ 40 h 98"/>
                  <a:gd name="T76" fmla="*/ 58 w 86"/>
                  <a:gd name="T77" fmla="*/ 23 h 98"/>
                  <a:gd name="T78" fmla="*/ 44 w 86"/>
                  <a:gd name="T79" fmla="*/ 18 h 98"/>
                  <a:gd name="T80" fmla="*/ 36 w 86"/>
                  <a:gd name="T81" fmla="*/ 19 h 98"/>
                  <a:gd name="T82" fmla="*/ 30 w 86"/>
                  <a:gd name="T83" fmla="*/ 24 h 98"/>
                  <a:gd name="T84" fmla="*/ 27 w 86"/>
                  <a:gd name="T85" fmla="*/ 31 h 98"/>
                  <a:gd name="T86" fmla="*/ 25 w 86"/>
                  <a:gd name="T87" fmla="*/ 40 h 98"/>
                  <a:gd name="T88" fmla="*/ 62 w 86"/>
                  <a:gd name="T89" fmla="*/ 4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98">
                    <a:moveTo>
                      <a:pt x="86" y="47"/>
                    </a:moveTo>
                    <a:cubicBezTo>
                      <a:pt x="86" y="50"/>
                      <a:pt x="85" y="52"/>
                      <a:pt x="84" y="53"/>
                    </a:cubicBezTo>
                    <a:cubicBezTo>
                      <a:pt x="83" y="55"/>
                      <a:pt x="81" y="56"/>
                      <a:pt x="78" y="56"/>
                    </a:cubicBezTo>
                    <a:cubicBezTo>
                      <a:pt x="25" y="56"/>
                      <a:pt x="25" y="56"/>
                      <a:pt x="25" y="56"/>
                    </a:cubicBezTo>
                    <a:cubicBezTo>
                      <a:pt x="25" y="59"/>
                      <a:pt x="26" y="63"/>
                      <a:pt x="27" y="66"/>
                    </a:cubicBezTo>
                    <a:cubicBezTo>
                      <a:pt x="27" y="69"/>
                      <a:pt x="29" y="71"/>
                      <a:pt x="31" y="73"/>
                    </a:cubicBezTo>
                    <a:cubicBezTo>
                      <a:pt x="33" y="75"/>
                      <a:pt x="35" y="77"/>
                      <a:pt x="38" y="78"/>
                    </a:cubicBezTo>
                    <a:cubicBezTo>
                      <a:pt x="41" y="79"/>
                      <a:pt x="45" y="80"/>
                      <a:pt x="49" y="80"/>
                    </a:cubicBezTo>
                    <a:cubicBezTo>
                      <a:pt x="53" y="80"/>
                      <a:pt x="57" y="80"/>
                      <a:pt x="61" y="79"/>
                    </a:cubicBezTo>
                    <a:cubicBezTo>
                      <a:pt x="64" y="78"/>
                      <a:pt x="67" y="78"/>
                      <a:pt x="69" y="77"/>
                    </a:cubicBezTo>
                    <a:cubicBezTo>
                      <a:pt x="71" y="76"/>
                      <a:pt x="73" y="75"/>
                      <a:pt x="75" y="75"/>
                    </a:cubicBezTo>
                    <a:cubicBezTo>
                      <a:pt x="76" y="74"/>
                      <a:pt x="78" y="74"/>
                      <a:pt x="79" y="74"/>
                    </a:cubicBezTo>
                    <a:cubicBezTo>
                      <a:pt x="79" y="74"/>
                      <a:pt x="80" y="74"/>
                      <a:pt x="80" y="74"/>
                    </a:cubicBezTo>
                    <a:cubicBezTo>
                      <a:pt x="81" y="74"/>
                      <a:pt x="81" y="75"/>
                      <a:pt x="81" y="75"/>
                    </a:cubicBezTo>
                    <a:cubicBezTo>
                      <a:pt x="81" y="76"/>
                      <a:pt x="82" y="77"/>
                      <a:pt x="82" y="78"/>
                    </a:cubicBezTo>
                    <a:cubicBezTo>
                      <a:pt x="82" y="79"/>
                      <a:pt x="82" y="80"/>
                      <a:pt x="82" y="82"/>
                    </a:cubicBezTo>
                    <a:cubicBezTo>
                      <a:pt x="82" y="83"/>
                      <a:pt x="82" y="85"/>
                      <a:pt x="82" y="86"/>
                    </a:cubicBezTo>
                    <a:cubicBezTo>
                      <a:pt x="82" y="87"/>
                      <a:pt x="82" y="88"/>
                      <a:pt x="81" y="88"/>
                    </a:cubicBezTo>
                    <a:cubicBezTo>
                      <a:pt x="81" y="89"/>
                      <a:pt x="81" y="90"/>
                      <a:pt x="81" y="90"/>
                    </a:cubicBezTo>
                    <a:cubicBezTo>
                      <a:pt x="81" y="91"/>
                      <a:pt x="80" y="91"/>
                      <a:pt x="80" y="91"/>
                    </a:cubicBezTo>
                    <a:cubicBezTo>
                      <a:pt x="79" y="92"/>
                      <a:pt x="78" y="93"/>
                      <a:pt x="76" y="93"/>
                    </a:cubicBezTo>
                    <a:cubicBezTo>
                      <a:pt x="74" y="94"/>
                      <a:pt x="72" y="95"/>
                      <a:pt x="69" y="96"/>
                    </a:cubicBezTo>
                    <a:cubicBezTo>
                      <a:pt x="66" y="96"/>
                      <a:pt x="63" y="97"/>
                      <a:pt x="59" y="98"/>
                    </a:cubicBezTo>
                    <a:cubicBezTo>
                      <a:pt x="55" y="98"/>
                      <a:pt x="51" y="98"/>
                      <a:pt x="47" y="98"/>
                    </a:cubicBezTo>
                    <a:cubicBezTo>
                      <a:pt x="39" y="98"/>
                      <a:pt x="32" y="97"/>
                      <a:pt x="26" y="95"/>
                    </a:cubicBezTo>
                    <a:cubicBezTo>
                      <a:pt x="21" y="94"/>
                      <a:pt x="16" y="91"/>
                      <a:pt x="12" y="87"/>
                    </a:cubicBezTo>
                    <a:cubicBezTo>
                      <a:pt x="8" y="83"/>
                      <a:pt x="5" y="78"/>
                      <a:pt x="3" y="72"/>
                    </a:cubicBezTo>
                    <a:cubicBezTo>
                      <a:pt x="1" y="65"/>
                      <a:pt x="0" y="58"/>
                      <a:pt x="0" y="50"/>
                    </a:cubicBezTo>
                    <a:cubicBezTo>
                      <a:pt x="0" y="43"/>
                      <a:pt x="1" y="36"/>
                      <a:pt x="3" y="29"/>
                    </a:cubicBezTo>
                    <a:cubicBezTo>
                      <a:pt x="5" y="23"/>
                      <a:pt x="8" y="18"/>
                      <a:pt x="12" y="13"/>
                    </a:cubicBezTo>
                    <a:cubicBezTo>
                      <a:pt x="16" y="9"/>
                      <a:pt x="21" y="6"/>
                      <a:pt x="26" y="4"/>
                    </a:cubicBezTo>
                    <a:cubicBezTo>
                      <a:pt x="32" y="1"/>
                      <a:pt x="38" y="0"/>
                      <a:pt x="45" y="0"/>
                    </a:cubicBezTo>
                    <a:cubicBezTo>
                      <a:pt x="52" y="0"/>
                      <a:pt x="58" y="1"/>
                      <a:pt x="63" y="3"/>
                    </a:cubicBezTo>
                    <a:cubicBezTo>
                      <a:pt x="69" y="6"/>
                      <a:pt x="73" y="9"/>
                      <a:pt x="76" y="12"/>
                    </a:cubicBezTo>
                    <a:cubicBezTo>
                      <a:pt x="80" y="16"/>
                      <a:pt x="82" y="21"/>
                      <a:pt x="84" y="26"/>
                    </a:cubicBezTo>
                    <a:cubicBezTo>
                      <a:pt x="85" y="31"/>
                      <a:pt x="86" y="37"/>
                      <a:pt x="86" y="43"/>
                    </a:cubicBezTo>
                    <a:lnTo>
                      <a:pt x="86" y="47"/>
                    </a:lnTo>
                    <a:close/>
                    <a:moveTo>
                      <a:pt x="62" y="40"/>
                    </a:moveTo>
                    <a:cubicBezTo>
                      <a:pt x="62" y="33"/>
                      <a:pt x="61" y="27"/>
                      <a:pt x="58" y="23"/>
                    </a:cubicBezTo>
                    <a:cubicBezTo>
                      <a:pt x="55" y="20"/>
                      <a:pt x="50" y="18"/>
                      <a:pt x="44" y="18"/>
                    </a:cubicBezTo>
                    <a:cubicBezTo>
                      <a:pt x="41" y="18"/>
                      <a:pt x="38" y="18"/>
                      <a:pt x="36" y="19"/>
                    </a:cubicBezTo>
                    <a:cubicBezTo>
                      <a:pt x="34" y="20"/>
                      <a:pt x="32" y="22"/>
                      <a:pt x="30" y="24"/>
                    </a:cubicBezTo>
                    <a:cubicBezTo>
                      <a:pt x="29" y="26"/>
                      <a:pt x="27" y="28"/>
                      <a:pt x="27" y="31"/>
                    </a:cubicBezTo>
                    <a:cubicBezTo>
                      <a:pt x="26" y="34"/>
                      <a:pt x="25" y="37"/>
                      <a:pt x="25" y="40"/>
                    </a:cubicBezTo>
                    <a:lnTo>
                      <a:pt x="62" y="40"/>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7" name="Freeform 10">
                <a:extLst>
                  <a:ext uri="{FF2B5EF4-FFF2-40B4-BE49-F238E27FC236}">
                    <a16:creationId xmlns:a16="http://schemas.microsoft.com/office/drawing/2014/main" id="{BA50BAEF-5B5D-5804-C945-5ACB5678B3A2}"/>
                  </a:ext>
                </a:extLst>
              </p:cNvPr>
              <p:cNvSpPr>
                <a:spLocks/>
              </p:cNvSpPr>
              <p:nvPr/>
            </p:nvSpPr>
            <p:spPr bwMode="auto">
              <a:xfrm>
                <a:off x="6063824" y="6343370"/>
                <a:ext cx="135514" cy="129922"/>
              </a:xfrm>
              <a:custGeom>
                <a:avLst/>
                <a:gdLst>
                  <a:gd name="T0" fmla="*/ 132 w 132"/>
                  <a:gd name="T1" fmla="*/ 124 h 127"/>
                  <a:gd name="T2" fmla="*/ 132 w 132"/>
                  <a:gd name="T3" fmla="*/ 125 h 127"/>
                  <a:gd name="T4" fmla="*/ 131 w 132"/>
                  <a:gd name="T5" fmla="*/ 126 h 127"/>
                  <a:gd name="T6" fmla="*/ 129 w 132"/>
                  <a:gd name="T7" fmla="*/ 127 h 127"/>
                  <a:gd name="T8" fmla="*/ 126 w 132"/>
                  <a:gd name="T9" fmla="*/ 127 h 127"/>
                  <a:gd name="T10" fmla="*/ 123 w 132"/>
                  <a:gd name="T11" fmla="*/ 127 h 127"/>
                  <a:gd name="T12" fmla="*/ 121 w 132"/>
                  <a:gd name="T13" fmla="*/ 126 h 127"/>
                  <a:gd name="T14" fmla="*/ 120 w 132"/>
                  <a:gd name="T15" fmla="*/ 125 h 127"/>
                  <a:gd name="T16" fmla="*/ 120 w 132"/>
                  <a:gd name="T17" fmla="*/ 124 h 127"/>
                  <a:gd name="T18" fmla="*/ 120 w 132"/>
                  <a:gd name="T19" fmla="*/ 10 h 127"/>
                  <a:gd name="T20" fmla="*/ 120 w 132"/>
                  <a:gd name="T21" fmla="*/ 10 h 127"/>
                  <a:gd name="T22" fmla="*/ 70 w 132"/>
                  <a:gd name="T23" fmla="*/ 125 h 127"/>
                  <a:gd name="T24" fmla="*/ 70 w 132"/>
                  <a:gd name="T25" fmla="*/ 126 h 127"/>
                  <a:gd name="T26" fmla="*/ 68 w 132"/>
                  <a:gd name="T27" fmla="*/ 126 h 127"/>
                  <a:gd name="T28" fmla="*/ 67 w 132"/>
                  <a:gd name="T29" fmla="*/ 127 h 127"/>
                  <a:gd name="T30" fmla="*/ 65 w 132"/>
                  <a:gd name="T31" fmla="*/ 127 h 127"/>
                  <a:gd name="T32" fmla="*/ 62 w 132"/>
                  <a:gd name="T33" fmla="*/ 127 h 127"/>
                  <a:gd name="T34" fmla="*/ 61 w 132"/>
                  <a:gd name="T35" fmla="*/ 126 h 127"/>
                  <a:gd name="T36" fmla="*/ 60 w 132"/>
                  <a:gd name="T37" fmla="*/ 126 h 127"/>
                  <a:gd name="T38" fmla="*/ 59 w 132"/>
                  <a:gd name="T39" fmla="*/ 125 h 127"/>
                  <a:gd name="T40" fmla="*/ 12 w 132"/>
                  <a:gd name="T41" fmla="*/ 10 h 127"/>
                  <a:gd name="T42" fmla="*/ 12 w 132"/>
                  <a:gd name="T43" fmla="*/ 10 h 127"/>
                  <a:gd name="T44" fmla="*/ 12 w 132"/>
                  <a:gd name="T45" fmla="*/ 124 h 127"/>
                  <a:gd name="T46" fmla="*/ 11 w 132"/>
                  <a:gd name="T47" fmla="*/ 125 h 127"/>
                  <a:gd name="T48" fmla="*/ 10 w 132"/>
                  <a:gd name="T49" fmla="*/ 126 h 127"/>
                  <a:gd name="T50" fmla="*/ 8 w 132"/>
                  <a:gd name="T51" fmla="*/ 127 h 127"/>
                  <a:gd name="T52" fmla="*/ 5 w 132"/>
                  <a:gd name="T53" fmla="*/ 127 h 127"/>
                  <a:gd name="T54" fmla="*/ 3 w 132"/>
                  <a:gd name="T55" fmla="*/ 127 h 127"/>
                  <a:gd name="T56" fmla="*/ 1 w 132"/>
                  <a:gd name="T57" fmla="*/ 126 h 127"/>
                  <a:gd name="T58" fmla="*/ 0 w 132"/>
                  <a:gd name="T59" fmla="*/ 125 h 127"/>
                  <a:gd name="T60" fmla="*/ 0 w 132"/>
                  <a:gd name="T61" fmla="*/ 124 h 127"/>
                  <a:gd name="T62" fmla="*/ 0 w 132"/>
                  <a:gd name="T63" fmla="*/ 6 h 127"/>
                  <a:gd name="T64" fmla="*/ 2 w 132"/>
                  <a:gd name="T65" fmla="*/ 1 h 127"/>
                  <a:gd name="T66" fmla="*/ 5 w 132"/>
                  <a:gd name="T67" fmla="*/ 0 h 127"/>
                  <a:gd name="T68" fmla="*/ 12 w 132"/>
                  <a:gd name="T69" fmla="*/ 0 h 127"/>
                  <a:gd name="T70" fmla="*/ 16 w 132"/>
                  <a:gd name="T71" fmla="*/ 0 h 127"/>
                  <a:gd name="T72" fmla="*/ 19 w 132"/>
                  <a:gd name="T73" fmla="*/ 2 h 127"/>
                  <a:gd name="T74" fmla="*/ 22 w 132"/>
                  <a:gd name="T75" fmla="*/ 4 h 127"/>
                  <a:gd name="T76" fmla="*/ 23 w 132"/>
                  <a:gd name="T77" fmla="*/ 8 h 127"/>
                  <a:gd name="T78" fmla="*/ 65 w 132"/>
                  <a:gd name="T79" fmla="*/ 108 h 127"/>
                  <a:gd name="T80" fmla="*/ 66 w 132"/>
                  <a:gd name="T81" fmla="*/ 108 h 127"/>
                  <a:gd name="T82" fmla="*/ 109 w 132"/>
                  <a:gd name="T83" fmla="*/ 8 h 127"/>
                  <a:gd name="T84" fmla="*/ 111 w 132"/>
                  <a:gd name="T85" fmla="*/ 4 h 127"/>
                  <a:gd name="T86" fmla="*/ 114 w 132"/>
                  <a:gd name="T87" fmla="*/ 2 h 127"/>
                  <a:gd name="T88" fmla="*/ 116 w 132"/>
                  <a:gd name="T89" fmla="*/ 0 h 127"/>
                  <a:gd name="T90" fmla="*/ 120 w 132"/>
                  <a:gd name="T91" fmla="*/ 0 h 127"/>
                  <a:gd name="T92" fmla="*/ 127 w 132"/>
                  <a:gd name="T93" fmla="*/ 0 h 127"/>
                  <a:gd name="T94" fmla="*/ 129 w 132"/>
                  <a:gd name="T95" fmla="*/ 0 h 127"/>
                  <a:gd name="T96" fmla="*/ 130 w 132"/>
                  <a:gd name="T97" fmla="*/ 1 h 127"/>
                  <a:gd name="T98" fmla="*/ 132 w 132"/>
                  <a:gd name="T99" fmla="*/ 3 h 127"/>
                  <a:gd name="T100" fmla="*/ 132 w 132"/>
                  <a:gd name="T101" fmla="*/ 6 h 127"/>
                  <a:gd name="T102" fmla="*/ 132 w 132"/>
                  <a:gd name="T103" fmla="*/ 1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 h="127">
                    <a:moveTo>
                      <a:pt x="132" y="124"/>
                    </a:moveTo>
                    <a:cubicBezTo>
                      <a:pt x="132" y="125"/>
                      <a:pt x="132" y="125"/>
                      <a:pt x="132" y="125"/>
                    </a:cubicBezTo>
                    <a:cubicBezTo>
                      <a:pt x="132" y="126"/>
                      <a:pt x="131" y="126"/>
                      <a:pt x="131" y="126"/>
                    </a:cubicBezTo>
                    <a:cubicBezTo>
                      <a:pt x="130" y="126"/>
                      <a:pt x="130" y="126"/>
                      <a:pt x="129" y="127"/>
                    </a:cubicBezTo>
                    <a:cubicBezTo>
                      <a:pt x="128" y="127"/>
                      <a:pt x="127" y="127"/>
                      <a:pt x="126" y="127"/>
                    </a:cubicBezTo>
                    <a:cubicBezTo>
                      <a:pt x="125" y="127"/>
                      <a:pt x="124" y="127"/>
                      <a:pt x="123" y="127"/>
                    </a:cubicBezTo>
                    <a:cubicBezTo>
                      <a:pt x="123" y="126"/>
                      <a:pt x="122" y="126"/>
                      <a:pt x="121" y="126"/>
                    </a:cubicBezTo>
                    <a:cubicBezTo>
                      <a:pt x="121" y="126"/>
                      <a:pt x="121" y="126"/>
                      <a:pt x="120" y="125"/>
                    </a:cubicBezTo>
                    <a:cubicBezTo>
                      <a:pt x="120" y="125"/>
                      <a:pt x="120" y="125"/>
                      <a:pt x="120" y="124"/>
                    </a:cubicBezTo>
                    <a:cubicBezTo>
                      <a:pt x="120" y="10"/>
                      <a:pt x="120" y="10"/>
                      <a:pt x="120" y="10"/>
                    </a:cubicBezTo>
                    <a:cubicBezTo>
                      <a:pt x="120" y="10"/>
                      <a:pt x="120" y="10"/>
                      <a:pt x="120" y="10"/>
                    </a:cubicBezTo>
                    <a:cubicBezTo>
                      <a:pt x="70" y="125"/>
                      <a:pt x="70" y="125"/>
                      <a:pt x="70" y="125"/>
                    </a:cubicBezTo>
                    <a:cubicBezTo>
                      <a:pt x="70" y="125"/>
                      <a:pt x="70" y="125"/>
                      <a:pt x="70" y="126"/>
                    </a:cubicBezTo>
                    <a:cubicBezTo>
                      <a:pt x="69" y="126"/>
                      <a:pt x="69" y="126"/>
                      <a:pt x="68" y="126"/>
                    </a:cubicBezTo>
                    <a:cubicBezTo>
                      <a:pt x="68" y="126"/>
                      <a:pt x="67" y="127"/>
                      <a:pt x="67" y="127"/>
                    </a:cubicBezTo>
                    <a:cubicBezTo>
                      <a:pt x="66" y="127"/>
                      <a:pt x="66" y="127"/>
                      <a:pt x="65" y="127"/>
                    </a:cubicBezTo>
                    <a:cubicBezTo>
                      <a:pt x="64" y="127"/>
                      <a:pt x="63" y="127"/>
                      <a:pt x="62" y="127"/>
                    </a:cubicBezTo>
                    <a:cubicBezTo>
                      <a:pt x="62" y="127"/>
                      <a:pt x="61" y="126"/>
                      <a:pt x="61" y="126"/>
                    </a:cubicBezTo>
                    <a:cubicBezTo>
                      <a:pt x="60" y="126"/>
                      <a:pt x="60" y="126"/>
                      <a:pt x="60" y="126"/>
                    </a:cubicBezTo>
                    <a:cubicBezTo>
                      <a:pt x="59" y="125"/>
                      <a:pt x="59" y="125"/>
                      <a:pt x="59" y="125"/>
                    </a:cubicBezTo>
                    <a:cubicBezTo>
                      <a:pt x="12" y="10"/>
                      <a:pt x="12" y="10"/>
                      <a:pt x="12" y="10"/>
                    </a:cubicBezTo>
                    <a:cubicBezTo>
                      <a:pt x="12" y="10"/>
                      <a:pt x="12" y="10"/>
                      <a:pt x="12" y="10"/>
                    </a:cubicBezTo>
                    <a:cubicBezTo>
                      <a:pt x="12" y="124"/>
                      <a:pt x="12" y="124"/>
                      <a:pt x="12" y="124"/>
                    </a:cubicBezTo>
                    <a:cubicBezTo>
                      <a:pt x="12" y="125"/>
                      <a:pt x="12" y="125"/>
                      <a:pt x="11" y="125"/>
                    </a:cubicBezTo>
                    <a:cubicBezTo>
                      <a:pt x="11" y="126"/>
                      <a:pt x="11" y="126"/>
                      <a:pt x="10" y="126"/>
                    </a:cubicBezTo>
                    <a:cubicBezTo>
                      <a:pt x="10" y="126"/>
                      <a:pt x="9" y="126"/>
                      <a:pt x="8" y="127"/>
                    </a:cubicBezTo>
                    <a:cubicBezTo>
                      <a:pt x="8" y="127"/>
                      <a:pt x="7" y="127"/>
                      <a:pt x="5" y="127"/>
                    </a:cubicBezTo>
                    <a:cubicBezTo>
                      <a:pt x="4" y="127"/>
                      <a:pt x="3" y="127"/>
                      <a:pt x="3" y="127"/>
                    </a:cubicBezTo>
                    <a:cubicBezTo>
                      <a:pt x="2" y="126"/>
                      <a:pt x="1" y="126"/>
                      <a:pt x="1" y="126"/>
                    </a:cubicBezTo>
                    <a:cubicBezTo>
                      <a:pt x="0" y="126"/>
                      <a:pt x="0" y="126"/>
                      <a:pt x="0" y="125"/>
                    </a:cubicBezTo>
                    <a:cubicBezTo>
                      <a:pt x="0" y="125"/>
                      <a:pt x="0" y="125"/>
                      <a:pt x="0" y="124"/>
                    </a:cubicBezTo>
                    <a:cubicBezTo>
                      <a:pt x="0" y="6"/>
                      <a:pt x="0" y="6"/>
                      <a:pt x="0" y="6"/>
                    </a:cubicBezTo>
                    <a:cubicBezTo>
                      <a:pt x="0" y="4"/>
                      <a:pt x="0" y="2"/>
                      <a:pt x="2" y="1"/>
                    </a:cubicBezTo>
                    <a:cubicBezTo>
                      <a:pt x="3" y="0"/>
                      <a:pt x="4" y="0"/>
                      <a:pt x="5" y="0"/>
                    </a:cubicBezTo>
                    <a:cubicBezTo>
                      <a:pt x="12" y="0"/>
                      <a:pt x="12" y="0"/>
                      <a:pt x="12" y="0"/>
                    </a:cubicBezTo>
                    <a:cubicBezTo>
                      <a:pt x="13" y="0"/>
                      <a:pt x="15" y="0"/>
                      <a:pt x="16" y="0"/>
                    </a:cubicBezTo>
                    <a:cubicBezTo>
                      <a:pt x="17" y="1"/>
                      <a:pt x="18" y="1"/>
                      <a:pt x="19" y="2"/>
                    </a:cubicBezTo>
                    <a:cubicBezTo>
                      <a:pt x="20" y="3"/>
                      <a:pt x="21" y="3"/>
                      <a:pt x="22" y="4"/>
                    </a:cubicBezTo>
                    <a:cubicBezTo>
                      <a:pt x="22" y="5"/>
                      <a:pt x="23" y="6"/>
                      <a:pt x="23" y="8"/>
                    </a:cubicBezTo>
                    <a:cubicBezTo>
                      <a:pt x="65" y="108"/>
                      <a:pt x="65" y="108"/>
                      <a:pt x="65" y="108"/>
                    </a:cubicBezTo>
                    <a:cubicBezTo>
                      <a:pt x="66" y="108"/>
                      <a:pt x="66" y="108"/>
                      <a:pt x="66" y="108"/>
                    </a:cubicBezTo>
                    <a:cubicBezTo>
                      <a:pt x="109" y="8"/>
                      <a:pt x="109" y="8"/>
                      <a:pt x="109" y="8"/>
                    </a:cubicBezTo>
                    <a:cubicBezTo>
                      <a:pt x="110" y="7"/>
                      <a:pt x="111" y="5"/>
                      <a:pt x="111" y="4"/>
                    </a:cubicBezTo>
                    <a:cubicBezTo>
                      <a:pt x="112" y="3"/>
                      <a:pt x="113" y="2"/>
                      <a:pt x="114" y="2"/>
                    </a:cubicBezTo>
                    <a:cubicBezTo>
                      <a:pt x="115" y="1"/>
                      <a:pt x="115" y="0"/>
                      <a:pt x="116" y="0"/>
                    </a:cubicBezTo>
                    <a:cubicBezTo>
                      <a:pt x="117" y="0"/>
                      <a:pt x="118" y="0"/>
                      <a:pt x="120" y="0"/>
                    </a:cubicBezTo>
                    <a:cubicBezTo>
                      <a:pt x="127" y="0"/>
                      <a:pt x="127" y="0"/>
                      <a:pt x="127" y="0"/>
                    </a:cubicBezTo>
                    <a:cubicBezTo>
                      <a:pt x="127" y="0"/>
                      <a:pt x="128" y="0"/>
                      <a:pt x="129" y="0"/>
                    </a:cubicBezTo>
                    <a:cubicBezTo>
                      <a:pt x="129" y="0"/>
                      <a:pt x="130" y="1"/>
                      <a:pt x="130" y="1"/>
                    </a:cubicBezTo>
                    <a:cubicBezTo>
                      <a:pt x="131" y="2"/>
                      <a:pt x="131" y="2"/>
                      <a:pt x="132" y="3"/>
                    </a:cubicBezTo>
                    <a:cubicBezTo>
                      <a:pt x="132" y="4"/>
                      <a:pt x="132" y="5"/>
                      <a:pt x="132" y="6"/>
                    </a:cubicBezTo>
                    <a:lnTo>
                      <a:pt x="132" y="124"/>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8" name="Freeform 11">
                <a:extLst>
                  <a:ext uri="{FF2B5EF4-FFF2-40B4-BE49-F238E27FC236}">
                    <a16:creationId xmlns:a16="http://schemas.microsoft.com/office/drawing/2014/main" id="{2FE3F134-D47F-763F-8DCA-352B507FFFD6}"/>
                  </a:ext>
                </a:extLst>
              </p:cNvPr>
              <p:cNvSpPr>
                <a:spLocks noEditPoints="1"/>
              </p:cNvSpPr>
              <p:nvPr/>
            </p:nvSpPr>
            <p:spPr bwMode="auto">
              <a:xfrm>
                <a:off x="6218158" y="6375380"/>
                <a:ext cx="79050" cy="97912"/>
              </a:xfrm>
              <a:custGeom>
                <a:avLst/>
                <a:gdLst>
                  <a:gd name="T0" fmla="*/ 78 w 78"/>
                  <a:gd name="T1" fmla="*/ 43 h 96"/>
                  <a:gd name="T2" fmla="*/ 76 w 78"/>
                  <a:gd name="T3" fmla="*/ 48 h 96"/>
                  <a:gd name="T4" fmla="*/ 73 w 78"/>
                  <a:gd name="T5" fmla="*/ 50 h 96"/>
                  <a:gd name="T6" fmla="*/ 12 w 78"/>
                  <a:gd name="T7" fmla="*/ 50 h 96"/>
                  <a:gd name="T8" fmla="*/ 14 w 78"/>
                  <a:gd name="T9" fmla="*/ 64 h 96"/>
                  <a:gd name="T10" fmla="*/ 19 w 78"/>
                  <a:gd name="T11" fmla="*/ 76 h 96"/>
                  <a:gd name="T12" fmla="*/ 29 w 78"/>
                  <a:gd name="T13" fmla="*/ 83 h 96"/>
                  <a:gd name="T14" fmla="*/ 44 w 78"/>
                  <a:gd name="T15" fmla="*/ 86 h 96"/>
                  <a:gd name="T16" fmla="*/ 55 w 78"/>
                  <a:gd name="T17" fmla="*/ 85 h 96"/>
                  <a:gd name="T18" fmla="*/ 63 w 78"/>
                  <a:gd name="T19" fmla="*/ 82 h 96"/>
                  <a:gd name="T20" fmla="*/ 69 w 78"/>
                  <a:gd name="T21" fmla="*/ 80 h 96"/>
                  <a:gd name="T22" fmla="*/ 72 w 78"/>
                  <a:gd name="T23" fmla="*/ 79 h 96"/>
                  <a:gd name="T24" fmla="*/ 73 w 78"/>
                  <a:gd name="T25" fmla="*/ 79 h 96"/>
                  <a:gd name="T26" fmla="*/ 74 w 78"/>
                  <a:gd name="T27" fmla="*/ 80 h 96"/>
                  <a:gd name="T28" fmla="*/ 75 w 78"/>
                  <a:gd name="T29" fmla="*/ 82 h 96"/>
                  <a:gd name="T30" fmla="*/ 75 w 78"/>
                  <a:gd name="T31" fmla="*/ 84 h 96"/>
                  <a:gd name="T32" fmla="*/ 75 w 78"/>
                  <a:gd name="T33" fmla="*/ 85 h 96"/>
                  <a:gd name="T34" fmla="*/ 74 w 78"/>
                  <a:gd name="T35" fmla="*/ 86 h 96"/>
                  <a:gd name="T36" fmla="*/ 74 w 78"/>
                  <a:gd name="T37" fmla="*/ 88 h 96"/>
                  <a:gd name="T38" fmla="*/ 73 w 78"/>
                  <a:gd name="T39" fmla="*/ 88 h 96"/>
                  <a:gd name="T40" fmla="*/ 70 w 78"/>
                  <a:gd name="T41" fmla="*/ 90 h 96"/>
                  <a:gd name="T42" fmla="*/ 64 w 78"/>
                  <a:gd name="T43" fmla="*/ 93 h 96"/>
                  <a:gd name="T44" fmla="*/ 54 w 78"/>
                  <a:gd name="T45" fmla="*/ 95 h 96"/>
                  <a:gd name="T46" fmla="*/ 42 w 78"/>
                  <a:gd name="T47" fmla="*/ 96 h 96"/>
                  <a:gd name="T48" fmla="*/ 24 w 78"/>
                  <a:gd name="T49" fmla="*/ 93 h 96"/>
                  <a:gd name="T50" fmla="*/ 11 w 78"/>
                  <a:gd name="T51" fmla="*/ 84 h 96"/>
                  <a:gd name="T52" fmla="*/ 3 w 78"/>
                  <a:gd name="T53" fmla="*/ 69 h 96"/>
                  <a:gd name="T54" fmla="*/ 0 w 78"/>
                  <a:gd name="T55" fmla="*/ 48 h 96"/>
                  <a:gd name="T56" fmla="*/ 3 w 78"/>
                  <a:gd name="T57" fmla="*/ 28 h 96"/>
                  <a:gd name="T58" fmla="*/ 11 w 78"/>
                  <a:gd name="T59" fmla="*/ 13 h 96"/>
                  <a:gd name="T60" fmla="*/ 24 w 78"/>
                  <a:gd name="T61" fmla="*/ 3 h 96"/>
                  <a:gd name="T62" fmla="*/ 41 w 78"/>
                  <a:gd name="T63" fmla="*/ 0 h 96"/>
                  <a:gd name="T64" fmla="*/ 58 w 78"/>
                  <a:gd name="T65" fmla="*/ 4 h 96"/>
                  <a:gd name="T66" fmla="*/ 69 w 78"/>
                  <a:gd name="T67" fmla="*/ 12 h 96"/>
                  <a:gd name="T68" fmla="*/ 76 w 78"/>
                  <a:gd name="T69" fmla="*/ 26 h 96"/>
                  <a:gd name="T70" fmla="*/ 78 w 78"/>
                  <a:gd name="T71" fmla="*/ 41 h 96"/>
                  <a:gd name="T72" fmla="*/ 78 w 78"/>
                  <a:gd name="T73" fmla="*/ 43 h 96"/>
                  <a:gd name="T74" fmla="*/ 66 w 78"/>
                  <a:gd name="T75" fmla="*/ 40 h 96"/>
                  <a:gd name="T76" fmla="*/ 60 w 78"/>
                  <a:gd name="T77" fmla="*/ 18 h 96"/>
                  <a:gd name="T78" fmla="*/ 40 w 78"/>
                  <a:gd name="T79" fmla="*/ 10 h 96"/>
                  <a:gd name="T80" fmla="*/ 28 w 78"/>
                  <a:gd name="T81" fmla="*/ 13 h 96"/>
                  <a:gd name="T82" fmla="*/ 20 w 78"/>
                  <a:gd name="T83" fmla="*/ 19 h 96"/>
                  <a:gd name="T84" fmla="*/ 14 w 78"/>
                  <a:gd name="T85" fmla="*/ 29 h 96"/>
                  <a:gd name="T86" fmla="*/ 12 w 78"/>
                  <a:gd name="T87" fmla="*/ 40 h 96"/>
                  <a:gd name="T88" fmla="*/ 66 w 78"/>
                  <a:gd name="T89"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 h="96">
                    <a:moveTo>
                      <a:pt x="78" y="43"/>
                    </a:moveTo>
                    <a:cubicBezTo>
                      <a:pt x="78" y="46"/>
                      <a:pt x="78" y="47"/>
                      <a:pt x="76" y="48"/>
                    </a:cubicBezTo>
                    <a:cubicBezTo>
                      <a:pt x="75" y="49"/>
                      <a:pt x="74" y="50"/>
                      <a:pt x="73" y="50"/>
                    </a:cubicBezTo>
                    <a:cubicBezTo>
                      <a:pt x="12" y="50"/>
                      <a:pt x="12" y="50"/>
                      <a:pt x="12" y="50"/>
                    </a:cubicBezTo>
                    <a:cubicBezTo>
                      <a:pt x="12" y="55"/>
                      <a:pt x="13" y="60"/>
                      <a:pt x="14" y="64"/>
                    </a:cubicBezTo>
                    <a:cubicBezTo>
                      <a:pt x="15" y="69"/>
                      <a:pt x="17" y="73"/>
                      <a:pt x="19" y="76"/>
                    </a:cubicBezTo>
                    <a:cubicBezTo>
                      <a:pt x="22" y="79"/>
                      <a:pt x="25" y="81"/>
                      <a:pt x="29" y="83"/>
                    </a:cubicBezTo>
                    <a:cubicBezTo>
                      <a:pt x="33" y="85"/>
                      <a:pt x="38" y="86"/>
                      <a:pt x="44" y="86"/>
                    </a:cubicBezTo>
                    <a:cubicBezTo>
                      <a:pt x="48" y="86"/>
                      <a:pt x="51" y="85"/>
                      <a:pt x="55" y="85"/>
                    </a:cubicBezTo>
                    <a:cubicBezTo>
                      <a:pt x="58" y="84"/>
                      <a:pt x="61" y="83"/>
                      <a:pt x="63" y="82"/>
                    </a:cubicBezTo>
                    <a:cubicBezTo>
                      <a:pt x="66" y="81"/>
                      <a:pt x="68" y="81"/>
                      <a:pt x="69" y="80"/>
                    </a:cubicBezTo>
                    <a:cubicBezTo>
                      <a:pt x="71" y="79"/>
                      <a:pt x="72" y="79"/>
                      <a:pt x="72" y="79"/>
                    </a:cubicBezTo>
                    <a:cubicBezTo>
                      <a:pt x="73" y="79"/>
                      <a:pt x="73" y="79"/>
                      <a:pt x="73" y="79"/>
                    </a:cubicBezTo>
                    <a:cubicBezTo>
                      <a:pt x="74" y="79"/>
                      <a:pt x="74" y="80"/>
                      <a:pt x="74" y="80"/>
                    </a:cubicBezTo>
                    <a:cubicBezTo>
                      <a:pt x="74" y="80"/>
                      <a:pt x="75" y="81"/>
                      <a:pt x="75" y="82"/>
                    </a:cubicBezTo>
                    <a:cubicBezTo>
                      <a:pt x="75" y="82"/>
                      <a:pt x="75" y="83"/>
                      <a:pt x="75" y="84"/>
                    </a:cubicBezTo>
                    <a:cubicBezTo>
                      <a:pt x="75" y="84"/>
                      <a:pt x="75" y="85"/>
                      <a:pt x="75" y="85"/>
                    </a:cubicBezTo>
                    <a:cubicBezTo>
                      <a:pt x="75" y="86"/>
                      <a:pt x="75" y="86"/>
                      <a:pt x="74" y="86"/>
                    </a:cubicBezTo>
                    <a:cubicBezTo>
                      <a:pt x="74" y="87"/>
                      <a:pt x="74" y="87"/>
                      <a:pt x="74" y="88"/>
                    </a:cubicBezTo>
                    <a:cubicBezTo>
                      <a:pt x="74" y="88"/>
                      <a:pt x="74" y="88"/>
                      <a:pt x="73" y="88"/>
                    </a:cubicBezTo>
                    <a:cubicBezTo>
                      <a:pt x="73" y="89"/>
                      <a:pt x="72" y="89"/>
                      <a:pt x="70" y="90"/>
                    </a:cubicBezTo>
                    <a:cubicBezTo>
                      <a:pt x="69" y="91"/>
                      <a:pt x="66" y="92"/>
                      <a:pt x="64" y="93"/>
                    </a:cubicBezTo>
                    <a:cubicBezTo>
                      <a:pt x="61" y="93"/>
                      <a:pt x="58" y="94"/>
                      <a:pt x="54" y="95"/>
                    </a:cubicBezTo>
                    <a:cubicBezTo>
                      <a:pt x="50" y="95"/>
                      <a:pt x="46" y="96"/>
                      <a:pt x="42" y="96"/>
                    </a:cubicBezTo>
                    <a:cubicBezTo>
                      <a:pt x="35" y="96"/>
                      <a:pt x="29" y="95"/>
                      <a:pt x="24" y="93"/>
                    </a:cubicBezTo>
                    <a:cubicBezTo>
                      <a:pt x="19" y="91"/>
                      <a:pt x="14" y="88"/>
                      <a:pt x="11" y="84"/>
                    </a:cubicBezTo>
                    <a:cubicBezTo>
                      <a:pt x="7" y="80"/>
                      <a:pt x="4" y="75"/>
                      <a:pt x="3" y="69"/>
                    </a:cubicBezTo>
                    <a:cubicBezTo>
                      <a:pt x="1" y="63"/>
                      <a:pt x="0" y="56"/>
                      <a:pt x="0" y="48"/>
                    </a:cubicBezTo>
                    <a:cubicBezTo>
                      <a:pt x="0" y="41"/>
                      <a:pt x="1" y="34"/>
                      <a:pt x="3" y="28"/>
                    </a:cubicBezTo>
                    <a:cubicBezTo>
                      <a:pt x="5" y="22"/>
                      <a:pt x="7" y="17"/>
                      <a:pt x="11" y="13"/>
                    </a:cubicBezTo>
                    <a:cubicBezTo>
                      <a:pt x="15" y="9"/>
                      <a:pt x="19" y="6"/>
                      <a:pt x="24" y="3"/>
                    </a:cubicBezTo>
                    <a:cubicBezTo>
                      <a:pt x="29" y="1"/>
                      <a:pt x="35" y="0"/>
                      <a:pt x="41" y="0"/>
                    </a:cubicBezTo>
                    <a:cubicBezTo>
                      <a:pt x="48" y="0"/>
                      <a:pt x="53" y="1"/>
                      <a:pt x="58" y="4"/>
                    </a:cubicBezTo>
                    <a:cubicBezTo>
                      <a:pt x="63" y="6"/>
                      <a:pt x="66" y="9"/>
                      <a:pt x="69" y="12"/>
                    </a:cubicBezTo>
                    <a:cubicBezTo>
                      <a:pt x="73" y="16"/>
                      <a:pt x="75" y="21"/>
                      <a:pt x="76" y="26"/>
                    </a:cubicBezTo>
                    <a:cubicBezTo>
                      <a:pt x="78" y="30"/>
                      <a:pt x="78" y="36"/>
                      <a:pt x="78" y="41"/>
                    </a:cubicBezTo>
                    <a:lnTo>
                      <a:pt x="78" y="43"/>
                    </a:lnTo>
                    <a:close/>
                    <a:moveTo>
                      <a:pt x="66" y="40"/>
                    </a:moveTo>
                    <a:cubicBezTo>
                      <a:pt x="66" y="31"/>
                      <a:pt x="64" y="23"/>
                      <a:pt x="60" y="18"/>
                    </a:cubicBezTo>
                    <a:cubicBezTo>
                      <a:pt x="55" y="13"/>
                      <a:pt x="49" y="10"/>
                      <a:pt x="40" y="10"/>
                    </a:cubicBezTo>
                    <a:cubicBezTo>
                      <a:pt x="36" y="10"/>
                      <a:pt x="32" y="11"/>
                      <a:pt x="28" y="13"/>
                    </a:cubicBezTo>
                    <a:cubicBezTo>
                      <a:pt x="25" y="14"/>
                      <a:pt x="22" y="17"/>
                      <a:pt x="20" y="19"/>
                    </a:cubicBezTo>
                    <a:cubicBezTo>
                      <a:pt x="18" y="22"/>
                      <a:pt x="16" y="25"/>
                      <a:pt x="14" y="29"/>
                    </a:cubicBezTo>
                    <a:cubicBezTo>
                      <a:pt x="13" y="32"/>
                      <a:pt x="13" y="36"/>
                      <a:pt x="12" y="40"/>
                    </a:cubicBezTo>
                    <a:lnTo>
                      <a:pt x="66" y="40"/>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9" name="Freeform 12">
                <a:extLst>
                  <a:ext uri="{FF2B5EF4-FFF2-40B4-BE49-F238E27FC236}">
                    <a16:creationId xmlns:a16="http://schemas.microsoft.com/office/drawing/2014/main" id="{0B10578C-48F3-F9C9-5927-1F84DCA1178A}"/>
                  </a:ext>
                </a:extLst>
              </p:cNvPr>
              <p:cNvSpPr>
                <a:spLocks/>
              </p:cNvSpPr>
              <p:nvPr/>
            </p:nvSpPr>
            <p:spPr bwMode="auto">
              <a:xfrm>
                <a:off x="6314147" y="6375380"/>
                <a:ext cx="129868" cy="97912"/>
              </a:xfrm>
              <a:custGeom>
                <a:avLst/>
                <a:gdLst>
                  <a:gd name="T0" fmla="*/ 126 w 126"/>
                  <a:gd name="T1" fmla="*/ 93 h 95"/>
                  <a:gd name="T2" fmla="*/ 123 w 126"/>
                  <a:gd name="T3" fmla="*/ 95 h 95"/>
                  <a:gd name="T4" fmla="*/ 118 w 126"/>
                  <a:gd name="T5" fmla="*/ 95 h 95"/>
                  <a:gd name="T6" fmla="*/ 115 w 126"/>
                  <a:gd name="T7" fmla="*/ 93 h 95"/>
                  <a:gd name="T8" fmla="*/ 115 w 126"/>
                  <a:gd name="T9" fmla="*/ 38 h 95"/>
                  <a:gd name="T10" fmla="*/ 110 w 126"/>
                  <a:gd name="T11" fmla="*/ 18 h 95"/>
                  <a:gd name="T12" fmla="*/ 95 w 126"/>
                  <a:gd name="T13" fmla="*/ 10 h 95"/>
                  <a:gd name="T14" fmla="*/ 69 w 126"/>
                  <a:gd name="T15" fmla="*/ 29 h 95"/>
                  <a:gd name="T16" fmla="*/ 69 w 126"/>
                  <a:gd name="T17" fmla="*/ 93 h 95"/>
                  <a:gd name="T18" fmla="*/ 66 w 126"/>
                  <a:gd name="T19" fmla="*/ 95 h 95"/>
                  <a:gd name="T20" fmla="*/ 60 w 126"/>
                  <a:gd name="T21" fmla="*/ 95 h 95"/>
                  <a:gd name="T22" fmla="*/ 58 w 126"/>
                  <a:gd name="T23" fmla="*/ 93 h 95"/>
                  <a:gd name="T24" fmla="*/ 57 w 126"/>
                  <a:gd name="T25" fmla="*/ 38 h 95"/>
                  <a:gd name="T26" fmla="*/ 53 w 126"/>
                  <a:gd name="T27" fmla="*/ 18 h 95"/>
                  <a:gd name="T28" fmla="*/ 38 w 126"/>
                  <a:gd name="T29" fmla="*/ 10 h 95"/>
                  <a:gd name="T30" fmla="*/ 12 w 126"/>
                  <a:gd name="T31" fmla="*/ 29 h 95"/>
                  <a:gd name="T32" fmla="*/ 11 w 126"/>
                  <a:gd name="T33" fmla="*/ 93 h 95"/>
                  <a:gd name="T34" fmla="*/ 9 w 126"/>
                  <a:gd name="T35" fmla="*/ 95 h 95"/>
                  <a:gd name="T36" fmla="*/ 3 w 126"/>
                  <a:gd name="T37" fmla="*/ 95 h 95"/>
                  <a:gd name="T38" fmla="*/ 0 w 126"/>
                  <a:gd name="T39" fmla="*/ 93 h 95"/>
                  <a:gd name="T40" fmla="*/ 0 w 126"/>
                  <a:gd name="T41" fmla="*/ 4 h 95"/>
                  <a:gd name="T42" fmla="*/ 1 w 126"/>
                  <a:gd name="T43" fmla="*/ 2 h 95"/>
                  <a:gd name="T44" fmla="*/ 6 w 126"/>
                  <a:gd name="T45" fmla="*/ 1 h 95"/>
                  <a:gd name="T46" fmla="*/ 10 w 126"/>
                  <a:gd name="T47" fmla="*/ 2 h 95"/>
                  <a:gd name="T48" fmla="*/ 11 w 126"/>
                  <a:gd name="T49" fmla="*/ 4 h 95"/>
                  <a:gd name="T50" fmla="*/ 26 w 126"/>
                  <a:gd name="T51" fmla="*/ 4 h 95"/>
                  <a:gd name="T52" fmla="*/ 49 w 126"/>
                  <a:gd name="T53" fmla="*/ 2 h 95"/>
                  <a:gd name="T54" fmla="*/ 63 w 126"/>
                  <a:gd name="T55" fmla="*/ 11 h 95"/>
                  <a:gd name="T56" fmla="*/ 75 w 126"/>
                  <a:gd name="T57" fmla="*/ 10 h 95"/>
                  <a:gd name="T58" fmla="*/ 90 w 126"/>
                  <a:gd name="T59" fmla="*/ 1 h 95"/>
                  <a:gd name="T60" fmla="*/ 111 w 126"/>
                  <a:gd name="T61" fmla="*/ 3 h 95"/>
                  <a:gd name="T62" fmla="*/ 125 w 126"/>
                  <a:gd name="T63" fmla="*/ 23 h 95"/>
                  <a:gd name="T64" fmla="*/ 126 w 126"/>
                  <a:gd name="T65" fmla="*/ 9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95">
                    <a:moveTo>
                      <a:pt x="126" y="92"/>
                    </a:moveTo>
                    <a:cubicBezTo>
                      <a:pt x="126" y="93"/>
                      <a:pt x="126" y="93"/>
                      <a:pt x="126" y="93"/>
                    </a:cubicBezTo>
                    <a:cubicBezTo>
                      <a:pt x="126" y="94"/>
                      <a:pt x="126" y="94"/>
                      <a:pt x="125" y="94"/>
                    </a:cubicBezTo>
                    <a:cubicBezTo>
                      <a:pt x="125" y="94"/>
                      <a:pt x="124" y="94"/>
                      <a:pt x="123" y="95"/>
                    </a:cubicBezTo>
                    <a:cubicBezTo>
                      <a:pt x="123" y="95"/>
                      <a:pt x="122" y="95"/>
                      <a:pt x="121" y="95"/>
                    </a:cubicBezTo>
                    <a:cubicBezTo>
                      <a:pt x="119" y="95"/>
                      <a:pt x="118" y="95"/>
                      <a:pt x="118" y="95"/>
                    </a:cubicBezTo>
                    <a:cubicBezTo>
                      <a:pt x="117" y="94"/>
                      <a:pt x="116" y="94"/>
                      <a:pt x="116" y="94"/>
                    </a:cubicBezTo>
                    <a:cubicBezTo>
                      <a:pt x="115" y="94"/>
                      <a:pt x="115" y="94"/>
                      <a:pt x="115" y="93"/>
                    </a:cubicBezTo>
                    <a:cubicBezTo>
                      <a:pt x="115" y="93"/>
                      <a:pt x="115" y="93"/>
                      <a:pt x="115" y="92"/>
                    </a:cubicBezTo>
                    <a:cubicBezTo>
                      <a:pt x="115" y="38"/>
                      <a:pt x="115" y="38"/>
                      <a:pt x="115" y="38"/>
                    </a:cubicBezTo>
                    <a:cubicBezTo>
                      <a:pt x="115" y="34"/>
                      <a:pt x="114" y="30"/>
                      <a:pt x="114" y="26"/>
                    </a:cubicBezTo>
                    <a:cubicBezTo>
                      <a:pt x="113" y="23"/>
                      <a:pt x="112" y="20"/>
                      <a:pt x="110" y="18"/>
                    </a:cubicBezTo>
                    <a:cubicBezTo>
                      <a:pt x="109" y="15"/>
                      <a:pt x="106" y="13"/>
                      <a:pt x="104" y="12"/>
                    </a:cubicBezTo>
                    <a:cubicBezTo>
                      <a:pt x="102" y="11"/>
                      <a:pt x="99" y="10"/>
                      <a:pt x="95" y="10"/>
                    </a:cubicBezTo>
                    <a:cubicBezTo>
                      <a:pt x="91" y="10"/>
                      <a:pt x="87" y="12"/>
                      <a:pt x="83" y="15"/>
                    </a:cubicBezTo>
                    <a:cubicBezTo>
                      <a:pt x="79" y="18"/>
                      <a:pt x="74" y="23"/>
                      <a:pt x="69" y="29"/>
                    </a:cubicBezTo>
                    <a:cubicBezTo>
                      <a:pt x="69" y="92"/>
                      <a:pt x="69" y="92"/>
                      <a:pt x="69" y="92"/>
                    </a:cubicBezTo>
                    <a:cubicBezTo>
                      <a:pt x="69" y="93"/>
                      <a:pt x="69" y="93"/>
                      <a:pt x="69" y="93"/>
                    </a:cubicBezTo>
                    <a:cubicBezTo>
                      <a:pt x="69" y="94"/>
                      <a:pt x="68" y="94"/>
                      <a:pt x="68" y="94"/>
                    </a:cubicBezTo>
                    <a:cubicBezTo>
                      <a:pt x="67" y="94"/>
                      <a:pt x="67" y="94"/>
                      <a:pt x="66" y="95"/>
                    </a:cubicBezTo>
                    <a:cubicBezTo>
                      <a:pt x="65" y="95"/>
                      <a:pt x="64" y="95"/>
                      <a:pt x="63" y="95"/>
                    </a:cubicBezTo>
                    <a:cubicBezTo>
                      <a:pt x="62" y="95"/>
                      <a:pt x="61" y="95"/>
                      <a:pt x="60" y="95"/>
                    </a:cubicBezTo>
                    <a:cubicBezTo>
                      <a:pt x="60" y="94"/>
                      <a:pt x="59" y="94"/>
                      <a:pt x="59" y="94"/>
                    </a:cubicBezTo>
                    <a:cubicBezTo>
                      <a:pt x="58" y="94"/>
                      <a:pt x="58" y="94"/>
                      <a:pt x="58" y="93"/>
                    </a:cubicBezTo>
                    <a:cubicBezTo>
                      <a:pt x="58" y="93"/>
                      <a:pt x="57" y="93"/>
                      <a:pt x="57" y="92"/>
                    </a:cubicBezTo>
                    <a:cubicBezTo>
                      <a:pt x="57" y="38"/>
                      <a:pt x="57" y="38"/>
                      <a:pt x="57" y="38"/>
                    </a:cubicBezTo>
                    <a:cubicBezTo>
                      <a:pt x="57" y="34"/>
                      <a:pt x="57" y="30"/>
                      <a:pt x="56" y="26"/>
                    </a:cubicBezTo>
                    <a:cubicBezTo>
                      <a:pt x="56" y="23"/>
                      <a:pt x="54" y="20"/>
                      <a:pt x="53" y="18"/>
                    </a:cubicBezTo>
                    <a:cubicBezTo>
                      <a:pt x="51" y="15"/>
                      <a:pt x="49" y="13"/>
                      <a:pt x="47" y="12"/>
                    </a:cubicBezTo>
                    <a:cubicBezTo>
                      <a:pt x="44" y="11"/>
                      <a:pt x="41" y="10"/>
                      <a:pt x="38" y="10"/>
                    </a:cubicBezTo>
                    <a:cubicBezTo>
                      <a:pt x="34" y="10"/>
                      <a:pt x="30" y="12"/>
                      <a:pt x="25" y="15"/>
                    </a:cubicBezTo>
                    <a:cubicBezTo>
                      <a:pt x="21" y="18"/>
                      <a:pt x="17" y="23"/>
                      <a:pt x="12" y="29"/>
                    </a:cubicBezTo>
                    <a:cubicBezTo>
                      <a:pt x="12" y="92"/>
                      <a:pt x="12" y="92"/>
                      <a:pt x="12" y="92"/>
                    </a:cubicBezTo>
                    <a:cubicBezTo>
                      <a:pt x="12" y="93"/>
                      <a:pt x="12" y="93"/>
                      <a:pt x="11" y="93"/>
                    </a:cubicBezTo>
                    <a:cubicBezTo>
                      <a:pt x="11" y="94"/>
                      <a:pt x="11" y="94"/>
                      <a:pt x="10" y="94"/>
                    </a:cubicBezTo>
                    <a:cubicBezTo>
                      <a:pt x="10" y="94"/>
                      <a:pt x="9" y="94"/>
                      <a:pt x="9" y="95"/>
                    </a:cubicBezTo>
                    <a:cubicBezTo>
                      <a:pt x="8" y="95"/>
                      <a:pt x="7" y="95"/>
                      <a:pt x="6" y="95"/>
                    </a:cubicBezTo>
                    <a:cubicBezTo>
                      <a:pt x="5" y="95"/>
                      <a:pt x="4" y="95"/>
                      <a:pt x="3" y="95"/>
                    </a:cubicBezTo>
                    <a:cubicBezTo>
                      <a:pt x="2" y="94"/>
                      <a:pt x="2" y="94"/>
                      <a:pt x="1" y="94"/>
                    </a:cubicBezTo>
                    <a:cubicBezTo>
                      <a:pt x="1" y="94"/>
                      <a:pt x="0" y="94"/>
                      <a:pt x="0" y="93"/>
                    </a:cubicBezTo>
                    <a:cubicBezTo>
                      <a:pt x="0" y="93"/>
                      <a:pt x="0" y="93"/>
                      <a:pt x="0" y="92"/>
                    </a:cubicBezTo>
                    <a:cubicBezTo>
                      <a:pt x="0" y="4"/>
                      <a:pt x="0" y="4"/>
                      <a:pt x="0" y="4"/>
                    </a:cubicBezTo>
                    <a:cubicBezTo>
                      <a:pt x="0" y="3"/>
                      <a:pt x="0" y="3"/>
                      <a:pt x="0" y="3"/>
                    </a:cubicBezTo>
                    <a:cubicBezTo>
                      <a:pt x="0" y="2"/>
                      <a:pt x="1" y="2"/>
                      <a:pt x="1" y="2"/>
                    </a:cubicBezTo>
                    <a:cubicBezTo>
                      <a:pt x="2" y="2"/>
                      <a:pt x="2" y="2"/>
                      <a:pt x="3" y="1"/>
                    </a:cubicBezTo>
                    <a:cubicBezTo>
                      <a:pt x="4" y="1"/>
                      <a:pt x="5" y="1"/>
                      <a:pt x="6" y="1"/>
                    </a:cubicBezTo>
                    <a:cubicBezTo>
                      <a:pt x="7" y="1"/>
                      <a:pt x="8" y="1"/>
                      <a:pt x="8" y="1"/>
                    </a:cubicBezTo>
                    <a:cubicBezTo>
                      <a:pt x="9" y="2"/>
                      <a:pt x="10" y="2"/>
                      <a:pt x="10" y="2"/>
                    </a:cubicBezTo>
                    <a:cubicBezTo>
                      <a:pt x="10" y="2"/>
                      <a:pt x="11" y="2"/>
                      <a:pt x="11" y="3"/>
                    </a:cubicBezTo>
                    <a:cubicBezTo>
                      <a:pt x="11" y="3"/>
                      <a:pt x="11" y="3"/>
                      <a:pt x="11" y="4"/>
                    </a:cubicBezTo>
                    <a:cubicBezTo>
                      <a:pt x="11" y="16"/>
                      <a:pt x="11" y="16"/>
                      <a:pt x="11" y="16"/>
                    </a:cubicBezTo>
                    <a:cubicBezTo>
                      <a:pt x="16" y="11"/>
                      <a:pt x="21" y="7"/>
                      <a:pt x="26" y="4"/>
                    </a:cubicBezTo>
                    <a:cubicBezTo>
                      <a:pt x="30" y="1"/>
                      <a:pt x="35" y="0"/>
                      <a:pt x="39" y="0"/>
                    </a:cubicBezTo>
                    <a:cubicBezTo>
                      <a:pt x="43" y="0"/>
                      <a:pt x="46" y="1"/>
                      <a:pt x="49" y="2"/>
                    </a:cubicBezTo>
                    <a:cubicBezTo>
                      <a:pt x="52" y="2"/>
                      <a:pt x="55" y="4"/>
                      <a:pt x="57" y="5"/>
                    </a:cubicBezTo>
                    <a:cubicBezTo>
                      <a:pt x="59" y="7"/>
                      <a:pt x="61" y="9"/>
                      <a:pt x="63" y="11"/>
                    </a:cubicBezTo>
                    <a:cubicBezTo>
                      <a:pt x="64" y="13"/>
                      <a:pt x="65" y="16"/>
                      <a:pt x="66" y="18"/>
                    </a:cubicBezTo>
                    <a:cubicBezTo>
                      <a:pt x="69" y="15"/>
                      <a:pt x="72" y="12"/>
                      <a:pt x="75" y="10"/>
                    </a:cubicBezTo>
                    <a:cubicBezTo>
                      <a:pt x="78" y="7"/>
                      <a:pt x="80" y="6"/>
                      <a:pt x="83" y="4"/>
                    </a:cubicBezTo>
                    <a:cubicBezTo>
                      <a:pt x="85" y="3"/>
                      <a:pt x="88" y="2"/>
                      <a:pt x="90" y="1"/>
                    </a:cubicBezTo>
                    <a:cubicBezTo>
                      <a:pt x="92" y="1"/>
                      <a:pt x="94" y="0"/>
                      <a:pt x="97" y="0"/>
                    </a:cubicBezTo>
                    <a:cubicBezTo>
                      <a:pt x="102" y="0"/>
                      <a:pt x="107" y="1"/>
                      <a:pt x="111" y="3"/>
                    </a:cubicBezTo>
                    <a:cubicBezTo>
                      <a:pt x="115" y="5"/>
                      <a:pt x="118" y="8"/>
                      <a:pt x="120" y="11"/>
                    </a:cubicBezTo>
                    <a:cubicBezTo>
                      <a:pt x="122" y="14"/>
                      <a:pt x="124" y="18"/>
                      <a:pt x="125" y="23"/>
                    </a:cubicBezTo>
                    <a:cubicBezTo>
                      <a:pt x="126" y="27"/>
                      <a:pt x="126" y="32"/>
                      <a:pt x="126" y="37"/>
                    </a:cubicBezTo>
                    <a:lnTo>
                      <a:pt x="126" y="92"/>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0" name="Freeform 13">
                <a:extLst>
                  <a:ext uri="{FF2B5EF4-FFF2-40B4-BE49-F238E27FC236}">
                    <a16:creationId xmlns:a16="http://schemas.microsoft.com/office/drawing/2014/main" id="{93F24328-7320-6EA1-1B6B-73639BA8DBEE}"/>
                  </a:ext>
                </a:extLst>
              </p:cNvPr>
              <p:cNvSpPr>
                <a:spLocks noEditPoints="1"/>
              </p:cNvSpPr>
              <p:nvPr/>
            </p:nvSpPr>
            <p:spPr bwMode="auto">
              <a:xfrm>
                <a:off x="6468481" y="6333955"/>
                <a:ext cx="77168" cy="139337"/>
              </a:xfrm>
              <a:custGeom>
                <a:avLst/>
                <a:gdLst>
                  <a:gd name="T0" fmla="*/ 77 w 77"/>
                  <a:gd name="T1" fmla="*/ 89 h 138"/>
                  <a:gd name="T2" fmla="*/ 75 w 77"/>
                  <a:gd name="T3" fmla="*/ 109 h 138"/>
                  <a:gd name="T4" fmla="*/ 67 w 77"/>
                  <a:gd name="T5" fmla="*/ 125 h 138"/>
                  <a:gd name="T6" fmla="*/ 55 w 77"/>
                  <a:gd name="T7" fmla="*/ 134 h 138"/>
                  <a:gd name="T8" fmla="*/ 39 w 77"/>
                  <a:gd name="T9" fmla="*/ 138 h 138"/>
                  <a:gd name="T10" fmla="*/ 31 w 77"/>
                  <a:gd name="T11" fmla="*/ 137 h 138"/>
                  <a:gd name="T12" fmla="*/ 25 w 77"/>
                  <a:gd name="T13" fmla="*/ 134 h 138"/>
                  <a:gd name="T14" fmla="*/ 18 w 77"/>
                  <a:gd name="T15" fmla="*/ 130 h 138"/>
                  <a:gd name="T16" fmla="*/ 10 w 77"/>
                  <a:gd name="T17" fmla="*/ 123 h 138"/>
                  <a:gd name="T18" fmla="*/ 10 w 77"/>
                  <a:gd name="T19" fmla="*/ 134 h 138"/>
                  <a:gd name="T20" fmla="*/ 10 w 77"/>
                  <a:gd name="T21" fmla="*/ 135 h 138"/>
                  <a:gd name="T22" fmla="*/ 9 w 77"/>
                  <a:gd name="T23" fmla="*/ 136 h 138"/>
                  <a:gd name="T24" fmla="*/ 7 w 77"/>
                  <a:gd name="T25" fmla="*/ 137 h 138"/>
                  <a:gd name="T26" fmla="*/ 5 w 77"/>
                  <a:gd name="T27" fmla="*/ 137 h 138"/>
                  <a:gd name="T28" fmla="*/ 2 w 77"/>
                  <a:gd name="T29" fmla="*/ 137 h 138"/>
                  <a:gd name="T30" fmla="*/ 1 w 77"/>
                  <a:gd name="T31" fmla="*/ 136 h 138"/>
                  <a:gd name="T32" fmla="*/ 0 w 77"/>
                  <a:gd name="T33" fmla="*/ 135 h 138"/>
                  <a:gd name="T34" fmla="*/ 0 w 77"/>
                  <a:gd name="T35" fmla="*/ 134 h 138"/>
                  <a:gd name="T36" fmla="*/ 0 w 77"/>
                  <a:gd name="T37" fmla="*/ 3 h 138"/>
                  <a:gd name="T38" fmla="*/ 0 w 77"/>
                  <a:gd name="T39" fmla="*/ 1 h 138"/>
                  <a:gd name="T40" fmla="*/ 1 w 77"/>
                  <a:gd name="T41" fmla="*/ 1 h 138"/>
                  <a:gd name="T42" fmla="*/ 3 w 77"/>
                  <a:gd name="T43" fmla="*/ 0 h 138"/>
                  <a:gd name="T44" fmla="*/ 5 w 77"/>
                  <a:gd name="T45" fmla="*/ 0 h 138"/>
                  <a:gd name="T46" fmla="*/ 8 w 77"/>
                  <a:gd name="T47" fmla="*/ 0 h 138"/>
                  <a:gd name="T48" fmla="*/ 10 w 77"/>
                  <a:gd name="T49" fmla="*/ 1 h 138"/>
                  <a:gd name="T50" fmla="*/ 11 w 77"/>
                  <a:gd name="T51" fmla="*/ 1 h 138"/>
                  <a:gd name="T52" fmla="*/ 11 w 77"/>
                  <a:gd name="T53" fmla="*/ 3 h 138"/>
                  <a:gd name="T54" fmla="*/ 11 w 77"/>
                  <a:gd name="T55" fmla="*/ 58 h 138"/>
                  <a:gd name="T56" fmla="*/ 19 w 77"/>
                  <a:gd name="T57" fmla="*/ 50 h 138"/>
                  <a:gd name="T58" fmla="*/ 27 w 77"/>
                  <a:gd name="T59" fmla="*/ 46 h 138"/>
                  <a:gd name="T60" fmla="*/ 34 w 77"/>
                  <a:gd name="T61" fmla="*/ 43 h 138"/>
                  <a:gd name="T62" fmla="*/ 41 w 77"/>
                  <a:gd name="T63" fmla="*/ 42 h 138"/>
                  <a:gd name="T64" fmla="*/ 58 w 77"/>
                  <a:gd name="T65" fmla="*/ 46 h 138"/>
                  <a:gd name="T66" fmla="*/ 69 w 77"/>
                  <a:gd name="T67" fmla="*/ 56 h 138"/>
                  <a:gd name="T68" fmla="*/ 75 w 77"/>
                  <a:gd name="T69" fmla="*/ 71 h 138"/>
                  <a:gd name="T70" fmla="*/ 77 w 77"/>
                  <a:gd name="T71" fmla="*/ 89 h 138"/>
                  <a:gd name="T72" fmla="*/ 65 w 77"/>
                  <a:gd name="T73" fmla="*/ 91 h 138"/>
                  <a:gd name="T74" fmla="*/ 64 w 77"/>
                  <a:gd name="T75" fmla="*/ 76 h 138"/>
                  <a:gd name="T76" fmla="*/ 60 w 77"/>
                  <a:gd name="T77" fmla="*/ 64 h 138"/>
                  <a:gd name="T78" fmla="*/ 52 w 77"/>
                  <a:gd name="T79" fmla="*/ 55 h 138"/>
                  <a:gd name="T80" fmla="*/ 40 w 77"/>
                  <a:gd name="T81" fmla="*/ 52 h 138"/>
                  <a:gd name="T82" fmla="*/ 34 w 77"/>
                  <a:gd name="T83" fmla="*/ 53 h 138"/>
                  <a:gd name="T84" fmla="*/ 27 w 77"/>
                  <a:gd name="T85" fmla="*/ 56 h 138"/>
                  <a:gd name="T86" fmla="*/ 19 w 77"/>
                  <a:gd name="T87" fmla="*/ 62 h 138"/>
                  <a:gd name="T88" fmla="*/ 11 w 77"/>
                  <a:gd name="T89" fmla="*/ 71 h 138"/>
                  <a:gd name="T90" fmla="*/ 11 w 77"/>
                  <a:gd name="T91" fmla="*/ 110 h 138"/>
                  <a:gd name="T92" fmla="*/ 26 w 77"/>
                  <a:gd name="T93" fmla="*/ 123 h 138"/>
                  <a:gd name="T94" fmla="*/ 40 w 77"/>
                  <a:gd name="T95" fmla="*/ 128 h 138"/>
                  <a:gd name="T96" fmla="*/ 51 w 77"/>
                  <a:gd name="T97" fmla="*/ 125 h 138"/>
                  <a:gd name="T98" fmla="*/ 59 w 77"/>
                  <a:gd name="T99" fmla="*/ 116 h 138"/>
                  <a:gd name="T100" fmla="*/ 63 w 77"/>
                  <a:gd name="T101" fmla="*/ 104 h 138"/>
                  <a:gd name="T102" fmla="*/ 65 w 77"/>
                  <a:gd name="T103" fmla="*/ 9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 h="138">
                    <a:moveTo>
                      <a:pt x="77" y="89"/>
                    </a:moveTo>
                    <a:cubicBezTo>
                      <a:pt x="77" y="96"/>
                      <a:pt x="76" y="103"/>
                      <a:pt x="75" y="109"/>
                    </a:cubicBezTo>
                    <a:cubicBezTo>
                      <a:pt x="73" y="115"/>
                      <a:pt x="71" y="120"/>
                      <a:pt x="67" y="125"/>
                    </a:cubicBezTo>
                    <a:cubicBezTo>
                      <a:pt x="64" y="129"/>
                      <a:pt x="60" y="132"/>
                      <a:pt x="55" y="134"/>
                    </a:cubicBezTo>
                    <a:cubicBezTo>
                      <a:pt x="51" y="137"/>
                      <a:pt x="45" y="138"/>
                      <a:pt x="39" y="138"/>
                    </a:cubicBezTo>
                    <a:cubicBezTo>
                      <a:pt x="36" y="138"/>
                      <a:pt x="34" y="138"/>
                      <a:pt x="31" y="137"/>
                    </a:cubicBezTo>
                    <a:cubicBezTo>
                      <a:pt x="29" y="136"/>
                      <a:pt x="27" y="136"/>
                      <a:pt x="25" y="134"/>
                    </a:cubicBezTo>
                    <a:cubicBezTo>
                      <a:pt x="22" y="133"/>
                      <a:pt x="20" y="132"/>
                      <a:pt x="18" y="130"/>
                    </a:cubicBezTo>
                    <a:cubicBezTo>
                      <a:pt x="16" y="128"/>
                      <a:pt x="13" y="125"/>
                      <a:pt x="10" y="123"/>
                    </a:cubicBezTo>
                    <a:cubicBezTo>
                      <a:pt x="10" y="134"/>
                      <a:pt x="10" y="134"/>
                      <a:pt x="10" y="134"/>
                    </a:cubicBezTo>
                    <a:cubicBezTo>
                      <a:pt x="10" y="135"/>
                      <a:pt x="10" y="135"/>
                      <a:pt x="10" y="135"/>
                    </a:cubicBezTo>
                    <a:cubicBezTo>
                      <a:pt x="10" y="136"/>
                      <a:pt x="10" y="136"/>
                      <a:pt x="9" y="136"/>
                    </a:cubicBezTo>
                    <a:cubicBezTo>
                      <a:pt x="9" y="136"/>
                      <a:pt x="8" y="137"/>
                      <a:pt x="7" y="137"/>
                    </a:cubicBezTo>
                    <a:cubicBezTo>
                      <a:pt x="7" y="137"/>
                      <a:pt x="6" y="137"/>
                      <a:pt x="5" y="137"/>
                    </a:cubicBezTo>
                    <a:cubicBezTo>
                      <a:pt x="4" y="137"/>
                      <a:pt x="3" y="137"/>
                      <a:pt x="2" y="137"/>
                    </a:cubicBezTo>
                    <a:cubicBezTo>
                      <a:pt x="2" y="137"/>
                      <a:pt x="1" y="136"/>
                      <a:pt x="1" y="136"/>
                    </a:cubicBezTo>
                    <a:cubicBezTo>
                      <a:pt x="0" y="136"/>
                      <a:pt x="0" y="136"/>
                      <a:pt x="0" y="135"/>
                    </a:cubicBezTo>
                    <a:cubicBezTo>
                      <a:pt x="0" y="135"/>
                      <a:pt x="0" y="135"/>
                      <a:pt x="0" y="134"/>
                    </a:cubicBezTo>
                    <a:cubicBezTo>
                      <a:pt x="0" y="3"/>
                      <a:pt x="0" y="3"/>
                      <a:pt x="0" y="3"/>
                    </a:cubicBezTo>
                    <a:cubicBezTo>
                      <a:pt x="0" y="2"/>
                      <a:pt x="0" y="2"/>
                      <a:pt x="0" y="1"/>
                    </a:cubicBezTo>
                    <a:cubicBezTo>
                      <a:pt x="0" y="1"/>
                      <a:pt x="0" y="1"/>
                      <a:pt x="1" y="1"/>
                    </a:cubicBezTo>
                    <a:cubicBezTo>
                      <a:pt x="1" y="0"/>
                      <a:pt x="2" y="0"/>
                      <a:pt x="3" y="0"/>
                    </a:cubicBezTo>
                    <a:cubicBezTo>
                      <a:pt x="3" y="0"/>
                      <a:pt x="4" y="0"/>
                      <a:pt x="5" y="0"/>
                    </a:cubicBezTo>
                    <a:cubicBezTo>
                      <a:pt x="7" y="0"/>
                      <a:pt x="8" y="0"/>
                      <a:pt x="8" y="0"/>
                    </a:cubicBezTo>
                    <a:cubicBezTo>
                      <a:pt x="9" y="0"/>
                      <a:pt x="10" y="0"/>
                      <a:pt x="10" y="1"/>
                    </a:cubicBezTo>
                    <a:cubicBezTo>
                      <a:pt x="11" y="1"/>
                      <a:pt x="11" y="1"/>
                      <a:pt x="11" y="1"/>
                    </a:cubicBezTo>
                    <a:cubicBezTo>
                      <a:pt x="11" y="2"/>
                      <a:pt x="11" y="2"/>
                      <a:pt x="11" y="3"/>
                    </a:cubicBezTo>
                    <a:cubicBezTo>
                      <a:pt x="11" y="58"/>
                      <a:pt x="11" y="58"/>
                      <a:pt x="11" y="58"/>
                    </a:cubicBezTo>
                    <a:cubicBezTo>
                      <a:pt x="14" y="55"/>
                      <a:pt x="17" y="52"/>
                      <a:pt x="19" y="50"/>
                    </a:cubicBezTo>
                    <a:cubicBezTo>
                      <a:pt x="22" y="48"/>
                      <a:pt x="24" y="47"/>
                      <a:pt x="27" y="46"/>
                    </a:cubicBezTo>
                    <a:cubicBezTo>
                      <a:pt x="29" y="44"/>
                      <a:pt x="32" y="44"/>
                      <a:pt x="34" y="43"/>
                    </a:cubicBezTo>
                    <a:cubicBezTo>
                      <a:pt x="36" y="42"/>
                      <a:pt x="39" y="42"/>
                      <a:pt x="41" y="42"/>
                    </a:cubicBezTo>
                    <a:cubicBezTo>
                      <a:pt x="48" y="42"/>
                      <a:pt x="53" y="43"/>
                      <a:pt x="58" y="46"/>
                    </a:cubicBezTo>
                    <a:cubicBezTo>
                      <a:pt x="62" y="48"/>
                      <a:pt x="66" y="52"/>
                      <a:pt x="69" y="56"/>
                    </a:cubicBezTo>
                    <a:cubicBezTo>
                      <a:pt x="72" y="60"/>
                      <a:pt x="74" y="65"/>
                      <a:pt x="75" y="71"/>
                    </a:cubicBezTo>
                    <a:cubicBezTo>
                      <a:pt x="76" y="76"/>
                      <a:pt x="77" y="83"/>
                      <a:pt x="77" y="89"/>
                    </a:cubicBezTo>
                    <a:close/>
                    <a:moveTo>
                      <a:pt x="65" y="91"/>
                    </a:moveTo>
                    <a:cubicBezTo>
                      <a:pt x="65" y="86"/>
                      <a:pt x="64" y="81"/>
                      <a:pt x="64" y="76"/>
                    </a:cubicBezTo>
                    <a:cubicBezTo>
                      <a:pt x="63" y="72"/>
                      <a:pt x="62" y="68"/>
                      <a:pt x="60" y="64"/>
                    </a:cubicBezTo>
                    <a:cubicBezTo>
                      <a:pt x="58" y="61"/>
                      <a:pt x="55" y="58"/>
                      <a:pt x="52" y="55"/>
                    </a:cubicBezTo>
                    <a:cubicBezTo>
                      <a:pt x="49" y="53"/>
                      <a:pt x="45" y="52"/>
                      <a:pt x="40" y="52"/>
                    </a:cubicBezTo>
                    <a:cubicBezTo>
                      <a:pt x="38" y="52"/>
                      <a:pt x="36" y="53"/>
                      <a:pt x="34" y="53"/>
                    </a:cubicBezTo>
                    <a:cubicBezTo>
                      <a:pt x="31" y="54"/>
                      <a:pt x="29" y="55"/>
                      <a:pt x="27" y="56"/>
                    </a:cubicBezTo>
                    <a:cubicBezTo>
                      <a:pt x="24" y="58"/>
                      <a:pt x="22" y="60"/>
                      <a:pt x="19" y="62"/>
                    </a:cubicBezTo>
                    <a:cubicBezTo>
                      <a:pt x="17" y="65"/>
                      <a:pt x="14" y="68"/>
                      <a:pt x="11" y="71"/>
                    </a:cubicBezTo>
                    <a:cubicBezTo>
                      <a:pt x="11" y="110"/>
                      <a:pt x="11" y="110"/>
                      <a:pt x="11" y="110"/>
                    </a:cubicBezTo>
                    <a:cubicBezTo>
                      <a:pt x="16" y="115"/>
                      <a:pt x="21" y="120"/>
                      <a:pt x="26" y="123"/>
                    </a:cubicBezTo>
                    <a:cubicBezTo>
                      <a:pt x="30" y="126"/>
                      <a:pt x="35" y="128"/>
                      <a:pt x="40" y="128"/>
                    </a:cubicBezTo>
                    <a:cubicBezTo>
                      <a:pt x="44" y="128"/>
                      <a:pt x="48" y="127"/>
                      <a:pt x="51" y="125"/>
                    </a:cubicBezTo>
                    <a:cubicBezTo>
                      <a:pt x="54" y="122"/>
                      <a:pt x="57" y="120"/>
                      <a:pt x="59" y="116"/>
                    </a:cubicBezTo>
                    <a:cubicBezTo>
                      <a:pt x="61" y="113"/>
                      <a:pt x="63" y="109"/>
                      <a:pt x="63" y="104"/>
                    </a:cubicBezTo>
                    <a:cubicBezTo>
                      <a:pt x="64" y="100"/>
                      <a:pt x="65" y="95"/>
                      <a:pt x="65" y="91"/>
                    </a:cubicBez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1" name="Freeform 14">
                <a:extLst>
                  <a:ext uri="{FF2B5EF4-FFF2-40B4-BE49-F238E27FC236}">
                    <a16:creationId xmlns:a16="http://schemas.microsoft.com/office/drawing/2014/main" id="{93933E92-0BD8-5830-27F1-BBC078C6BE50}"/>
                  </a:ext>
                </a:extLst>
              </p:cNvPr>
              <p:cNvSpPr>
                <a:spLocks noEditPoints="1"/>
              </p:cNvSpPr>
              <p:nvPr/>
            </p:nvSpPr>
            <p:spPr bwMode="auto">
              <a:xfrm>
                <a:off x="6556942" y="6375380"/>
                <a:ext cx="80931" cy="97912"/>
              </a:xfrm>
              <a:custGeom>
                <a:avLst/>
                <a:gdLst>
                  <a:gd name="T0" fmla="*/ 78 w 78"/>
                  <a:gd name="T1" fmla="*/ 43 h 96"/>
                  <a:gd name="T2" fmla="*/ 76 w 78"/>
                  <a:gd name="T3" fmla="*/ 48 h 96"/>
                  <a:gd name="T4" fmla="*/ 73 w 78"/>
                  <a:gd name="T5" fmla="*/ 50 h 96"/>
                  <a:gd name="T6" fmla="*/ 12 w 78"/>
                  <a:gd name="T7" fmla="*/ 50 h 96"/>
                  <a:gd name="T8" fmla="*/ 14 w 78"/>
                  <a:gd name="T9" fmla="*/ 64 h 96"/>
                  <a:gd name="T10" fmla="*/ 19 w 78"/>
                  <a:gd name="T11" fmla="*/ 76 h 96"/>
                  <a:gd name="T12" fmla="*/ 29 w 78"/>
                  <a:gd name="T13" fmla="*/ 83 h 96"/>
                  <a:gd name="T14" fmla="*/ 44 w 78"/>
                  <a:gd name="T15" fmla="*/ 86 h 96"/>
                  <a:gd name="T16" fmla="*/ 55 w 78"/>
                  <a:gd name="T17" fmla="*/ 85 h 96"/>
                  <a:gd name="T18" fmla="*/ 63 w 78"/>
                  <a:gd name="T19" fmla="*/ 82 h 96"/>
                  <a:gd name="T20" fmla="*/ 69 w 78"/>
                  <a:gd name="T21" fmla="*/ 80 h 96"/>
                  <a:gd name="T22" fmla="*/ 72 w 78"/>
                  <a:gd name="T23" fmla="*/ 79 h 96"/>
                  <a:gd name="T24" fmla="*/ 73 w 78"/>
                  <a:gd name="T25" fmla="*/ 79 h 96"/>
                  <a:gd name="T26" fmla="*/ 74 w 78"/>
                  <a:gd name="T27" fmla="*/ 80 h 96"/>
                  <a:gd name="T28" fmla="*/ 75 w 78"/>
                  <a:gd name="T29" fmla="*/ 82 h 96"/>
                  <a:gd name="T30" fmla="*/ 75 w 78"/>
                  <a:gd name="T31" fmla="*/ 84 h 96"/>
                  <a:gd name="T32" fmla="*/ 75 w 78"/>
                  <a:gd name="T33" fmla="*/ 85 h 96"/>
                  <a:gd name="T34" fmla="*/ 74 w 78"/>
                  <a:gd name="T35" fmla="*/ 86 h 96"/>
                  <a:gd name="T36" fmla="*/ 74 w 78"/>
                  <a:gd name="T37" fmla="*/ 88 h 96"/>
                  <a:gd name="T38" fmla="*/ 73 w 78"/>
                  <a:gd name="T39" fmla="*/ 88 h 96"/>
                  <a:gd name="T40" fmla="*/ 70 w 78"/>
                  <a:gd name="T41" fmla="*/ 90 h 96"/>
                  <a:gd name="T42" fmla="*/ 63 w 78"/>
                  <a:gd name="T43" fmla="*/ 93 h 96"/>
                  <a:gd name="T44" fmla="*/ 54 w 78"/>
                  <a:gd name="T45" fmla="*/ 95 h 96"/>
                  <a:gd name="T46" fmla="*/ 42 w 78"/>
                  <a:gd name="T47" fmla="*/ 96 h 96"/>
                  <a:gd name="T48" fmla="*/ 24 w 78"/>
                  <a:gd name="T49" fmla="*/ 93 h 96"/>
                  <a:gd name="T50" fmla="*/ 11 w 78"/>
                  <a:gd name="T51" fmla="*/ 84 h 96"/>
                  <a:gd name="T52" fmla="*/ 3 w 78"/>
                  <a:gd name="T53" fmla="*/ 69 h 96"/>
                  <a:gd name="T54" fmla="*/ 0 w 78"/>
                  <a:gd name="T55" fmla="*/ 48 h 96"/>
                  <a:gd name="T56" fmla="*/ 3 w 78"/>
                  <a:gd name="T57" fmla="*/ 28 h 96"/>
                  <a:gd name="T58" fmla="*/ 11 w 78"/>
                  <a:gd name="T59" fmla="*/ 13 h 96"/>
                  <a:gd name="T60" fmla="*/ 24 w 78"/>
                  <a:gd name="T61" fmla="*/ 3 h 96"/>
                  <a:gd name="T62" fmla="*/ 41 w 78"/>
                  <a:gd name="T63" fmla="*/ 0 h 96"/>
                  <a:gd name="T64" fmla="*/ 58 w 78"/>
                  <a:gd name="T65" fmla="*/ 4 h 96"/>
                  <a:gd name="T66" fmla="*/ 69 w 78"/>
                  <a:gd name="T67" fmla="*/ 12 h 96"/>
                  <a:gd name="T68" fmla="*/ 76 w 78"/>
                  <a:gd name="T69" fmla="*/ 26 h 96"/>
                  <a:gd name="T70" fmla="*/ 78 w 78"/>
                  <a:gd name="T71" fmla="*/ 41 h 96"/>
                  <a:gd name="T72" fmla="*/ 78 w 78"/>
                  <a:gd name="T73" fmla="*/ 43 h 96"/>
                  <a:gd name="T74" fmla="*/ 66 w 78"/>
                  <a:gd name="T75" fmla="*/ 40 h 96"/>
                  <a:gd name="T76" fmla="*/ 60 w 78"/>
                  <a:gd name="T77" fmla="*/ 18 h 96"/>
                  <a:gd name="T78" fmla="*/ 40 w 78"/>
                  <a:gd name="T79" fmla="*/ 10 h 96"/>
                  <a:gd name="T80" fmla="*/ 28 w 78"/>
                  <a:gd name="T81" fmla="*/ 13 h 96"/>
                  <a:gd name="T82" fmla="*/ 20 w 78"/>
                  <a:gd name="T83" fmla="*/ 19 h 96"/>
                  <a:gd name="T84" fmla="*/ 14 w 78"/>
                  <a:gd name="T85" fmla="*/ 29 h 96"/>
                  <a:gd name="T86" fmla="*/ 12 w 78"/>
                  <a:gd name="T87" fmla="*/ 40 h 96"/>
                  <a:gd name="T88" fmla="*/ 66 w 78"/>
                  <a:gd name="T89"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 h="96">
                    <a:moveTo>
                      <a:pt x="78" y="43"/>
                    </a:moveTo>
                    <a:cubicBezTo>
                      <a:pt x="78" y="46"/>
                      <a:pt x="78" y="47"/>
                      <a:pt x="76" y="48"/>
                    </a:cubicBezTo>
                    <a:cubicBezTo>
                      <a:pt x="75" y="49"/>
                      <a:pt x="74" y="50"/>
                      <a:pt x="73" y="50"/>
                    </a:cubicBezTo>
                    <a:cubicBezTo>
                      <a:pt x="12" y="50"/>
                      <a:pt x="12" y="50"/>
                      <a:pt x="12" y="50"/>
                    </a:cubicBezTo>
                    <a:cubicBezTo>
                      <a:pt x="12" y="55"/>
                      <a:pt x="13" y="60"/>
                      <a:pt x="14" y="64"/>
                    </a:cubicBezTo>
                    <a:cubicBezTo>
                      <a:pt x="15" y="69"/>
                      <a:pt x="17" y="73"/>
                      <a:pt x="19" y="76"/>
                    </a:cubicBezTo>
                    <a:cubicBezTo>
                      <a:pt x="22" y="79"/>
                      <a:pt x="25" y="81"/>
                      <a:pt x="29" y="83"/>
                    </a:cubicBezTo>
                    <a:cubicBezTo>
                      <a:pt x="33" y="85"/>
                      <a:pt x="38" y="86"/>
                      <a:pt x="44" y="86"/>
                    </a:cubicBezTo>
                    <a:cubicBezTo>
                      <a:pt x="48" y="86"/>
                      <a:pt x="51" y="85"/>
                      <a:pt x="55" y="85"/>
                    </a:cubicBezTo>
                    <a:cubicBezTo>
                      <a:pt x="58" y="84"/>
                      <a:pt x="61" y="83"/>
                      <a:pt x="63" y="82"/>
                    </a:cubicBezTo>
                    <a:cubicBezTo>
                      <a:pt x="66" y="81"/>
                      <a:pt x="67" y="81"/>
                      <a:pt x="69" y="80"/>
                    </a:cubicBezTo>
                    <a:cubicBezTo>
                      <a:pt x="71" y="79"/>
                      <a:pt x="72" y="79"/>
                      <a:pt x="72" y="79"/>
                    </a:cubicBezTo>
                    <a:cubicBezTo>
                      <a:pt x="73" y="79"/>
                      <a:pt x="73" y="79"/>
                      <a:pt x="73" y="79"/>
                    </a:cubicBezTo>
                    <a:cubicBezTo>
                      <a:pt x="74" y="79"/>
                      <a:pt x="74" y="80"/>
                      <a:pt x="74" y="80"/>
                    </a:cubicBezTo>
                    <a:cubicBezTo>
                      <a:pt x="74" y="80"/>
                      <a:pt x="74" y="81"/>
                      <a:pt x="75" y="82"/>
                    </a:cubicBezTo>
                    <a:cubicBezTo>
                      <a:pt x="75" y="82"/>
                      <a:pt x="75" y="83"/>
                      <a:pt x="75" y="84"/>
                    </a:cubicBezTo>
                    <a:cubicBezTo>
                      <a:pt x="75" y="84"/>
                      <a:pt x="75" y="85"/>
                      <a:pt x="75" y="85"/>
                    </a:cubicBezTo>
                    <a:cubicBezTo>
                      <a:pt x="75" y="86"/>
                      <a:pt x="74" y="86"/>
                      <a:pt x="74" y="86"/>
                    </a:cubicBezTo>
                    <a:cubicBezTo>
                      <a:pt x="74" y="87"/>
                      <a:pt x="74" y="87"/>
                      <a:pt x="74" y="88"/>
                    </a:cubicBezTo>
                    <a:cubicBezTo>
                      <a:pt x="74" y="88"/>
                      <a:pt x="73" y="88"/>
                      <a:pt x="73" y="88"/>
                    </a:cubicBezTo>
                    <a:cubicBezTo>
                      <a:pt x="73" y="89"/>
                      <a:pt x="72" y="89"/>
                      <a:pt x="70" y="90"/>
                    </a:cubicBezTo>
                    <a:cubicBezTo>
                      <a:pt x="68" y="91"/>
                      <a:pt x="66" y="92"/>
                      <a:pt x="63" y="93"/>
                    </a:cubicBezTo>
                    <a:cubicBezTo>
                      <a:pt x="61" y="93"/>
                      <a:pt x="58" y="94"/>
                      <a:pt x="54" y="95"/>
                    </a:cubicBezTo>
                    <a:cubicBezTo>
                      <a:pt x="50" y="95"/>
                      <a:pt x="46" y="96"/>
                      <a:pt x="42" y="96"/>
                    </a:cubicBezTo>
                    <a:cubicBezTo>
                      <a:pt x="35" y="96"/>
                      <a:pt x="29" y="95"/>
                      <a:pt x="24" y="93"/>
                    </a:cubicBezTo>
                    <a:cubicBezTo>
                      <a:pt x="19" y="91"/>
                      <a:pt x="14" y="88"/>
                      <a:pt x="11" y="84"/>
                    </a:cubicBezTo>
                    <a:cubicBezTo>
                      <a:pt x="7" y="80"/>
                      <a:pt x="4" y="75"/>
                      <a:pt x="3" y="69"/>
                    </a:cubicBezTo>
                    <a:cubicBezTo>
                      <a:pt x="1" y="63"/>
                      <a:pt x="0" y="56"/>
                      <a:pt x="0" y="48"/>
                    </a:cubicBezTo>
                    <a:cubicBezTo>
                      <a:pt x="0" y="41"/>
                      <a:pt x="1" y="34"/>
                      <a:pt x="3" y="28"/>
                    </a:cubicBezTo>
                    <a:cubicBezTo>
                      <a:pt x="5" y="22"/>
                      <a:pt x="7" y="17"/>
                      <a:pt x="11" y="13"/>
                    </a:cubicBezTo>
                    <a:cubicBezTo>
                      <a:pt x="14" y="9"/>
                      <a:pt x="19" y="6"/>
                      <a:pt x="24" y="3"/>
                    </a:cubicBezTo>
                    <a:cubicBezTo>
                      <a:pt x="29" y="1"/>
                      <a:pt x="35" y="0"/>
                      <a:pt x="41" y="0"/>
                    </a:cubicBezTo>
                    <a:cubicBezTo>
                      <a:pt x="47" y="0"/>
                      <a:pt x="53" y="1"/>
                      <a:pt x="58" y="4"/>
                    </a:cubicBezTo>
                    <a:cubicBezTo>
                      <a:pt x="62" y="6"/>
                      <a:pt x="66" y="9"/>
                      <a:pt x="69" y="12"/>
                    </a:cubicBezTo>
                    <a:cubicBezTo>
                      <a:pt x="72" y="16"/>
                      <a:pt x="75" y="21"/>
                      <a:pt x="76" y="26"/>
                    </a:cubicBezTo>
                    <a:cubicBezTo>
                      <a:pt x="77" y="30"/>
                      <a:pt x="78" y="36"/>
                      <a:pt x="78" y="41"/>
                    </a:cubicBezTo>
                    <a:lnTo>
                      <a:pt x="78" y="43"/>
                    </a:lnTo>
                    <a:close/>
                    <a:moveTo>
                      <a:pt x="66" y="40"/>
                    </a:moveTo>
                    <a:cubicBezTo>
                      <a:pt x="66" y="31"/>
                      <a:pt x="64" y="23"/>
                      <a:pt x="60" y="18"/>
                    </a:cubicBezTo>
                    <a:cubicBezTo>
                      <a:pt x="55" y="13"/>
                      <a:pt x="49" y="10"/>
                      <a:pt x="40" y="10"/>
                    </a:cubicBezTo>
                    <a:cubicBezTo>
                      <a:pt x="36" y="10"/>
                      <a:pt x="32" y="11"/>
                      <a:pt x="28" y="13"/>
                    </a:cubicBezTo>
                    <a:cubicBezTo>
                      <a:pt x="25" y="14"/>
                      <a:pt x="22" y="17"/>
                      <a:pt x="20" y="19"/>
                    </a:cubicBezTo>
                    <a:cubicBezTo>
                      <a:pt x="17" y="22"/>
                      <a:pt x="16" y="25"/>
                      <a:pt x="14" y="29"/>
                    </a:cubicBezTo>
                    <a:cubicBezTo>
                      <a:pt x="13" y="32"/>
                      <a:pt x="12" y="36"/>
                      <a:pt x="12" y="40"/>
                    </a:cubicBezTo>
                    <a:lnTo>
                      <a:pt x="66" y="40"/>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2" name="Freeform 15">
                <a:extLst>
                  <a:ext uri="{FF2B5EF4-FFF2-40B4-BE49-F238E27FC236}">
                    <a16:creationId xmlns:a16="http://schemas.microsoft.com/office/drawing/2014/main" id="{4827DF8D-B94F-E445-518C-FE4E0900F54B}"/>
                  </a:ext>
                </a:extLst>
              </p:cNvPr>
              <p:cNvSpPr>
                <a:spLocks/>
              </p:cNvSpPr>
              <p:nvPr/>
            </p:nvSpPr>
            <p:spPr bwMode="auto">
              <a:xfrm>
                <a:off x="6654813" y="6375380"/>
                <a:ext cx="48935" cy="97912"/>
              </a:xfrm>
              <a:custGeom>
                <a:avLst/>
                <a:gdLst>
                  <a:gd name="T0" fmla="*/ 49 w 49"/>
                  <a:gd name="T1" fmla="*/ 8 h 95"/>
                  <a:gd name="T2" fmla="*/ 49 w 49"/>
                  <a:gd name="T3" fmla="*/ 11 h 95"/>
                  <a:gd name="T4" fmla="*/ 49 w 49"/>
                  <a:gd name="T5" fmla="*/ 12 h 95"/>
                  <a:gd name="T6" fmla="*/ 48 w 49"/>
                  <a:gd name="T7" fmla="*/ 13 h 95"/>
                  <a:gd name="T8" fmla="*/ 47 w 49"/>
                  <a:gd name="T9" fmla="*/ 14 h 95"/>
                  <a:gd name="T10" fmla="*/ 45 w 49"/>
                  <a:gd name="T11" fmla="*/ 13 h 95"/>
                  <a:gd name="T12" fmla="*/ 42 w 49"/>
                  <a:gd name="T13" fmla="*/ 12 h 95"/>
                  <a:gd name="T14" fmla="*/ 39 w 49"/>
                  <a:gd name="T15" fmla="*/ 11 h 95"/>
                  <a:gd name="T16" fmla="*/ 35 w 49"/>
                  <a:gd name="T17" fmla="*/ 11 h 95"/>
                  <a:gd name="T18" fmla="*/ 30 w 49"/>
                  <a:gd name="T19" fmla="*/ 12 h 95"/>
                  <a:gd name="T20" fmla="*/ 24 w 49"/>
                  <a:gd name="T21" fmla="*/ 16 h 95"/>
                  <a:gd name="T22" fmla="*/ 18 w 49"/>
                  <a:gd name="T23" fmla="*/ 22 h 95"/>
                  <a:gd name="T24" fmla="*/ 12 w 49"/>
                  <a:gd name="T25" fmla="*/ 32 h 95"/>
                  <a:gd name="T26" fmla="*/ 12 w 49"/>
                  <a:gd name="T27" fmla="*/ 92 h 95"/>
                  <a:gd name="T28" fmla="*/ 11 w 49"/>
                  <a:gd name="T29" fmla="*/ 93 h 95"/>
                  <a:gd name="T30" fmla="*/ 10 w 49"/>
                  <a:gd name="T31" fmla="*/ 94 h 95"/>
                  <a:gd name="T32" fmla="*/ 9 w 49"/>
                  <a:gd name="T33" fmla="*/ 95 h 95"/>
                  <a:gd name="T34" fmla="*/ 6 w 49"/>
                  <a:gd name="T35" fmla="*/ 95 h 95"/>
                  <a:gd name="T36" fmla="*/ 3 w 49"/>
                  <a:gd name="T37" fmla="*/ 95 h 95"/>
                  <a:gd name="T38" fmla="*/ 1 w 49"/>
                  <a:gd name="T39" fmla="*/ 94 h 95"/>
                  <a:gd name="T40" fmla="*/ 0 w 49"/>
                  <a:gd name="T41" fmla="*/ 93 h 95"/>
                  <a:gd name="T42" fmla="*/ 0 w 49"/>
                  <a:gd name="T43" fmla="*/ 92 h 95"/>
                  <a:gd name="T44" fmla="*/ 0 w 49"/>
                  <a:gd name="T45" fmla="*/ 4 h 95"/>
                  <a:gd name="T46" fmla="*/ 0 w 49"/>
                  <a:gd name="T47" fmla="*/ 3 h 95"/>
                  <a:gd name="T48" fmla="*/ 1 w 49"/>
                  <a:gd name="T49" fmla="*/ 2 h 95"/>
                  <a:gd name="T50" fmla="*/ 3 w 49"/>
                  <a:gd name="T51" fmla="*/ 1 h 95"/>
                  <a:gd name="T52" fmla="*/ 6 w 49"/>
                  <a:gd name="T53" fmla="*/ 1 h 95"/>
                  <a:gd name="T54" fmla="*/ 8 w 49"/>
                  <a:gd name="T55" fmla="*/ 1 h 95"/>
                  <a:gd name="T56" fmla="*/ 10 w 49"/>
                  <a:gd name="T57" fmla="*/ 2 h 95"/>
                  <a:gd name="T58" fmla="*/ 11 w 49"/>
                  <a:gd name="T59" fmla="*/ 3 h 95"/>
                  <a:gd name="T60" fmla="*/ 11 w 49"/>
                  <a:gd name="T61" fmla="*/ 4 h 95"/>
                  <a:gd name="T62" fmla="*/ 11 w 49"/>
                  <a:gd name="T63" fmla="*/ 18 h 95"/>
                  <a:gd name="T64" fmla="*/ 18 w 49"/>
                  <a:gd name="T65" fmla="*/ 9 h 95"/>
                  <a:gd name="T66" fmla="*/ 24 w 49"/>
                  <a:gd name="T67" fmla="*/ 3 h 95"/>
                  <a:gd name="T68" fmla="*/ 30 w 49"/>
                  <a:gd name="T69" fmla="*/ 1 h 95"/>
                  <a:gd name="T70" fmla="*/ 36 w 49"/>
                  <a:gd name="T71" fmla="*/ 0 h 95"/>
                  <a:gd name="T72" fmla="*/ 39 w 49"/>
                  <a:gd name="T73" fmla="*/ 0 h 95"/>
                  <a:gd name="T74" fmla="*/ 42 w 49"/>
                  <a:gd name="T75" fmla="*/ 1 h 95"/>
                  <a:gd name="T76" fmla="*/ 46 w 49"/>
                  <a:gd name="T77" fmla="*/ 2 h 95"/>
                  <a:gd name="T78" fmla="*/ 48 w 49"/>
                  <a:gd name="T79" fmla="*/ 3 h 95"/>
                  <a:gd name="T80" fmla="*/ 49 w 49"/>
                  <a:gd name="T81" fmla="*/ 4 h 95"/>
                  <a:gd name="T82" fmla="*/ 49 w 49"/>
                  <a:gd name="T83" fmla="*/ 4 h 95"/>
                  <a:gd name="T84" fmla="*/ 49 w 49"/>
                  <a:gd name="T85" fmla="*/ 6 h 95"/>
                  <a:gd name="T86" fmla="*/ 49 w 49"/>
                  <a:gd name="T87"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 h="95">
                    <a:moveTo>
                      <a:pt x="49" y="8"/>
                    </a:moveTo>
                    <a:cubicBezTo>
                      <a:pt x="49" y="9"/>
                      <a:pt x="49" y="10"/>
                      <a:pt x="49" y="11"/>
                    </a:cubicBezTo>
                    <a:cubicBezTo>
                      <a:pt x="49" y="11"/>
                      <a:pt x="49" y="12"/>
                      <a:pt x="49" y="12"/>
                    </a:cubicBezTo>
                    <a:cubicBezTo>
                      <a:pt x="49" y="13"/>
                      <a:pt x="48" y="13"/>
                      <a:pt x="48" y="13"/>
                    </a:cubicBezTo>
                    <a:cubicBezTo>
                      <a:pt x="48" y="14"/>
                      <a:pt x="48" y="14"/>
                      <a:pt x="47" y="14"/>
                    </a:cubicBezTo>
                    <a:cubicBezTo>
                      <a:pt x="47" y="14"/>
                      <a:pt x="46" y="14"/>
                      <a:pt x="45" y="13"/>
                    </a:cubicBezTo>
                    <a:cubicBezTo>
                      <a:pt x="44" y="13"/>
                      <a:pt x="43" y="13"/>
                      <a:pt x="42" y="12"/>
                    </a:cubicBezTo>
                    <a:cubicBezTo>
                      <a:pt x="41" y="12"/>
                      <a:pt x="40" y="12"/>
                      <a:pt x="39" y="11"/>
                    </a:cubicBezTo>
                    <a:cubicBezTo>
                      <a:pt x="38" y="11"/>
                      <a:pt x="36" y="11"/>
                      <a:pt x="35" y="11"/>
                    </a:cubicBezTo>
                    <a:cubicBezTo>
                      <a:pt x="33" y="11"/>
                      <a:pt x="31" y="11"/>
                      <a:pt x="30" y="12"/>
                    </a:cubicBezTo>
                    <a:cubicBezTo>
                      <a:pt x="28" y="13"/>
                      <a:pt x="26" y="14"/>
                      <a:pt x="24" y="16"/>
                    </a:cubicBezTo>
                    <a:cubicBezTo>
                      <a:pt x="22" y="17"/>
                      <a:pt x="20" y="20"/>
                      <a:pt x="18" y="22"/>
                    </a:cubicBezTo>
                    <a:cubicBezTo>
                      <a:pt x="16" y="25"/>
                      <a:pt x="14" y="28"/>
                      <a:pt x="12" y="32"/>
                    </a:cubicBezTo>
                    <a:cubicBezTo>
                      <a:pt x="12" y="92"/>
                      <a:pt x="12" y="92"/>
                      <a:pt x="12" y="92"/>
                    </a:cubicBezTo>
                    <a:cubicBezTo>
                      <a:pt x="12" y="93"/>
                      <a:pt x="12" y="93"/>
                      <a:pt x="11" y="93"/>
                    </a:cubicBezTo>
                    <a:cubicBezTo>
                      <a:pt x="11" y="94"/>
                      <a:pt x="11" y="94"/>
                      <a:pt x="10" y="94"/>
                    </a:cubicBezTo>
                    <a:cubicBezTo>
                      <a:pt x="10" y="94"/>
                      <a:pt x="9" y="94"/>
                      <a:pt x="9" y="95"/>
                    </a:cubicBezTo>
                    <a:cubicBezTo>
                      <a:pt x="8" y="95"/>
                      <a:pt x="7" y="95"/>
                      <a:pt x="6" y="95"/>
                    </a:cubicBezTo>
                    <a:cubicBezTo>
                      <a:pt x="5" y="95"/>
                      <a:pt x="4" y="95"/>
                      <a:pt x="3" y="95"/>
                    </a:cubicBezTo>
                    <a:cubicBezTo>
                      <a:pt x="2" y="94"/>
                      <a:pt x="2" y="94"/>
                      <a:pt x="1" y="94"/>
                    </a:cubicBezTo>
                    <a:cubicBezTo>
                      <a:pt x="1" y="94"/>
                      <a:pt x="0" y="94"/>
                      <a:pt x="0" y="93"/>
                    </a:cubicBezTo>
                    <a:cubicBezTo>
                      <a:pt x="0" y="93"/>
                      <a:pt x="0" y="93"/>
                      <a:pt x="0" y="92"/>
                    </a:cubicBezTo>
                    <a:cubicBezTo>
                      <a:pt x="0" y="4"/>
                      <a:pt x="0" y="4"/>
                      <a:pt x="0" y="4"/>
                    </a:cubicBezTo>
                    <a:cubicBezTo>
                      <a:pt x="0" y="3"/>
                      <a:pt x="0" y="3"/>
                      <a:pt x="0" y="3"/>
                    </a:cubicBezTo>
                    <a:cubicBezTo>
                      <a:pt x="0" y="2"/>
                      <a:pt x="1" y="2"/>
                      <a:pt x="1" y="2"/>
                    </a:cubicBezTo>
                    <a:cubicBezTo>
                      <a:pt x="2" y="2"/>
                      <a:pt x="2" y="2"/>
                      <a:pt x="3" y="1"/>
                    </a:cubicBezTo>
                    <a:cubicBezTo>
                      <a:pt x="4" y="1"/>
                      <a:pt x="4" y="1"/>
                      <a:pt x="6" y="1"/>
                    </a:cubicBezTo>
                    <a:cubicBezTo>
                      <a:pt x="7" y="1"/>
                      <a:pt x="8" y="1"/>
                      <a:pt x="8" y="1"/>
                    </a:cubicBezTo>
                    <a:cubicBezTo>
                      <a:pt x="9" y="2"/>
                      <a:pt x="10" y="2"/>
                      <a:pt x="10" y="2"/>
                    </a:cubicBezTo>
                    <a:cubicBezTo>
                      <a:pt x="10" y="2"/>
                      <a:pt x="11" y="2"/>
                      <a:pt x="11" y="3"/>
                    </a:cubicBezTo>
                    <a:cubicBezTo>
                      <a:pt x="11" y="3"/>
                      <a:pt x="11" y="3"/>
                      <a:pt x="11" y="4"/>
                    </a:cubicBezTo>
                    <a:cubicBezTo>
                      <a:pt x="11" y="18"/>
                      <a:pt x="11" y="18"/>
                      <a:pt x="11" y="18"/>
                    </a:cubicBezTo>
                    <a:cubicBezTo>
                      <a:pt x="14" y="14"/>
                      <a:pt x="16" y="11"/>
                      <a:pt x="18" y="9"/>
                    </a:cubicBezTo>
                    <a:cubicBezTo>
                      <a:pt x="20" y="7"/>
                      <a:pt x="22" y="5"/>
                      <a:pt x="24" y="3"/>
                    </a:cubicBezTo>
                    <a:cubicBezTo>
                      <a:pt x="26" y="2"/>
                      <a:pt x="28" y="1"/>
                      <a:pt x="30" y="1"/>
                    </a:cubicBezTo>
                    <a:cubicBezTo>
                      <a:pt x="32" y="0"/>
                      <a:pt x="34" y="0"/>
                      <a:pt x="36" y="0"/>
                    </a:cubicBezTo>
                    <a:cubicBezTo>
                      <a:pt x="37" y="0"/>
                      <a:pt x="38" y="0"/>
                      <a:pt x="39" y="0"/>
                    </a:cubicBezTo>
                    <a:cubicBezTo>
                      <a:pt x="40" y="0"/>
                      <a:pt x="41" y="1"/>
                      <a:pt x="42" y="1"/>
                    </a:cubicBezTo>
                    <a:cubicBezTo>
                      <a:pt x="44" y="1"/>
                      <a:pt x="45" y="1"/>
                      <a:pt x="46" y="2"/>
                    </a:cubicBezTo>
                    <a:cubicBezTo>
                      <a:pt x="47" y="2"/>
                      <a:pt x="47" y="3"/>
                      <a:pt x="48" y="3"/>
                    </a:cubicBezTo>
                    <a:cubicBezTo>
                      <a:pt x="48" y="3"/>
                      <a:pt x="48" y="3"/>
                      <a:pt x="49" y="4"/>
                    </a:cubicBezTo>
                    <a:cubicBezTo>
                      <a:pt x="49" y="4"/>
                      <a:pt x="49" y="4"/>
                      <a:pt x="49" y="4"/>
                    </a:cubicBezTo>
                    <a:cubicBezTo>
                      <a:pt x="49" y="5"/>
                      <a:pt x="49" y="5"/>
                      <a:pt x="49" y="6"/>
                    </a:cubicBezTo>
                    <a:cubicBezTo>
                      <a:pt x="49" y="7"/>
                      <a:pt x="49" y="7"/>
                      <a:pt x="49" y="8"/>
                    </a:cubicBez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3" name="Freeform 16">
                <a:extLst>
                  <a:ext uri="{FF2B5EF4-FFF2-40B4-BE49-F238E27FC236}">
                    <a16:creationId xmlns:a16="http://schemas.microsoft.com/office/drawing/2014/main" id="{2666FDD5-64A7-36A1-8EB3-0768AED1440B}"/>
                  </a:ext>
                </a:extLst>
              </p:cNvPr>
              <p:cNvSpPr>
                <a:spLocks/>
              </p:cNvSpPr>
              <p:nvPr/>
            </p:nvSpPr>
            <p:spPr bwMode="auto">
              <a:xfrm>
                <a:off x="6701866" y="6375380"/>
                <a:ext cx="62111" cy="97912"/>
              </a:xfrm>
              <a:custGeom>
                <a:avLst/>
                <a:gdLst>
                  <a:gd name="T0" fmla="*/ 60 w 60"/>
                  <a:gd name="T1" fmla="*/ 69 h 96"/>
                  <a:gd name="T2" fmla="*/ 58 w 60"/>
                  <a:gd name="T3" fmla="*/ 80 h 96"/>
                  <a:gd name="T4" fmla="*/ 51 w 60"/>
                  <a:gd name="T5" fmla="*/ 89 h 96"/>
                  <a:gd name="T6" fmla="*/ 41 w 60"/>
                  <a:gd name="T7" fmla="*/ 94 h 96"/>
                  <a:gd name="T8" fmla="*/ 27 w 60"/>
                  <a:gd name="T9" fmla="*/ 96 h 96"/>
                  <a:gd name="T10" fmla="*/ 19 w 60"/>
                  <a:gd name="T11" fmla="*/ 95 h 96"/>
                  <a:gd name="T12" fmla="*/ 11 w 60"/>
                  <a:gd name="T13" fmla="*/ 93 h 96"/>
                  <a:gd name="T14" fmla="*/ 6 w 60"/>
                  <a:gd name="T15" fmla="*/ 91 h 96"/>
                  <a:gd name="T16" fmla="*/ 2 w 60"/>
                  <a:gd name="T17" fmla="*/ 89 h 96"/>
                  <a:gd name="T18" fmla="*/ 1 w 60"/>
                  <a:gd name="T19" fmla="*/ 86 h 96"/>
                  <a:gd name="T20" fmla="*/ 0 w 60"/>
                  <a:gd name="T21" fmla="*/ 82 h 96"/>
                  <a:gd name="T22" fmla="*/ 0 w 60"/>
                  <a:gd name="T23" fmla="*/ 80 h 96"/>
                  <a:gd name="T24" fmla="*/ 1 w 60"/>
                  <a:gd name="T25" fmla="*/ 78 h 96"/>
                  <a:gd name="T26" fmla="*/ 2 w 60"/>
                  <a:gd name="T27" fmla="*/ 77 h 96"/>
                  <a:gd name="T28" fmla="*/ 3 w 60"/>
                  <a:gd name="T29" fmla="*/ 77 h 96"/>
                  <a:gd name="T30" fmla="*/ 6 w 60"/>
                  <a:gd name="T31" fmla="*/ 78 h 96"/>
                  <a:gd name="T32" fmla="*/ 11 w 60"/>
                  <a:gd name="T33" fmla="*/ 81 h 96"/>
                  <a:gd name="T34" fmla="*/ 18 w 60"/>
                  <a:gd name="T35" fmla="*/ 84 h 96"/>
                  <a:gd name="T36" fmla="*/ 28 w 60"/>
                  <a:gd name="T37" fmla="*/ 86 h 96"/>
                  <a:gd name="T38" fmla="*/ 36 w 60"/>
                  <a:gd name="T39" fmla="*/ 85 h 96"/>
                  <a:gd name="T40" fmla="*/ 43 w 60"/>
                  <a:gd name="T41" fmla="*/ 82 h 96"/>
                  <a:gd name="T42" fmla="*/ 47 w 60"/>
                  <a:gd name="T43" fmla="*/ 77 h 96"/>
                  <a:gd name="T44" fmla="*/ 49 w 60"/>
                  <a:gd name="T45" fmla="*/ 70 h 96"/>
                  <a:gd name="T46" fmla="*/ 47 w 60"/>
                  <a:gd name="T47" fmla="*/ 63 h 96"/>
                  <a:gd name="T48" fmla="*/ 42 w 60"/>
                  <a:gd name="T49" fmla="*/ 58 h 96"/>
                  <a:gd name="T50" fmla="*/ 34 w 60"/>
                  <a:gd name="T51" fmla="*/ 54 h 96"/>
                  <a:gd name="T52" fmla="*/ 26 w 60"/>
                  <a:gd name="T53" fmla="*/ 51 h 96"/>
                  <a:gd name="T54" fmla="*/ 18 w 60"/>
                  <a:gd name="T55" fmla="*/ 47 h 96"/>
                  <a:gd name="T56" fmla="*/ 10 w 60"/>
                  <a:gd name="T57" fmla="*/ 42 h 96"/>
                  <a:gd name="T58" fmla="*/ 5 w 60"/>
                  <a:gd name="T59" fmla="*/ 35 h 96"/>
                  <a:gd name="T60" fmla="*/ 3 w 60"/>
                  <a:gd name="T61" fmla="*/ 25 h 96"/>
                  <a:gd name="T62" fmla="*/ 5 w 60"/>
                  <a:gd name="T63" fmla="*/ 16 h 96"/>
                  <a:gd name="T64" fmla="*/ 10 w 60"/>
                  <a:gd name="T65" fmla="*/ 8 h 96"/>
                  <a:gd name="T66" fmla="*/ 20 w 60"/>
                  <a:gd name="T67" fmla="*/ 2 h 96"/>
                  <a:gd name="T68" fmla="*/ 33 w 60"/>
                  <a:gd name="T69" fmla="*/ 0 h 96"/>
                  <a:gd name="T70" fmla="*/ 40 w 60"/>
                  <a:gd name="T71" fmla="*/ 1 h 96"/>
                  <a:gd name="T72" fmla="*/ 46 w 60"/>
                  <a:gd name="T73" fmla="*/ 2 h 96"/>
                  <a:gd name="T74" fmla="*/ 51 w 60"/>
                  <a:gd name="T75" fmla="*/ 4 h 96"/>
                  <a:gd name="T76" fmla="*/ 54 w 60"/>
                  <a:gd name="T77" fmla="*/ 6 h 96"/>
                  <a:gd name="T78" fmla="*/ 55 w 60"/>
                  <a:gd name="T79" fmla="*/ 7 h 96"/>
                  <a:gd name="T80" fmla="*/ 56 w 60"/>
                  <a:gd name="T81" fmla="*/ 8 h 96"/>
                  <a:gd name="T82" fmla="*/ 56 w 60"/>
                  <a:gd name="T83" fmla="*/ 10 h 96"/>
                  <a:gd name="T84" fmla="*/ 56 w 60"/>
                  <a:gd name="T85" fmla="*/ 12 h 96"/>
                  <a:gd name="T86" fmla="*/ 56 w 60"/>
                  <a:gd name="T87" fmla="*/ 14 h 96"/>
                  <a:gd name="T88" fmla="*/ 55 w 60"/>
                  <a:gd name="T89" fmla="*/ 15 h 96"/>
                  <a:gd name="T90" fmla="*/ 55 w 60"/>
                  <a:gd name="T91" fmla="*/ 16 h 96"/>
                  <a:gd name="T92" fmla="*/ 54 w 60"/>
                  <a:gd name="T93" fmla="*/ 17 h 96"/>
                  <a:gd name="T94" fmla="*/ 51 w 60"/>
                  <a:gd name="T95" fmla="*/ 16 h 96"/>
                  <a:gd name="T96" fmla="*/ 47 w 60"/>
                  <a:gd name="T97" fmla="*/ 13 h 96"/>
                  <a:gd name="T98" fmla="*/ 41 w 60"/>
                  <a:gd name="T99" fmla="*/ 11 h 96"/>
                  <a:gd name="T100" fmla="*/ 33 w 60"/>
                  <a:gd name="T101" fmla="*/ 10 h 96"/>
                  <a:gd name="T102" fmla="*/ 25 w 60"/>
                  <a:gd name="T103" fmla="*/ 11 h 96"/>
                  <a:gd name="T104" fmla="*/ 19 w 60"/>
                  <a:gd name="T105" fmla="*/ 14 h 96"/>
                  <a:gd name="T106" fmla="*/ 16 w 60"/>
                  <a:gd name="T107" fmla="*/ 19 h 96"/>
                  <a:gd name="T108" fmla="*/ 15 w 60"/>
                  <a:gd name="T109" fmla="*/ 24 h 96"/>
                  <a:gd name="T110" fmla="*/ 16 w 60"/>
                  <a:gd name="T111" fmla="*/ 32 h 96"/>
                  <a:gd name="T112" fmla="*/ 22 w 60"/>
                  <a:gd name="T113" fmla="*/ 37 h 96"/>
                  <a:gd name="T114" fmla="*/ 29 w 60"/>
                  <a:gd name="T115" fmla="*/ 41 h 96"/>
                  <a:gd name="T116" fmla="*/ 37 w 60"/>
                  <a:gd name="T117" fmla="*/ 44 h 96"/>
                  <a:gd name="T118" fmla="*/ 46 w 60"/>
                  <a:gd name="T119" fmla="*/ 48 h 96"/>
                  <a:gd name="T120" fmla="*/ 53 w 60"/>
                  <a:gd name="T121" fmla="*/ 52 h 96"/>
                  <a:gd name="T122" fmla="*/ 58 w 60"/>
                  <a:gd name="T123" fmla="*/ 59 h 96"/>
                  <a:gd name="T124" fmla="*/ 60 w 60"/>
                  <a:gd name="T125"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96">
                    <a:moveTo>
                      <a:pt x="60" y="69"/>
                    </a:moveTo>
                    <a:cubicBezTo>
                      <a:pt x="60" y="73"/>
                      <a:pt x="59" y="77"/>
                      <a:pt x="58" y="80"/>
                    </a:cubicBezTo>
                    <a:cubicBezTo>
                      <a:pt x="56" y="83"/>
                      <a:pt x="54" y="86"/>
                      <a:pt x="51" y="89"/>
                    </a:cubicBezTo>
                    <a:cubicBezTo>
                      <a:pt x="48" y="91"/>
                      <a:pt x="45" y="93"/>
                      <a:pt x="41" y="94"/>
                    </a:cubicBezTo>
                    <a:cubicBezTo>
                      <a:pt x="37" y="95"/>
                      <a:pt x="32" y="96"/>
                      <a:pt x="27" y="96"/>
                    </a:cubicBezTo>
                    <a:cubicBezTo>
                      <a:pt x="24" y="96"/>
                      <a:pt x="21" y="96"/>
                      <a:pt x="19" y="95"/>
                    </a:cubicBezTo>
                    <a:cubicBezTo>
                      <a:pt x="16" y="95"/>
                      <a:pt x="13" y="94"/>
                      <a:pt x="11" y="93"/>
                    </a:cubicBezTo>
                    <a:cubicBezTo>
                      <a:pt x="9" y="92"/>
                      <a:pt x="7" y="92"/>
                      <a:pt x="6" y="91"/>
                    </a:cubicBezTo>
                    <a:cubicBezTo>
                      <a:pt x="4" y="90"/>
                      <a:pt x="3" y="89"/>
                      <a:pt x="2" y="89"/>
                    </a:cubicBezTo>
                    <a:cubicBezTo>
                      <a:pt x="1" y="88"/>
                      <a:pt x="1" y="87"/>
                      <a:pt x="1" y="86"/>
                    </a:cubicBezTo>
                    <a:cubicBezTo>
                      <a:pt x="0" y="85"/>
                      <a:pt x="0" y="84"/>
                      <a:pt x="0" y="82"/>
                    </a:cubicBezTo>
                    <a:cubicBezTo>
                      <a:pt x="0" y="81"/>
                      <a:pt x="0" y="81"/>
                      <a:pt x="0" y="80"/>
                    </a:cubicBezTo>
                    <a:cubicBezTo>
                      <a:pt x="0" y="79"/>
                      <a:pt x="1" y="79"/>
                      <a:pt x="1" y="78"/>
                    </a:cubicBezTo>
                    <a:cubicBezTo>
                      <a:pt x="1" y="78"/>
                      <a:pt x="1" y="78"/>
                      <a:pt x="2" y="77"/>
                    </a:cubicBezTo>
                    <a:cubicBezTo>
                      <a:pt x="2" y="77"/>
                      <a:pt x="2" y="77"/>
                      <a:pt x="3" y="77"/>
                    </a:cubicBezTo>
                    <a:cubicBezTo>
                      <a:pt x="3" y="77"/>
                      <a:pt x="4" y="77"/>
                      <a:pt x="6" y="78"/>
                    </a:cubicBezTo>
                    <a:cubicBezTo>
                      <a:pt x="7" y="79"/>
                      <a:pt x="9" y="80"/>
                      <a:pt x="11" y="81"/>
                    </a:cubicBezTo>
                    <a:cubicBezTo>
                      <a:pt x="13" y="82"/>
                      <a:pt x="15" y="83"/>
                      <a:pt x="18" y="84"/>
                    </a:cubicBezTo>
                    <a:cubicBezTo>
                      <a:pt x="21" y="85"/>
                      <a:pt x="24" y="86"/>
                      <a:pt x="28" y="86"/>
                    </a:cubicBezTo>
                    <a:cubicBezTo>
                      <a:pt x="31" y="86"/>
                      <a:pt x="34" y="85"/>
                      <a:pt x="36" y="85"/>
                    </a:cubicBezTo>
                    <a:cubicBezTo>
                      <a:pt x="39" y="84"/>
                      <a:pt x="41" y="83"/>
                      <a:pt x="43" y="82"/>
                    </a:cubicBezTo>
                    <a:cubicBezTo>
                      <a:pt x="45" y="80"/>
                      <a:pt x="46" y="79"/>
                      <a:pt x="47" y="77"/>
                    </a:cubicBezTo>
                    <a:cubicBezTo>
                      <a:pt x="48" y="75"/>
                      <a:pt x="49" y="72"/>
                      <a:pt x="49" y="70"/>
                    </a:cubicBezTo>
                    <a:cubicBezTo>
                      <a:pt x="49" y="67"/>
                      <a:pt x="48" y="65"/>
                      <a:pt x="47" y="63"/>
                    </a:cubicBezTo>
                    <a:cubicBezTo>
                      <a:pt x="45" y="61"/>
                      <a:pt x="44" y="59"/>
                      <a:pt x="42" y="58"/>
                    </a:cubicBezTo>
                    <a:cubicBezTo>
                      <a:pt x="39" y="56"/>
                      <a:pt x="37" y="55"/>
                      <a:pt x="34" y="54"/>
                    </a:cubicBezTo>
                    <a:cubicBezTo>
                      <a:pt x="32" y="53"/>
                      <a:pt x="29" y="52"/>
                      <a:pt x="26" y="51"/>
                    </a:cubicBezTo>
                    <a:cubicBezTo>
                      <a:pt x="23" y="50"/>
                      <a:pt x="20" y="48"/>
                      <a:pt x="18" y="47"/>
                    </a:cubicBezTo>
                    <a:cubicBezTo>
                      <a:pt x="15" y="46"/>
                      <a:pt x="12" y="44"/>
                      <a:pt x="10" y="42"/>
                    </a:cubicBezTo>
                    <a:cubicBezTo>
                      <a:pt x="8" y="40"/>
                      <a:pt x="7" y="38"/>
                      <a:pt x="5" y="35"/>
                    </a:cubicBezTo>
                    <a:cubicBezTo>
                      <a:pt x="4" y="32"/>
                      <a:pt x="3" y="29"/>
                      <a:pt x="3" y="25"/>
                    </a:cubicBezTo>
                    <a:cubicBezTo>
                      <a:pt x="3" y="22"/>
                      <a:pt x="4" y="19"/>
                      <a:pt x="5" y="16"/>
                    </a:cubicBezTo>
                    <a:cubicBezTo>
                      <a:pt x="6" y="13"/>
                      <a:pt x="8" y="10"/>
                      <a:pt x="10" y="8"/>
                    </a:cubicBezTo>
                    <a:cubicBezTo>
                      <a:pt x="13" y="6"/>
                      <a:pt x="16" y="4"/>
                      <a:pt x="20" y="2"/>
                    </a:cubicBezTo>
                    <a:cubicBezTo>
                      <a:pt x="24" y="1"/>
                      <a:pt x="28" y="0"/>
                      <a:pt x="33" y="0"/>
                    </a:cubicBezTo>
                    <a:cubicBezTo>
                      <a:pt x="36" y="0"/>
                      <a:pt x="38" y="0"/>
                      <a:pt x="40" y="1"/>
                    </a:cubicBezTo>
                    <a:cubicBezTo>
                      <a:pt x="42" y="1"/>
                      <a:pt x="44" y="2"/>
                      <a:pt x="46" y="2"/>
                    </a:cubicBezTo>
                    <a:cubicBezTo>
                      <a:pt x="48" y="3"/>
                      <a:pt x="49" y="3"/>
                      <a:pt x="51" y="4"/>
                    </a:cubicBezTo>
                    <a:cubicBezTo>
                      <a:pt x="52" y="5"/>
                      <a:pt x="53" y="5"/>
                      <a:pt x="54" y="6"/>
                    </a:cubicBezTo>
                    <a:cubicBezTo>
                      <a:pt x="54" y="6"/>
                      <a:pt x="55" y="7"/>
                      <a:pt x="55" y="7"/>
                    </a:cubicBezTo>
                    <a:cubicBezTo>
                      <a:pt x="55" y="8"/>
                      <a:pt x="55" y="8"/>
                      <a:pt x="56" y="8"/>
                    </a:cubicBezTo>
                    <a:cubicBezTo>
                      <a:pt x="56" y="9"/>
                      <a:pt x="56" y="9"/>
                      <a:pt x="56" y="10"/>
                    </a:cubicBezTo>
                    <a:cubicBezTo>
                      <a:pt x="56" y="10"/>
                      <a:pt x="56" y="11"/>
                      <a:pt x="56" y="12"/>
                    </a:cubicBezTo>
                    <a:cubicBezTo>
                      <a:pt x="56" y="13"/>
                      <a:pt x="56" y="13"/>
                      <a:pt x="56" y="14"/>
                    </a:cubicBezTo>
                    <a:cubicBezTo>
                      <a:pt x="56" y="14"/>
                      <a:pt x="55" y="15"/>
                      <a:pt x="55" y="15"/>
                    </a:cubicBezTo>
                    <a:cubicBezTo>
                      <a:pt x="55" y="16"/>
                      <a:pt x="55" y="16"/>
                      <a:pt x="55" y="16"/>
                    </a:cubicBezTo>
                    <a:cubicBezTo>
                      <a:pt x="54" y="17"/>
                      <a:pt x="54" y="17"/>
                      <a:pt x="54" y="17"/>
                    </a:cubicBezTo>
                    <a:cubicBezTo>
                      <a:pt x="53" y="17"/>
                      <a:pt x="52" y="16"/>
                      <a:pt x="51" y="16"/>
                    </a:cubicBezTo>
                    <a:cubicBezTo>
                      <a:pt x="50" y="15"/>
                      <a:pt x="49" y="14"/>
                      <a:pt x="47" y="13"/>
                    </a:cubicBezTo>
                    <a:cubicBezTo>
                      <a:pt x="45" y="13"/>
                      <a:pt x="43" y="12"/>
                      <a:pt x="41" y="11"/>
                    </a:cubicBezTo>
                    <a:cubicBezTo>
                      <a:pt x="39" y="10"/>
                      <a:pt x="36" y="10"/>
                      <a:pt x="33" y="10"/>
                    </a:cubicBezTo>
                    <a:cubicBezTo>
                      <a:pt x="30" y="10"/>
                      <a:pt x="27" y="10"/>
                      <a:pt x="25" y="11"/>
                    </a:cubicBezTo>
                    <a:cubicBezTo>
                      <a:pt x="22" y="12"/>
                      <a:pt x="21" y="13"/>
                      <a:pt x="19" y="14"/>
                    </a:cubicBezTo>
                    <a:cubicBezTo>
                      <a:pt x="18" y="15"/>
                      <a:pt x="16" y="17"/>
                      <a:pt x="16" y="19"/>
                    </a:cubicBezTo>
                    <a:cubicBezTo>
                      <a:pt x="15" y="20"/>
                      <a:pt x="15" y="22"/>
                      <a:pt x="15" y="24"/>
                    </a:cubicBezTo>
                    <a:cubicBezTo>
                      <a:pt x="15" y="27"/>
                      <a:pt x="15" y="30"/>
                      <a:pt x="16" y="32"/>
                    </a:cubicBezTo>
                    <a:cubicBezTo>
                      <a:pt x="18" y="34"/>
                      <a:pt x="20" y="35"/>
                      <a:pt x="22" y="37"/>
                    </a:cubicBezTo>
                    <a:cubicBezTo>
                      <a:pt x="24" y="38"/>
                      <a:pt x="26" y="39"/>
                      <a:pt x="29" y="41"/>
                    </a:cubicBezTo>
                    <a:cubicBezTo>
                      <a:pt x="32" y="42"/>
                      <a:pt x="35" y="43"/>
                      <a:pt x="37" y="44"/>
                    </a:cubicBezTo>
                    <a:cubicBezTo>
                      <a:pt x="40" y="45"/>
                      <a:pt x="43" y="46"/>
                      <a:pt x="46" y="48"/>
                    </a:cubicBezTo>
                    <a:cubicBezTo>
                      <a:pt x="49" y="49"/>
                      <a:pt x="51" y="50"/>
                      <a:pt x="53" y="52"/>
                    </a:cubicBezTo>
                    <a:cubicBezTo>
                      <a:pt x="55" y="54"/>
                      <a:pt x="57" y="57"/>
                      <a:pt x="58" y="59"/>
                    </a:cubicBezTo>
                    <a:cubicBezTo>
                      <a:pt x="60" y="62"/>
                      <a:pt x="60" y="65"/>
                      <a:pt x="60" y="69"/>
                    </a:cubicBez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4" name="Freeform 17">
                <a:extLst>
                  <a:ext uri="{FF2B5EF4-FFF2-40B4-BE49-F238E27FC236}">
                    <a16:creationId xmlns:a16="http://schemas.microsoft.com/office/drawing/2014/main" id="{3B46E59C-4206-77C2-6F4D-21683017C388}"/>
                  </a:ext>
                </a:extLst>
              </p:cNvPr>
              <p:cNvSpPr>
                <a:spLocks/>
              </p:cNvSpPr>
              <p:nvPr/>
            </p:nvSpPr>
            <p:spPr bwMode="auto">
              <a:xfrm>
                <a:off x="5433309" y="6166375"/>
                <a:ext cx="135514" cy="154400"/>
              </a:xfrm>
              <a:custGeom>
                <a:avLst/>
                <a:gdLst>
                  <a:gd name="T0" fmla="*/ 86 w 86"/>
                  <a:gd name="T1" fmla="*/ 99 h 99"/>
                  <a:gd name="T2" fmla="*/ 86 w 86"/>
                  <a:gd name="T3" fmla="*/ 0 h 99"/>
                  <a:gd name="T4" fmla="*/ 0 w 86"/>
                  <a:gd name="T5" fmla="*/ 50 h 99"/>
                  <a:gd name="T6" fmla="*/ 86 w 86"/>
                  <a:gd name="T7" fmla="*/ 99 h 99"/>
                </a:gdLst>
                <a:ahLst/>
                <a:cxnLst>
                  <a:cxn ang="0">
                    <a:pos x="T0" y="T1"/>
                  </a:cxn>
                  <a:cxn ang="0">
                    <a:pos x="T2" y="T3"/>
                  </a:cxn>
                  <a:cxn ang="0">
                    <a:pos x="T4" y="T5"/>
                  </a:cxn>
                  <a:cxn ang="0">
                    <a:pos x="T6" y="T7"/>
                  </a:cxn>
                </a:cxnLst>
                <a:rect l="0" t="0" r="r" b="b"/>
                <a:pathLst>
                  <a:path w="86" h="99">
                    <a:moveTo>
                      <a:pt x="86" y="99"/>
                    </a:moveTo>
                    <a:lnTo>
                      <a:pt x="86" y="0"/>
                    </a:lnTo>
                    <a:lnTo>
                      <a:pt x="0" y="50"/>
                    </a:lnTo>
                    <a:lnTo>
                      <a:pt x="86" y="99"/>
                    </a:lnTo>
                    <a:close/>
                  </a:path>
                </a:pathLst>
              </a:custGeom>
              <a:solidFill>
                <a:srgbClr val="55B332"/>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5" name="Freeform 18">
                <a:extLst>
                  <a:ext uri="{FF2B5EF4-FFF2-40B4-BE49-F238E27FC236}">
                    <a16:creationId xmlns:a16="http://schemas.microsoft.com/office/drawing/2014/main" id="{5FC17422-E76C-8B0F-22CF-022B0858E97F}"/>
                  </a:ext>
                </a:extLst>
              </p:cNvPr>
              <p:cNvSpPr>
                <a:spLocks/>
              </p:cNvSpPr>
              <p:nvPr/>
            </p:nvSpPr>
            <p:spPr bwMode="auto">
              <a:xfrm>
                <a:off x="5433309" y="6166375"/>
                <a:ext cx="135514" cy="154400"/>
              </a:xfrm>
              <a:custGeom>
                <a:avLst/>
                <a:gdLst>
                  <a:gd name="T0" fmla="*/ 86 w 86"/>
                  <a:gd name="T1" fmla="*/ 99 h 99"/>
                  <a:gd name="T2" fmla="*/ 86 w 86"/>
                  <a:gd name="T3" fmla="*/ 0 h 99"/>
                  <a:gd name="T4" fmla="*/ 0 w 86"/>
                  <a:gd name="T5" fmla="*/ 50 h 99"/>
                </a:gdLst>
                <a:ahLst/>
                <a:cxnLst>
                  <a:cxn ang="0">
                    <a:pos x="T0" y="T1"/>
                  </a:cxn>
                  <a:cxn ang="0">
                    <a:pos x="T2" y="T3"/>
                  </a:cxn>
                  <a:cxn ang="0">
                    <a:pos x="T4" y="T5"/>
                  </a:cxn>
                </a:cxnLst>
                <a:rect l="0" t="0" r="r" b="b"/>
                <a:pathLst>
                  <a:path w="86" h="99">
                    <a:moveTo>
                      <a:pt x="86" y="99"/>
                    </a:moveTo>
                    <a:lnTo>
                      <a:pt x="86" y="0"/>
                    </a:lnTo>
                    <a:lnTo>
                      <a:pt x="0" y="50"/>
                    </a:lnTo>
                  </a:path>
                </a:pathLst>
              </a:custGeom>
              <a:no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6" name="Freeform 19">
                <a:extLst>
                  <a:ext uri="{FF2B5EF4-FFF2-40B4-BE49-F238E27FC236}">
                    <a16:creationId xmlns:a16="http://schemas.microsoft.com/office/drawing/2014/main" id="{7250F773-A2CD-358F-4E7B-7070693F1AFF}"/>
                  </a:ext>
                </a:extLst>
              </p:cNvPr>
              <p:cNvSpPr>
                <a:spLocks/>
              </p:cNvSpPr>
              <p:nvPr/>
            </p:nvSpPr>
            <p:spPr bwMode="auto">
              <a:xfrm>
                <a:off x="5427663" y="6260521"/>
                <a:ext cx="135514" cy="150635"/>
              </a:xfrm>
              <a:custGeom>
                <a:avLst/>
                <a:gdLst>
                  <a:gd name="T0" fmla="*/ 0 w 86"/>
                  <a:gd name="T1" fmla="*/ 0 h 98"/>
                  <a:gd name="T2" fmla="*/ 0 w 86"/>
                  <a:gd name="T3" fmla="*/ 98 h 98"/>
                  <a:gd name="T4" fmla="*/ 86 w 86"/>
                  <a:gd name="T5" fmla="*/ 48 h 98"/>
                  <a:gd name="T6" fmla="*/ 86 w 86"/>
                  <a:gd name="T7" fmla="*/ 48 h 98"/>
                  <a:gd name="T8" fmla="*/ 0 w 86"/>
                  <a:gd name="T9" fmla="*/ 0 h 98"/>
                </a:gdLst>
                <a:ahLst/>
                <a:cxnLst>
                  <a:cxn ang="0">
                    <a:pos x="T0" y="T1"/>
                  </a:cxn>
                  <a:cxn ang="0">
                    <a:pos x="T2" y="T3"/>
                  </a:cxn>
                  <a:cxn ang="0">
                    <a:pos x="T4" y="T5"/>
                  </a:cxn>
                  <a:cxn ang="0">
                    <a:pos x="T6" y="T7"/>
                  </a:cxn>
                  <a:cxn ang="0">
                    <a:pos x="T8" y="T9"/>
                  </a:cxn>
                </a:cxnLst>
                <a:rect l="0" t="0" r="r" b="b"/>
                <a:pathLst>
                  <a:path w="86" h="98">
                    <a:moveTo>
                      <a:pt x="0" y="0"/>
                    </a:moveTo>
                    <a:lnTo>
                      <a:pt x="0" y="98"/>
                    </a:lnTo>
                    <a:lnTo>
                      <a:pt x="86" y="48"/>
                    </a:lnTo>
                    <a:lnTo>
                      <a:pt x="86" y="48"/>
                    </a:lnTo>
                    <a:lnTo>
                      <a:pt x="0" y="0"/>
                    </a:lnTo>
                    <a:close/>
                  </a:path>
                </a:pathLst>
              </a:custGeom>
              <a:solidFill>
                <a:srgbClr val="F39800"/>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7" name="Freeform 20">
                <a:extLst>
                  <a:ext uri="{FF2B5EF4-FFF2-40B4-BE49-F238E27FC236}">
                    <a16:creationId xmlns:a16="http://schemas.microsoft.com/office/drawing/2014/main" id="{DAFABDA8-8368-260B-B0DF-A522319351BF}"/>
                  </a:ext>
                </a:extLst>
              </p:cNvPr>
              <p:cNvSpPr>
                <a:spLocks/>
              </p:cNvSpPr>
              <p:nvPr/>
            </p:nvSpPr>
            <p:spPr bwMode="auto">
              <a:xfrm>
                <a:off x="5433309" y="6349019"/>
                <a:ext cx="135514" cy="154400"/>
              </a:xfrm>
              <a:custGeom>
                <a:avLst/>
                <a:gdLst>
                  <a:gd name="T0" fmla="*/ 86 w 86"/>
                  <a:gd name="T1" fmla="*/ 99 h 99"/>
                  <a:gd name="T2" fmla="*/ 86 w 86"/>
                  <a:gd name="T3" fmla="*/ 0 h 99"/>
                  <a:gd name="T4" fmla="*/ 0 w 86"/>
                  <a:gd name="T5" fmla="*/ 50 h 99"/>
                  <a:gd name="T6" fmla="*/ 86 w 86"/>
                  <a:gd name="T7" fmla="*/ 99 h 99"/>
                </a:gdLst>
                <a:ahLst/>
                <a:cxnLst>
                  <a:cxn ang="0">
                    <a:pos x="T0" y="T1"/>
                  </a:cxn>
                  <a:cxn ang="0">
                    <a:pos x="T2" y="T3"/>
                  </a:cxn>
                  <a:cxn ang="0">
                    <a:pos x="T4" y="T5"/>
                  </a:cxn>
                  <a:cxn ang="0">
                    <a:pos x="T6" y="T7"/>
                  </a:cxn>
                </a:cxnLst>
                <a:rect l="0" t="0" r="r" b="b"/>
                <a:pathLst>
                  <a:path w="86" h="99">
                    <a:moveTo>
                      <a:pt x="86" y="99"/>
                    </a:moveTo>
                    <a:lnTo>
                      <a:pt x="86" y="0"/>
                    </a:lnTo>
                    <a:lnTo>
                      <a:pt x="0" y="50"/>
                    </a:lnTo>
                    <a:lnTo>
                      <a:pt x="86" y="99"/>
                    </a:lnTo>
                    <a:close/>
                  </a:path>
                </a:pathLst>
              </a:custGeom>
              <a:solidFill>
                <a:srgbClr val="E83828"/>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8" name="Freeform 21">
                <a:extLst>
                  <a:ext uri="{FF2B5EF4-FFF2-40B4-BE49-F238E27FC236}">
                    <a16:creationId xmlns:a16="http://schemas.microsoft.com/office/drawing/2014/main" id="{965309CB-8A58-1C9F-B770-78254635C0EA}"/>
                  </a:ext>
                </a:extLst>
              </p:cNvPr>
              <p:cNvSpPr>
                <a:spLocks/>
              </p:cNvSpPr>
              <p:nvPr/>
            </p:nvSpPr>
            <p:spPr bwMode="auto">
              <a:xfrm>
                <a:off x="5581998" y="6166375"/>
                <a:ext cx="137395" cy="154400"/>
              </a:xfrm>
              <a:custGeom>
                <a:avLst/>
                <a:gdLst>
                  <a:gd name="T0" fmla="*/ 86 w 86"/>
                  <a:gd name="T1" fmla="*/ 50 h 99"/>
                  <a:gd name="T2" fmla="*/ 0 w 86"/>
                  <a:gd name="T3" fmla="*/ 0 h 99"/>
                  <a:gd name="T4" fmla="*/ 0 w 86"/>
                  <a:gd name="T5" fmla="*/ 99 h 99"/>
                  <a:gd name="T6" fmla="*/ 86 w 86"/>
                  <a:gd name="T7" fmla="*/ 50 h 99"/>
                </a:gdLst>
                <a:ahLst/>
                <a:cxnLst>
                  <a:cxn ang="0">
                    <a:pos x="T0" y="T1"/>
                  </a:cxn>
                  <a:cxn ang="0">
                    <a:pos x="T2" y="T3"/>
                  </a:cxn>
                  <a:cxn ang="0">
                    <a:pos x="T4" y="T5"/>
                  </a:cxn>
                  <a:cxn ang="0">
                    <a:pos x="T6" y="T7"/>
                  </a:cxn>
                </a:cxnLst>
                <a:rect l="0" t="0" r="r" b="b"/>
                <a:pathLst>
                  <a:path w="86" h="99">
                    <a:moveTo>
                      <a:pt x="86" y="50"/>
                    </a:moveTo>
                    <a:lnTo>
                      <a:pt x="0" y="0"/>
                    </a:lnTo>
                    <a:lnTo>
                      <a:pt x="0" y="99"/>
                    </a:lnTo>
                    <a:lnTo>
                      <a:pt x="86" y="50"/>
                    </a:lnTo>
                    <a:close/>
                  </a:path>
                </a:pathLst>
              </a:custGeom>
              <a:solidFill>
                <a:srgbClr val="00A0E9"/>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grpSp>
        <p:sp>
          <p:nvSpPr>
            <p:cNvPr id="30" name="직사각형 29">
              <a:hlinkClick r:id="rId4"/>
              <a:extLst>
                <a:ext uri="{FF2B5EF4-FFF2-40B4-BE49-F238E27FC236}">
                  <a16:creationId xmlns:a16="http://schemas.microsoft.com/office/drawing/2014/main" id="{7C595018-0E84-2359-4C27-DAA931869811}"/>
                </a:ext>
              </a:extLst>
            </p:cNvPr>
            <p:cNvSpPr/>
            <p:nvPr/>
          </p:nvSpPr>
          <p:spPr>
            <a:xfrm>
              <a:off x="5433309" y="6156959"/>
              <a:ext cx="1341960" cy="348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p>
          </p:txBody>
        </p:sp>
      </p:grpSp>
      <p:pic>
        <p:nvPicPr>
          <p:cNvPr id="2" name="Google Shape;475;p25">
            <a:extLst>
              <a:ext uri="{FF2B5EF4-FFF2-40B4-BE49-F238E27FC236}">
                <a16:creationId xmlns:a16="http://schemas.microsoft.com/office/drawing/2014/main" id="{F17827F7-6F47-6338-DE6A-3EEC68B1F186}"/>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12671"/>
          <a:stretch>
            <a:fillRect/>
          </a:stretch>
        </p:blipFill>
        <p:spPr bwMode="auto">
          <a:xfrm rot="20677932" flipH="1">
            <a:off x="1466850" y="2252663"/>
            <a:ext cx="8858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E1FE7ED-E401-F342-6441-10270F3E3C94}"/>
              </a:ext>
            </a:extLst>
          </p:cNvPr>
          <p:cNvSpPr>
            <a:spLocks noGrp="1"/>
          </p:cNvSpPr>
          <p:nvPr>
            <p:ph type="title"/>
          </p:nvPr>
        </p:nvSpPr>
        <p:spPr bwMode="auto">
          <a:xfrm>
            <a:off x="1171575" y="755650"/>
            <a:ext cx="9258300" cy="673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defTabSz="839788"/>
            <a:r>
              <a:rPr lang="ar-SA" sz="3300">
                <a:latin typeface="Calibri" panose="020F0502020204030204" pitchFamily="34" charset="0"/>
                <a:ea typeface="Malgun Gothic" panose="020B0503020000020004" pitchFamily="34" charset="-127"/>
                <a:cs typeface="Calibri" panose="020F0502020204030204" pitchFamily="34" charset="0"/>
              </a:rPr>
              <a:t>الكون المحسوس (عالم الشهادة) أو عالم المادة</a:t>
            </a:r>
            <a:endParaRPr lang="en-US" sz="3300">
              <a:latin typeface="Calibri" panose="020F0502020204030204" pitchFamily="34" charset="0"/>
              <a:ea typeface="Malgun Gothic" panose="020B0503020000020004" pitchFamily="34" charset="-127"/>
              <a:cs typeface="Calibri" panose="020F0502020204030204" pitchFamily="34" charset="0"/>
            </a:endParaRPr>
          </a:p>
        </p:txBody>
      </p:sp>
      <p:sp>
        <p:nvSpPr>
          <p:cNvPr id="5" name="내용 개체 틀 4">
            <a:extLst>
              <a:ext uri="{FF2B5EF4-FFF2-40B4-BE49-F238E27FC236}">
                <a16:creationId xmlns:a16="http://schemas.microsoft.com/office/drawing/2014/main" id="{C44723A3-964B-105B-98BD-41201F0D0AB3}"/>
              </a:ext>
            </a:extLst>
          </p:cNvPr>
          <p:cNvSpPr>
            <a:spLocks noGrp="1"/>
          </p:cNvSpPr>
          <p:nvPr>
            <p:ph idx="1"/>
          </p:nvPr>
        </p:nvSpPr>
        <p:spPr bwMode="auto">
          <a:xfrm>
            <a:off x="39688" y="1727200"/>
            <a:ext cx="10147300" cy="4375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0" algn="r"/>
            <a:r>
              <a:rPr lang="ar-SA" altLang="en-US" sz="2300" b="1">
                <a:solidFill>
                  <a:srgbClr val="191966"/>
                </a:solidFill>
                <a:latin typeface="Calibri" panose="020F0502020204030204" pitchFamily="34" charset="0"/>
                <a:ea typeface="Malgun Gothic" panose="020B0503020000020004" pitchFamily="34" charset="-127"/>
                <a:cs typeface="Calibri" panose="020F0502020204030204" pitchFamily="34" charset="0"/>
              </a:rPr>
              <a:t>كل ما يمكن إدراكه بالحواس البشرية يشكل الكون المحسوس </a:t>
            </a:r>
            <a:endParaRPr lang="en-US" altLang="en-US" sz="2300" b="1">
              <a:solidFill>
                <a:srgbClr val="191966"/>
              </a:solidFill>
              <a:latin typeface="Calibri" panose="020F0502020204030204" pitchFamily="34" charset="0"/>
              <a:ea typeface="Malgun Gothic" panose="020B0503020000020004" pitchFamily="34" charset="-127"/>
              <a:cs typeface="Calibri" panose="020F0502020204030204" pitchFamily="34" charset="0"/>
            </a:endParaRPr>
          </a:p>
        </p:txBody>
      </p:sp>
      <p:sp>
        <p:nvSpPr>
          <p:cNvPr id="3" name="Oval 2">
            <a:extLst>
              <a:ext uri="{FF2B5EF4-FFF2-40B4-BE49-F238E27FC236}">
                <a16:creationId xmlns:a16="http://schemas.microsoft.com/office/drawing/2014/main" id="{12878C69-CD19-4928-59A2-6C73995EE9AD}"/>
              </a:ext>
            </a:extLst>
          </p:cNvPr>
          <p:cNvSpPr/>
          <p:nvPr/>
        </p:nvSpPr>
        <p:spPr>
          <a:xfrm>
            <a:off x="5872163" y="2306638"/>
            <a:ext cx="4249737" cy="819150"/>
          </a:xfrm>
          <a:prstGeom prst="ellipse">
            <a:avLst/>
          </a:prstGeom>
          <a:solidFill>
            <a:srgbClr val="FFCCCC"/>
          </a:solidFill>
          <a:ln>
            <a:solidFill>
              <a:srgbClr val="A651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EG" sz="1350" dirty="0">
                <a:solidFill>
                  <a:schemeClr val="tx1"/>
                </a:solidFill>
              </a:rPr>
              <a:t>الشمس والقمر والأرض والنجوم </a:t>
            </a:r>
            <a:r>
              <a:rPr lang="ar-IQ" sz="1350" dirty="0">
                <a:solidFill>
                  <a:schemeClr val="tx1"/>
                </a:solidFill>
              </a:rPr>
              <a:t>و</a:t>
            </a:r>
            <a:r>
              <a:rPr lang="ar-EG" sz="1350" dirty="0">
                <a:solidFill>
                  <a:schemeClr val="tx1"/>
                </a:solidFill>
              </a:rPr>
              <a:t>الكواكب</a:t>
            </a:r>
            <a:endParaRPr lang="en-US" sz="1350" dirty="0">
              <a:solidFill>
                <a:schemeClr val="tx1"/>
              </a:solidFill>
            </a:endParaRPr>
          </a:p>
        </p:txBody>
      </p:sp>
      <p:cxnSp>
        <p:nvCxnSpPr>
          <p:cNvPr id="4" name="Straight Connector 3">
            <a:extLst>
              <a:ext uri="{FF2B5EF4-FFF2-40B4-BE49-F238E27FC236}">
                <a16:creationId xmlns:a16="http://schemas.microsoft.com/office/drawing/2014/main" id="{250EA336-A3BD-0904-5B5A-5D9E15767A43}"/>
              </a:ext>
            </a:extLst>
          </p:cNvPr>
          <p:cNvCxnSpPr>
            <a:stCxn id="3" idx="2"/>
          </p:cNvCxnSpPr>
          <p:nvPr/>
        </p:nvCxnSpPr>
        <p:spPr>
          <a:xfrm flipH="1">
            <a:off x="4592638" y="2716213"/>
            <a:ext cx="1279525" cy="15875"/>
          </a:xfrm>
          <a:prstGeom prst="line">
            <a:avLst/>
          </a:prstGeom>
          <a:ln>
            <a:solidFill>
              <a:srgbClr val="6B1F5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950D8A9-70A8-60C9-4E05-CDB3075B7534}"/>
              </a:ext>
            </a:extLst>
          </p:cNvPr>
          <p:cNvSpPr/>
          <p:nvPr/>
        </p:nvSpPr>
        <p:spPr>
          <a:xfrm>
            <a:off x="1316038" y="2276475"/>
            <a:ext cx="3949700" cy="819150"/>
          </a:xfrm>
          <a:prstGeom prst="rect">
            <a:avLst/>
          </a:prstGeom>
          <a:solidFill>
            <a:srgbClr val="6B1F50"/>
          </a:solidFill>
          <a:ln>
            <a:solidFill>
              <a:srgbClr val="6B1F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EG" sz="1350" dirty="0">
                <a:solidFill>
                  <a:schemeClr val="bg1"/>
                </a:solidFill>
                <a:latin typeface="conv_original-hafs"/>
              </a:rPr>
              <a:t>{إِنَّ رَبَّكُمُ اللَّهُ الَّذِي خَلَقَ السَّمَاوَاتِ وَالْأَرْضَ فِي سِتَّةِ أَيَّامٍ ثُمَّ اسْتَوَى عَلَى الْعَرْشِ يُغْشِي اللَّيْلَ النَّهَارَ يَطْلُبُهُ حَثِيثًا وَالشَّمْسَ وَالْقَمَرَ وَالنُّجُومَ مُسَخَّرَاتٍ بِأَمْرِهِ أَلَا لَهُ الْخَلْقُ وَالْأَمْرُ تَبَارَكَ اللَّهُ رَبُّ الْعَالَمِينَ} [الأعراف: 54]</a:t>
            </a:r>
          </a:p>
        </p:txBody>
      </p:sp>
      <p:sp>
        <p:nvSpPr>
          <p:cNvPr id="7" name="Title 3">
            <a:extLst>
              <a:ext uri="{FF2B5EF4-FFF2-40B4-BE49-F238E27FC236}">
                <a16:creationId xmlns:a16="http://schemas.microsoft.com/office/drawing/2014/main" id="{3FFDEEFC-1B09-4C03-0081-02BC71532F23}"/>
              </a:ext>
            </a:extLst>
          </p:cNvPr>
          <p:cNvSpPr txBox="1">
            <a:spLocks/>
          </p:cNvSpPr>
          <p:nvPr/>
        </p:nvSpPr>
        <p:spPr>
          <a:xfrm>
            <a:off x="4535488" y="3271838"/>
            <a:ext cx="4922837" cy="746125"/>
          </a:xfrm>
          <a:prstGeom prst="ellipse">
            <a:avLst/>
          </a:prstGeom>
          <a:solidFill>
            <a:srgbClr val="6B1F50"/>
          </a:solidFill>
          <a:ln>
            <a:solidFill>
              <a:srgbClr val="9E2E76"/>
            </a:solidFill>
          </a:ln>
        </p:spPr>
        <p:style>
          <a:lnRef idx="2">
            <a:schemeClr val="accent1">
              <a:shade val="50000"/>
            </a:schemeClr>
          </a:lnRef>
          <a:fillRef idx="1">
            <a:schemeClr val="accent1"/>
          </a:fillRef>
          <a:effectRef idx="0">
            <a:schemeClr val="accent1"/>
          </a:effectRef>
          <a:fontRef idx="minor">
            <a:schemeClr val="lt1"/>
          </a:fontRef>
        </p:style>
        <p:txBody>
          <a:bodyPr lIns="84022" tIns="42012" rIns="84022" bIns="42012" anchor="ctr">
            <a:normAutofit/>
          </a:bodyPr>
          <a:lstStyle>
            <a:lvl1pPr algn="l" defTabSz="995690" rtl="0" eaLnBrk="1" latinLnBrk="1" hangingPunct="1">
              <a:spcBef>
                <a:spcPct val="0"/>
              </a:spcBef>
              <a:buNone/>
              <a:defRPr lang="ko-KR" altLang="en-US" sz="4000" b="1" kern="1200" baseline="0" dirty="0">
                <a:solidFill>
                  <a:srgbClr val="270F35"/>
                </a:solidFill>
                <a:effectLst/>
                <a:latin typeface="+mj-lt"/>
                <a:ea typeface="맑은 고딕" pitchFamily="50" charset="-127"/>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ar-EG" sz="1350">
                <a:solidFill>
                  <a:srgbClr val="FFFFFF"/>
                </a:solidFill>
                <a:latin typeface="+mn-lt"/>
                <a:ea typeface="+mn-ea"/>
                <a:cs typeface="+mn-cs"/>
              </a:rPr>
              <a:t>ما على الأرض من جبال وأنهار ومياه ونباتات وأشجار شتى</a:t>
            </a:r>
            <a:endParaRPr lang="en-US" sz="1350">
              <a:solidFill>
                <a:srgbClr val="FFFFFF"/>
              </a:solidFill>
              <a:latin typeface="+mn-lt"/>
              <a:ea typeface="+mn-ea"/>
              <a:cs typeface="+mn-cs"/>
            </a:endParaRPr>
          </a:p>
        </p:txBody>
      </p:sp>
      <p:cxnSp>
        <p:nvCxnSpPr>
          <p:cNvPr id="8" name="Straight Connector 7">
            <a:extLst>
              <a:ext uri="{FF2B5EF4-FFF2-40B4-BE49-F238E27FC236}">
                <a16:creationId xmlns:a16="http://schemas.microsoft.com/office/drawing/2014/main" id="{D9340A94-C49C-18C1-794D-08A0D007ADF6}"/>
              </a:ext>
            </a:extLst>
          </p:cNvPr>
          <p:cNvCxnSpPr>
            <a:cxnSpLocks/>
            <a:stCxn id="7" idx="2"/>
          </p:cNvCxnSpPr>
          <p:nvPr/>
        </p:nvCxnSpPr>
        <p:spPr>
          <a:xfrm flipH="1">
            <a:off x="4171950" y="3644900"/>
            <a:ext cx="363538" cy="9525"/>
          </a:xfrm>
          <a:prstGeom prst="line">
            <a:avLst/>
          </a:prstGeom>
          <a:ln>
            <a:solidFill>
              <a:srgbClr val="6B1F5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4782C2C-8D46-5404-7362-81E3799C4BB7}"/>
              </a:ext>
            </a:extLst>
          </p:cNvPr>
          <p:cNvSpPr/>
          <p:nvPr/>
        </p:nvSpPr>
        <p:spPr>
          <a:xfrm>
            <a:off x="465138" y="3194050"/>
            <a:ext cx="3767137" cy="942975"/>
          </a:xfrm>
          <a:prstGeom prst="rect">
            <a:avLst/>
          </a:prstGeom>
          <a:solidFill>
            <a:srgbClr val="FFCCCC"/>
          </a:solidFill>
          <a:ln>
            <a:solidFill>
              <a:srgbClr val="6B1F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EG" sz="1350" dirty="0">
              <a:solidFill>
                <a:srgbClr val="333333"/>
              </a:solidFill>
              <a:latin typeface="NotoNaskhArabic"/>
            </a:endParaRPr>
          </a:p>
          <a:p>
            <a:pPr algn="ctr">
              <a:defRPr/>
            </a:pPr>
            <a:endParaRPr lang="ar-EG" sz="1350" dirty="0">
              <a:solidFill>
                <a:srgbClr val="333333"/>
              </a:solidFill>
              <a:latin typeface="NotoNaskhArabic"/>
            </a:endParaRPr>
          </a:p>
          <a:p>
            <a:pPr algn="ctr">
              <a:defRPr/>
            </a:pPr>
            <a:r>
              <a:rPr lang="ar-EG" sz="1350" dirty="0">
                <a:solidFill>
                  <a:schemeClr val="tx1"/>
                </a:solidFill>
                <a:latin typeface="conv_original-hafs"/>
              </a:rPr>
              <a:t>{فَلْيَنْظُرِ الْإِنْسَانُ إِلَى طَعَامِهِ </a:t>
            </a:r>
            <a:r>
              <a:rPr lang="ar-IQ" sz="1350" dirty="0">
                <a:solidFill>
                  <a:schemeClr val="tx1"/>
                </a:solidFill>
                <a:latin typeface="conv_original-hafs"/>
              </a:rPr>
              <a:t>*</a:t>
            </a:r>
            <a:r>
              <a:rPr lang="ar-EG" sz="1350" dirty="0">
                <a:solidFill>
                  <a:schemeClr val="tx1"/>
                </a:solidFill>
                <a:latin typeface="conv_original-hafs"/>
              </a:rPr>
              <a:t> أَنَّا صَبَبْنَا الْمَاءَ صَبًّا </a:t>
            </a:r>
            <a:r>
              <a:rPr lang="ar-IQ" sz="1350" dirty="0">
                <a:solidFill>
                  <a:schemeClr val="tx1"/>
                </a:solidFill>
                <a:latin typeface="conv_original-hafs"/>
              </a:rPr>
              <a:t>*</a:t>
            </a:r>
            <a:r>
              <a:rPr lang="ar-EG" sz="1350" dirty="0">
                <a:solidFill>
                  <a:schemeClr val="tx1"/>
                </a:solidFill>
                <a:latin typeface="conv_original-hafs"/>
              </a:rPr>
              <a:t> ثُمَّ شَقَقْنَا الْأَرْضَ شَقًّا </a:t>
            </a:r>
            <a:r>
              <a:rPr lang="ar-IQ" sz="1350" dirty="0">
                <a:solidFill>
                  <a:schemeClr val="tx1"/>
                </a:solidFill>
                <a:latin typeface="conv_original-hafs"/>
              </a:rPr>
              <a:t>*</a:t>
            </a:r>
            <a:r>
              <a:rPr lang="ar-EG" sz="1350" dirty="0">
                <a:solidFill>
                  <a:schemeClr val="tx1"/>
                </a:solidFill>
                <a:latin typeface="conv_original-hafs"/>
              </a:rPr>
              <a:t> فَأَنْبَتْنَا فِيهَا حَبًّا </a:t>
            </a:r>
            <a:r>
              <a:rPr lang="ar-IQ" sz="1350" dirty="0">
                <a:solidFill>
                  <a:schemeClr val="tx1"/>
                </a:solidFill>
                <a:latin typeface="conv_original-hafs"/>
              </a:rPr>
              <a:t>*</a:t>
            </a:r>
            <a:r>
              <a:rPr lang="ar-EG" sz="1350" dirty="0">
                <a:solidFill>
                  <a:schemeClr val="tx1"/>
                </a:solidFill>
                <a:latin typeface="conv_original-hafs"/>
              </a:rPr>
              <a:t> وَعِنَبًا وَقَضْبًا </a:t>
            </a:r>
            <a:r>
              <a:rPr lang="ar-IQ" sz="1350" dirty="0">
                <a:solidFill>
                  <a:schemeClr val="tx1"/>
                </a:solidFill>
                <a:latin typeface="conv_original-hafs"/>
              </a:rPr>
              <a:t>*</a:t>
            </a:r>
            <a:r>
              <a:rPr lang="ar-EG" sz="1350" dirty="0">
                <a:solidFill>
                  <a:schemeClr val="tx1"/>
                </a:solidFill>
                <a:latin typeface="conv_original-hafs"/>
              </a:rPr>
              <a:t> وَزَيْتُونًا وَنَخْلًا </a:t>
            </a:r>
            <a:r>
              <a:rPr lang="ar-IQ" sz="1350" dirty="0">
                <a:solidFill>
                  <a:schemeClr val="tx1"/>
                </a:solidFill>
                <a:latin typeface="conv_original-hafs"/>
              </a:rPr>
              <a:t>*</a:t>
            </a:r>
            <a:r>
              <a:rPr lang="ar-EG" sz="1350" dirty="0">
                <a:solidFill>
                  <a:schemeClr val="tx1"/>
                </a:solidFill>
                <a:latin typeface="conv_original-hafs"/>
              </a:rPr>
              <a:t> وَحَدَائِقَ غُلْبًا </a:t>
            </a:r>
            <a:r>
              <a:rPr lang="ar-IQ" sz="1350" dirty="0">
                <a:solidFill>
                  <a:schemeClr val="tx1"/>
                </a:solidFill>
                <a:latin typeface="conv_original-hafs"/>
              </a:rPr>
              <a:t>*</a:t>
            </a:r>
            <a:r>
              <a:rPr lang="ar-EG" sz="1350" dirty="0">
                <a:solidFill>
                  <a:schemeClr val="tx1"/>
                </a:solidFill>
                <a:latin typeface="conv_original-hafs"/>
              </a:rPr>
              <a:t> وَفَاكِهَةً وَأَبًّا </a:t>
            </a:r>
            <a:r>
              <a:rPr lang="ar-IQ" sz="1350" dirty="0">
                <a:solidFill>
                  <a:schemeClr val="tx1"/>
                </a:solidFill>
                <a:latin typeface="conv_original-hafs"/>
              </a:rPr>
              <a:t>* </a:t>
            </a:r>
            <a:r>
              <a:rPr lang="ar-EG" sz="1350" dirty="0">
                <a:solidFill>
                  <a:schemeClr val="tx1"/>
                </a:solidFill>
                <a:latin typeface="conv_original-hafs"/>
              </a:rPr>
              <a:t>مَتَاعًا لَكُمْ وَلِأَنْعَامِكُمْ} [عبس: 24 - 32]</a:t>
            </a:r>
            <a:br>
              <a:rPr lang="ar-EG" sz="1350" dirty="0"/>
            </a:br>
            <a:endParaRPr lang="ar-EG" sz="1519" dirty="0">
              <a:solidFill>
                <a:schemeClr val="tx1"/>
              </a:solidFill>
              <a:latin typeface="conv_original-hafs"/>
            </a:endParaRPr>
          </a:p>
        </p:txBody>
      </p:sp>
      <p:sp>
        <p:nvSpPr>
          <p:cNvPr id="10" name="Title 3">
            <a:extLst>
              <a:ext uri="{FF2B5EF4-FFF2-40B4-BE49-F238E27FC236}">
                <a16:creationId xmlns:a16="http://schemas.microsoft.com/office/drawing/2014/main" id="{549A96FD-229F-75D8-C44D-DD5AFA40A85F}"/>
              </a:ext>
            </a:extLst>
          </p:cNvPr>
          <p:cNvSpPr txBox="1">
            <a:spLocks/>
          </p:cNvSpPr>
          <p:nvPr/>
        </p:nvSpPr>
        <p:spPr>
          <a:xfrm>
            <a:off x="1970088" y="4211638"/>
            <a:ext cx="3827462" cy="704850"/>
          </a:xfrm>
          <a:prstGeom prst="ellipse">
            <a:avLst/>
          </a:prstGeom>
          <a:solidFill>
            <a:srgbClr val="FFCCCC"/>
          </a:solidFill>
          <a:ln>
            <a:solidFill>
              <a:srgbClr val="6B1F50"/>
            </a:solidFill>
          </a:ln>
        </p:spPr>
        <p:style>
          <a:lnRef idx="2">
            <a:schemeClr val="accent1">
              <a:shade val="50000"/>
            </a:schemeClr>
          </a:lnRef>
          <a:fillRef idx="1">
            <a:schemeClr val="accent1"/>
          </a:fillRef>
          <a:effectRef idx="0">
            <a:schemeClr val="accent1"/>
          </a:effectRef>
          <a:fontRef idx="minor">
            <a:schemeClr val="lt1"/>
          </a:fontRef>
        </p:style>
        <p:txBody>
          <a:bodyPr spcFirstLastPara="1" lIns="102867" tIns="102867" rIns="102867" bIns="102867"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1pPr>
            <a:lvl2pPr marR="0" lvl="1"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2pPr>
            <a:lvl3pPr marR="0" lvl="2"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3pPr>
            <a:lvl4pPr marR="0" lvl="3"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4pPr>
            <a:lvl5pPr marR="0" lvl="4"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5pPr>
            <a:lvl6pPr marR="0" lvl="5"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6pPr>
            <a:lvl7pPr marR="0" lvl="6"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7pPr>
            <a:lvl8pPr marR="0" lvl="7"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8pPr>
            <a:lvl9pPr marR="0" lvl="8"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9pPr>
          </a:lstStyle>
          <a:p>
            <a:pPr>
              <a:defRPr/>
            </a:pPr>
            <a:r>
              <a:rPr lang="ar-EG" sz="1350" b="1" dirty="0">
                <a:solidFill>
                  <a:schemeClr val="tx1"/>
                </a:solidFill>
              </a:rPr>
              <a:t>البحار وما بها من كائنات</a:t>
            </a:r>
            <a:endParaRPr lang="en-US" sz="1350" b="1" dirty="0">
              <a:solidFill>
                <a:schemeClr val="tx1"/>
              </a:solidFill>
            </a:endParaRPr>
          </a:p>
        </p:txBody>
      </p:sp>
      <p:cxnSp>
        <p:nvCxnSpPr>
          <p:cNvPr id="11" name="Straight Connector 10">
            <a:extLst>
              <a:ext uri="{FF2B5EF4-FFF2-40B4-BE49-F238E27FC236}">
                <a16:creationId xmlns:a16="http://schemas.microsoft.com/office/drawing/2014/main" id="{075BFF8D-E344-BA1A-EA87-6A5F984640DE}"/>
              </a:ext>
            </a:extLst>
          </p:cNvPr>
          <p:cNvCxnSpPr>
            <a:cxnSpLocks/>
            <a:endCxn id="10" idx="6"/>
          </p:cNvCxnSpPr>
          <p:nvPr/>
        </p:nvCxnSpPr>
        <p:spPr>
          <a:xfrm flipH="1">
            <a:off x="5797550" y="4551363"/>
            <a:ext cx="728663" cy="127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C9B9CD9-3B70-A7D6-5D0C-BA4DD693698E}"/>
              </a:ext>
            </a:extLst>
          </p:cNvPr>
          <p:cNvSpPr/>
          <p:nvPr/>
        </p:nvSpPr>
        <p:spPr>
          <a:xfrm>
            <a:off x="6034088" y="4097338"/>
            <a:ext cx="3970337" cy="819150"/>
          </a:xfrm>
          <a:prstGeom prst="rect">
            <a:avLst/>
          </a:prstGeom>
          <a:solidFill>
            <a:srgbClr val="6B1F50"/>
          </a:solidFill>
          <a:ln>
            <a:solidFill>
              <a:srgbClr val="6B1F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EG" sz="1350" dirty="0">
                <a:solidFill>
                  <a:schemeClr val="bg1"/>
                </a:solidFill>
                <a:latin typeface="conv_original-hafs"/>
              </a:rPr>
              <a:t>{وَهُوَ الَّذِي سَخَّرَ الْبَحْرَ لِتَأْكُلُوا مِنْهُ لَحْمًا طَرِيًّا وَتَسْتَخْرِجُوا مِنْهُ حِلْيَةً تَلْبَسُونَهَا وَتَرَى الْفُلْكَ مَوَاخِرَ فِيهِ وَلِتَبْتَغُوا مِنْ فَضْلِهِ وَلَعَلَّكُمْ تَشْكُرُونَ} [النحل: 14]</a:t>
            </a:r>
          </a:p>
        </p:txBody>
      </p:sp>
      <p:sp>
        <p:nvSpPr>
          <p:cNvPr id="13" name="Title 3">
            <a:extLst>
              <a:ext uri="{FF2B5EF4-FFF2-40B4-BE49-F238E27FC236}">
                <a16:creationId xmlns:a16="http://schemas.microsoft.com/office/drawing/2014/main" id="{7555E34D-74A7-1E29-930F-34A5BB0401BA}"/>
              </a:ext>
            </a:extLst>
          </p:cNvPr>
          <p:cNvSpPr txBox="1">
            <a:spLocks/>
          </p:cNvSpPr>
          <p:nvPr/>
        </p:nvSpPr>
        <p:spPr>
          <a:xfrm>
            <a:off x="222250" y="5119688"/>
            <a:ext cx="4192588" cy="776287"/>
          </a:xfrm>
          <a:prstGeom prst="ellipse">
            <a:avLst/>
          </a:prstGeom>
          <a:solidFill>
            <a:srgbClr val="6B1F50"/>
          </a:solidFill>
          <a:ln>
            <a:solidFill>
              <a:srgbClr val="6B1F50"/>
            </a:solidFill>
          </a:ln>
        </p:spPr>
        <p:style>
          <a:lnRef idx="2">
            <a:schemeClr val="accent1">
              <a:shade val="50000"/>
            </a:schemeClr>
          </a:lnRef>
          <a:fillRef idx="1">
            <a:schemeClr val="accent1"/>
          </a:fillRef>
          <a:effectRef idx="0">
            <a:schemeClr val="accent1"/>
          </a:effectRef>
          <a:fontRef idx="minor">
            <a:schemeClr val="lt1"/>
          </a:fontRef>
        </p:style>
        <p:txBody>
          <a:bodyPr spcFirstLastPara="1" lIns="102867" tIns="102867" rIns="102867" bIns="102867"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1pPr>
            <a:lvl2pPr marR="0" lvl="1"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2pPr>
            <a:lvl3pPr marR="0" lvl="2"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3pPr>
            <a:lvl4pPr marR="0" lvl="3"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4pPr>
            <a:lvl5pPr marR="0" lvl="4"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5pPr>
            <a:lvl6pPr marR="0" lvl="5"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6pPr>
            <a:lvl7pPr marR="0" lvl="6"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7pPr>
            <a:lvl8pPr marR="0" lvl="7"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8pPr>
            <a:lvl9pPr marR="0" lvl="8"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9pPr>
          </a:lstStyle>
          <a:p>
            <a:pPr>
              <a:defRPr/>
            </a:pPr>
            <a:r>
              <a:rPr lang="ar-EG" sz="1350" b="1" dirty="0">
                <a:solidFill>
                  <a:schemeClr val="bg1">
                    <a:lumMod val="95000"/>
                  </a:schemeClr>
                </a:solidFill>
              </a:rPr>
              <a:t>الدواب من طيور وحيوانات وحشرات وكائنات دقيقة</a:t>
            </a:r>
            <a:endParaRPr lang="en-US" sz="1350" b="1" dirty="0">
              <a:solidFill>
                <a:schemeClr val="bg1">
                  <a:lumMod val="95000"/>
                </a:schemeClr>
              </a:solidFill>
            </a:endParaRPr>
          </a:p>
        </p:txBody>
      </p:sp>
      <p:cxnSp>
        <p:nvCxnSpPr>
          <p:cNvPr id="14" name="Straight Connector 13">
            <a:extLst>
              <a:ext uri="{FF2B5EF4-FFF2-40B4-BE49-F238E27FC236}">
                <a16:creationId xmlns:a16="http://schemas.microsoft.com/office/drawing/2014/main" id="{86A63A6D-AB09-F3D7-575C-6F094AF71D5B}"/>
              </a:ext>
            </a:extLst>
          </p:cNvPr>
          <p:cNvCxnSpPr>
            <a:cxnSpLocks/>
          </p:cNvCxnSpPr>
          <p:nvPr/>
        </p:nvCxnSpPr>
        <p:spPr>
          <a:xfrm flipH="1">
            <a:off x="4414838" y="5486400"/>
            <a:ext cx="3429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E250102-97E7-3098-2896-2C37E2134C18}"/>
              </a:ext>
            </a:extLst>
          </p:cNvPr>
          <p:cNvSpPr/>
          <p:nvPr/>
        </p:nvSpPr>
        <p:spPr>
          <a:xfrm>
            <a:off x="4757738" y="4984750"/>
            <a:ext cx="3970337" cy="996950"/>
          </a:xfrm>
          <a:prstGeom prst="rect">
            <a:avLst/>
          </a:prstGeom>
          <a:solidFill>
            <a:srgbClr val="FFCCCC"/>
          </a:solidFill>
          <a:ln>
            <a:solidFill>
              <a:srgbClr val="6B1F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EG" sz="1519" dirty="0">
                <a:solidFill>
                  <a:schemeClr val="tx1"/>
                </a:solidFill>
                <a:latin typeface="conv_original-hafs"/>
              </a:rPr>
              <a:t>{وَالْأَنْعَامَ خَلَقَهَا لَكُمْ فِيهَا دِفْءٌ وَمَنَافِعُ وَمِنْهَا تَأْكُلُونَ </a:t>
            </a:r>
            <a:r>
              <a:rPr lang="ar-IQ" sz="1519" dirty="0">
                <a:solidFill>
                  <a:schemeClr val="tx1"/>
                </a:solidFill>
                <a:latin typeface="conv_original-hafs"/>
              </a:rPr>
              <a:t>*</a:t>
            </a:r>
            <a:r>
              <a:rPr lang="ar-EG" sz="1519" dirty="0">
                <a:solidFill>
                  <a:schemeClr val="tx1"/>
                </a:solidFill>
                <a:latin typeface="conv_original-hafs"/>
              </a:rPr>
              <a:t> وَلَكُمْ فِيهَا جَمَالٌ حِينَ تُرِيحُونَ وَحِينَ تَسْرَحُونَ </a:t>
            </a:r>
            <a:r>
              <a:rPr lang="ar-IQ" sz="1519" dirty="0">
                <a:solidFill>
                  <a:schemeClr val="tx1"/>
                </a:solidFill>
                <a:latin typeface="conv_original-hafs"/>
              </a:rPr>
              <a:t>* </a:t>
            </a:r>
            <a:r>
              <a:rPr lang="ar-EG" sz="1519" dirty="0">
                <a:solidFill>
                  <a:schemeClr val="tx1"/>
                </a:solidFill>
                <a:latin typeface="conv_original-hafs"/>
              </a:rPr>
              <a:t>وَتَحْمِلُ أَثْقَالَكُمْ إِلَى بَلَدٍ لَمْ تَكُونُوا بَالِغِيهِ إِلَّا بِشِقِّ الْأَنْفُسِ إِنَّ رَبَّكُمْ لَرَءُوفٌ رَحِيمٌ </a:t>
            </a:r>
            <a:r>
              <a:rPr lang="ar-IQ" sz="1519" dirty="0">
                <a:solidFill>
                  <a:schemeClr val="tx1"/>
                </a:solidFill>
                <a:latin typeface="conv_original-hafs"/>
              </a:rPr>
              <a:t>*</a:t>
            </a:r>
            <a:r>
              <a:rPr lang="ar-EG" sz="1519" dirty="0">
                <a:solidFill>
                  <a:schemeClr val="tx1"/>
                </a:solidFill>
                <a:latin typeface="conv_original-hafs"/>
              </a:rPr>
              <a:t> وَالْخَيْلَ وَالْبِغَالَ وَالْحَمِيرَ لِتَرْكَبُوهَا وَزِينَةً وَيَخْلُقُ مَا لَا تَعْلَمُونَ} [النحل: 7، 8]</a:t>
            </a:r>
          </a:p>
        </p:txBody>
      </p:sp>
      <p:pic>
        <p:nvPicPr>
          <p:cNvPr id="173072" name="007054 (1)">
            <a:hlinkClick r:id="" action="ppaction://media"/>
            <a:extLst>
              <a:ext uri="{FF2B5EF4-FFF2-40B4-BE49-F238E27FC236}">
                <a16:creationId xmlns:a16="http://schemas.microsoft.com/office/drawing/2014/main" id="{99FDE2C3-4C75-27E1-73B7-DB3F175EF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88" y="2032000"/>
            <a:ext cx="411163"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73" name="007054 (1)">
            <a:hlinkClick r:id="" action="ppaction://media"/>
            <a:extLst>
              <a:ext uri="{FF2B5EF4-FFF2-40B4-BE49-F238E27FC236}">
                <a16:creationId xmlns:a16="http://schemas.microsoft.com/office/drawing/2014/main" id="{289F7067-4E86-93B1-A30F-260651DD32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4163" y="4111625"/>
            <a:ext cx="411162"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74" name="080024 (1)">
            <a:hlinkClick r:id="" action="ppaction://media"/>
            <a:extLst>
              <a:ext uri="{FF2B5EF4-FFF2-40B4-BE49-F238E27FC236}">
                <a16:creationId xmlns:a16="http://schemas.microsoft.com/office/drawing/2014/main" id="{6436B4F2-95B4-943A-5C7D-3701CF33C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88" y="3003550"/>
            <a:ext cx="411163"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75" name="080025 (1)">
            <a:hlinkClick r:id="" action="ppaction://media"/>
            <a:extLst>
              <a:ext uri="{FF2B5EF4-FFF2-40B4-BE49-F238E27FC236}">
                <a16:creationId xmlns:a16="http://schemas.microsoft.com/office/drawing/2014/main" id="{45DA4827-6BC0-0FF3-FF20-C36BBC6E8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 y="3003550"/>
            <a:ext cx="411162"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76" name="080026 (2)">
            <a:hlinkClick r:id="" action="ppaction://media"/>
            <a:extLst>
              <a:ext uri="{FF2B5EF4-FFF2-40B4-BE49-F238E27FC236}">
                <a16:creationId xmlns:a16="http://schemas.microsoft.com/office/drawing/2014/main" id="{C5255E59-8B82-08CE-A5B7-42DB13928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263" y="3003550"/>
            <a:ext cx="411163"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77" name="080027 (1)">
            <a:hlinkClick r:id="" action="ppaction://media"/>
            <a:extLst>
              <a:ext uri="{FF2B5EF4-FFF2-40B4-BE49-F238E27FC236}">
                <a16:creationId xmlns:a16="http://schemas.microsoft.com/office/drawing/2014/main" id="{A2A8C32D-C40E-F0A4-E0A8-F239A1813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100" y="2976563"/>
            <a:ext cx="411162"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78" name="080028 (1)">
            <a:hlinkClick r:id="" action="ppaction://media"/>
            <a:extLst>
              <a:ext uri="{FF2B5EF4-FFF2-40B4-BE49-F238E27FC236}">
                <a16:creationId xmlns:a16="http://schemas.microsoft.com/office/drawing/2014/main" id="{4293816B-38CC-890B-46B8-C1A4D4D56B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88" y="3382963"/>
            <a:ext cx="4111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79" name="080029 (1)">
            <a:hlinkClick r:id="" action="ppaction://media"/>
            <a:extLst>
              <a:ext uri="{FF2B5EF4-FFF2-40B4-BE49-F238E27FC236}">
                <a16:creationId xmlns:a16="http://schemas.microsoft.com/office/drawing/2014/main" id="{79850D4C-E5E8-23F6-20DD-E833568DC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3" y="3382963"/>
            <a:ext cx="4111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80" name="080030 (1)">
            <a:hlinkClick r:id="" action="ppaction://media"/>
            <a:extLst>
              <a:ext uri="{FF2B5EF4-FFF2-40B4-BE49-F238E27FC236}">
                <a16:creationId xmlns:a16="http://schemas.microsoft.com/office/drawing/2014/main" id="{E9AA2CBA-925B-553F-9204-4D1E861DA7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3382963"/>
            <a:ext cx="411162"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81" name="080031 (1)">
            <a:hlinkClick r:id="" action="ppaction://media"/>
            <a:extLst>
              <a:ext uri="{FF2B5EF4-FFF2-40B4-BE49-F238E27FC236}">
                <a16:creationId xmlns:a16="http://schemas.microsoft.com/office/drawing/2014/main" id="{ECD3BFC1-4C4C-8A4F-F52C-91C45D9A41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25" y="3382963"/>
            <a:ext cx="411162"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82" name="080032 (1)">
            <a:hlinkClick r:id="" action="ppaction://media"/>
            <a:extLst>
              <a:ext uri="{FF2B5EF4-FFF2-40B4-BE49-F238E27FC236}">
                <a16:creationId xmlns:a16="http://schemas.microsoft.com/office/drawing/2014/main" id="{CF1ACBA2-5E95-5D51-30CD-C8FD58570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25" y="3382963"/>
            <a:ext cx="411162"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83" name="016005 (1)">
            <a:hlinkClick r:id="" action="ppaction://media"/>
            <a:extLst>
              <a:ext uri="{FF2B5EF4-FFF2-40B4-BE49-F238E27FC236}">
                <a16:creationId xmlns:a16="http://schemas.microsoft.com/office/drawing/2014/main" id="{A09BF55E-6AAE-0306-1B5A-CDDB849AA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1925" y="5022850"/>
            <a:ext cx="411163"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84" name="016006 (1)">
            <a:hlinkClick r:id="" action="ppaction://media"/>
            <a:extLst>
              <a:ext uri="{FF2B5EF4-FFF2-40B4-BE49-F238E27FC236}">
                <a16:creationId xmlns:a16="http://schemas.microsoft.com/office/drawing/2014/main" id="{FE71D937-6EA7-B8EB-3C7F-6BEA849F8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2763" y="5022850"/>
            <a:ext cx="411162"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85" name="016007 (1)">
            <a:hlinkClick r:id="" action="ppaction://media"/>
            <a:extLst>
              <a:ext uri="{FF2B5EF4-FFF2-40B4-BE49-F238E27FC236}">
                <a16:creationId xmlns:a16="http://schemas.microsoft.com/office/drawing/2014/main" id="{5135BB57-D10D-A89F-6155-43E3271CB0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5650" y="5022850"/>
            <a:ext cx="411163"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86" name="016008 (1)">
            <a:hlinkClick r:id="" action="ppaction://media"/>
            <a:extLst>
              <a:ext uri="{FF2B5EF4-FFF2-40B4-BE49-F238E27FC236}">
                <a16:creationId xmlns:a16="http://schemas.microsoft.com/office/drawing/2014/main" id="{4D5FB0EF-C851-251C-CC3C-096311D84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500" y="5022850"/>
            <a:ext cx="411163"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14"/>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P spid="9" grpId="0" animBg="1"/>
      <p:bldP spid="10" grpId="0" animBg="1"/>
      <p:bldP spid="12" grpId="0" animBg="1"/>
      <p:bldP spid="13" grpId="0" animBg="1"/>
      <p:bldP spid="15"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id="{D021A6D5-953A-7311-655B-AB92284F1134}"/>
              </a:ext>
            </a:extLst>
          </p:cNvPr>
          <p:cNvGrpSpPr>
            <a:grpSpLocks/>
          </p:cNvGrpSpPr>
          <p:nvPr/>
        </p:nvGrpSpPr>
        <p:grpSpPr bwMode="auto">
          <a:xfrm>
            <a:off x="2165350" y="4705350"/>
            <a:ext cx="4194175" cy="1538288"/>
            <a:chOff x="-207412" y="127415"/>
            <a:chExt cx="4968552" cy="2846881"/>
          </a:xfrm>
        </p:grpSpPr>
        <p:sp>
          <p:nvSpPr>
            <p:cNvPr id="13" name="Text Box 5">
              <a:extLst>
                <a:ext uri="{FF2B5EF4-FFF2-40B4-BE49-F238E27FC236}">
                  <a16:creationId xmlns:a16="http://schemas.microsoft.com/office/drawing/2014/main" id="{22BF612E-A63C-A1D2-0C32-0537F42B18AC}"/>
                </a:ext>
              </a:extLst>
            </p:cNvPr>
            <p:cNvSpPr txBox="1">
              <a:spLocks noChangeArrowheads="1"/>
            </p:cNvSpPr>
            <p:nvPr/>
          </p:nvSpPr>
          <p:spPr bwMode="auto">
            <a:xfrm>
              <a:off x="-207412" y="644495"/>
              <a:ext cx="4968552" cy="2162336"/>
            </a:xfrm>
            <a:prstGeom prst="rect">
              <a:avLst/>
            </a:prstGeom>
            <a:noFill/>
            <a:ln w="9525">
              <a:noFill/>
              <a:miter lim="800000"/>
              <a:headEnd/>
              <a:tailEnd/>
            </a:ln>
            <a:effectLst/>
          </p:spPr>
          <p:txBody>
            <a:bodyPr lIns="77163" tIns="38581" rIns="77163" bIns="38581">
              <a:spAutoFit/>
            </a:bodyPr>
            <a:lstStyle/>
            <a:p>
              <a:pPr algn="ctr">
                <a:defRPr/>
              </a:pPr>
              <a:endParaRPr lang="ar-EG" sz="2363" dirty="0">
                <a:solidFill>
                  <a:srgbClr val="FFFFFF"/>
                </a:solidFill>
                <a:latin typeface="conv_original-hafs"/>
              </a:endParaRPr>
            </a:p>
            <a:p>
              <a:pPr algn="ctr">
                <a:defRPr/>
              </a:pPr>
              <a:r>
                <a:rPr lang="ar-EG" sz="2363" dirty="0">
                  <a:solidFill>
                    <a:srgbClr val="FFFFFF"/>
                  </a:solidFill>
                  <a:latin typeface="conv_original-hafs"/>
                </a:rPr>
                <a:t>﴿فَلَا أُقْسِمُ بِمَا تُبْصِرُونَ وَمَا لَا تُبْصِرُونَ</a:t>
              </a:r>
              <a:r>
                <a:rPr lang="en-US" sz="2363" dirty="0">
                  <a:solidFill>
                    <a:srgbClr val="FFFFFF"/>
                  </a:solidFill>
                  <a:latin typeface="conv_original-hafs"/>
                </a:rPr>
                <a:t>﴾</a:t>
              </a:r>
            </a:p>
            <a:p>
              <a:pPr algn="ctr">
                <a:defRPr/>
              </a:pPr>
              <a:endParaRPr lang="ar-EG" sz="2363" dirty="0">
                <a:solidFill>
                  <a:srgbClr val="FFFFFF"/>
                </a:solidFill>
                <a:latin typeface="conv_original-hafs"/>
              </a:endParaRPr>
            </a:p>
          </p:txBody>
        </p:sp>
        <p:sp>
          <p:nvSpPr>
            <p:cNvPr id="14" name="Text Box 4">
              <a:extLst>
                <a:ext uri="{FF2B5EF4-FFF2-40B4-BE49-F238E27FC236}">
                  <a16:creationId xmlns:a16="http://schemas.microsoft.com/office/drawing/2014/main" id="{341C7EAA-BD58-BAA5-55A4-D691EB0A44AE}"/>
                </a:ext>
              </a:extLst>
            </p:cNvPr>
            <p:cNvSpPr txBox="1">
              <a:spLocks noChangeArrowheads="1"/>
            </p:cNvSpPr>
            <p:nvPr/>
          </p:nvSpPr>
          <p:spPr bwMode="auto">
            <a:xfrm>
              <a:off x="2820358" y="1869624"/>
              <a:ext cx="1013645" cy="1104672"/>
            </a:xfrm>
            <a:prstGeom prst="rect">
              <a:avLst/>
            </a:prstGeom>
            <a:noFill/>
            <a:ln w="38100">
              <a:noFill/>
              <a:miter lim="800000"/>
              <a:headEnd/>
              <a:tailEnd/>
            </a:ln>
            <a:effectLst/>
          </p:spPr>
          <p:txBody>
            <a:bodyPr lIns="77163" tIns="38581" rIns="77163" bIns="38581">
              <a:spAutoFit/>
            </a:bodyPr>
            <a:lstStyle/>
            <a:p>
              <a:pPr algn="ctr">
                <a:defRPr/>
              </a:pPr>
              <a:endParaRPr kumimoji="1" lang="ko-KR" altLang="ko-KR" sz="3376" dirty="0">
                <a:solidFill>
                  <a:srgbClr val="E0898E"/>
                </a:solidFill>
                <a:latin typeface="+mj-lt"/>
                <a:ea typeface="맑은 고딕" panose="020B0503020000020004" pitchFamily="50" charset="-127"/>
                <a:cs typeface="굴림" pitchFamily="50" charset="-127"/>
              </a:endParaRPr>
            </a:p>
          </p:txBody>
        </p:sp>
        <p:sp>
          <p:nvSpPr>
            <p:cNvPr id="174090" name="직사각형 14">
              <a:extLst>
                <a:ext uri="{FF2B5EF4-FFF2-40B4-BE49-F238E27FC236}">
                  <a16:creationId xmlns:a16="http://schemas.microsoft.com/office/drawing/2014/main" id="{40877B2B-F692-34F1-1F33-A1091FA87CDF}"/>
                </a:ext>
              </a:extLst>
            </p:cNvPr>
            <p:cNvSpPr>
              <a:spLocks noChangeArrowheads="1"/>
            </p:cNvSpPr>
            <p:nvPr/>
          </p:nvSpPr>
          <p:spPr bwMode="auto">
            <a:xfrm>
              <a:off x="-132188" y="127415"/>
              <a:ext cx="3663414" cy="47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a:lnSpc>
                  <a:spcPts val="1013"/>
                </a:lnSpc>
              </a:pPr>
              <a:r>
                <a:rPr lang="ar-EG" altLang="ko-KR" sz="2300">
                  <a:ea typeface="Gulim" panose="020B0600000101010101" pitchFamily="34" charset="-127"/>
                </a:rPr>
                <a:t>قال تعالى</a:t>
              </a:r>
              <a:endParaRPr lang="en-US" altLang="ko-KR" sz="2300">
                <a:ea typeface="Gulim" panose="020B0600000101010101" pitchFamily="34" charset="-127"/>
              </a:endParaRPr>
            </a:p>
          </p:txBody>
        </p:sp>
      </p:grpSp>
      <p:sp>
        <p:nvSpPr>
          <p:cNvPr id="3" name="Text Box 5">
            <a:extLst>
              <a:ext uri="{FF2B5EF4-FFF2-40B4-BE49-F238E27FC236}">
                <a16:creationId xmlns:a16="http://schemas.microsoft.com/office/drawing/2014/main" id="{B17C9AD2-D161-D341-9A5A-D9435A752E5A}"/>
              </a:ext>
            </a:extLst>
          </p:cNvPr>
          <p:cNvSpPr txBox="1">
            <a:spLocks noChangeArrowheads="1"/>
          </p:cNvSpPr>
          <p:nvPr/>
        </p:nvSpPr>
        <p:spPr bwMode="auto">
          <a:xfrm>
            <a:off x="3441700" y="1058863"/>
            <a:ext cx="4011613" cy="649287"/>
          </a:xfrm>
          <a:prstGeom prst="rect">
            <a:avLst/>
          </a:prstGeom>
          <a:noFill/>
          <a:ln w="9525">
            <a:noFill/>
            <a:miter lim="800000"/>
            <a:headEnd/>
            <a:tailEnd/>
          </a:ln>
          <a:effectLst/>
        </p:spPr>
        <p:txBody>
          <a:bodyPr lIns="77163" tIns="38581" rIns="77163" bIns="38581">
            <a:spAutoFit/>
          </a:bodyPr>
          <a:lstStyle/>
          <a:p>
            <a:pPr algn="r">
              <a:defRPr/>
            </a:pPr>
            <a:r>
              <a:rPr lang="ar-EG" altLang="ko-KR" sz="3713" dirty="0">
                <a:solidFill>
                  <a:srgbClr val="270F35"/>
                </a:solidFill>
                <a:latin typeface="+mj-lt"/>
                <a:ea typeface="맑은 고딕" panose="020B0503020000020004" pitchFamily="50" charset="-127"/>
              </a:rPr>
              <a:t>الكون المادي المحسوس</a:t>
            </a:r>
            <a:endParaRPr lang="ko-KR" altLang="en-US" sz="3713" dirty="0">
              <a:solidFill>
                <a:srgbClr val="270F35"/>
              </a:solidFill>
              <a:latin typeface="+mj-lt"/>
              <a:ea typeface="맑은 고딕" panose="020B0503020000020004" pitchFamily="50" charset="-127"/>
            </a:endParaRPr>
          </a:p>
        </p:txBody>
      </p:sp>
      <p:sp>
        <p:nvSpPr>
          <p:cNvPr id="5" name="Text Box 9">
            <a:extLst>
              <a:ext uri="{FF2B5EF4-FFF2-40B4-BE49-F238E27FC236}">
                <a16:creationId xmlns:a16="http://schemas.microsoft.com/office/drawing/2014/main" id="{971A354F-2177-1669-7887-47EEED7008AF}"/>
              </a:ext>
            </a:extLst>
          </p:cNvPr>
          <p:cNvSpPr txBox="1">
            <a:spLocks noChangeArrowheads="1"/>
          </p:cNvSpPr>
          <p:nvPr/>
        </p:nvSpPr>
        <p:spPr bwMode="auto">
          <a:xfrm>
            <a:off x="100013" y="2212975"/>
            <a:ext cx="9904412" cy="1897063"/>
          </a:xfrm>
          <a:prstGeom prst="rect">
            <a:avLst/>
          </a:prstGeom>
          <a:noFill/>
          <a:ln w="9525">
            <a:noFill/>
            <a:miter lim="800000"/>
            <a:headEnd/>
            <a:tailEnd/>
          </a:ln>
          <a:effectLst/>
        </p:spPr>
        <p:txBody>
          <a:bodyPr lIns="77163" tIns="38581" rIns="77163" bIns="38581">
            <a:spAutoFit/>
          </a:bodyPr>
          <a:lstStyle/>
          <a:p>
            <a:pPr algn="r" rtl="1">
              <a:defRPr/>
            </a:pPr>
            <a:r>
              <a:rPr lang="ar-SA" sz="2363" dirty="0">
                <a:solidFill>
                  <a:srgbClr val="270F35"/>
                </a:solidFill>
                <a:ea typeface="Times New Roman" panose="02020603050405020304" pitchFamily="18" charset="0"/>
                <a:cs typeface="Calibri" panose="020F0502020204030204" pitchFamily="34" charset="0"/>
              </a:rPr>
              <a:t>فكل ما يمكن إدراكه بالحواس البشرية يشكل هذا الكون وإن كانت</a:t>
            </a:r>
          </a:p>
          <a:p>
            <a:pPr algn="r" rtl="1">
              <a:defRPr/>
            </a:pPr>
            <a:r>
              <a:rPr lang="ar-SA" sz="2363" dirty="0">
                <a:solidFill>
                  <a:srgbClr val="270F35"/>
                </a:solidFill>
                <a:ea typeface="Times New Roman" panose="02020603050405020304" pitchFamily="18" charset="0"/>
                <a:cs typeface="Calibri" panose="020F0502020204030204" pitchFamily="34" charset="0"/>
              </a:rPr>
              <a:t>تتباين من حيث </a:t>
            </a:r>
            <a:r>
              <a:rPr lang="ar-SA" sz="2363" dirty="0">
                <a:solidFill>
                  <a:srgbClr val="FFFFFF"/>
                </a:solidFill>
                <a:ea typeface="Times New Roman" panose="02020603050405020304" pitchFamily="18" charset="0"/>
                <a:cs typeface="Calibri" panose="020F0502020204030204" pitchFamily="34" charset="0"/>
              </a:rPr>
              <a:t>أحجامها الضخمة </a:t>
            </a:r>
            <a:r>
              <a:rPr lang="ar-SA" sz="2363" dirty="0" err="1">
                <a:solidFill>
                  <a:srgbClr val="270F35"/>
                </a:solidFill>
                <a:ea typeface="Times New Roman" panose="02020603050405020304" pitchFamily="18" charset="0"/>
                <a:cs typeface="Calibri" panose="020F0502020204030204" pitchFamily="34" charset="0"/>
              </a:rPr>
              <a:t>كالسماوات</a:t>
            </a:r>
            <a:r>
              <a:rPr lang="ar-SA" sz="2363" dirty="0">
                <a:solidFill>
                  <a:srgbClr val="270F35"/>
                </a:solidFill>
                <a:ea typeface="Times New Roman" panose="02020603050405020304" pitchFamily="18" charset="0"/>
                <a:cs typeface="Calibri" panose="020F0502020204030204" pitchFamily="34" charset="0"/>
              </a:rPr>
              <a:t> والأجرام السماوية والنجوم إلــــى </a:t>
            </a:r>
            <a:r>
              <a:rPr lang="ar-SA" sz="2363" dirty="0">
                <a:solidFill>
                  <a:srgbClr val="FFFFFF"/>
                </a:solidFill>
                <a:ea typeface="Times New Roman" panose="02020603050405020304" pitchFamily="18" charset="0"/>
                <a:cs typeface="Calibri" panose="020F0502020204030204" pitchFamily="34" charset="0"/>
              </a:rPr>
              <a:t>ما</a:t>
            </a:r>
            <a:r>
              <a:rPr lang="ar-IQ" sz="2363" dirty="0">
                <a:solidFill>
                  <a:srgbClr val="FFFFFF"/>
                </a:solidFill>
                <a:ea typeface="Times New Roman" panose="02020603050405020304" pitchFamily="18" charset="0"/>
                <a:cs typeface="Calibri" panose="020F0502020204030204" pitchFamily="34" charset="0"/>
              </a:rPr>
              <a:t> </a:t>
            </a:r>
            <a:r>
              <a:rPr lang="ar-SA" sz="2363" dirty="0">
                <a:solidFill>
                  <a:srgbClr val="FFFFFF"/>
                </a:solidFill>
                <a:ea typeface="Times New Roman" panose="02020603050405020304" pitchFamily="18" charset="0"/>
                <a:cs typeface="Calibri" panose="020F0502020204030204" pitchFamily="34" charset="0"/>
              </a:rPr>
              <a:t>لا يمكن</a:t>
            </a:r>
            <a:endParaRPr lang="ar-EG" sz="2363" dirty="0">
              <a:solidFill>
                <a:srgbClr val="FFFFFF"/>
              </a:solidFill>
              <a:ea typeface="Times New Roman" panose="02020603050405020304" pitchFamily="18" charset="0"/>
              <a:cs typeface="Calibri" panose="020F0502020204030204" pitchFamily="34" charset="0"/>
            </a:endParaRPr>
          </a:p>
          <a:p>
            <a:pPr algn="r" rtl="1">
              <a:defRPr/>
            </a:pPr>
            <a:r>
              <a:rPr lang="ar-SA" sz="2363" dirty="0">
                <a:solidFill>
                  <a:srgbClr val="FFFFFF"/>
                </a:solidFill>
                <a:ea typeface="Times New Roman" panose="02020603050405020304" pitchFamily="18" charset="0"/>
                <a:cs typeface="Calibri" panose="020F0502020204030204" pitchFamily="34" charset="0"/>
              </a:rPr>
              <a:t>رؤيته إلا بأدق الأجهزة ال</a:t>
            </a:r>
            <a:r>
              <a:rPr lang="ar-IQ" sz="2363" dirty="0">
                <a:solidFill>
                  <a:srgbClr val="FFFFFF"/>
                </a:solidFill>
                <a:ea typeface="Times New Roman" panose="02020603050405020304" pitchFamily="18" charset="0"/>
                <a:cs typeface="Calibri" panose="020F0502020204030204" pitchFamily="34" charset="0"/>
              </a:rPr>
              <a:t>إ</a:t>
            </a:r>
            <a:r>
              <a:rPr lang="ar-SA" sz="2363" dirty="0" err="1">
                <a:solidFill>
                  <a:srgbClr val="FFFFFF"/>
                </a:solidFill>
                <a:ea typeface="Times New Roman" panose="02020603050405020304" pitchFamily="18" charset="0"/>
                <a:cs typeface="Calibri" panose="020F0502020204030204" pitchFamily="34" charset="0"/>
              </a:rPr>
              <a:t>لكترونية</a:t>
            </a:r>
            <a:r>
              <a:rPr lang="ar-SA" sz="2363" dirty="0">
                <a:solidFill>
                  <a:srgbClr val="FFFFFF"/>
                </a:solidFill>
                <a:ea typeface="Times New Roman" panose="02020603050405020304" pitchFamily="18" charset="0"/>
                <a:cs typeface="Calibri" panose="020F0502020204030204" pitchFamily="34" charset="0"/>
              </a:rPr>
              <a:t> المكبرة،</a:t>
            </a:r>
            <a:r>
              <a:rPr lang="ar-SA" sz="2363" dirty="0">
                <a:solidFill>
                  <a:srgbClr val="270F35"/>
                </a:solidFill>
                <a:ea typeface="Times New Roman" panose="02020603050405020304" pitchFamily="18" charset="0"/>
                <a:cs typeface="Calibri" panose="020F0502020204030204" pitchFamily="34" charset="0"/>
              </a:rPr>
              <a:t> بل إن </a:t>
            </a:r>
            <a:r>
              <a:rPr lang="ar-SA" sz="2363" dirty="0">
                <a:solidFill>
                  <a:srgbClr val="FFFFFF"/>
                </a:solidFill>
                <a:ea typeface="Times New Roman" panose="02020603050405020304" pitchFamily="18" charset="0"/>
                <a:cs typeface="Calibri" panose="020F0502020204030204" pitchFamily="34" charset="0"/>
              </a:rPr>
              <a:t>هناك مـــــا لــم يستطع الإنسان رؤيته حتى الآن</a:t>
            </a:r>
            <a:endParaRPr lang="en-US" sz="2363" dirty="0">
              <a:solidFill>
                <a:srgbClr val="FFFFFF"/>
              </a:solidFill>
              <a:ea typeface="Times New Roman" panose="02020603050405020304" pitchFamily="18" charset="0"/>
              <a:cs typeface="Calibri" panose="020F0502020204030204" pitchFamily="34" charset="0"/>
            </a:endParaRPr>
          </a:p>
          <a:p>
            <a:pPr algn="r" rtl="1">
              <a:defRPr/>
            </a:pPr>
            <a:r>
              <a:rPr lang="ar-SA" sz="2363" dirty="0">
                <a:solidFill>
                  <a:srgbClr val="FFFFFF"/>
                </a:solidFill>
                <a:ea typeface="Times New Roman" panose="02020603050405020304" pitchFamily="18" charset="0"/>
                <a:cs typeface="Calibri" panose="020F0502020204030204" pitchFamily="34" charset="0"/>
              </a:rPr>
              <a:t> </a:t>
            </a:r>
            <a:r>
              <a:rPr lang="ar-SA" sz="2363" dirty="0">
                <a:solidFill>
                  <a:srgbClr val="270F35"/>
                </a:solidFill>
                <a:ea typeface="Times New Roman" panose="02020603050405020304" pitchFamily="18" charset="0"/>
                <a:cs typeface="Calibri" panose="020F0502020204030204" pitchFamily="34" charset="0"/>
              </a:rPr>
              <a:t>بهذه الأجهزة كما أن هناك ما لم يدركه الإنسان بحواسه لبعده الكبير عنه </a:t>
            </a:r>
            <a:r>
              <a:rPr lang="ar-SA" sz="2363" dirty="0">
                <a:solidFill>
                  <a:srgbClr val="FFCCCC"/>
                </a:solidFill>
                <a:ea typeface="Times New Roman" panose="02020603050405020304" pitchFamily="18" charset="0"/>
                <a:cs typeface="Calibri" panose="020F0502020204030204" pitchFamily="34" charset="0"/>
              </a:rPr>
              <a:t>رغم أن كل هذه الأشياء</a:t>
            </a:r>
            <a:endParaRPr lang="en-US" sz="2363" dirty="0">
              <a:solidFill>
                <a:srgbClr val="FFCCCC"/>
              </a:solidFill>
              <a:ea typeface="Times New Roman" panose="02020603050405020304" pitchFamily="18" charset="0"/>
              <a:cs typeface="Calibri" panose="020F0502020204030204" pitchFamily="34" charset="0"/>
            </a:endParaRPr>
          </a:p>
          <a:p>
            <a:pPr algn="r" rtl="1">
              <a:defRPr/>
            </a:pPr>
            <a:r>
              <a:rPr lang="ar-SA" sz="2363" dirty="0">
                <a:solidFill>
                  <a:srgbClr val="FFCCCC"/>
                </a:solidFill>
                <a:ea typeface="Times New Roman" panose="02020603050405020304" pitchFamily="18" charset="0"/>
                <a:cs typeface="Calibri" panose="020F0502020204030204" pitchFamily="34" charset="0"/>
              </a:rPr>
              <a:t> مادية</a:t>
            </a:r>
            <a:r>
              <a:rPr lang="ar-EG" sz="2363" dirty="0">
                <a:solidFill>
                  <a:srgbClr val="FFCCCC"/>
                </a:solidFill>
                <a:ea typeface="Times New Roman" panose="02020603050405020304" pitchFamily="18" charset="0"/>
                <a:cs typeface="Calibri" panose="020F0502020204030204" pitchFamily="34" charset="0"/>
              </a:rPr>
              <a:t>.</a:t>
            </a:r>
            <a:endParaRPr lang="ko-KR" altLang="en-US" sz="2363" dirty="0">
              <a:solidFill>
                <a:srgbClr val="FFCCCC"/>
              </a:solidFill>
              <a:ea typeface="맑은 고딕" panose="020B0503020000020004" pitchFamily="50" charset="-127"/>
            </a:endParaRPr>
          </a:p>
        </p:txBody>
      </p:sp>
      <p:pic>
        <p:nvPicPr>
          <p:cNvPr id="6" name="Google Shape;475;p25">
            <a:extLst>
              <a:ext uri="{FF2B5EF4-FFF2-40B4-BE49-F238E27FC236}">
                <a16:creationId xmlns:a16="http://schemas.microsoft.com/office/drawing/2014/main" id="{F972082D-1A9E-55DB-AFF6-F0C521B987A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12671"/>
          <a:stretch>
            <a:fillRect/>
          </a:stretch>
        </p:blipFill>
        <p:spPr bwMode="auto">
          <a:xfrm rot="19012083" flipH="1">
            <a:off x="2514600" y="973138"/>
            <a:ext cx="8858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6" name="069038 (1)">
            <a:hlinkClick r:id="" action="ppaction://media"/>
            <a:extLst>
              <a:ext uri="{FF2B5EF4-FFF2-40B4-BE49-F238E27FC236}">
                <a16:creationId xmlns:a16="http://schemas.microsoft.com/office/drawing/2014/main" id="{6ACA2FF0-4DD8-2316-FC93-C86C357B5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5494338"/>
            <a:ext cx="4111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7" name="069039 (1)">
            <a:hlinkClick r:id="" action="ppaction://media"/>
            <a:extLst>
              <a:ext uri="{FF2B5EF4-FFF2-40B4-BE49-F238E27FC236}">
                <a16:creationId xmlns:a16="http://schemas.microsoft.com/office/drawing/2014/main" id="{7242C739-C078-E0B3-F778-5DAD0D171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5508625"/>
            <a:ext cx="411162"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F5671B48-EC8A-6B0C-9A25-A2F8F327B854}"/>
              </a:ext>
            </a:extLst>
          </p:cNvPr>
          <p:cNvSpPr txBox="1">
            <a:spLocks noChangeArrowheads="1"/>
          </p:cNvSpPr>
          <p:nvPr/>
        </p:nvSpPr>
        <p:spPr bwMode="auto">
          <a:xfrm>
            <a:off x="2227263" y="2439988"/>
            <a:ext cx="7412037" cy="457200"/>
          </a:xfrm>
          <a:prstGeom prst="rect">
            <a:avLst/>
          </a:prstGeom>
          <a:noFill/>
          <a:ln w="9525">
            <a:noFill/>
            <a:miter lim="800000"/>
            <a:headEnd/>
            <a:tailEnd/>
          </a:ln>
        </p:spPr>
        <p:txBody>
          <a:bodyPr>
            <a:spAutoFit/>
          </a:bodyPr>
          <a:lstStyle/>
          <a:p>
            <a:pPr algn="ctr">
              <a:defRPr/>
            </a:pPr>
            <a:r>
              <a:rPr lang="ar-EG" sz="2363" dirty="0">
                <a:solidFill>
                  <a:srgbClr val="FFCCCC"/>
                </a:solidFill>
                <a:latin typeface="conv_original-hafs"/>
              </a:rPr>
              <a:t>﴿وَالسَّمَاءَ بَنَيْنَاهَا بِأَيْدٍ وَإِنَّا لَمُوسِعُونَ﴾</a:t>
            </a:r>
          </a:p>
        </p:txBody>
      </p:sp>
      <p:sp>
        <p:nvSpPr>
          <p:cNvPr id="5" name="Rectangle: Diagonal Corners Rounded 4">
            <a:extLst>
              <a:ext uri="{FF2B5EF4-FFF2-40B4-BE49-F238E27FC236}">
                <a16:creationId xmlns:a16="http://schemas.microsoft.com/office/drawing/2014/main" id="{94B81245-DD3A-45F5-ACE7-55B326383B48}"/>
              </a:ext>
            </a:extLst>
          </p:cNvPr>
          <p:cNvSpPr/>
          <p:nvPr/>
        </p:nvSpPr>
        <p:spPr>
          <a:xfrm>
            <a:off x="6965950" y="695325"/>
            <a:ext cx="2127250" cy="728663"/>
          </a:xfrm>
          <a:prstGeom prst="round2DiagRect">
            <a:avLst/>
          </a:prstGeom>
          <a:no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EG" sz="2700" dirty="0">
                <a:solidFill>
                  <a:srgbClr val="FFFFFF"/>
                </a:solidFill>
                <a:cs typeface="Calibri" panose="020F0502020204030204" pitchFamily="34" charset="0"/>
              </a:rPr>
              <a:t>هل تعلم</a:t>
            </a:r>
          </a:p>
        </p:txBody>
      </p:sp>
      <p:sp>
        <p:nvSpPr>
          <p:cNvPr id="6" name="Content Placeholder 2">
            <a:extLst>
              <a:ext uri="{FF2B5EF4-FFF2-40B4-BE49-F238E27FC236}">
                <a16:creationId xmlns:a16="http://schemas.microsoft.com/office/drawing/2014/main" id="{06EEFC90-E0A4-350C-464B-4C5482C628F9}"/>
              </a:ext>
            </a:extLst>
          </p:cNvPr>
          <p:cNvSpPr txBox="1">
            <a:spLocks/>
          </p:cNvSpPr>
          <p:nvPr/>
        </p:nvSpPr>
        <p:spPr>
          <a:xfrm>
            <a:off x="100013" y="1484313"/>
            <a:ext cx="10026650" cy="790575"/>
          </a:xfrm>
          <a:prstGeom prst="rect">
            <a:avLst/>
          </a:prstGeom>
        </p:spPr>
        <p:txBody>
          <a:bodyPr lIns="84022" tIns="42012" rIns="84022" bIns="42012"/>
          <a:lstStyle>
            <a:lvl1pPr marL="373384" indent="-373384" algn="l" defTabSz="995690" rtl="0" eaLnBrk="1" latinLnBrk="1" hangingPunct="1">
              <a:spcBef>
                <a:spcPct val="20000"/>
              </a:spcBef>
              <a:buFont typeface="Arial" pitchFamily="34" charset="0"/>
              <a:buNone/>
              <a:defRPr lang="ko-KR" altLang="en-US" sz="2000" i="1" kern="1200" baseline="0">
                <a:solidFill>
                  <a:schemeClr val="bg1"/>
                </a:solidFill>
                <a:latin typeface="+mj-lt"/>
                <a:ea typeface="맑은 고딕" pitchFamily="50" charset="-127"/>
                <a:cs typeface="+mn-cs"/>
              </a:defRPr>
            </a:lvl1pPr>
            <a:lvl2pPr marL="808998" indent="-311153" algn="l" defTabSz="995690" rtl="0" eaLnBrk="1" latinLnBrk="1" hangingPunct="1">
              <a:spcBef>
                <a:spcPct val="20000"/>
              </a:spcBef>
              <a:buFont typeface="Arial" pitchFamily="34" charset="0"/>
              <a:buNone/>
              <a:defRPr lang="ko-KR" altLang="en-US" sz="2500" kern="1200" baseline="0">
                <a:solidFill>
                  <a:schemeClr val="tx1">
                    <a:lumMod val="75000"/>
                    <a:lumOff val="25000"/>
                  </a:schemeClr>
                </a:solidFill>
                <a:latin typeface="Noto Sans" pitchFamily="34" charset="0"/>
                <a:ea typeface="맑은 고딕" pitchFamily="50" charset="-127"/>
                <a:cs typeface="+mn-cs"/>
              </a:defRPr>
            </a:lvl2pPr>
            <a:lvl3pPr marL="1244613" indent="-248923" algn="l" defTabSz="995690" rtl="0" eaLnBrk="1" latinLnBrk="1" hangingPunct="1">
              <a:spcBef>
                <a:spcPct val="20000"/>
              </a:spcBef>
              <a:buFont typeface="Arial" pitchFamily="34" charset="0"/>
              <a:buNone/>
              <a:defRPr lang="ko-KR" altLang="en-US" sz="2500" kern="1200" baseline="0">
                <a:solidFill>
                  <a:schemeClr val="tx1">
                    <a:lumMod val="75000"/>
                    <a:lumOff val="25000"/>
                  </a:schemeClr>
                </a:solidFill>
                <a:latin typeface="Noto Sans" pitchFamily="34" charset="0"/>
                <a:ea typeface="맑은 고딕" pitchFamily="50" charset="-127"/>
                <a:cs typeface="+mn-cs"/>
              </a:defRPr>
            </a:lvl3pPr>
            <a:lvl4pPr marL="1742458" indent="-248923" algn="l" defTabSz="995690" rtl="0" eaLnBrk="1" latinLnBrk="1" hangingPunct="1">
              <a:spcBef>
                <a:spcPct val="20000"/>
              </a:spcBef>
              <a:buFont typeface="Arial" pitchFamily="34" charset="0"/>
              <a:buNone/>
              <a:defRPr lang="ko-KR" altLang="en-US" sz="2500" kern="1200" baseline="0">
                <a:solidFill>
                  <a:schemeClr val="tx1">
                    <a:lumMod val="75000"/>
                    <a:lumOff val="25000"/>
                  </a:schemeClr>
                </a:solidFill>
                <a:latin typeface="Noto Sans" pitchFamily="34" charset="0"/>
                <a:ea typeface="맑은 고딕" pitchFamily="50" charset="-127"/>
                <a:cs typeface="+mn-cs"/>
              </a:defRPr>
            </a:lvl4pPr>
            <a:lvl5pPr marL="2240303" indent="-248923" algn="l" defTabSz="995690" rtl="0" eaLnBrk="1" latinLnBrk="1" hangingPunct="1">
              <a:spcBef>
                <a:spcPct val="20000"/>
              </a:spcBef>
              <a:buFont typeface="Arial" pitchFamily="34" charset="0"/>
              <a:buNone/>
              <a:defRPr lang="ko-KR" altLang="en-US" sz="2500" kern="1200" baseline="0">
                <a:solidFill>
                  <a:schemeClr val="tx1">
                    <a:lumMod val="75000"/>
                    <a:lumOff val="25000"/>
                  </a:schemeClr>
                </a:solidFill>
                <a:latin typeface="Noto Sans" pitchFamily="34" charset="0"/>
                <a:ea typeface="맑은 고딕" pitchFamily="50" charset="-127"/>
                <a:cs typeface="+mn-cs"/>
              </a:defRPr>
            </a:lvl5pPr>
            <a:lvl6pPr marL="2738148" indent="-248923" algn="l" defTabSz="995690" rtl="0" eaLnBrk="1" latinLnBrk="1"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1"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1"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1" hangingPunct="1">
              <a:spcBef>
                <a:spcPct val="20000"/>
              </a:spcBef>
              <a:buFont typeface="Arial" pitchFamily="34" charset="0"/>
              <a:buChar char="•"/>
              <a:defRPr sz="2200" kern="1200">
                <a:solidFill>
                  <a:schemeClr val="tx1"/>
                </a:solidFill>
                <a:latin typeface="+mn-lt"/>
                <a:ea typeface="+mn-ea"/>
                <a:cs typeface="+mn-cs"/>
              </a:defRPr>
            </a:lvl9pPr>
          </a:lstStyle>
          <a:p>
            <a:pPr algn="r">
              <a:defRPr/>
            </a:pPr>
            <a:r>
              <a:rPr lang="ar-EG" sz="2363" dirty="0">
                <a:solidFill>
                  <a:srgbClr val="ED9A94"/>
                </a:solidFill>
                <a:cs typeface="Calibri" panose="020F0502020204030204" pitchFamily="34" charset="0"/>
              </a:rPr>
              <a:t>أن </a:t>
            </a:r>
            <a:r>
              <a:rPr lang="ar-SA" sz="2363" dirty="0">
                <a:solidFill>
                  <a:srgbClr val="ED9A94"/>
                </a:solidFill>
                <a:cs typeface="Calibri" panose="020F0502020204030204" pitchFamily="34" charset="0"/>
              </a:rPr>
              <a:t>هذا الكون من الاتساع والضخامة الهائلة بما لا يتصوره عقل الإنسان</a:t>
            </a:r>
            <a:r>
              <a:rPr lang="ar-EG" sz="2363" dirty="0">
                <a:solidFill>
                  <a:srgbClr val="ED9A94"/>
                </a:solidFill>
                <a:cs typeface="Calibri" panose="020F0502020204030204" pitchFamily="34" charset="0"/>
              </a:rPr>
              <a:t> </a:t>
            </a:r>
            <a:r>
              <a:rPr lang="ar-SA" sz="2363" dirty="0">
                <a:solidFill>
                  <a:srgbClr val="ED9A94"/>
                </a:solidFill>
                <a:cs typeface="Calibri" panose="020F0502020204030204" pitchFamily="34" charset="0"/>
              </a:rPr>
              <a:t>ورغم هذا الاتساع الهائل إلا أن هذا الكون في اتساع مستمر</a:t>
            </a:r>
            <a:endParaRPr lang="ar-EG" sz="2363" dirty="0">
              <a:solidFill>
                <a:srgbClr val="ED9A94"/>
              </a:solidFill>
              <a:cs typeface="Calibri" panose="020F0502020204030204" pitchFamily="34" charset="0"/>
            </a:endParaRPr>
          </a:p>
          <a:p>
            <a:pPr algn="r">
              <a:defRPr/>
            </a:pPr>
            <a:r>
              <a:rPr lang="ar-EG" sz="2363" dirty="0">
                <a:solidFill>
                  <a:srgbClr val="ED9A94"/>
                </a:solidFill>
                <a:cs typeface="Calibri" panose="020F0502020204030204" pitchFamily="34" charset="0"/>
              </a:rPr>
              <a:t>قال تعالى:</a:t>
            </a:r>
            <a:endParaRPr lang="en-US" sz="2363" dirty="0">
              <a:solidFill>
                <a:srgbClr val="ED9A94"/>
              </a:solidFill>
            </a:endParaRPr>
          </a:p>
        </p:txBody>
      </p:sp>
      <p:sp>
        <p:nvSpPr>
          <p:cNvPr id="9" name="Content Placeholder 8">
            <a:extLst>
              <a:ext uri="{FF2B5EF4-FFF2-40B4-BE49-F238E27FC236}">
                <a16:creationId xmlns:a16="http://schemas.microsoft.com/office/drawing/2014/main" id="{D85621BE-9E49-0502-1F40-131189F4FA71}"/>
              </a:ext>
            </a:extLst>
          </p:cNvPr>
          <p:cNvSpPr>
            <a:spLocks noGrp="1"/>
          </p:cNvSpPr>
          <p:nvPr>
            <p:ph idx="1"/>
          </p:nvPr>
        </p:nvSpPr>
        <p:spPr>
          <a:xfrm>
            <a:off x="0" y="3125788"/>
            <a:ext cx="10226675" cy="24304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algn="r">
              <a:buSzPts val="1600"/>
              <a:defRPr/>
            </a:pPr>
            <a:r>
              <a:rPr lang="ar-SA" altLang="en-US" sz="2300" dirty="0">
                <a:solidFill>
                  <a:srgbClr val="FFFFFF"/>
                </a:solidFill>
                <a:ea typeface="Malgun Gothic" pitchFamily="34" charset="-127"/>
                <a:cs typeface="Calibri" pitchFamily="34" charset="0"/>
              </a:rPr>
              <a:t>ورغم اتساع هذا الكون الضخم الهائل واستمراره في الاتساع وتعدد</a:t>
            </a:r>
            <a:r>
              <a:rPr lang="ar-EG" altLang="en-US" sz="2300" dirty="0">
                <a:solidFill>
                  <a:srgbClr val="FFFFFF"/>
                </a:solidFill>
                <a:ea typeface="Malgun Gothic" pitchFamily="34" charset="-127"/>
                <a:cs typeface="Calibri" pitchFamily="34" charset="0"/>
              </a:rPr>
              <a:t> </a:t>
            </a:r>
            <a:r>
              <a:rPr lang="ar-SA" altLang="en-US" sz="2300" dirty="0">
                <a:solidFill>
                  <a:srgbClr val="FFFFFF"/>
                </a:solidFill>
                <a:ea typeface="Malgun Gothic" pitchFamily="34" charset="-127"/>
                <a:cs typeface="Calibri" pitchFamily="34" charset="0"/>
              </a:rPr>
              <a:t>عناصره التي لا تحصى ولا تعد، فإنه يعمل في نظام متكامل متناغم متناسق عجيب وفق قواني</a:t>
            </a:r>
            <a:r>
              <a:rPr lang="ar-EG" altLang="en-US" sz="2300" dirty="0">
                <a:solidFill>
                  <a:srgbClr val="FFFFFF"/>
                </a:solidFill>
                <a:ea typeface="Malgun Gothic" pitchFamily="34" charset="-127"/>
                <a:cs typeface="Calibri" pitchFamily="34" charset="0"/>
              </a:rPr>
              <a:t>ن </a:t>
            </a:r>
            <a:r>
              <a:rPr lang="ar-SA" altLang="en-US" sz="2300" dirty="0">
                <a:solidFill>
                  <a:srgbClr val="FFFFFF"/>
                </a:solidFill>
                <a:ea typeface="Malgun Gothic" pitchFamily="34" charset="-127"/>
                <a:cs typeface="Calibri" pitchFamily="34" charset="0"/>
              </a:rPr>
              <a:t> الخالق عز وجل</a:t>
            </a:r>
            <a:r>
              <a:rPr lang="ar-EG" altLang="en-US" sz="2300" dirty="0">
                <a:solidFill>
                  <a:srgbClr val="FFFFFF"/>
                </a:solidFill>
                <a:ea typeface="Malgun Gothic" pitchFamily="34" charset="-127"/>
                <a:cs typeface="Calibri" pitchFamily="34" charset="0"/>
              </a:rPr>
              <a:t>.</a:t>
            </a:r>
          </a:p>
          <a:p>
            <a:pPr marL="0" algn="r">
              <a:buSzPts val="1600"/>
              <a:defRPr/>
            </a:pPr>
            <a:r>
              <a:rPr lang="ar-EG" sz="2300" dirty="0">
                <a:solidFill>
                  <a:srgbClr val="FFFFFF"/>
                </a:solidFill>
                <a:ea typeface="Malgun Gothic" pitchFamily="34" charset="-127"/>
                <a:cs typeface="Calibri" pitchFamily="34" charset="0"/>
              </a:rPr>
              <a:t>و</a:t>
            </a:r>
            <a:r>
              <a:rPr lang="ar-SA" sz="2300" dirty="0">
                <a:solidFill>
                  <a:srgbClr val="FFFFFF"/>
                </a:solidFill>
                <a:ea typeface="Malgun Gothic" pitchFamily="34" charset="-127"/>
                <a:cs typeface="Calibri" pitchFamily="34" charset="0"/>
              </a:rPr>
              <a:t>قد سخر الله هذا الكون على ضخامته وتعدد مكوناته، للإنسان هـ</a:t>
            </a:r>
            <a:r>
              <a:rPr lang="ar-EG" sz="2300" dirty="0">
                <a:solidFill>
                  <a:srgbClr val="FFFFFF"/>
                </a:solidFill>
                <a:ea typeface="Malgun Gothic" pitchFamily="34" charset="-127"/>
                <a:cs typeface="Calibri" pitchFamily="34" charset="0"/>
              </a:rPr>
              <a:t>ذا</a:t>
            </a:r>
            <a:r>
              <a:rPr lang="ar-SA" sz="2300" dirty="0">
                <a:solidFill>
                  <a:srgbClr val="FFFFFF"/>
                </a:solidFill>
                <a:ea typeface="Malgun Gothic" pitchFamily="34" charset="-127"/>
                <a:cs typeface="Calibri" pitchFamily="34" charset="0"/>
              </a:rPr>
              <a:t> الكائن الصغير على الرغم من </a:t>
            </a:r>
            <a:endParaRPr lang="ar-EG" sz="2300" dirty="0">
              <a:solidFill>
                <a:srgbClr val="FFFFFF"/>
              </a:solidFill>
              <a:ea typeface="Malgun Gothic" pitchFamily="34" charset="-127"/>
              <a:cs typeface="Calibri" pitchFamily="34" charset="0"/>
            </a:endParaRPr>
          </a:p>
          <a:p>
            <a:pPr marL="0" algn="r">
              <a:buSzPts val="1600"/>
              <a:defRPr/>
            </a:pPr>
            <a:r>
              <a:rPr lang="ar-SA" sz="2300" dirty="0">
                <a:solidFill>
                  <a:srgbClr val="FFFFFF"/>
                </a:solidFill>
                <a:ea typeface="Malgun Gothic" pitchFamily="34" charset="-127"/>
                <a:cs typeface="Calibri" pitchFamily="34" charset="0"/>
              </a:rPr>
              <a:t>ضعف قوته، </a:t>
            </a:r>
            <a:r>
              <a:rPr lang="ar-SA" sz="2300" b="1" dirty="0">
                <a:solidFill>
                  <a:srgbClr val="FFFFFF"/>
                </a:solidFill>
                <a:ea typeface="Malgun Gothic" pitchFamily="34" charset="-127"/>
                <a:cs typeface="Calibri" pitchFamily="34" charset="0"/>
              </a:rPr>
              <a:t>فمن السماء إلى الأرض وما بينهما</a:t>
            </a:r>
            <a:r>
              <a:rPr lang="ar-EG" sz="2300" b="1" dirty="0">
                <a:solidFill>
                  <a:srgbClr val="FFFFFF"/>
                </a:solidFill>
                <a:ea typeface="Malgun Gothic" pitchFamily="34" charset="-127"/>
                <a:cs typeface="Calibri" pitchFamily="34" charset="0"/>
              </a:rPr>
              <a:t> </a:t>
            </a:r>
            <a:r>
              <a:rPr lang="ar-SA" sz="2300" b="1" dirty="0">
                <a:solidFill>
                  <a:srgbClr val="FFFFFF"/>
                </a:solidFill>
                <a:ea typeface="Malgun Gothic" pitchFamily="34" charset="-127"/>
                <a:cs typeface="Calibri" pitchFamily="34" charset="0"/>
              </a:rPr>
              <a:t>كلها مسخرة للإنسان</a:t>
            </a:r>
            <a:r>
              <a:rPr lang="ar-EG" sz="2300" dirty="0">
                <a:solidFill>
                  <a:srgbClr val="FFFFFF"/>
                </a:solidFill>
                <a:ea typeface="Malgun Gothic" pitchFamily="34" charset="-127"/>
                <a:cs typeface="Calibri" pitchFamily="34" charset="0"/>
              </a:rPr>
              <a:t>.</a:t>
            </a:r>
            <a:r>
              <a:rPr lang="ar-EG" altLang="en-US" sz="2300" dirty="0">
                <a:solidFill>
                  <a:srgbClr val="FFFFFF"/>
                </a:solidFill>
                <a:ea typeface="Malgun Gothic" pitchFamily="34" charset="-127"/>
                <a:cs typeface="Calibri" pitchFamily="34" charset="0"/>
              </a:rPr>
              <a:t> </a:t>
            </a:r>
          </a:p>
          <a:p>
            <a:pPr marL="0" algn="ctr">
              <a:defRPr/>
            </a:pPr>
            <a:endParaRPr lang="ar-EG" sz="2300" b="1" i="0" dirty="0">
              <a:solidFill>
                <a:srgbClr val="FFFFFF"/>
              </a:solidFill>
              <a:latin typeface="conv_original-hafs"/>
              <a:ea typeface="Malgun Gothic" pitchFamily="34" charset="-127"/>
              <a:cs typeface="Calibri" pitchFamily="34" charset="0"/>
            </a:endParaRPr>
          </a:p>
        </p:txBody>
      </p:sp>
      <p:pic>
        <p:nvPicPr>
          <p:cNvPr id="175110" name="051047 (1)">
            <a:hlinkClick r:id="" action="ppaction://media"/>
            <a:extLst>
              <a:ext uri="{FF2B5EF4-FFF2-40B4-BE49-F238E27FC236}">
                <a16:creationId xmlns:a16="http://schemas.microsoft.com/office/drawing/2014/main" id="{EB6E1DB7-BACE-8B6A-6F93-1638CF178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25" y="2409825"/>
            <a:ext cx="411162"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circle(in)">
                                      <p:cBhvr>
                                        <p:cTn id="37" dur="2000"/>
                                        <p:tgtEl>
                                          <p:spTgt spid="9">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circle(in)">
                                      <p:cBhvr>
                                        <p:cTn id="42" dur="2000"/>
                                        <p:tgtEl>
                                          <p:spTgt spid="9">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Effect transition="in" filter="circle(in)">
                                      <p:cBhvr>
                                        <p:cTn id="47"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9"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6">
            <a:extLst>
              <a:ext uri="{FF2B5EF4-FFF2-40B4-BE49-F238E27FC236}">
                <a16:creationId xmlns:a16="http://schemas.microsoft.com/office/drawing/2014/main" id="{052B571C-70C4-36D7-9530-9EA0FAB02F99}"/>
              </a:ext>
            </a:extLst>
          </p:cNvPr>
          <p:cNvSpPr>
            <a:spLocks noGrp="1"/>
          </p:cNvSpPr>
          <p:nvPr>
            <p:ph type="ctrTitle"/>
          </p:nvPr>
        </p:nvSpPr>
        <p:spPr>
          <a:xfrm>
            <a:off x="828675" y="938213"/>
            <a:ext cx="8204200" cy="3827462"/>
          </a:xfrm>
        </p:spPr>
        <p:txBody>
          <a:bodyPr/>
          <a:lstStyle/>
          <a:p>
            <a:pPr algn="ctr" defTabSz="771662">
              <a:lnSpc>
                <a:spcPct val="200000"/>
              </a:lnSpc>
              <a:buClrTx/>
              <a:defRPr/>
            </a:pPr>
            <a:r>
              <a:rPr kumimoji="1" lang="ar-EG" altLang="ko-KR" sz="6751" b="1">
                <a:solidFill>
                  <a:srgbClr val="FFCCCC"/>
                </a:solidFill>
                <a:cs typeface="굴림" pitchFamily="50" charset="-127"/>
              </a:rPr>
              <a:t>دور المناهج نحو الكون المحسوس</a:t>
            </a:r>
            <a:endParaRPr kumimoji="1" lang="en-US" altLang="ko-KR" sz="6751" b="1">
              <a:solidFill>
                <a:srgbClr val="FFCCCC"/>
              </a:solidFill>
              <a:cs typeface="굴림" pitchFamily="50" charset="-127"/>
            </a:endParaRPr>
          </a:p>
        </p:txBody>
      </p:sp>
      <p:pic>
        <p:nvPicPr>
          <p:cNvPr id="176131" name="그림 2">
            <a:extLst>
              <a:ext uri="{FF2B5EF4-FFF2-40B4-BE49-F238E27FC236}">
                <a16:creationId xmlns:a16="http://schemas.microsoft.com/office/drawing/2014/main" id="{9A9F4A9E-B45B-DEB1-628D-E318D42F8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5188" y="755650"/>
            <a:ext cx="1489075"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직선 연결선 5">
            <a:extLst>
              <a:ext uri="{FF2B5EF4-FFF2-40B4-BE49-F238E27FC236}">
                <a16:creationId xmlns:a16="http://schemas.microsoft.com/office/drawing/2014/main" id="{19C1DD19-8B84-3000-E7B3-7505568F0448}"/>
              </a:ext>
            </a:extLst>
          </p:cNvPr>
          <p:cNvCxnSpPr/>
          <p:nvPr/>
        </p:nvCxnSpPr>
        <p:spPr>
          <a:xfrm>
            <a:off x="1619250" y="4522788"/>
            <a:ext cx="1762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6133" name="그룹 27">
            <a:extLst>
              <a:ext uri="{FF2B5EF4-FFF2-40B4-BE49-F238E27FC236}">
                <a16:creationId xmlns:a16="http://schemas.microsoft.com/office/drawing/2014/main" id="{5A4E2207-B507-751F-0293-2963B89FE7EC}"/>
              </a:ext>
            </a:extLst>
          </p:cNvPr>
          <p:cNvGrpSpPr>
            <a:grpSpLocks/>
          </p:cNvGrpSpPr>
          <p:nvPr/>
        </p:nvGrpSpPr>
        <p:grpSpPr bwMode="auto">
          <a:xfrm>
            <a:off x="4579938" y="5730875"/>
            <a:ext cx="1136650" cy="293688"/>
            <a:chOff x="5427663" y="6156959"/>
            <a:chExt cx="1347606" cy="348343"/>
          </a:xfrm>
        </p:grpSpPr>
        <p:grpSp>
          <p:nvGrpSpPr>
            <p:cNvPr id="176135" name="그룹 28">
              <a:extLst>
                <a:ext uri="{FF2B5EF4-FFF2-40B4-BE49-F238E27FC236}">
                  <a16:creationId xmlns:a16="http://schemas.microsoft.com/office/drawing/2014/main" id="{680FB5E5-E9B0-1D69-B383-1310D3F48AF5}"/>
                </a:ext>
              </a:extLst>
            </p:cNvPr>
            <p:cNvGrpSpPr>
              <a:grpSpLocks/>
            </p:cNvGrpSpPr>
            <p:nvPr/>
          </p:nvGrpSpPr>
          <p:grpSpPr bwMode="auto">
            <a:xfrm>
              <a:off x="5427663" y="6166383"/>
              <a:ext cx="1335600" cy="338400"/>
              <a:chOff x="5427663" y="6166383"/>
              <a:chExt cx="1335600" cy="338400"/>
            </a:xfrm>
          </p:grpSpPr>
          <p:sp>
            <p:nvSpPr>
              <p:cNvPr id="31" name="AutoShape 3">
                <a:extLst>
                  <a:ext uri="{FF2B5EF4-FFF2-40B4-BE49-F238E27FC236}">
                    <a16:creationId xmlns:a16="http://schemas.microsoft.com/office/drawing/2014/main" id="{BD28FAFF-5BEE-4467-7508-219949B442B6}"/>
                  </a:ext>
                </a:extLst>
              </p:cNvPr>
              <p:cNvSpPr>
                <a:spLocks noChangeAspect="1" noChangeArrowheads="1" noTextEdit="1"/>
              </p:cNvSpPr>
              <p:nvPr/>
            </p:nvSpPr>
            <p:spPr bwMode="auto">
              <a:xfrm>
                <a:off x="5429545" y="6166375"/>
                <a:ext cx="1332549" cy="338928"/>
              </a:xfrm>
              <a:prstGeom prst="rect">
                <a:avLst/>
              </a:prstGeom>
              <a:no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2" name="Freeform 5">
                <a:extLst>
                  <a:ext uri="{FF2B5EF4-FFF2-40B4-BE49-F238E27FC236}">
                    <a16:creationId xmlns:a16="http://schemas.microsoft.com/office/drawing/2014/main" id="{332D4F2A-ACE4-367A-B291-DC89A14D6C7B}"/>
                  </a:ext>
                </a:extLst>
              </p:cNvPr>
              <p:cNvSpPr>
                <a:spLocks/>
              </p:cNvSpPr>
              <p:nvPr/>
            </p:nvSpPr>
            <p:spPr bwMode="auto">
              <a:xfrm>
                <a:off x="5629051" y="6341487"/>
                <a:ext cx="84697" cy="131805"/>
              </a:xfrm>
              <a:custGeom>
                <a:avLst/>
                <a:gdLst>
                  <a:gd name="T0" fmla="*/ 83 w 83"/>
                  <a:gd name="T1" fmla="*/ 90 h 130"/>
                  <a:gd name="T2" fmla="*/ 79 w 83"/>
                  <a:gd name="T3" fmla="*/ 108 h 130"/>
                  <a:gd name="T4" fmla="*/ 69 w 83"/>
                  <a:gd name="T5" fmla="*/ 120 h 130"/>
                  <a:gd name="T6" fmla="*/ 54 w 83"/>
                  <a:gd name="T7" fmla="*/ 128 h 130"/>
                  <a:gd name="T8" fmla="*/ 36 w 83"/>
                  <a:gd name="T9" fmla="*/ 130 h 130"/>
                  <a:gd name="T10" fmla="*/ 24 w 83"/>
                  <a:gd name="T11" fmla="*/ 129 h 130"/>
                  <a:gd name="T12" fmla="*/ 14 w 83"/>
                  <a:gd name="T13" fmla="*/ 127 h 130"/>
                  <a:gd name="T14" fmla="*/ 7 w 83"/>
                  <a:gd name="T15" fmla="*/ 124 h 130"/>
                  <a:gd name="T16" fmla="*/ 3 w 83"/>
                  <a:gd name="T17" fmla="*/ 121 h 130"/>
                  <a:gd name="T18" fmla="*/ 1 w 83"/>
                  <a:gd name="T19" fmla="*/ 117 h 130"/>
                  <a:gd name="T20" fmla="*/ 0 w 83"/>
                  <a:gd name="T21" fmla="*/ 110 h 130"/>
                  <a:gd name="T22" fmla="*/ 0 w 83"/>
                  <a:gd name="T23" fmla="*/ 105 h 130"/>
                  <a:gd name="T24" fmla="*/ 1 w 83"/>
                  <a:gd name="T25" fmla="*/ 102 h 130"/>
                  <a:gd name="T26" fmla="*/ 2 w 83"/>
                  <a:gd name="T27" fmla="*/ 100 h 130"/>
                  <a:gd name="T28" fmla="*/ 4 w 83"/>
                  <a:gd name="T29" fmla="*/ 99 h 130"/>
                  <a:gd name="T30" fmla="*/ 8 w 83"/>
                  <a:gd name="T31" fmla="*/ 101 h 130"/>
                  <a:gd name="T32" fmla="*/ 14 w 83"/>
                  <a:gd name="T33" fmla="*/ 105 h 130"/>
                  <a:gd name="T34" fmla="*/ 24 w 83"/>
                  <a:gd name="T35" fmla="*/ 108 h 130"/>
                  <a:gd name="T36" fmla="*/ 36 w 83"/>
                  <a:gd name="T37" fmla="*/ 110 h 130"/>
                  <a:gd name="T38" fmla="*/ 45 w 83"/>
                  <a:gd name="T39" fmla="*/ 109 h 130"/>
                  <a:gd name="T40" fmla="*/ 51 w 83"/>
                  <a:gd name="T41" fmla="*/ 105 h 130"/>
                  <a:gd name="T42" fmla="*/ 55 w 83"/>
                  <a:gd name="T43" fmla="*/ 100 h 130"/>
                  <a:gd name="T44" fmla="*/ 56 w 83"/>
                  <a:gd name="T45" fmla="*/ 94 h 130"/>
                  <a:gd name="T46" fmla="*/ 54 w 83"/>
                  <a:gd name="T47" fmla="*/ 86 h 130"/>
                  <a:gd name="T48" fmla="*/ 48 w 83"/>
                  <a:gd name="T49" fmla="*/ 81 h 130"/>
                  <a:gd name="T50" fmla="*/ 39 w 83"/>
                  <a:gd name="T51" fmla="*/ 76 h 130"/>
                  <a:gd name="T52" fmla="*/ 29 w 83"/>
                  <a:gd name="T53" fmla="*/ 72 h 130"/>
                  <a:gd name="T54" fmla="*/ 19 w 83"/>
                  <a:gd name="T55" fmla="*/ 66 h 130"/>
                  <a:gd name="T56" fmla="*/ 11 w 83"/>
                  <a:gd name="T57" fmla="*/ 59 h 130"/>
                  <a:gd name="T58" fmla="*/ 5 w 83"/>
                  <a:gd name="T59" fmla="*/ 50 h 130"/>
                  <a:gd name="T60" fmla="*/ 2 w 83"/>
                  <a:gd name="T61" fmla="*/ 36 h 130"/>
                  <a:gd name="T62" fmla="*/ 6 w 83"/>
                  <a:gd name="T63" fmla="*/ 20 h 130"/>
                  <a:gd name="T64" fmla="*/ 15 w 83"/>
                  <a:gd name="T65" fmla="*/ 9 h 130"/>
                  <a:gd name="T66" fmla="*/ 28 w 83"/>
                  <a:gd name="T67" fmla="*/ 2 h 130"/>
                  <a:gd name="T68" fmla="*/ 45 w 83"/>
                  <a:gd name="T69" fmla="*/ 0 h 130"/>
                  <a:gd name="T70" fmla="*/ 54 w 83"/>
                  <a:gd name="T71" fmla="*/ 0 h 130"/>
                  <a:gd name="T72" fmla="*/ 62 w 83"/>
                  <a:gd name="T73" fmla="*/ 2 h 130"/>
                  <a:gd name="T74" fmla="*/ 69 w 83"/>
                  <a:gd name="T75" fmla="*/ 5 h 130"/>
                  <a:gd name="T76" fmla="*/ 73 w 83"/>
                  <a:gd name="T77" fmla="*/ 7 h 130"/>
                  <a:gd name="T78" fmla="*/ 75 w 83"/>
                  <a:gd name="T79" fmla="*/ 9 h 130"/>
                  <a:gd name="T80" fmla="*/ 75 w 83"/>
                  <a:gd name="T81" fmla="*/ 11 h 130"/>
                  <a:gd name="T82" fmla="*/ 75 w 83"/>
                  <a:gd name="T83" fmla="*/ 13 h 130"/>
                  <a:gd name="T84" fmla="*/ 76 w 83"/>
                  <a:gd name="T85" fmla="*/ 18 h 130"/>
                  <a:gd name="T86" fmla="*/ 75 w 83"/>
                  <a:gd name="T87" fmla="*/ 22 h 130"/>
                  <a:gd name="T88" fmla="*/ 75 w 83"/>
                  <a:gd name="T89" fmla="*/ 26 h 130"/>
                  <a:gd name="T90" fmla="*/ 74 w 83"/>
                  <a:gd name="T91" fmla="*/ 28 h 130"/>
                  <a:gd name="T92" fmla="*/ 72 w 83"/>
                  <a:gd name="T93" fmla="*/ 28 h 130"/>
                  <a:gd name="T94" fmla="*/ 69 w 83"/>
                  <a:gd name="T95" fmla="*/ 27 h 130"/>
                  <a:gd name="T96" fmla="*/ 63 w 83"/>
                  <a:gd name="T97" fmla="*/ 24 h 130"/>
                  <a:gd name="T98" fmla="*/ 55 w 83"/>
                  <a:gd name="T99" fmla="*/ 21 h 130"/>
                  <a:gd name="T100" fmla="*/ 45 w 83"/>
                  <a:gd name="T101" fmla="*/ 20 h 130"/>
                  <a:gd name="T102" fmla="*/ 38 w 83"/>
                  <a:gd name="T103" fmla="*/ 21 h 130"/>
                  <a:gd name="T104" fmla="*/ 33 w 83"/>
                  <a:gd name="T105" fmla="*/ 23 h 130"/>
                  <a:gd name="T106" fmla="*/ 30 w 83"/>
                  <a:gd name="T107" fmla="*/ 28 h 130"/>
                  <a:gd name="T108" fmla="*/ 28 w 83"/>
                  <a:gd name="T109" fmla="*/ 33 h 130"/>
                  <a:gd name="T110" fmla="*/ 31 w 83"/>
                  <a:gd name="T111" fmla="*/ 40 h 130"/>
                  <a:gd name="T112" fmla="*/ 37 w 83"/>
                  <a:gd name="T113" fmla="*/ 46 h 130"/>
                  <a:gd name="T114" fmla="*/ 46 w 83"/>
                  <a:gd name="T115" fmla="*/ 50 h 130"/>
                  <a:gd name="T116" fmla="*/ 56 w 83"/>
                  <a:gd name="T117" fmla="*/ 55 h 130"/>
                  <a:gd name="T118" fmla="*/ 66 w 83"/>
                  <a:gd name="T119" fmla="*/ 60 h 130"/>
                  <a:gd name="T120" fmla="*/ 74 w 83"/>
                  <a:gd name="T121" fmla="*/ 67 h 130"/>
                  <a:gd name="T122" fmla="*/ 81 w 83"/>
                  <a:gd name="T123" fmla="*/ 77 h 130"/>
                  <a:gd name="T124" fmla="*/ 83 w 83"/>
                  <a:gd name="T125" fmla="*/ 9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 h="130">
                    <a:moveTo>
                      <a:pt x="83" y="90"/>
                    </a:moveTo>
                    <a:cubicBezTo>
                      <a:pt x="83" y="97"/>
                      <a:pt x="82" y="103"/>
                      <a:pt x="79" y="108"/>
                    </a:cubicBezTo>
                    <a:cubicBezTo>
                      <a:pt x="77" y="113"/>
                      <a:pt x="73" y="117"/>
                      <a:pt x="69" y="120"/>
                    </a:cubicBezTo>
                    <a:cubicBezTo>
                      <a:pt x="65" y="124"/>
                      <a:pt x="60" y="126"/>
                      <a:pt x="54" y="128"/>
                    </a:cubicBezTo>
                    <a:cubicBezTo>
                      <a:pt x="49" y="130"/>
                      <a:pt x="42" y="130"/>
                      <a:pt x="36" y="130"/>
                    </a:cubicBezTo>
                    <a:cubicBezTo>
                      <a:pt x="32" y="130"/>
                      <a:pt x="28" y="130"/>
                      <a:pt x="24" y="129"/>
                    </a:cubicBezTo>
                    <a:cubicBezTo>
                      <a:pt x="20" y="129"/>
                      <a:pt x="17" y="128"/>
                      <a:pt x="14" y="127"/>
                    </a:cubicBezTo>
                    <a:cubicBezTo>
                      <a:pt x="11" y="126"/>
                      <a:pt x="9" y="125"/>
                      <a:pt x="7" y="124"/>
                    </a:cubicBezTo>
                    <a:cubicBezTo>
                      <a:pt x="5" y="122"/>
                      <a:pt x="3" y="121"/>
                      <a:pt x="3" y="121"/>
                    </a:cubicBezTo>
                    <a:cubicBezTo>
                      <a:pt x="2" y="120"/>
                      <a:pt x="1" y="119"/>
                      <a:pt x="1" y="117"/>
                    </a:cubicBezTo>
                    <a:cubicBezTo>
                      <a:pt x="0" y="115"/>
                      <a:pt x="0" y="113"/>
                      <a:pt x="0" y="110"/>
                    </a:cubicBezTo>
                    <a:cubicBezTo>
                      <a:pt x="0" y="108"/>
                      <a:pt x="0" y="106"/>
                      <a:pt x="0" y="105"/>
                    </a:cubicBezTo>
                    <a:cubicBezTo>
                      <a:pt x="1" y="104"/>
                      <a:pt x="1" y="103"/>
                      <a:pt x="1" y="102"/>
                    </a:cubicBezTo>
                    <a:cubicBezTo>
                      <a:pt x="1" y="101"/>
                      <a:pt x="2" y="100"/>
                      <a:pt x="2" y="100"/>
                    </a:cubicBezTo>
                    <a:cubicBezTo>
                      <a:pt x="3" y="100"/>
                      <a:pt x="3" y="99"/>
                      <a:pt x="4" y="99"/>
                    </a:cubicBezTo>
                    <a:cubicBezTo>
                      <a:pt x="5" y="99"/>
                      <a:pt x="6" y="100"/>
                      <a:pt x="8" y="101"/>
                    </a:cubicBezTo>
                    <a:cubicBezTo>
                      <a:pt x="9" y="102"/>
                      <a:pt x="12" y="103"/>
                      <a:pt x="14" y="105"/>
                    </a:cubicBezTo>
                    <a:cubicBezTo>
                      <a:pt x="17" y="106"/>
                      <a:pt x="20" y="107"/>
                      <a:pt x="24" y="108"/>
                    </a:cubicBezTo>
                    <a:cubicBezTo>
                      <a:pt x="27" y="109"/>
                      <a:pt x="31" y="110"/>
                      <a:pt x="36" y="110"/>
                    </a:cubicBezTo>
                    <a:cubicBezTo>
                      <a:pt x="39" y="110"/>
                      <a:pt x="42" y="109"/>
                      <a:pt x="45" y="109"/>
                    </a:cubicBezTo>
                    <a:cubicBezTo>
                      <a:pt x="47" y="108"/>
                      <a:pt x="49" y="107"/>
                      <a:pt x="51" y="105"/>
                    </a:cubicBezTo>
                    <a:cubicBezTo>
                      <a:pt x="53" y="104"/>
                      <a:pt x="54" y="102"/>
                      <a:pt x="55" y="100"/>
                    </a:cubicBezTo>
                    <a:cubicBezTo>
                      <a:pt x="56" y="98"/>
                      <a:pt x="56" y="96"/>
                      <a:pt x="56" y="94"/>
                    </a:cubicBezTo>
                    <a:cubicBezTo>
                      <a:pt x="56" y="91"/>
                      <a:pt x="55" y="88"/>
                      <a:pt x="54" y="86"/>
                    </a:cubicBezTo>
                    <a:cubicBezTo>
                      <a:pt x="52" y="84"/>
                      <a:pt x="50" y="82"/>
                      <a:pt x="48" y="81"/>
                    </a:cubicBezTo>
                    <a:cubicBezTo>
                      <a:pt x="45" y="79"/>
                      <a:pt x="42" y="78"/>
                      <a:pt x="39" y="76"/>
                    </a:cubicBezTo>
                    <a:cubicBezTo>
                      <a:pt x="36" y="75"/>
                      <a:pt x="33" y="73"/>
                      <a:pt x="29" y="72"/>
                    </a:cubicBezTo>
                    <a:cubicBezTo>
                      <a:pt x="26" y="70"/>
                      <a:pt x="23" y="68"/>
                      <a:pt x="19" y="66"/>
                    </a:cubicBezTo>
                    <a:cubicBezTo>
                      <a:pt x="16" y="65"/>
                      <a:pt x="13" y="62"/>
                      <a:pt x="11" y="59"/>
                    </a:cubicBezTo>
                    <a:cubicBezTo>
                      <a:pt x="8" y="57"/>
                      <a:pt x="6" y="53"/>
                      <a:pt x="5" y="50"/>
                    </a:cubicBezTo>
                    <a:cubicBezTo>
                      <a:pt x="3" y="46"/>
                      <a:pt x="2" y="41"/>
                      <a:pt x="2" y="36"/>
                    </a:cubicBezTo>
                    <a:cubicBezTo>
                      <a:pt x="2" y="30"/>
                      <a:pt x="3" y="25"/>
                      <a:pt x="6" y="20"/>
                    </a:cubicBezTo>
                    <a:cubicBezTo>
                      <a:pt x="8" y="15"/>
                      <a:pt x="11" y="12"/>
                      <a:pt x="15" y="9"/>
                    </a:cubicBezTo>
                    <a:cubicBezTo>
                      <a:pt x="19" y="6"/>
                      <a:pt x="23" y="3"/>
                      <a:pt x="28" y="2"/>
                    </a:cubicBezTo>
                    <a:cubicBezTo>
                      <a:pt x="34" y="0"/>
                      <a:pt x="39" y="0"/>
                      <a:pt x="45" y="0"/>
                    </a:cubicBezTo>
                    <a:cubicBezTo>
                      <a:pt x="48" y="0"/>
                      <a:pt x="51" y="0"/>
                      <a:pt x="54" y="0"/>
                    </a:cubicBezTo>
                    <a:cubicBezTo>
                      <a:pt x="57" y="1"/>
                      <a:pt x="60" y="1"/>
                      <a:pt x="62" y="2"/>
                    </a:cubicBezTo>
                    <a:cubicBezTo>
                      <a:pt x="65" y="3"/>
                      <a:pt x="67" y="4"/>
                      <a:pt x="69" y="5"/>
                    </a:cubicBezTo>
                    <a:cubicBezTo>
                      <a:pt x="71" y="6"/>
                      <a:pt x="73" y="7"/>
                      <a:pt x="73" y="7"/>
                    </a:cubicBezTo>
                    <a:cubicBezTo>
                      <a:pt x="74" y="8"/>
                      <a:pt x="74" y="8"/>
                      <a:pt x="75" y="9"/>
                    </a:cubicBezTo>
                    <a:cubicBezTo>
                      <a:pt x="75" y="9"/>
                      <a:pt x="75" y="10"/>
                      <a:pt x="75" y="11"/>
                    </a:cubicBezTo>
                    <a:cubicBezTo>
                      <a:pt x="75" y="11"/>
                      <a:pt x="75" y="12"/>
                      <a:pt x="75" y="13"/>
                    </a:cubicBezTo>
                    <a:cubicBezTo>
                      <a:pt x="76" y="15"/>
                      <a:pt x="76" y="16"/>
                      <a:pt x="76" y="18"/>
                    </a:cubicBezTo>
                    <a:cubicBezTo>
                      <a:pt x="76" y="20"/>
                      <a:pt x="76" y="21"/>
                      <a:pt x="75" y="22"/>
                    </a:cubicBezTo>
                    <a:cubicBezTo>
                      <a:pt x="75" y="24"/>
                      <a:pt x="75" y="25"/>
                      <a:pt x="75" y="26"/>
                    </a:cubicBezTo>
                    <a:cubicBezTo>
                      <a:pt x="75" y="27"/>
                      <a:pt x="74" y="27"/>
                      <a:pt x="74" y="28"/>
                    </a:cubicBezTo>
                    <a:cubicBezTo>
                      <a:pt x="74" y="28"/>
                      <a:pt x="73" y="28"/>
                      <a:pt x="72" y="28"/>
                    </a:cubicBezTo>
                    <a:cubicBezTo>
                      <a:pt x="72" y="28"/>
                      <a:pt x="70" y="28"/>
                      <a:pt x="69" y="27"/>
                    </a:cubicBezTo>
                    <a:cubicBezTo>
                      <a:pt x="67" y="26"/>
                      <a:pt x="65" y="25"/>
                      <a:pt x="63" y="24"/>
                    </a:cubicBezTo>
                    <a:cubicBezTo>
                      <a:pt x="61" y="23"/>
                      <a:pt x="58" y="22"/>
                      <a:pt x="55" y="21"/>
                    </a:cubicBezTo>
                    <a:cubicBezTo>
                      <a:pt x="52" y="20"/>
                      <a:pt x="49" y="20"/>
                      <a:pt x="45" y="20"/>
                    </a:cubicBezTo>
                    <a:cubicBezTo>
                      <a:pt x="42" y="20"/>
                      <a:pt x="40" y="20"/>
                      <a:pt x="38" y="21"/>
                    </a:cubicBezTo>
                    <a:cubicBezTo>
                      <a:pt x="36" y="21"/>
                      <a:pt x="34" y="22"/>
                      <a:pt x="33" y="23"/>
                    </a:cubicBezTo>
                    <a:cubicBezTo>
                      <a:pt x="31" y="25"/>
                      <a:pt x="30" y="26"/>
                      <a:pt x="30" y="28"/>
                    </a:cubicBezTo>
                    <a:cubicBezTo>
                      <a:pt x="29" y="29"/>
                      <a:pt x="28" y="31"/>
                      <a:pt x="28" y="33"/>
                    </a:cubicBezTo>
                    <a:cubicBezTo>
                      <a:pt x="28" y="36"/>
                      <a:pt x="29" y="38"/>
                      <a:pt x="31" y="40"/>
                    </a:cubicBezTo>
                    <a:cubicBezTo>
                      <a:pt x="32" y="42"/>
                      <a:pt x="34" y="44"/>
                      <a:pt x="37" y="46"/>
                    </a:cubicBezTo>
                    <a:cubicBezTo>
                      <a:pt x="40" y="47"/>
                      <a:pt x="42" y="49"/>
                      <a:pt x="46" y="50"/>
                    </a:cubicBezTo>
                    <a:cubicBezTo>
                      <a:pt x="49" y="52"/>
                      <a:pt x="52" y="53"/>
                      <a:pt x="56" y="55"/>
                    </a:cubicBezTo>
                    <a:cubicBezTo>
                      <a:pt x="59" y="56"/>
                      <a:pt x="62" y="58"/>
                      <a:pt x="66" y="60"/>
                    </a:cubicBezTo>
                    <a:cubicBezTo>
                      <a:pt x="69" y="62"/>
                      <a:pt x="72" y="65"/>
                      <a:pt x="74" y="67"/>
                    </a:cubicBezTo>
                    <a:cubicBezTo>
                      <a:pt x="77" y="70"/>
                      <a:pt x="79" y="73"/>
                      <a:pt x="81" y="77"/>
                    </a:cubicBezTo>
                    <a:cubicBezTo>
                      <a:pt x="82" y="81"/>
                      <a:pt x="83" y="85"/>
                      <a:pt x="83" y="90"/>
                    </a:cubicBez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3" name="Freeform 6">
                <a:extLst>
                  <a:ext uri="{FF2B5EF4-FFF2-40B4-BE49-F238E27FC236}">
                    <a16:creationId xmlns:a16="http://schemas.microsoft.com/office/drawing/2014/main" id="{5F79BDC2-66D9-8D0B-631D-C53BCD60FC8D}"/>
                  </a:ext>
                </a:extLst>
              </p:cNvPr>
              <p:cNvSpPr>
                <a:spLocks/>
              </p:cNvSpPr>
              <p:nvPr/>
            </p:nvSpPr>
            <p:spPr bwMode="auto">
              <a:xfrm>
                <a:off x="5726921" y="6333955"/>
                <a:ext cx="26350" cy="139337"/>
              </a:xfrm>
              <a:custGeom>
                <a:avLst/>
                <a:gdLst>
                  <a:gd name="T0" fmla="*/ 25 w 25"/>
                  <a:gd name="T1" fmla="*/ 133 h 137"/>
                  <a:gd name="T2" fmla="*/ 24 w 25"/>
                  <a:gd name="T3" fmla="*/ 135 h 137"/>
                  <a:gd name="T4" fmla="*/ 22 w 25"/>
                  <a:gd name="T5" fmla="*/ 136 h 137"/>
                  <a:gd name="T6" fmla="*/ 18 w 25"/>
                  <a:gd name="T7" fmla="*/ 137 h 137"/>
                  <a:gd name="T8" fmla="*/ 12 w 25"/>
                  <a:gd name="T9" fmla="*/ 137 h 137"/>
                  <a:gd name="T10" fmla="*/ 7 w 25"/>
                  <a:gd name="T11" fmla="*/ 137 h 137"/>
                  <a:gd name="T12" fmla="*/ 3 w 25"/>
                  <a:gd name="T13" fmla="*/ 136 h 137"/>
                  <a:gd name="T14" fmla="*/ 1 w 25"/>
                  <a:gd name="T15" fmla="*/ 135 h 137"/>
                  <a:gd name="T16" fmla="*/ 0 w 25"/>
                  <a:gd name="T17" fmla="*/ 133 h 137"/>
                  <a:gd name="T18" fmla="*/ 0 w 25"/>
                  <a:gd name="T19" fmla="*/ 4 h 137"/>
                  <a:gd name="T20" fmla="*/ 1 w 25"/>
                  <a:gd name="T21" fmla="*/ 3 h 137"/>
                  <a:gd name="T22" fmla="*/ 3 w 25"/>
                  <a:gd name="T23" fmla="*/ 1 h 137"/>
                  <a:gd name="T24" fmla="*/ 7 w 25"/>
                  <a:gd name="T25" fmla="*/ 1 h 137"/>
                  <a:gd name="T26" fmla="*/ 12 w 25"/>
                  <a:gd name="T27" fmla="*/ 0 h 137"/>
                  <a:gd name="T28" fmla="*/ 18 w 25"/>
                  <a:gd name="T29" fmla="*/ 1 h 137"/>
                  <a:gd name="T30" fmla="*/ 22 w 25"/>
                  <a:gd name="T31" fmla="*/ 1 h 137"/>
                  <a:gd name="T32" fmla="*/ 24 w 25"/>
                  <a:gd name="T33" fmla="*/ 3 h 137"/>
                  <a:gd name="T34" fmla="*/ 25 w 25"/>
                  <a:gd name="T35" fmla="*/ 4 h 137"/>
                  <a:gd name="T36" fmla="*/ 25 w 25"/>
                  <a:gd name="T37" fmla="*/ 13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137">
                    <a:moveTo>
                      <a:pt x="25" y="133"/>
                    </a:moveTo>
                    <a:cubicBezTo>
                      <a:pt x="25" y="133"/>
                      <a:pt x="25" y="134"/>
                      <a:pt x="24" y="135"/>
                    </a:cubicBezTo>
                    <a:cubicBezTo>
                      <a:pt x="24" y="135"/>
                      <a:pt x="23" y="135"/>
                      <a:pt x="22" y="136"/>
                    </a:cubicBezTo>
                    <a:cubicBezTo>
                      <a:pt x="21" y="136"/>
                      <a:pt x="20" y="136"/>
                      <a:pt x="18" y="137"/>
                    </a:cubicBezTo>
                    <a:cubicBezTo>
                      <a:pt x="17" y="137"/>
                      <a:pt x="15" y="137"/>
                      <a:pt x="12" y="137"/>
                    </a:cubicBezTo>
                    <a:cubicBezTo>
                      <a:pt x="10" y="137"/>
                      <a:pt x="8" y="137"/>
                      <a:pt x="7" y="137"/>
                    </a:cubicBezTo>
                    <a:cubicBezTo>
                      <a:pt x="5" y="136"/>
                      <a:pt x="4" y="136"/>
                      <a:pt x="3" y="136"/>
                    </a:cubicBezTo>
                    <a:cubicBezTo>
                      <a:pt x="2" y="135"/>
                      <a:pt x="1" y="135"/>
                      <a:pt x="1" y="135"/>
                    </a:cubicBezTo>
                    <a:cubicBezTo>
                      <a:pt x="0" y="134"/>
                      <a:pt x="0" y="133"/>
                      <a:pt x="0" y="133"/>
                    </a:cubicBezTo>
                    <a:cubicBezTo>
                      <a:pt x="0" y="4"/>
                      <a:pt x="0" y="4"/>
                      <a:pt x="0" y="4"/>
                    </a:cubicBezTo>
                    <a:cubicBezTo>
                      <a:pt x="0" y="4"/>
                      <a:pt x="0" y="3"/>
                      <a:pt x="1" y="3"/>
                    </a:cubicBezTo>
                    <a:cubicBezTo>
                      <a:pt x="1" y="2"/>
                      <a:pt x="2" y="2"/>
                      <a:pt x="3" y="1"/>
                    </a:cubicBezTo>
                    <a:cubicBezTo>
                      <a:pt x="4" y="1"/>
                      <a:pt x="5" y="1"/>
                      <a:pt x="7" y="1"/>
                    </a:cubicBezTo>
                    <a:cubicBezTo>
                      <a:pt x="8" y="0"/>
                      <a:pt x="10" y="0"/>
                      <a:pt x="12" y="0"/>
                    </a:cubicBezTo>
                    <a:cubicBezTo>
                      <a:pt x="15" y="0"/>
                      <a:pt x="17" y="0"/>
                      <a:pt x="18" y="1"/>
                    </a:cubicBezTo>
                    <a:cubicBezTo>
                      <a:pt x="20" y="1"/>
                      <a:pt x="21" y="1"/>
                      <a:pt x="22" y="1"/>
                    </a:cubicBezTo>
                    <a:cubicBezTo>
                      <a:pt x="23" y="2"/>
                      <a:pt x="24" y="2"/>
                      <a:pt x="24" y="3"/>
                    </a:cubicBezTo>
                    <a:cubicBezTo>
                      <a:pt x="25" y="3"/>
                      <a:pt x="25" y="4"/>
                      <a:pt x="25" y="4"/>
                    </a:cubicBezTo>
                    <a:lnTo>
                      <a:pt x="25" y="133"/>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4" name="Freeform 7">
                <a:extLst>
                  <a:ext uri="{FF2B5EF4-FFF2-40B4-BE49-F238E27FC236}">
                    <a16:creationId xmlns:a16="http://schemas.microsoft.com/office/drawing/2014/main" id="{C8B4EF5A-8738-CF85-F870-FBC270A6011C}"/>
                  </a:ext>
                </a:extLst>
              </p:cNvPr>
              <p:cNvSpPr>
                <a:spLocks noEditPoints="1"/>
              </p:cNvSpPr>
              <p:nvPr/>
            </p:nvSpPr>
            <p:spPr bwMode="auto">
              <a:xfrm>
                <a:off x="5772093" y="6337721"/>
                <a:ext cx="28233" cy="135571"/>
              </a:xfrm>
              <a:custGeom>
                <a:avLst/>
                <a:gdLst>
                  <a:gd name="T0" fmla="*/ 28 w 28"/>
                  <a:gd name="T1" fmla="*/ 12 h 133"/>
                  <a:gd name="T2" fmla="*/ 25 w 28"/>
                  <a:gd name="T3" fmla="*/ 22 h 133"/>
                  <a:gd name="T4" fmla="*/ 14 w 28"/>
                  <a:gd name="T5" fmla="*/ 25 h 133"/>
                  <a:gd name="T6" fmla="*/ 2 w 28"/>
                  <a:gd name="T7" fmla="*/ 23 h 133"/>
                  <a:gd name="T8" fmla="*/ 0 w 28"/>
                  <a:gd name="T9" fmla="*/ 13 h 133"/>
                  <a:gd name="T10" fmla="*/ 3 w 28"/>
                  <a:gd name="T11" fmla="*/ 2 h 133"/>
                  <a:gd name="T12" fmla="*/ 14 w 28"/>
                  <a:gd name="T13" fmla="*/ 0 h 133"/>
                  <a:gd name="T14" fmla="*/ 25 w 28"/>
                  <a:gd name="T15" fmla="*/ 2 h 133"/>
                  <a:gd name="T16" fmla="*/ 28 w 28"/>
                  <a:gd name="T17" fmla="*/ 12 h 133"/>
                  <a:gd name="T18" fmla="*/ 26 w 28"/>
                  <a:gd name="T19" fmla="*/ 129 h 133"/>
                  <a:gd name="T20" fmla="*/ 25 w 28"/>
                  <a:gd name="T21" fmla="*/ 131 h 133"/>
                  <a:gd name="T22" fmla="*/ 23 w 28"/>
                  <a:gd name="T23" fmla="*/ 132 h 133"/>
                  <a:gd name="T24" fmla="*/ 20 w 28"/>
                  <a:gd name="T25" fmla="*/ 133 h 133"/>
                  <a:gd name="T26" fmla="*/ 14 w 28"/>
                  <a:gd name="T27" fmla="*/ 133 h 133"/>
                  <a:gd name="T28" fmla="*/ 8 w 28"/>
                  <a:gd name="T29" fmla="*/ 133 h 133"/>
                  <a:gd name="T30" fmla="*/ 4 w 28"/>
                  <a:gd name="T31" fmla="*/ 132 h 133"/>
                  <a:gd name="T32" fmla="*/ 2 w 28"/>
                  <a:gd name="T33" fmla="*/ 131 h 133"/>
                  <a:gd name="T34" fmla="*/ 1 w 28"/>
                  <a:gd name="T35" fmla="*/ 129 h 133"/>
                  <a:gd name="T36" fmla="*/ 1 w 28"/>
                  <a:gd name="T37" fmla="*/ 42 h 133"/>
                  <a:gd name="T38" fmla="*/ 2 w 28"/>
                  <a:gd name="T39" fmla="*/ 40 h 133"/>
                  <a:gd name="T40" fmla="*/ 4 w 28"/>
                  <a:gd name="T41" fmla="*/ 39 h 133"/>
                  <a:gd name="T42" fmla="*/ 8 w 28"/>
                  <a:gd name="T43" fmla="*/ 38 h 133"/>
                  <a:gd name="T44" fmla="*/ 14 w 28"/>
                  <a:gd name="T45" fmla="*/ 38 h 133"/>
                  <a:gd name="T46" fmla="*/ 20 w 28"/>
                  <a:gd name="T47" fmla="*/ 38 h 133"/>
                  <a:gd name="T48" fmla="*/ 23 w 28"/>
                  <a:gd name="T49" fmla="*/ 39 h 133"/>
                  <a:gd name="T50" fmla="*/ 25 w 28"/>
                  <a:gd name="T51" fmla="*/ 40 h 133"/>
                  <a:gd name="T52" fmla="*/ 26 w 28"/>
                  <a:gd name="T53" fmla="*/ 42 h 133"/>
                  <a:gd name="T54" fmla="*/ 26 w 28"/>
                  <a:gd name="T55" fmla="*/ 12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 h="133">
                    <a:moveTo>
                      <a:pt x="28" y="12"/>
                    </a:moveTo>
                    <a:cubicBezTo>
                      <a:pt x="28" y="17"/>
                      <a:pt x="27" y="21"/>
                      <a:pt x="25" y="22"/>
                    </a:cubicBezTo>
                    <a:cubicBezTo>
                      <a:pt x="23" y="24"/>
                      <a:pt x="19" y="25"/>
                      <a:pt x="14" y="25"/>
                    </a:cubicBezTo>
                    <a:cubicBezTo>
                      <a:pt x="8" y="25"/>
                      <a:pt x="4" y="24"/>
                      <a:pt x="2" y="23"/>
                    </a:cubicBezTo>
                    <a:cubicBezTo>
                      <a:pt x="0" y="21"/>
                      <a:pt x="0" y="17"/>
                      <a:pt x="0" y="13"/>
                    </a:cubicBezTo>
                    <a:cubicBezTo>
                      <a:pt x="0" y="8"/>
                      <a:pt x="1" y="4"/>
                      <a:pt x="3" y="2"/>
                    </a:cubicBezTo>
                    <a:cubicBezTo>
                      <a:pt x="5" y="1"/>
                      <a:pt x="8" y="0"/>
                      <a:pt x="14" y="0"/>
                    </a:cubicBezTo>
                    <a:cubicBezTo>
                      <a:pt x="19" y="0"/>
                      <a:pt x="23" y="0"/>
                      <a:pt x="25" y="2"/>
                    </a:cubicBezTo>
                    <a:cubicBezTo>
                      <a:pt x="27" y="4"/>
                      <a:pt x="28" y="7"/>
                      <a:pt x="28" y="12"/>
                    </a:cubicBezTo>
                    <a:close/>
                    <a:moveTo>
                      <a:pt x="26" y="129"/>
                    </a:moveTo>
                    <a:cubicBezTo>
                      <a:pt x="26" y="129"/>
                      <a:pt x="26" y="130"/>
                      <a:pt x="25" y="131"/>
                    </a:cubicBezTo>
                    <a:cubicBezTo>
                      <a:pt x="25" y="131"/>
                      <a:pt x="24" y="131"/>
                      <a:pt x="23" y="132"/>
                    </a:cubicBezTo>
                    <a:cubicBezTo>
                      <a:pt x="23" y="132"/>
                      <a:pt x="21" y="132"/>
                      <a:pt x="20" y="133"/>
                    </a:cubicBezTo>
                    <a:cubicBezTo>
                      <a:pt x="18" y="133"/>
                      <a:pt x="16" y="133"/>
                      <a:pt x="14" y="133"/>
                    </a:cubicBezTo>
                    <a:cubicBezTo>
                      <a:pt x="11" y="133"/>
                      <a:pt x="9" y="133"/>
                      <a:pt x="8" y="133"/>
                    </a:cubicBezTo>
                    <a:cubicBezTo>
                      <a:pt x="6" y="132"/>
                      <a:pt x="5" y="132"/>
                      <a:pt x="4" y="132"/>
                    </a:cubicBezTo>
                    <a:cubicBezTo>
                      <a:pt x="3" y="131"/>
                      <a:pt x="2" y="131"/>
                      <a:pt x="2" y="131"/>
                    </a:cubicBezTo>
                    <a:cubicBezTo>
                      <a:pt x="2" y="130"/>
                      <a:pt x="1" y="129"/>
                      <a:pt x="1" y="129"/>
                    </a:cubicBezTo>
                    <a:cubicBezTo>
                      <a:pt x="1" y="42"/>
                      <a:pt x="1" y="42"/>
                      <a:pt x="1" y="42"/>
                    </a:cubicBezTo>
                    <a:cubicBezTo>
                      <a:pt x="1" y="41"/>
                      <a:pt x="2" y="41"/>
                      <a:pt x="2" y="40"/>
                    </a:cubicBezTo>
                    <a:cubicBezTo>
                      <a:pt x="2" y="40"/>
                      <a:pt x="3" y="39"/>
                      <a:pt x="4" y="39"/>
                    </a:cubicBezTo>
                    <a:cubicBezTo>
                      <a:pt x="5" y="39"/>
                      <a:pt x="6" y="38"/>
                      <a:pt x="8" y="38"/>
                    </a:cubicBezTo>
                    <a:cubicBezTo>
                      <a:pt x="9" y="38"/>
                      <a:pt x="11" y="38"/>
                      <a:pt x="14" y="38"/>
                    </a:cubicBezTo>
                    <a:cubicBezTo>
                      <a:pt x="16" y="38"/>
                      <a:pt x="18" y="38"/>
                      <a:pt x="20" y="38"/>
                    </a:cubicBezTo>
                    <a:cubicBezTo>
                      <a:pt x="21" y="38"/>
                      <a:pt x="23" y="39"/>
                      <a:pt x="23" y="39"/>
                    </a:cubicBezTo>
                    <a:cubicBezTo>
                      <a:pt x="24" y="39"/>
                      <a:pt x="25" y="40"/>
                      <a:pt x="25" y="40"/>
                    </a:cubicBezTo>
                    <a:cubicBezTo>
                      <a:pt x="26" y="41"/>
                      <a:pt x="26" y="41"/>
                      <a:pt x="26" y="42"/>
                    </a:cubicBezTo>
                    <a:lnTo>
                      <a:pt x="26" y="129"/>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5" name="Freeform 8">
                <a:extLst>
                  <a:ext uri="{FF2B5EF4-FFF2-40B4-BE49-F238E27FC236}">
                    <a16:creationId xmlns:a16="http://schemas.microsoft.com/office/drawing/2014/main" id="{75A999D9-7103-B146-3ED2-33B223488697}"/>
                  </a:ext>
                </a:extLst>
              </p:cNvPr>
              <p:cNvSpPr>
                <a:spLocks noEditPoints="1"/>
              </p:cNvSpPr>
              <p:nvPr/>
            </p:nvSpPr>
            <p:spPr bwMode="auto">
              <a:xfrm>
                <a:off x="5813499" y="6333955"/>
                <a:ext cx="88461" cy="139337"/>
              </a:xfrm>
              <a:custGeom>
                <a:avLst/>
                <a:gdLst>
                  <a:gd name="T0" fmla="*/ 88 w 88"/>
                  <a:gd name="T1" fmla="*/ 132 h 137"/>
                  <a:gd name="T2" fmla="*/ 87 w 88"/>
                  <a:gd name="T3" fmla="*/ 134 h 137"/>
                  <a:gd name="T4" fmla="*/ 85 w 88"/>
                  <a:gd name="T5" fmla="*/ 135 h 137"/>
                  <a:gd name="T6" fmla="*/ 82 w 88"/>
                  <a:gd name="T7" fmla="*/ 136 h 137"/>
                  <a:gd name="T8" fmla="*/ 77 w 88"/>
                  <a:gd name="T9" fmla="*/ 136 h 137"/>
                  <a:gd name="T10" fmla="*/ 72 w 88"/>
                  <a:gd name="T11" fmla="*/ 136 h 137"/>
                  <a:gd name="T12" fmla="*/ 69 w 88"/>
                  <a:gd name="T13" fmla="*/ 135 h 137"/>
                  <a:gd name="T14" fmla="*/ 67 w 88"/>
                  <a:gd name="T15" fmla="*/ 134 h 137"/>
                  <a:gd name="T16" fmla="*/ 67 w 88"/>
                  <a:gd name="T17" fmla="*/ 132 h 137"/>
                  <a:gd name="T18" fmla="*/ 67 w 88"/>
                  <a:gd name="T19" fmla="*/ 122 h 137"/>
                  <a:gd name="T20" fmla="*/ 52 w 88"/>
                  <a:gd name="T21" fmla="*/ 133 h 137"/>
                  <a:gd name="T22" fmla="*/ 36 w 88"/>
                  <a:gd name="T23" fmla="*/ 137 h 137"/>
                  <a:gd name="T24" fmla="*/ 19 w 88"/>
                  <a:gd name="T25" fmla="*/ 134 h 137"/>
                  <a:gd name="T26" fmla="*/ 8 w 88"/>
                  <a:gd name="T27" fmla="*/ 123 h 137"/>
                  <a:gd name="T28" fmla="*/ 2 w 88"/>
                  <a:gd name="T29" fmla="*/ 108 h 137"/>
                  <a:gd name="T30" fmla="*/ 0 w 88"/>
                  <a:gd name="T31" fmla="*/ 89 h 137"/>
                  <a:gd name="T32" fmla="*/ 2 w 88"/>
                  <a:gd name="T33" fmla="*/ 69 h 137"/>
                  <a:gd name="T34" fmla="*/ 9 w 88"/>
                  <a:gd name="T35" fmla="*/ 53 h 137"/>
                  <a:gd name="T36" fmla="*/ 21 w 88"/>
                  <a:gd name="T37" fmla="*/ 43 h 137"/>
                  <a:gd name="T38" fmla="*/ 38 w 88"/>
                  <a:gd name="T39" fmla="*/ 39 h 137"/>
                  <a:gd name="T40" fmla="*/ 51 w 88"/>
                  <a:gd name="T41" fmla="*/ 42 h 137"/>
                  <a:gd name="T42" fmla="*/ 63 w 88"/>
                  <a:gd name="T43" fmla="*/ 51 h 137"/>
                  <a:gd name="T44" fmla="*/ 63 w 88"/>
                  <a:gd name="T45" fmla="*/ 4 h 137"/>
                  <a:gd name="T46" fmla="*/ 64 w 88"/>
                  <a:gd name="T47" fmla="*/ 2 h 137"/>
                  <a:gd name="T48" fmla="*/ 66 w 88"/>
                  <a:gd name="T49" fmla="*/ 1 h 137"/>
                  <a:gd name="T50" fmla="*/ 69 w 88"/>
                  <a:gd name="T51" fmla="*/ 0 h 137"/>
                  <a:gd name="T52" fmla="*/ 75 w 88"/>
                  <a:gd name="T53" fmla="*/ 0 h 137"/>
                  <a:gd name="T54" fmla="*/ 81 w 88"/>
                  <a:gd name="T55" fmla="*/ 0 h 137"/>
                  <a:gd name="T56" fmla="*/ 85 w 88"/>
                  <a:gd name="T57" fmla="*/ 1 h 137"/>
                  <a:gd name="T58" fmla="*/ 87 w 88"/>
                  <a:gd name="T59" fmla="*/ 2 h 137"/>
                  <a:gd name="T60" fmla="*/ 88 w 88"/>
                  <a:gd name="T61" fmla="*/ 4 h 137"/>
                  <a:gd name="T62" fmla="*/ 88 w 88"/>
                  <a:gd name="T63" fmla="*/ 132 h 137"/>
                  <a:gd name="T64" fmla="*/ 63 w 88"/>
                  <a:gd name="T65" fmla="*/ 74 h 137"/>
                  <a:gd name="T66" fmla="*/ 53 w 88"/>
                  <a:gd name="T67" fmla="*/ 63 h 137"/>
                  <a:gd name="T68" fmla="*/ 43 w 88"/>
                  <a:gd name="T69" fmla="*/ 60 h 137"/>
                  <a:gd name="T70" fmla="*/ 34 w 88"/>
                  <a:gd name="T71" fmla="*/ 62 h 137"/>
                  <a:gd name="T72" fmla="*/ 29 w 88"/>
                  <a:gd name="T73" fmla="*/ 69 h 137"/>
                  <a:gd name="T74" fmla="*/ 26 w 88"/>
                  <a:gd name="T75" fmla="*/ 78 h 137"/>
                  <a:gd name="T76" fmla="*/ 25 w 88"/>
                  <a:gd name="T77" fmla="*/ 88 h 137"/>
                  <a:gd name="T78" fmla="*/ 26 w 88"/>
                  <a:gd name="T79" fmla="*/ 98 h 137"/>
                  <a:gd name="T80" fmla="*/ 28 w 88"/>
                  <a:gd name="T81" fmla="*/ 108 h 137"/>
                  <a:gd name="T82" fmla="*/ 34 w 88"/>
                  <a:gd name="T83" fmla="*/ 114 h 137"/>
                  <a:gd name="T84" fmla="*/ 42 w 88"/>
                  <a:gd name="T85" fmla="*/ 117 h 137"/>
                  <a:gd name="T86" fmla="*/ 47 w 88"/>
                  <a:gd name="T87" fmla="*/ 116 h 137"/>
                  <a:gd name="T88" fmla="*/ 52 w 88"/>
                  <a:gd name="T89" fmla="*/ 113 h 137"/>
                  <a:gd name="T90" fmla="*/ 57 w 88"/>
                  <a:gd name="T91" fmla="*/ 109 h 137"/>
                  <a:gd name="T92" fmla="*/ 63 w 88"/>
                  <a:gd name="T93" fmla="*/ 103 h 137"/>
                  <a:gd name="T94" fmla="*/ 63 w 88"/>
                  <a:gd name="T95" fmla="*/ 7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137">
                    <a:moveTo>
                      <a:pt x="88" y="132"/>
                    </a:moveTo>
                    <a:cubicBezTo>
                      <a:pt x="88" y="133"/>
                      <a:pt x="87" y="133"/>
                      <a:pt x="87" y="134"/>
                    </a:cubicBezTo>
                    <a:cubicBezTo>
                      <a:pt x="87" y="134"/>
                      <a:pt x="86" y="135"/>
                      <a:pt x="85" y="135"/>
                    </a:cubicBezTo>
                    <a:cubicBezTo>
                      <a:pt x="85" y="135"/>
                      <a:pt x="84" y="135"/>
                      <a:pt x="82" y="136"/>
                    </a:cubicBezTo>
                    <a:cubicBezTo>
                      <a:pt x="81" y="136"/>
                      <a:pt x="79" y="136"/>
                      <a:pt x="77" y="136"/>
                    </a:cubicBezTo>
                    <a:cubicBezTo>
                      <a:pt x="75" y="136"/>
                      <a:pt x="73" y="136"/>
                      <a:pt x="72" y="136"/>
                    </a:cubicBezTo>
                    <a:cubicBezTo>
                      <a:pt x="71" y="135"/>
                      <a:pt x="70" y="135"/>
                      <a:pt x="69" y="135"/>
                    </a:cubicBezTo>
                    <a:cubicBezTo>
                      <a:pt x="68" y="135"/>
                      <a:pt x="68" y="134"/>
                      <a:pt x="67" y="134"/>
                    </a:cubicBezTo>
                    <a:cubicBezTo>
                      <a:pt x="67" y="133"/>
                      <a:pt x="67" y="133"/>
                      <a:pt x="67" y="132"/>
                    </a:cubicBezTo>
                    <a:cubicBezTo>
                      <a:pt x="67" y="122"/>
                      <a:pt x="67" y="122"/>
                      <a:pt x="67" y="122"/>
                    </a:cubicBezTo>
                    <a:cubicBezTo>
                      <a:pt x="62" y="127"/>
                      <a:pt x="57" y="131"/>
                      <a:pt x="52" y="133"/>
                    </a:cubicBezTo>
                    <a:cubicBezTo>
                      <a:pt x="48" y="136"/>
                      <a:pt x="42" y="137"/>
                      <a:pt x="36" y="137"/>
                    </a:cubicBezTo>
                    <a:cubicBezTo>
                      <a:pt x="29" y="137"/>
                      <a:pt x="24" y="136"/>
                      <a:pt x="19" y="134"/>
                    </a:cubicBezTo>
                    <a:cubicBezTo>
                      <a:pt x="15" y="131"/>
                      <a:pt x="11" y="128"/>
                      <a:pt x="8" y="123"/>
                    </a:cubicBezTo>
                    <a:cubicBezTo>
                      <a:pt x="5" y="119"/>
                      <a:pt x="3" y="114"/>
                      <a:pt x="2" y="108"/>
                    </a:cubicBezTo>
                    <a:cubicBezTo>
                      <a:pt x="0" y="102"/>
                      <a:pt x="0" y="96"/>
                      <a:pt x="0" y="89"/>
                    </a:cubicBezTo>
                    <a:cubicBezTo>
                      <a:pt x="0" y="82"/>
                      <a:pt x="0" y="75"/>
                      <a:pt x="2" y="69"/>
                    </a:cubicBezTo>
                    <a:cubicBezTo>
                      <a:pt x="4" y="62"/>
                      <a:pt x="6" y="57"/>
                      <a:pt x="9" y="53"/>
                    </a:cubicBezTo>
                    <a:cubicBezTo>
                      <a:pt x="13" y="48"/>
                      <a:pt x="17" y="45"/>
                      <a:pt x="21" y="43"/>
                    </a:cubicBezTo>
                    <a:cubicBezTo>
                      <a:pt x="26" y="40"/>
                      <a:pt x="32" y="39"/>
                      <a:pt x="38" y="39"/>
                    </a:cubicBezTo>
                    <a:cubicBezTo>
                      <a:pt x="43" y="39"/>
                      <a:pt x="47" y="40"/>
                      <a:pt x="51" y="42"/>
                    </a:cubicBezTo>
                    <a:cubicBezTo>
                      <a:pt x="55" y="44"/>
                      <a:pt x="59" y="47"/>
                      <a:pt x="63" y="51"/>
                    </a:cubicBezTo>
                    <a:cubicBezTo>
                      <a:pt x="63" y="4"/>
                      <a:pt x="63" y="4"/>
                      <a:pt x="63" y="4"/>
                    </a:cubicBezTo>
                    <a:cubicBezTo>
                      <a:pt x="63" y="3"/>
                      <a:pt x="63" y="2"/>
                      <a:pt x="64" y="2"/>
                    </a:cubicBezTo>
                    <a:cubicBezTo>
                      <a:pt x="64" y="1"/>
                      <a:pt x="65" y="1"/>
                      <a:pt x="66" y="1"/>
                    </a:cubicBezTo>
                    <a:cubicBezTo>
                      <a:pt x="66" y="0"/>
                      <a:pt x="68" y="0"/>
                      <a:pt x="69" y="0"/>
                    </a:cubicBezTo>
                    <a:cubicBezTo>
                      <a:pt x="71" y="0"/>
                      <a:pt x="73" y="0"/>
                      <a:pt x="75" y="0"/>
                    </a:cubicBezTo>
                    <a:cubicBezTo>
                      <a:pt x="78" y="0"/>
                      <a:pt x="80" y="0"/>
                      <a:pt x="81" y="0"/>
                    </a:cubicBezTo>
                    <a:cubicBezTo>
                      <a:pt x="83" y="0"/>
                      <a:pt x="84" y="0"/>
                      <a:pt x="85" y="1"/>
                    </a:cubicBezTo>
                    <a:cubicBezTo>
                      <a:pt x="86" y="1"/>
                      <a:pt x="87" y="1"/>
                      <a:pt x="87" y="2"/>
                    </a:cubicBezTo>
                    <a:cubicBezTo>
                      <a:pt x="87" y="2"/>
                      <a:pt x="88" y="3"/>
                      <a:pt x="88" y="4"/>
                    </a:cubicBezTo>
                    <a:lnTo>
                      <a:pt x="88" y="132"/>
                    </a:lnTo>
                    <a:close/>
                    <a:moveTo>
                      <a:pt x="63" y="74"/>
                    </a:moveTo>
                    <a:cubicBezTo>
                      <a:pt x="59" y="69"/>
                      <a:pt x="56" y="66"/>
                      <a:pt x="53" y="63"/>
                    </a:cubicBezTo>
                    <a:cubicBezTo>
                      <a:pt x="50" y="61"/>
                      <a:pt x="46" y="60"/>
                      <a:pt x="43" y="60"/>
                    </a:cubicBezTo>
                    <a:cubicBezTo>
                      <a:pt x="40" y="60"/>
                      <a:pt x="37" y="61"/>
                      <a:pt x="34" y="62"/>
                    </a:cubicBezTo>
                    <a:cubicBezTo>
                      <a:pt x="32" y="64"/>
                      <a:pt x="30" y="66"/>
                      <a:pt x="29" y="69"/>
                    </a:cubicBezTo>
                    <a:cubicBezTo>
                      <a:pt x="27" y="71"/>
                      <a:pt x="26" y="74"/>
                      <a:pt x="26" y="78"/>
                    </a:cubicBezTo>
                    <a:cubicBezTo>
                      <a:pt x="25" y="81"/>
                      <a:pt x="25" y="84"/>
                      <a:pt x="25" y="88"/>
                    </a:cubicBezTo>
                    <a:cubicBezTo>
                      <a:pt x="25" y="91"/>
                      <a:pt x="25" y="95"/>
                      <a:pt x="26" y="98"/>
                    </a:cubicBezTo>
                    <a:cubicBezTo>
                      <a:pt x="26" y="102"/>
                      <a:pt x="27" y="105"/>
                      <a:pt x="28" y="108"/>
                    </a:cubicBezTo>
                    <a:cubicBezTo>
                      <a:pt x="30" y="110"/>
                      <a:pt x="32" y="113"/>
                      <a:pt x="34" y="114"/>
                    </a:cubicBezTo>
                    <a:cubicBezTo>
                      <a:pt x="36" y="116"/>
                      <a:pt x="39" y="117"/>
                      <a:pt x="42" y="117"/>
                    </a:cubicBezTo>
                    <a:cubicBezTo>
                      <a:pt x="44" y="117"/>
                      <a:pt x="46" y="116"/>
                      <a:pt x="47" y="116"/>
                    </a:cubicBezTo>
                    <a:cubicBezTo>
                      <a:pt x="49" y="115"/>
                      <a:pt x="50" y="115"/>
                      <a:pt x="52" y="113"/>
                    </a:cubicBezTo>
                    <a:cubicBezTo>
                      <a:pt x="54" y="112"/>
                      <a:pt x="55" y="111"/>
                      <a:pt x="57" y="109"/>
                    </a:cubicBezTo>
                    <a:cubicBezTo>
                      <a:pt x="59" y="107"/>
                      <a:pt x="61" y="105"/>
                      <a:pt x="63" y="103"/>
                    </a:cubicBezTo>
                    <a:lnTo>
                      <a:pt x="63" y="74"/>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6" name="Freeform 9">
                <a:extLst>
                  <a:ext uri="{FF2B5EF4-FFF2-40B4-BE49-F238E27FC236}">
                    <a16:creationId xmlns:a16="http://schemas.microsoft.com/office/drawing/2014/main" id="{6A6D7D25-E871-C0FA-6BE8-1DD8B1F98A10}"/>
                  </a:ext>
                </a:extLst>
              </p:cNvPr>
              <p:cNvSpPr>
                <a:spLocks noEditPoints="1"/>
              </p:cNvSpPr>
              <p:nvPr/>
            </p:nvSpPr>
            <p:spPr bwMode="auto">
              <a:xfrm>
                <a:off x="5917017" y="6375380"/>
                <a:ext cx="88460" cy="97912"/>
              </a:xfrm>
              <a:custGeom>
                <a:avLst/>
                <a:gdLst>
                  <a:gd name="T0" fmla="*/ 86 w 86"/>
                  <a:gd name="T1" fmla="*/ 47 h 98"/>
                  <a:gd name="T2" fmla="*/ 84 w 86"/>
                  <a:gd name="T3" fmla="*/ 53 h 98"/>
                  <a:gd name="T4" fmla="*/ 78 w 86"/>
                  <a:gd name="T5" fmla="*/ 56 h 98"/>
                  <a:gd name="T6" fmla="*/ 25 w 86"/>
                  <a:gd name="T7" fmla="*/ 56 h 98"/>
                  <a:gd name="T8" fmla="*/ 27 w 86"/>
                  <a:gd name="T9" fmla="*/ 66 h 98"/>
                  <a:gd name="T10" fmla="*/ 31 w 86"/>
                  <a:gd name="T11" fmla="*/ 73 h 98"/>
                  <a:gd name="T12" fmla="*/ 38 w 86"/>
                  <a:gd name="T13" fmla="*/ 78 h 98"/>
                  <a:gd name="T14" fmla="*/ 49 w 86"/>
                  <a:gd name="T15" fmla="*/ 80 h 98"/>
                  <a:gd name="T16" fmla="*/ 61 w 86"/>
                  <a:gd name="T17" fmla="*/ 79 h 98"/>
                  <a:gd name="T18" fmla="*/ 69 w 86"/>
                  <a:gd name="T19" fmla="*/ 77 h 98"/>
                  <a:gd name="T20" fmla="*/ 75 w 86"/>
                  <a:gd name="T21" fmla="*/ 75 h 98"/>
                  <a:gd name="T22" fmla="*/ 79 w 86"/>
                  <a:gd name="T23" fmla="*/ 74 h 98"/>
                  <a:gd name="T24" fmla="*/ 80 w 86"/>
                  <a:gd name="T25" fmla="*/ 74 h 98"/>
                  <a:gd name="T26" fmla="*/ 81 w 86"/>
                  <a:gd name="T27" fmla="*/ 75 h 98"/>
                  <a:gd name="T28" fmla="*/ 82 w 86"/>
                  <a:gd name="T29" fmla="*/ 78 h 98"/>
                  <a:gd name="T30" fmla="*/ 82 w 86"/>
                  <a:gd name="T31" fmla="*/ 82 h 98"/>
                  <a:gd name="T32" fmla="*/ 82 w 86"/>
                  <a:gd name="T33" fmla="*/ 86 h 98"/>
                  <a:gd name="T34" fmla="*/ 81 w 86"/>
                  <a:gd name="T35" fmla="*/ 88 h 98"/>
                  <a:gd name="T36" fmla="*/ 81 w 86"/>
                  <a:gd name="T37" fmla="*/ 90 h 98"/>
                  <a:gd name="T38" fmla="*/ 80 w 86"/>
                  <a:gd name="T39" fmla="*/ 91 h 98"/>
                  <a:gd name="T40" fmla="*/ 76 w 86"/>
                  <a:gd name="T41" fmla="*/ 93 h 98"/>
                  <a:gd name="T42" fmla="*/ 69 w 86"/>
                  <a:gd name="T43" fmla="*/ 96 h 98"/>
                  <a:gd name="T44" fmla="*/ 59 w 86"/>
                  <a:gd name="T45" fmla="*/ 98 h 98"/>
                  <a:gd name="T46" fmla="*/ 47 w 86"/>
                  <a:gd name="T47" fmla="*/ 98 h 98"/>
                  <a:gd name="T48" fmla="*/ 26 w 86"/>
                  <a:gd name="T49" fmla="*/ 95 h 98"/>
                  <a:gd name="T50" fmla="*/ 12 w 86"/>
                  <a:gd name="T51" fmla="*/ 87 h 98"/>
                  <a:gd name="T52" fmla="*/ 3 w 86"/>
                  <a:gd name="T53" fmla="*/ 72 h 98"/>
                  <a:gd name="T54" fmla="*/ 0 w 86"/>
                  <a:gd name="T55" fmla="*/ 50 h 98"/>
                  <a:gd name="T56" fmla="*/ 3 w 86"/>
                  <a:gd name="T57" fmla="*/ 29 h 98"/>
                  <a:gd name="T58" fmla="*/ 12 w 86"/>
                  <a:gd name="T59" fmla="*/ 13 h 98"/>
                  <a:gd name="T60" fmla="*/ 26 w 86"/>
                  <a:gd name="T61" fmla="*/ 4 h 98"/>
                  <a:gd name="T62" fmla="*/ 45 w 86"/>
                  <a:gd name="T63" fmla="*/ 0 h 98"/>
                  <a:gd name="T64" fmla="*/ 63 w 86"/>
                  <a:gd name="T65" fmla="*/ 3 h 98"/>
                  <a:gd name="T66" fmla="*/ 76 w 86"/>
                  <a:gd name="T67" fmla="*/ 12 h 98"/>
                  <a:gd name="T68" fmla="*/ 84 w 86"/>
                  <a:gd name="T69" fmla="*/ 26 h 98"/>
                  <a:gd name="T70" fmla="*/ 86 w 86"/>
                  <a:gd name="T71" fmla="*/ 43 h 98"/>
                  <a:gd name="T72" fmla="*/ 86 w 86"/>
                  <a:gd name="T73" fmla="*/ 47 h 98"/>
                  <a:gd name="T74" fmla="*/ 62 w 86"/>
                  <a:gd name="T75" fmla="*/ 40 h 98"/>
                  <a:gd name="T76" fmla="*/ 58 w 86"/>
                  <a:gd name="T77" fmla="*/ 23 h 98"/>
                  <a:gd name="T78" fmla="*/ 44 w 86"/>
                  <a:gd name="T79" fmla="*/ 18 h 98"/>
                  <a:gd name="T80" fmla="*/ 36 w 86"/>
                  <a:gd name="T81" fmla="*/ 19 h 98"/>
                  <a:gd name="T82" fmla="*/ 30 w 86"/>
                  <a:gd name="T83" fmla="*/ 24 h 98"/>
                  <a:gd name="T84" fmla="*/ 27 w 86"/>
                  <a:gd name="T85" fmla="*/ 31 h 98"/>
                  <a:gd name="T86" fmla="*/ 25 w 86"/>
                  <a:gd name="T87" fmla="*/ 40 h 98"/>
                  <a:gd name="T88" fmla="*/ 62 w 86"/>
                  <a:gd name="T89" fmla="*/ 4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98">
                    <a:moveTo>
                      <a:pt x="86" y="47"/>
                    </a:moveTo>
                    <a:cubicBezTo>
                      <a:pt x="86" y="50"/>
                      <a:pt x="85" y="52"/>
                      <a:pt x="84" y="53"/>
                    </a:cubicBezTo>
                    <a:cubicBezTo>
                      <a:pt x="83" y="55"/>
                      <a:pt x="81" y="56"/>
                      <a:pt x="78" y="56"/>
                    </a:cubicBezTo>
                    <a:cubicBezTo>
                      <a:pt x="25" y="56"/>
                      <a:pt x="25" y="56"/>
                      <a:pt x="25" y="56"/>
                    </a:cubicBezTo>
                    <a:cubicBezTo>
                      <a:pt x="25" y="59"/>
                      <a:pt x="26" y="63"/>
                      <a:pt x="27" y="66"/>
                    </a:cubicBezTo>
                    <a:cubicBezTo>
                      <a:pt x="27" y="69"/>
                      <a:pt x="29" y="71"/>
                      <a:pt x="31" y="73"/>
                    </a:cubicBezTo>
                    <a:cubicBezTo>
                      <a:pt x="33" y="75"/>
                      <a:pt x="35" y="77"/>
                      <a:pt x="38" y="78"/>
                    </a:cubicBezTo>
                    <a:cubicBezTo>
                      <a:pt x="41" y="79"/>
                      <a:pt x="45" y="80"/>
                      <a:pt x="49" y="80"/>
                    </a:cubicBezTo>
                    <a:cubicBezTo>
                      <a:pt x="53" y="80"/>
                      <a:pt x="57" y="80"/>
                      <a:pt x="61" y="79"/>
                    </a:cubicBezTo>
                    <a:cubicBezTo>
                      <a:pt x="64" y="78"/>
                      <a:pt x="67" y="78"/>
                      <a:pt x="69" y="77"/>
                    </a:cubicBezTo>
                    <a:cubicBezTo>
                      <a:pt x="71" y="76"/>
                      <a:pt x="73" y="75"/>
                      <a:pt x="75" y="75"/>
                    </a:cubicBezTo>
                    <a:cubicBezTo>
                      <a:pt x="76" y="74"/>
                      <a:pt x="78" y="74"/>
                      <a:pt x="79" y="74"/>
                    </a:cubicBezTo>
                    <a:cubicBezTo>
                      <a:pt x="79" y="74"/>
                      <a:pt x="80" y="74"/>
                      <a:pt x="80" y="74"/>
                    </a:cubicBezTo>
                    <a:cubicBezTo>
                      <a:pt x="81" y="74"/>
                      <a:pt x="81" y="75"/>
                      <a:pt x="81" y="75"/>
                    </a:cubicBezTo>
                    <a:cubicBezTo>
                      <a:pt x="81" y="76"/>
                      <a:pt x="82" y="77"/>
                      <a:pt x="82" y="78"/>
                    </a:cubicBezTo>
                    <a:cubicBezTo>
                      <a:pt x="82" y="79"/>
                      <a:pt x="82" y="80"/>
                      <a:pt x="82" y="82"/>
                    </a:cubicBezTo>
                    <a:cubicBezTo>
                      <a:pt x="82" y="83"/>
                      <a:pt x="82" y="85"/>
                      <a:pt x="82" y="86"/>
                    </a:cubicBezTo>
                    <a:cubicBezTo>
                      <a:pt x="82" y="87"/>
                      <a:pt x="82" y="88"/>
                      <a:pt x="81" y="88"/>
                    </a:cubicBezTo>
                    <a:cubicBezTo>
                      <a:pt x="81" y="89"/>
                      <a:pt x="81" y="90"/>
                      <a:pt x="81" y="90"/>
                    </a:cubicBezTo>
                    <a:cubicBezTo>
                      <a:pt x="81" y="91"/>
                      <a:pt x="80" y="91"/>
                      <a:pt x="80" y="91"/>
                    </a:cubicBezTo>
                    <a:cubicBezTo>
                      <a:pt x="79" y="92"/>
                      <a:pt x="78" y="93"/>
                      <a:pt x="76" y="93"/>
                    </a:cubicBezTo>
                    <a:cubicBezTo>
                      <a:pt x="74" y="94"/>
                      <a:pt x="72" y="95"/>
                      <a:pt x="69" y="96"/>
                    </a:cubicBezTo>
                    <a:cubicBezTo>
                      <a:pt x="66" y="96"/>
                      <a:pt x="63" y="97"/>
                      <a:pt x="59" y="98"/>
                    </a:cubicBezTo>
                    <a:cubicBezTo>
                      <a:pt x="55" y="98"/>
                      <a:pt x="51" y="98"/>
                      <a:pt x="47" y="98"/>
                    </a:cubicBezTo>
                    <a:cubicBezTo>
                      <a:pt x="39" y="98"/>
                      <a:pt x="32" y="97"/>
                      <a:pt x="26" y="95"/>
                    </a:cubicBezTo>
                    <a:cubicBezTo>
                      <a:pt x="21" y="94"/>
                      <a:pt x="16" y="91"/>
                      <a:pt x="12" y="87"/>
                    </a:cubicBezTo>
                    <a:cubicBezTo>
                      <a:pt x="8" y="83"/>
                      <a:pt x="5" y="78"/>
                      <a:pt x="3" y="72"/>
                    </a:cubicBezTo>
                    <a:cubicBezTo>
                      <a:pt x="1" y="65"/>
                      <a:pt x="0" y="58"/>
                      <a:pt x="0" y="50"/>
                    </a:cubicBezTo>
                    <a:cubicBezTo>
                      <a:pt x="0" y="43"/>
                      <a:pt x="1" y="36"/>
                      <a:pt x="3" y="29"/>
                    </a:cubicBezTo>
                    <a:cubicBezTo>
                      <a:pt x="5" y="23"/>
                      <a:pt x="8" y="18"/>
                      <a:pt x="12" y="13"/>
                    </a:cubicBezTo>
                    <a:cubicBezTo>
                      <a:pt x="16" y="9"/>
                      <a:pt x="21" y="6"/>
                      <a:pt x="26" y="4"/>
                    </a:cubicBezTo>
                    <a:cubicBezTo>
                      <a:pt x="32" y="1"/>
                      <a:pt x="38" y="0"/>
                      <a:pt x="45" y="0"/>
                    </a:cubicBezTo>
                    <a:cubicBezTo>
                      <a:pt x="52" y="0"/>
                      <a:pt x="58" y="1"/>
                      <a:pt x="63" y="3"/>
                    </a:cubicBezTo>
                    <a:cubicBezTo>
                      <a:pt x="69" y="6"/>
                      <a:pt x="73" y="9"/>
                      <a:pt x="76" y="12"/>
                    </a:cubicBezTo>
                    <a:cubicBezTo>
                      <a:pt x="80" y="16"/>
                      <a:pt x="82" y="21"/>
                      <a:pt x="84" y="26"/>
                    </a:cubicBezTo>
                    <a:cubicBezTo>
                      <a:pt x="85" y="31"/>
                      <a:pt x="86" y="37"/>
                      <a:pt x="86" y="43"/>
                    </a:cubicBezTo>
                    <a:lnTo>
                      <a:pt x="86" y="47"/>
                    </a:lnTo>
                    <a:close/>
                    <a:moveTo>
                      <a:pt x="62" y="40"/>
                    </a:moveTo>
                    <a:cubicBezTo>
                      <a:pt x="62" y="33"/>
                      <a:pt x="61" y="27"/>
                      <a:pt x="58" y="23"/>
                    </a:cubicBezTo>
                    <a:cubicBezTo>
                      <a:pt x="55" y="20"/>
                      <a:pt x="50" y="18"/>
                      <a:pt x="44" y="18"/>
                    </a:cubicBezTo>
                    <a:cubicBezTo>
                      <a:pt x="41" y="18"/>
                      <a:pt x="38" y="18"/>
                      <a:pt x="36" y="19"/>
                    </a:cubicBezTo>
                    <a:cubicBezTo>
                      <a:pt x="34" y="20"/>
                      <a:pt x="32" y="22"/>
                      <a:pt x="30" y="24"/>
                    </a:cubicBezTo>
                    <a:cubicBezTo>
                      <a:pt x="29" y="26"/>
                      <a:pt x="27" y="28"/>
                      <a:pt x="27" y="31"/>
                    </a:cubicBezTo>
                    <a:cubicBezTo>
                      <a:pt x="26" y="34"/>
                      <a:pt x="25" y="37"/>
                      <a:pt x="25" y="40"/>
                    </a:cubicBezTo>
                    <a:lnTo>
                      <a:pt x="62" y="40"/>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7" name="Freeform 10">
                <a:extLst>
                  <a:ext uri="{FF2B5EF4-FFF2-40B4-BE49-F238E27FC236}">
                    <a16:creationId xmlns:a16="http://schemas.microsoft.com/office/drawing/2014/main" id="{109D0503-88EF-ED79-4EC2-D330618CCADB}"/>
                  </a:ext>
                </a:extLst>
              </p:cNvPr>
              <p:cNvSpPr>
                <a:spLocks/>
              </p:cNvSpPr>
              <p:nvPr/>
            </p:nvSpPr>
            <p:spPr bwMode="auto">
              <a:xfrm>
                <a:off x="6063824" y="6343370"/>
                <a:ext cx="135514" cy="129922"/>
              </a:xfrm>
              <a:custGeom>
                <a:avLst/>
                <a:gdLst>
                  <a:gd name="T0" fmla="*/ 132 w 132"/>
                  <a:gd name="T1" fmla="*/ 124 h 127"/>
                  <a:gd name="T2" fmla="*/ 132 w 132"/>
                  <a:gd name="T3" fmla="*/ 125 h 127"/>
                  <a:gd name="T4" fmla="*/ 131 w 132"/>
                  <a:gd name="T5" fmla="*/ 126 h 127"/>
                  <a:gd name="T6" fmla="*/ 129 w 132"/>
                  <a:gd name="T7" fmla="*/ 127 h 127"/>
                  <a:gd name="T8" fmla="*/ 126 w 132"/>
                  <a:gd name="T9" fmla="*/ 127 h 127"/>
                  <a:gd name="T10" fmla="*/ 123 w 132"/>
                  <a:gd name="T11" fmla="*/ 127 h 127"/>
                  <a:gd name="T12" fmla="*/ 121 w 132"/>
                  <a:gd name="T13" fmla="*/ 126 h 127"/>
                  <a:gd name="T14" fmla="*/ 120 w 132"/>
                  <a:gd name="T15" fmla="*/ 125 h 127"/>
                  <a:gd name="T16" fmla="*/ 120 w 132"/>
                  <a:gd name="T17" fmla="*/ 124 h 127"/>
                  <a:gd name="T18" fmla="*/ 120 w 132"/>
                  <a:gd name="T19" fmla="*/ 10 h 127"/>
                  <a:gd name="T20" fmla="*/ 120 w 132"/>
                  <a:gd name="T21" fmla="*/ 10 h 127"/>
                  <a:gd name="T22" fmla="*/ 70 w 132"/>
                  <a:gd name="T23" fmla="*/ 125 h 127"/>
                  <a:gd name="T24" fmla="*/ 70 w 132"/>
                  <a:gd name="T25" fmla="*/ 126 h 127"/>
                  <a:gd name="T26" fmla="*/ 68 w 132"/>
                  <a:gd name="T27" fmla="*/ 126 h 127"/>
                  <a:gd name="T28" fmla="*/ 67 w 132"/>
                  <a:gd name="T29" fmla="*/ 127 h 127"/>
                  <a:gd name="T30" fmla="*/ 65 w 132"/>
                  <a:gd name="T31" fmla="*/ 127 h 127"/>
                  <a:gd name="T32" fmla="*/ 62 w 132"/>
                  <a:gd name="T33" fmla="*/ 127 h 127"/>
                  <a:gd name="T34" fmla="*/ 61 w 132"/>
                  <a:gd name="T35" fmla="*/ 126 h 127"/>
                  <a:gd name="T36" fmla="*/ 60 w 132"/>
                  <a:gd name="T37" fmla="*/ 126 h 127"/>
                  <a:gd name="T38" fmla="*/ 59 w 132"/>
                  <a:gd name="T39" fmla="*/ 125 h 127"/>
                  <a:gd name="T40" fmla="*/ 12 w 132"/>
                  <a:gd name="T41" fmla="*/ 10 h 127"/>
                  <a:gd name="T42" fmla="*/ 12 w 132"/>
                  <a:gd name="T43" fmla="*/ 10 h 127"/>
                  <a:gd name="T44" fmla="*/ 12 w 132"/>
                  <a:gd name="T45" fmla="*/ 124 h 127"/>
                  <a:gd name="T46" fmla="*/ 11 w 132"/>
                  <a:gd name="T47" fmla="*/ 125 h 127"/>
                  <a:gd name="T48" fmla="*/ 10 w 132"/>
                  <a:gd name="T49" fmla="*/ 126 h 127"/>
                  <a:gd name="T50" fmla="*/ 8 w 132"/>
                  <a:gd name="T51" fmla="*/ 127 h 127"/>
                  <a:gd name="T52" fmla="*/ 5 w 132"/>
                  <a:gd name="T53" fmla="*/ 127 h 127"/>
                  <a:gd name="T54" fmla="*/ 3 w 132"/>
                  <a:gd name="T55" fmla="*/ 127 h 127"/>
                  <a:gd name="T56" fmla="*/ 1 w 132"/>
                  <a:gd name="T57" fmla="*/ 126 h 127"/>
                  <a:gd name="T58" fmla="*/ 0 w 132"/>
                  <a:gd name="T59" fmla="*/ 125 h 127"/>
                  <a:gd name="T60" fmla="*/ 0 w 132"/>
                  <a:gd name="T61" fmla="*/ 124 h 127"/>
                  <a:gd name="T62" fmla="*/ 0 w 132"/>
                  <a:gd name="T63" fmla="*/ 6 h 127"/>
                  <a:gd name="T64" fmla="*/ 2 w 132"/>
                  <a:gd name="T65" fmla="*/ 1 h 127"/>
                  <a:gd name="T66" fmla="*/ 5 w 132"/>
                  <a:gd name="T67" fmla="*/ 0 h 127"/>
                  <a:gd name="T68" fmla="*/ 12 w 132"/>
                  <a:gd name="T69" fmla="*/ 0 h 127"/>
                  <a:gd name="T70" fmla="*/ 16 w 132"/>
                  <a:gd name="T71" fmla="*/ 0 h 127"/>
                  <a:gd name="T72" fmla="*/ 19 w 132"/>
                  <a:gd name="T73" fmla="*/ 2 h 127"/>
                  <a:gd name="T74" fmla="*/ 22 w 132"/>
                  <a:gd name="T75" fmla="*/ 4 h 127"/>
                  <a:gd name="T76" fmla="*/ 23 w 132"/>
                  <a:gd name="T77" fmla="*/ 8 h 127"/>
                  <a:gd name="T78" fmla="*/ 65 w 132"/>
                  <a:gd name="T79" fmla="*/ 108 h 127"/>
                  <a:gd name="T80" fmla="*/ 66 w 132"/>
                  <a:gd name="T81" fmla="*/ 108 h 127"/>
                  <a:gd name="T82" fmla="*/ 109 w 132"/>
                  <a:gd name="T83" fmla="*/ 8 h 127"/>
                  <a:gd name="T84" fmla="*/ 111 w 132"/>
                  <a:gd name="T85" fmla="*/ 4 h 127"/>
                  <a:gd name="T86" fmla="*/ 114 w 132"/>
                  <a:gd name="T87" fmla="*/ 2 h 127"/>
                  <a:gd name="T88" fmla="*/ 116 w 132"/>
                  <a:gd name="T89" fmla="*/ 0 h 127"/>
                  <a:gd name="T90" fmla="*/ 120 w 132"/>
                  <a:gd name="T91" fmla="*/ 0 h 127"/>
                  <a:gd name="T92" fmla="*/ 127 w 132"/>
                  <a:gd name="T93" fmla="*/ 0 h 127"/>
                  <a:gd name="T94" fmla="*/ 129 w 132"/>
                  <a:gd name="T95" fmla="*/ 0 h 127"/>
                  <a:gd name="T96" fmla="*/ 130 w 132"/>
                  <a:gd name="T97" fmla="*/ 1 h 127"/>
                  <a:gd name="T98" fmla="*/ 132 w 132"/>
                  <a:gd name="T99" fmla="*/ 3 h 127"/>
                  <a:gd name="T100" fmla="*/ 132 w 132"/>
                  <a:gd name="T101" fmla="*/ 6 h 127"/>
                  <a:gd name="T102" fmla="*/ 132 w 132"/>
                  <a:gd name="T103" fmla="*/ 1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 h="127">
                    <a:moveTo>
                      <a:pt x="132" y="124"/>
                    </a:moveTo>
                    <a:cubicBezTo>
                      <a:pt x="132" y="125"/>
                      <a:pt x="132" y="125"/>
                      <a:pt x="132" y="125"/>
                    </a:cubicBezTo>
                    <a:cubicBezTo>
                      <a:pt x="132" y="126"/>
                      <a:pt x="131" y="126"/>
                      <a:pt x="131" y="126"/>
                    </a:cubicBezTo>
                    <a:cubicBezTo>
                      <a:pt x="130" y="126"/>
                      <a:pt x="130" y="126"/>
                      <a:pt x="129" y="127"/>
                    </a:cubicBezTo>
                    <a:cubicBezTo>
                      <a:pt x="128" y="127"/>
                      <a:pt x="127" y="127"/>
                      <a:pt x="126" y="127"/>
                    </a:cubicBezTo>
                    <a:cubicBezTo>
                      <a:pt x="125" y="127"/>
                      <a:pt x="124" y="127"/>
                      <a:pt x="123" y="127"/>
                    </a:cubicBezTo>
                    <a:cubicBezTo>
                      <a:pt x="123" y="126"/>
                      <a:pt x="122" y="126"/>
                      <a:pt x="121" y="126"/>
                    </a:cubicBezTo>
                    <a:cubicBezTo>
                      <a:pt x="121" y="126"/>
                      <a:pt x="121" y="126"/>
                      <a:pt x="120" y="125"/>
                    </a:cubicBezTo>
                    <a:cubicBezTo>
                      <a:pt x="120" y="125"/>
                      <a:pt x="120" y="125"/>
                      <a:pt x="120" y="124"/>
                    </a:cubicBezTo>
                    <a:cubicBezTo>
                      <a:pt x="120" y="10"/>
                      <a:pt x="120" y="10"/>
                      <a:pt x="120" y="10"/>
                    </a:cubicBezTo>
                    <a:cubicBezTo>
                      <a:pt x="120" y="10"/>
                      <a:pt x="120" y="10"/>
                      <a:pt x="120" y="10"/>
                    </a:cubicBezTo>
                    <a:cubicBezTo>
                      <a:pt x="70" y="125"/>
                      <a:pt x="70" y="125"/>
                      <a:pt x="70" y="125"/>
                    </a:cubicBezTo>
                    <a:cubicBezTo>
                      <a:pt x="70" y="125"/>
                      <a:pt x="70" y="125"/>
                      <a:pt x="70" y="126"/>
                    </a:cubicBezTo>
                    <a:cubicBezTo>
                      <a:pt x="69" y="126"/>
                      <a:pt x="69" y="126"/>
                      <a:pt x="68" y="126"/>
                    </a:cubicBezTo>
                    <a:cubicBezTo>
                      <a:pt x="68" y="126"/>
                      <a:pt x="67" y="127"/>
                      <a:pt x="67" y="127"/>
                    </a:cubicBezTo>
                    <a:cubicBezTo>
                      <a:pt x="66" y="127"/>
                      <a:pt x="66" y="127"/>
                      <a:pt x="65" y="127"/>
                    </a:cubicBezTo>
                    <a:cubicBezTo>
                      <a:pt x="64" y="127"/>
                      <a:pt x="63" y="127"/>
                      <a:pt x="62" y="127"/>
                    </a:cubicBezTo>
                    <a:cubicBezTo>
                      <a:pt x="62" y="127"/>
                      <a:pt x="61" y="126"/>
                      <a:pt x="61" y="126"/>
                    </a:cubicBezTo>
                    <a:cubicBezTo>
                      <a:pt x="60" y="126"/>
                      <a:pt x="60" y="126"/>
                      <a:pt x="60" y="126"/>
                    </a:cubicBezTo>
                    <a:cubicBezTo>
                      <a:pt x="59" y="125"/>
                      <a:pt x="59" y="125"/>
                      <a:pt x="59" y="125"/>
                    </a:cubicBezTo>
                    <a:cubicBezTo>
                      <a:pt x="12" y="10"/>
                      <a:pt x="12" y="10"/>
                      <a:pt x="12" y="10"/>
                    </a:cubicBezTo>
                    <a:cubicBezTo>
                      <a:pt x="12" y="10"/>
                      <a:pt x="12" y="10"/>
                      <a:pt x="12" y="10"/>
                    </a:cubicBezTo>
                    <a:cubicBezTo>
                      <a:pt x="12" y="124"/>
                      <a:pt x="12" y="124"/>
                      <a:pt x="12" y="124"/>
                    </a:cubicBezTo>
                    <a:cubicBezTo>
                      <a:pt x="12" y="125"/>
                      <a:pt x="12" y="125"/>
                      <a:pt x="11" y="125"/>
                    </a:cubicBezTo>
                    <a:cubicBezTo>
                      <a:pt x="11" y="126"/>
                      <a:pt x="11" y="126"/>
                      <a:pt x="10" y="126"/>
                    </a:cubicBezTo>
                    <a:cubicBezTo>
                      <a:pt x="10" y="126"/>
                      <a:pt x="9" y="126"/>
                      <a:pt x="8" y="127"/>
                    </a:cubicBezTo>
                    <a:cubicBezTo>
                      <a:pt x="8" y="127"/>
                      <a:pt x="7" y="127"/>
                      <a:pt x="5" y="127"/>
                    </a:cubicBezTo>
                    <a:cubicBezTo>
                      <a:pt x="4" y="127"/>
                      <a:pt x="3" y="127"/>
                      <a:pt x="3" y="127"/>
                    </a:cubicBezTo>
                    <a:cubicBezTo>
                      <a:pt x="2" y="126"/>
                      <a:pt x="1" y="126"/>
                      <a:pt x="1" y="126"/>
                    </a:cubicBezTo>
                    <a:cubicBezTo>
                      <a:pt x="0" y="126"/>
                      <a:pt x="0" y="126"/>
                      <a:pt x="0" y="125"/>
                    </a:cubicBezTo>
                    <a:cubicBezTo>
                      <a:pt x="0" y="125"/>
                      <a:pt x="0" y="125"/>
                      <a:pt x="0" y="124"/>
                    </a:cubicBezTo>
                    <a:cubicBezTo>
                      <a:pt x="0" y="6"/>
                      <a:pt x="0" y="6"/>
                      <a:pt x="0" y="6"/>
                    </a:cubicBezTo>
                    <a:cubicBezTo>
                      <a:pt x="0" y="4"/>
                      <a:pt x="0" y="2"/>
                      <a:pt x="2" y="1"/>
                    </a:cubicBezTo>
                    <a:cubicBezTo>
                      <a:pt x="3" y="0"/>
                      <a:pt x="4" y="0"/>
                      <a:pt x="5" y="0"/>
                    </a:cubicBezTo>
                    <a:cubicBezTo>
                      <a:pt x="12" y="0"/>
                      <a:pt x="12" y="0"/>
                      <a:pt x="12" y="0"/>
                    </a:cubicBezTo>
                    <a:cubicBezTo>
                      <a:pt x="13" y="0"/>
                      <a:pt x="15" y="0"/>
                      <a:pt x="16" y="0"/>
                    </a:cubicBezTo>
                    <a:cubicBezTo>
                      <a:pt x="17" y="1"/>
                      <a:pt x="18" y="1"/>
                      <a:pt x="19" y="2"/>
                    </a:cubicBezTo>
                    <a:cubicBezTo>
                      <a:pt x="20" y="3"/>
                      <a:pt x="21" y="3"/>
                      <a:pt x="22" y="4"/>
                    </a:cubicBezTo>
                    <a:cubicBezTo>
                      <a:pt x="22" y="5"/>
                      <a:pt x="23" y="6"/>
                      <a:pt x="23" y="8"/>
                    </a:cubicBezTo>
                    <a:cubicBezTo>
                      <a:pt x="65" y="108"/>
                      <a:pt x="65" y="108"/>
                      <a:pt x="65" y="108"/>
                    </a:cubicBezTo>
                    <a:cubicBezTo>
                      <a:pt x="66" y="108"/>
                      <a:pt x="66" y="108"/>
                      <a:pt x="66" y="108"/>
                    </a:cubicBezTo>
                    <a:cubicBezTo>
                      <a:pt x="109" y="8"/>
                      <a:pt x="109" y="8"/>
                      <a:pt x="109" y="8"/>
                    </a:cubicBezTo>
                    <a:cubicBezTo>
                      <a:pt x="110" y="7"/>
                      <a:pt x="111" y="5"/>
                      <a:pt x="111" y="4"/>
                    </a:cubicBezTo>
                    <a:cubicBezTo>
                      <a:pt x="112" y="3"/>
                      <a:pt x="113" y="2"/>
                      <a:pt x="114" y="2"/>
                    </a:cubicBezTo>
                    <a:cubicBezTo>
                      <a:pt x="115" y="1"/>
                      <a:pt x="115" y="0"/>
                      <a:pt x="116" y="0"/>
                    </a:cubicBezTo>
                    <a:cubicBezTo>
                      <a:pt x="117" y="0"/>
                      <a:pt x="118" y="0"/>
                      <a:pt x="120" y="0"/>
                    </a:cubicBezTo>
                    <a:cubicBezTo>
                      <a:pt x="127" y="0"/>
                      <a:pt x="127" y="0"/>
                      <a:pt x="127" y="0"/>
                    </a:cubicBezTo>
                    <a:cubicBezTo>
                      <a:pt x="127" y="0"/>
                      <a:pt x="128" y="0"/>
                      <a:pt x="129" y="0"/>
                    </a:cubicBezTo>
                    <a:cubicBezTo>
                      <a:pt x="129" y="0"/>
                      <a:pt x="130" y="1"/>
                      <a:pt x="130" y="1"/>
                    </a:cubicBezTo>
                    <a:cubicBezTo>
                      <a:pt x="131" y="2"/>
                      <a:pt x="131" y="2"/>
                      <a:pt x="132" y="3"/>
                    </a:cubicBezTo>
                    <a:cubicBezTo>
                      <a:pt x="132" y="4"/>
                      <a:pt x="132" y="5"/>
                      <a:pt x="132" y="6"/>
                    </a:cubicBezTo>
                    <a:lnTo>
                      <a:pt x="132" y="124"/>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8" name="Freeform 11">
                <a:extLst>
                  <a:ext uri="{FF2B5EF4-FFF2-40B4-BE49-F238E27FC236}">
                    <a16:creationId xmlns:a16="http://schemas.microsoft.com/office/drawing/2014/main" id="{D25F8DC4-5783-3850-7230-25D266B567EF}"/>
                  </a:ext>
                </a:extLst>
              </p:cNvPr>
              <p:cNvSpPr>
                <a:spLocks noEditPoints="1"/>
              </p:cNvSpPr>
              <p:nvPr/>
            </p:nvSpPr>
            <p:spPr bwMode="auto">
              <a:xfrm>
                <a:off x="6218158" y="6375380"/>
                <a:ext cx="79050" cy="97912"/>
              </a:xfrm>
              <a:custGeom>
                <a:avLst/>
                <a:gdLst>
                  <a:gd name="T0" fmla="*/ 78 w 78"/>
                  <a:gd name="T1" fmla="*/ 43 h 96"/>
                  <a:gd name="T2" fmla="*/ 76 w 78"/>
                  <a:gd name="T3" fmla="*/ 48 h 96"/>
                  <a:gd name="T4" fmla="*/ 73 w 78"/>
                  <a:gd name="T5" fmla="*/ 50 h 96"/>
                  <a:gd name="T6" fmla="*/ 12 w 78"/>
                  <a:gd name="T7" fmla="*/ 50 h 96"/>
                  <a:gd name="T8" fmla="*/ 14 w 78"/>
                  <a:gd name="T9" fmla="*/ 64 h 96"/>
                  <a:gd name="T10" fmla="*/ 19 w 78"/>
                  <a:gd name="T11" fmla="*/ 76 h 96"/>
                  <a:gd name="T12" fmla="*/ 29 w 78"/>
                  <a:gd name="T13" fmla="*/ 83 h 96"/>
                  <a:gd name="T14" fmla="*/ 44 w 78"/>
                  <a:gd name="T15" fmla="*/ 86 h 96"/>
                  <a:gd name="T16" fmla="*/ 55 w 78"/>
                  <a:gd name="T17" fmla="*/ 85 h 96"/>
                  <a:gd name="T18" fmla="*/ 63 w 78"/>
                  <a:gd name="T19" fmla="*/ 82 h 96"/>
                  <a:gd name="T20" fmla="*/ 69 w 78"/>
                  <a:gd name="T21" fmla="*/ 80 h 96"/>
                  <a:gd name="T22" fmla="*/ 72 w 78"/>
                  <a:gd name="T23" fmla="*/ 79 h 96"/>
                  <a:gd name="T24" fmla="*/ 73 w 78"/>
                  <a:gd name="T25" fmla="*/ 79 h 96"/>
                  <a:gd name="T26" fmla="*/ 74 w 78"/>
                  <a:gd name="T27" fmla="*/ 80 h 96"/>
                  <a:gd name="T28" fmla="*/ 75 w 78"/>
                  <a:gd name="T29" fmla="*/ 82 h 96"/>
                  <a:gd name="T30" fmla="*/ 75 w 78"/>
                  <a:gd name="T31" fmla="*/ 84 h 96"/>
                  <a:gd name="T32" fmla="*/ 75 w 78"/>
                  <a:gd name="T33" fmla="*/ 85 h 96"/>
                  <a:gd name="T34" fmla="*/ 74 w 78"/>
                  <a:gd name="T35" fmla="*/ 86 h 96"/>
                  <a:gd name="T36" fmla="*/ 74 w 78"/>
                  <a:gd name="T37" fmla="*/ 88 h 96"/>
                  <a:gd name="T38" fmla="*/ 73 w 78"/>
                  <a:gd name="T39" fmla="*/ 88 h 96"/>
                  <a:gd name="T40" fmla="*/ 70 w 78"/>
                  <a:gd name="T41" fmla="*/ 90 h 96"/>
                  <a:gd name="T42" fmla="*/ 64 w 78"/>
                  <a:gd name="T43" fmla="*/ 93 h 96"/>
                  <a:gd name="T44" fmla="*/ 54 w 78"/>
                  <a:gd name="T45" fmla="*/ 95 h 96"/>
                  <a:gd name="T46" fmla="*/ 42 w 78"/>
                  <a:gd name="T47" fmla="*/ 96 h 96"/>
                  <a:gd name="T48" fmla="*/ 24 w 78"/>
                  <a:gd name="T49" fmla="*/ 93 h 96"/>
                  <a:gd name="T50" fmla="*/ 11 w 78"/>
                  <a:gd name="T51" fmla="*/ 84 h 96"/>
                  <a:gd name="T52" fmla="*/ 3 w 78"/>
                  <a:gd name="T53" fmla="*/ 69 h 96"/>
                  <a:gd name="T54" fmla="*/ 0 w 78"/>
                  <a:gd name="T55" fmla="*/ 48 h 96"/>
                  <a:gd name="T56" fmla="*/ 3 w 78"/>
                  <a:gd name="T57" fmla="*/ 28 h 96"/>
                  <a:gd name="T58" fmla="*/ 11 w 78"/>
                  <a:gd name="T59" fmla="*/ 13 h 96"/>
                  <a:gd name="T60" fmla="*/ 24 w 78"/>
                  <a:gd name="T61" fmla="*/ 3 h 96"/>
                  <a:gd name="T62" fmla="*/ 41 w 78"/>
                  <a:gd name="T63" fmla="*/ 0 h 96"/>
                  <a:gd name="T64" fmla="*/ 58 w 78"/>
                  <a:gd name="T65" fmla="*/ 4 h 96"/>
                  <a:gd name="T66" fmla="*/ 69 w 78"/>
                  <a:gd name="T67" fmla="*/ 12 h 96"/>
                  <a:gd name="T68" fmla="*/ 76 w 78"/>
                  <a:gd name="T69" fmla="*/ 26 h 96"/>
                  <a:gd name="T70" fmla="*/ 78 w 78"/>
                  <a:gd name="T71" fmla="*/ 41 h 96"/>
                  <a:gd name="T72" fmla="*/ 78 w 78"/>
                  <a:gd name="T73" fmla="*/ 43 h 96"/>
                  <a:gd name="T74" fmla="*/ 66 w 78"/>
                  <a:gd name="T75" fmla="*/ 40 h 96"/>
                  <a:gd name="T76" fmla="*/ 60 w 78"/>
                  <a:gd name="T77" fmla="*/ 18 h 96"/>
                  <a:gd name="T78" fmla="*/ 40 w 78"/>
                  <a:gd name="T79" fmla="*/ 10 h 96"/>
                  <a:gd name="T80" fmla="*/ 28 w 78"/>
                  <a:gd name="T81" fmla="*/ 13 h 96"/>
                  <a:gd name="T82" fmla="*/ 20 w 78"/>
                  <a:gd name="T83" fmla="*/ 19 h 96"/>
                  <a:gd name="T84" fmla="*/ 14 w 78"/>
                  <a:gd name="T85" fmla="*/ 29 h 96"/>
                  <a:gd name="T86" fmla="*/ 12 w 78"/>
                  <a:gd name="T87" fmla="*/ 40 h 96"/>
                  <a:gd name="T88" fmla="*/ 66 w 78"/>
                  <a:gd name="T89"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 h="96">
                    <a:moveTo>
                      <a:pt x="78" y="43"/>
                    </a:moveTo>
                    <a:cubicBezTo>
                      <a:pt x="78" y="46"/>
                      <a:pt x="78" y="47"/>
                      <a:pt x="76" y="48"/>
                    </a:cubicBezTo>
                    <a:cubicBezTo>
                      <a:pt x="75" y="49"/>
                      <a:pt x="74" y="50"/>
                      <a:pt x="73" y="50"/>
                    </a:cubicBezTo>
                    <a:cubicBezTo>
                      <a:pt x="12" y="50"/>
                      <a:pt x="12" y="50"/>
                      <a:pt x="12" y="50"/>
                    </a:cubicBezTo>
                    <a:cubicBezTo>
                      <a:pt x="12" y="55"/>
                      <a:pt x="13" y="60"/>
                      <a:pt x="14" y="64"/>
                    </a:cubicBezTo>
                    <a:cubicBezTo>
                      <a:pt x="15" y="69"/>
                      <a:pt x="17" y="73"/>
                      <a:pt x="19" y="76"/>
                    </a:cubicBezTo>
                    <a:cubicBezTo>
                      <a:pt x="22" y="79"/>
                      <a:pt x="25" y="81"/>
                      <a:pt x="29" y="83"/>
                    </a:cubicBezTo>
                    <a:cubicBezTo>
                      <a:pt x="33" y="85"/>
                      <a:pt x="38" y="86"/>
                      <a:pt x="44" y="86"/>
                    </a:cubicBezTo>
                    <a:cubicBezTo>
                      <a:pt x="48" y="86"/>
                      <a:pt x="51" y="85"/>
                      <a:pt x="55" y="85"/>
                    </a:cubicBezTo>
                    <a:cubicBezTo>
                      <a:pt x="58" y="84"/>
                      <a:pt x="61" y="83"/>
                      <a:pt x="63" y="82"/>
                    </a:cubicBezTo>
                    <a:cubicBezTo>
                      <a:pt x="66" y="81"/>
                      <a:pt x="68" y="81"/>
                      <a:pt x="69" y="80"/>
                    </a:cubicBezTo>
                    <a:cubicBezTo>
                      <a:pt x="71" y="79"/>
                      <a:pt x="72" y="79"/>
                      <a:pt x="72" y="79"/>
                    </a:cubicBezTo>
                    <a:cubicBezTo>
                      <a:pt x="73" y="79"/>
                      <a:pt x="73" y="79"/>
                      <a:pt x="73" y="79"/>
                    </a:cubicBezTo>
                    <a:cubicBezTo>
                      <a:pt x="74" y="79"/>
                      <a:pt x="74" y="80"/>
                      <a:pt x="74" y="80"/>
                    </a:cubicBezTo>
                    <a:cubicBezTo>
                      <a:pt x="74" y="80"/>
                      <a:pt x="75" y="81"/>
                      <a:pt x="75" y="82"/>
                    </a:cubicBezTo>
                    <a:cubicBezTo>
                      <a:pt x="75" y="82"/>
                      <a:pt x="75" y="83"/>
                      <a:pt x="75" y="84"/>
                    </a:cubicBezTo>
                    <a:cubicBezTo>
                      <a:pt x="75" y="84"/>
                      <a:pt x="75" y="85"/>
                      <a:pt x="75" y="85"/>
                    </a:cubicBezTo>
                    <a:cubicBezTo>
                      <a:pt x="75" y="86"/>
                      <a:pt x="75" y="86"/>
                      <a:pt x="74" y="86"/>
                    </a:cubicBezTo>
                    <a:cubicBezTo>
                      <a:pt x="74" y="87"/>
                      <a:pt x="74" y="87"/>
                      <a:pt x="74" y="88"/>
                    </a:cubicBezTo>
                    <a:cubicBezTo>
                      <a:pt x="74" y="88"/>
                      <a:pt x="74" y="88"/>
                      <a:pt x="73" y="88"/>
                    </a:cubicBezTo>
                    <a:cubicBezTo>
                      <a:pt x="73" y="89"/>
                      <a:pt x="72" y="89"/>
                      <a:pt x="70" y="90"/>
                    </a:cubicBezTo>
                    <a:cubicBezTo>
                      <a:pt x="69" y="91"/>
                      <a:pt x="66" y="92"/>
                      <a:pt x="64" y="93"/>
                    </a:cubicBezTo>
                    <a:cubicBezTo>
                      <a:pt x="61" y="93"/>
                      <a:pt x="58" y="94"/>
                      <a:pt x="54" y="95"/>
                    </a:cubicBezTo>
                    <a:cubicBezTo>
                      <a:pt x="50" y="95"/>
                      <a:pt x="46" y="96"/>
                      <a:pt x="42" y="96"/>
                    </a:cubicBezTo>
                    <a:cubicBezTo>
                      <a:pt x="35" y="96"/>
                      <a:pt x="29" y="95"/>
                      <a:pt x="24" y="93"/>
                    </a:cubicBezTo>
                    <a:cubicBezTo>
                      <a:pt x="19" y="91"/>
                      <a:pt x="14" y="88"/>
                      <a:pt x="11" y="84"/>
                    </a:cubicBezTo>
                    <a:cubicBezTo>
                      <a:pt x="7" y="80"/>
                      <a:pt x="4" y="75"/>
                      <a:pt x="3" y="69"/>
                    </a:cubicBezTo>
                    <a:cubicBezTo>
                      <a:pt x="1" y="63"/>
                      <a:pt x="0" y="56"/>
                      <a:pt x="0" y="48"/>
                    </a:cubicBezTo>
                    <a:cubicBezTo>
                      <a:pt x="0" y="41"/>
                      <a:pt x="1" y="34"/>
                      <a:pt x="3" y="28"/>
                    </a:cubicBezTo>
                    <a:cubicBezTo>
                      <a:pt x="5" y="22"/>
                      <a:pt x="7" y="17"/>
                      <a:pt x="11" y="13"/>
                    </a:cubicBezTo>
                    <a:cubicBezTo>
                      <a:pt x="15" y="9"/>
                      <a:pt x="19" y="6"/>
                      <a:pt x="24" y="3"/>
                    </a:cubicBezTo>
                    <a:cubicBezTo>
                      <a:pt x="29" y="1"/>
                      <a:pt x="35" y="0"/>
                      <a:pt x="41" y="0"/>
                    </a:cubicBezTo>
                    <a:cubicBezTo>
                      <a:pt x="48" y="0"/>
                      <a:pt x="53" y="1"/>
                      <a:pt x="58" y="4"/>
                    </a:cubicBezTo>
                    <a:cubicBezTo>
                      <a:pt x="63" y="6"/>
                      <a:pt x="66" y="9"/>
                      <a:pt x="69" y="12"/>
                    </a:cubicBezTo>
                    <a:cubicBezTo>
                      <a:pt x="73" y="16"/>
                      <a:pt x="75" y="21"/>
                      <a:pt x="76" y="26"/>
                    </a:cubicBezTo>
                    <a:cubicBezTo>
                      <a:pt x="78" y="30"/>
                      <a:pt x="78" y="36"/>
                      <a:pt x="78" y="41"/>
                    </a:cubicBezTo>
                    <a:lnTo>
                      <a:pt x="78" y="43"/>
                    </a:lnTo>
                    <a:close/>
                    <a:moveTo>
                      <a:pt x="66" y="40"/>
                    </a:moveTo>
                    <a:cubicBezTo>
                      <a:pt x="66" y="31"/>
                      <a:pt x="64" y="23"/>
                      <a:pt x="60" y="18"/>
                    </a:cubicBezTo>
                    <a:cubicBezTo>
                      <a:pt x="55" y="13"/>
                      <a:pt x="49" y="10"/>
                      <a:pt x="40" y="10"/>
                    </a:cubicBezTo>
                    <a:cubicBezTo>
                      <a:pt x="36" y="10"/>
                      <a:pt x="32" y="11"/>
                      <a:pt x="28" y="13"/>
                    </a:cubicBezTo>
                    <a:cubicBezTo>
                      <a:pt x="25" y="14"/>
                      <a:pt x="22" y="17"/>
                      <a:pt x="20" y="19"/>
                    </a:cubicBezTo>
                    <a:cubicBezTo>
                      <a:pt x="18" y="22"/>
                      <a:pt x="16" y="25"/>
                      <a:pt x="14" y="29"/>
                    </a:cubicBezTo>
                    <a:cubicBezTo>
                      <a:pt x="13" y="32"/>
                      <a:pt x="13" y="36"/>
                      <a:pt x="12" y="40"/>
                    </a:cubicBezTo>
                    <a:lnTo>
                      <a:pt x="66" y="40"/>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9" name="Freeform 12">
                <a:extLst>
                  <a:ext uri="{FF2B5EF4-FFF2-40B4-BE49-F238E27FC236}">
                    <a16:creationId xmlns:a16="http://schemas.microsoft.com/office/drawing/2014/main" id="{7854E0A5-E641-7C94-0F07-385D7107852C}"/>
                  </a:ext>
                </a:extLst>
              </p:cNvPr>
              <p:cNvSpPr>
                <a:spLocks/>
              </p:cNvSpPr>
              <p:nvPr/>
            </p:nvSpPr>
            <p:spPr bwMode="auto">
              <a:xfrm>
                <a:off x="6314147" y="6375380"/>
                <a:ext cx="129868" cy="97912"/>
              </a:xfrm>
              <a:custGeom>
                <a:avLst/>
                <a:gdLst>
                  <a:gd name="T0" fmla="*/ 126 w 126"/>
                  <a:gd name="T1" fmla="*/ 93 h 95"/>
                  <a:gd name="T2" fmla="*/ 123 w 126"/>
                  <a:gd name="T3" fmla="*/ 95 h 95"/>
                  <a:gd name="T4" fmla="*/ 118 w 126"/>
                  <a:gd name="T5" fmla="*/ 95 h 95"/>
                  <a:gd name="T6" fmla="*/ 115 w 126"/>
                  <a:gd name="T7" fmla="*/ 93 h 95"/>
                  <a:gd name="T8" fmla="*/ 115 w 126"/>
                  <a:gd name="T9" fmla="*/ 38 h 95"/>
                  <a:gd name="T10" fmla="*/ 110 w 126"/>
                  <a:gd name="T11" fmla="*/ 18 h 95"/>
                  <a:gd name="T12" fmla="*/ 95 w 126"/>
                  <a:gd name="T13" fmla="*/ 10 h 95"/>
                  <a:gd name="T14" fmla="*/ 69 w 126"/>
                  <a:gd name="T15" fmla="*/ 29 h 95"/>
                  <a:gd name="T16" fmla="*/ 69 w 126"/>
                  <a:gd name="T17" fmla="*/ 93 h 95"/>
                  <a:gd name="T18" fmla="*/ 66 w 126"/>
                  <a:gd name="T19" fmla="*/ 95 h 95"/>
                  <a:gd name="T20" fmla="*/ 60 w 126"/>
                  <a:gd name="T21" fmla="*/ 95 h 95"/>
                  <a:gd name="T22" fmla="*/ 58 w 126"/>
                  <a:gd name="T23" fmla="*/ 93 h 95"/>
                  <a:gd name="T24" fmla="*/ 57 w 126"/>
                  <a:gd name="T25" fmla="*/ 38 h 95"/>
                  <a:gd name="T26" fmla="*/ 53 w 126"/>
                  <a:gd name="T27" fmla="*/ 18 h 95"/>
                  <a:gd name="T28" fmla="*/ 38 w 126"/>
                  <a:gd name="T29" fmla="*/ 10 h 95"/>
                  <a:gd name="T30" fmla="*/ 12 w 126"/>
                  <a:gd name="T31" fmla="*/ 29 h 95"/>
                  <a:gd name="T32" fmla="*/ 11 w 126"/>
                  <a:gd name="T33" fmla="*/ 93 h 95"/>
                  <a:gd name="T34" fmla="*/ 9 w 126"/>
                  <a:gd name="T35" fmla="*/ 95 h 95"/>
                  <a:gd name="T36" fmla="*/ 3 w 126"/>
                  <a:gd name="T37" fmla="*/ 95 h 95"/>
                  <a:gd name="T38" fmla="*/ 0 w 126"/>
                  <a:gd name="T39" fmla="*/ 93 h 95"/>
                  <a:gd name="T40" fmla="*/ 0 w 126"/>
                  <a:gd name="T41" fmla="*/ 4 h 95"/>
                  <a:gd name="T42" fmla="*/ 1 w 126"/>
                  <a:gd name="T43" fmla="*/ 2 h 95"/>
                  <a:gd name="T44" fmla="*/ 6 w 126"/>
                  <a:gd name="T45" fmla="*/ 1 h 95"/>
                  <a:gd name="T46" fmla="*/ 10 w 126"/>
                  <a:gd name="T47" fmla="*/ 2 h 95"/>
                  <a:gd name="T48" fmla="*/ 11 w 126"/>
                  <a:gd name="T49" fmla="*/ 4 h 95"/>
                  <a:gd name="T50" fmla="*/ 26 w 126"/>
                  <a:gd name="T51" fmla="*/ 4 h 95"/>
                  <a:gd name="T52" fmla="*/ 49 w 126"/>
                  <a:gd name="T53" fmla="*/ 2 h 95"/>
                  <a:gd name="T54" fmla="*/ 63 w 126"/>
                  <a:gd name="T55" fmla="*/ 11 h 95"/>
                  <a:gd name="T56" fmla="*/ 75 w 126"/>
                  <a:gd name="T57" fmla="*/ 10 h 95"/>
                  <a:gd name="T58" fmla="*/ 90 w 126"/>
                  <a:gd name="T59" fmla="*/ 1 h 95"/>
                  <a:gd name="T60" fmla="*/ 111 w 126"/>
                  <a:gd name="T61" fmla="*/ 3 h 95"/>
                  <a:gd name="T62" fmla="*/ 125 w 126"/>
                  <a:gd name="T63" fmla="*/ 23 h 95"/>
                  <a:gd name="T64" fmla="*/ 126 w 126"/>
                  <a:gd name="T65" fmla="*/ 9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95">
                    <a:moveTo>
                      <a:pt x="126" y="92"/>
                    </a:moveTo>
                    <a:cubicBezTo>
                      <a:pt x="126" y="93"/>
                      <a:pt x="126" y="93"/>
                      <a:pt x="126" y="93"/>
                    </a:cubicBezTo>
                    <a:cubicBezTo>
                      <a:pt x="126" y="94"/>
                      <a:pt x="126" y="94"/>
                      <a:pt x="125" y="94"/>
                    </a:cubicBezTo>
                    <a:cubicBezTo>
                      <a:pt x="125" y="94"/>
                      <a:pt x="124" y="94"/>
                      <a:pt x="123" y="95"/>
                    </a:cubicBezTo>
                    <a:cubicBezTo>
                      <a:pt x="123" y="95"/>
                      <a:pt x="122" y="95"/>
                      <a:pt x="121" y="95"/>
                    </a:cubicBezTo>
                    <a:cubicBezTo>
                      <a:pt x="119" y="95"/>
                      <a:pt x="118" y="95"/>
                      <a:pt x="118" y="95"/>
                    </a:cubicBezTo>
                    <a:cubicBezTo>
                      <a:pt x="117" y="94"/>
                      <a:pt x="116" y="94"/>
                      <a:pt x="116" y="94"/>
                    </a:cubicBezTo>
                    <a:cubicBezTo>
                      <a:pt x="115" y="94"/>
                      <a:pt x="115" y="94"/>
                      <a:pt x="115" y="93"/>
                    </a:cubicBezTo>
                    <a:cubicBezTo>
                      <a:pt x="115" y="93"/>
                      <a:pt x="115" y="93"/>
                      <a:pt x="115" y="92"/>
                    </a:cubicBezTo>
                    <a:cubicBezTo>
                      <a:pt x="115" y="38"/>
                      <a:pt x="115" y="38"/>
                      <a:pt x="115" y="38"/>
                    </a:cubicBezTo>
                    <a:cubicBezTo>
                      <a:pt x="115" y="34"/>
                      <a:pt x="114" y="30"/>
                      <a:pt x="114" y="26"/>
                    </a:cubicBezTo>
                    <a:cubicBezTo>
                      <a:pt x="113" y="23"/>
                      <a:pt x="112" y="20"/>
                      <a:pt x="110" y="18"/>
                    </a:cubicBezTo>
                    <a:cubicBezTo>
                      <a:pt x="109" y="15"/>
                      <a:pt x="106" y="13"/>
                      <a:pt x="104" y="12"/>
                    </a:cubicBezTo>
                    <a:cubicBezTo>
                      <a:pt x="102" y="11"/>
                      <a:pt x="99" y="10"/>
                      <a:pt x="95" y="10"/>
                    </a:cubicBezTo>
                    <a:cubicBezTo>
                      <a:pt x="91" y="10"/>
                      <a:pt x="87" y="12"/>
                      <a:pt x="83" y="15"/>
                    </a:cubicBezTo>
                    <a:cubicBezTo>
                      <a:pt x="79" y="18"/>
                      <a:pt x="74" y="23"/>
                      <a:pt x="69" y="29"/>
                    </a:cubicBezTo>
                    <a:cubicBezTo>
                      <a:pt x="69" y="92"/>
                      <a:pt x="69" y="92"/>
                      <a:pt x="69" y="92"/>
                    </a:cubicBezTo>
                    <a:cubicBezTo>
                      <a:pt x="69" y="93"/>
                      <a:pt x="69" y="93"/>
                      <a:pt x="69" y="93"/>
                    </a:cubicBezTo>
                    <a:cubicBezTo>
                      <a:pt x="69" y="94"/>
                      <a:pt x="68" y="94"/>
                      <a:pt x="68" y="94"/>
                    </a:cubicBezTo>
                    <a:cubicBezTo>
                      <a:pt x="67" y="94"/>
                      <a:pt x="67" y="94"/>
                      <a:pt x="66" y="95"/>
                    </a:cubicBezTo>
                    <a:cubicBezTo>
                      <a:pt x="65" y="95"/>
                      <a:pt x="64" y="95"/>
                      <a:pt x="63" y="95"/>
                    </a:cubicBezTo>
                    <a:cubicBezTo>
                      <a:pt x="62" y="95"/>
                      <a:pt x="61" y="95"/>
                      <a:pt x="60" y="95"/>
                    </a:cubicBezTo>
                    <a:cubicBezTo>
                      <a:pt x="60" y="94"/>
                      <a:pt x="59" y="94"/>
                      <a:pt x="59" y="94"/>
                    </a:cubicBezTo>
                    <a:cubicBezTo>
                      <a:pt x="58" y="94"/>
                      <a:pt x="58" y="94"/>
                      <a:pt x="58" y="93"/>
                    </a:cubicBezTo>
                    <a:cubicBezTo>
                      <a:pt x="58" y="93"/>
                      <a:pt x="57" y="93"/>
                      <a:pt x="57" y="92"/>
                    </a:cubicBezTo>
                    <a:cubicBezTo>
                      <a:pt x="57" y="38"/>
                      <a:pt x="57" y="38"/>
                      <a:pt x="57" y="38"/>
                    </a:cubicBezTo>
                    <a:cubicBezTo>
                      <a:pt x="57" y="34"/>
                      <a:pt x="57" y="30"/>
                      <a:pt x="56" y="26"/>
                    </a:cubicBezTo>
                    <a:cubicBezTo>
                      <a:pt x="56" y="23"/>
                      <a:pt x="54" y="20"/>
                      <a:pt x="53" y="18"/>
                    </a:cubicBezTo>
                    <a:cubicBezTo>
                      <a:pt x="51" y="15"/>
                      <a:pt x="49" y="13"/>
                      <a:pt x="47" y="12"/>
                    </a:cubicBezTo>
                    <a:cubicBezTo>
                      <a:pt x="44" y="11"/>
                      <a:pt x="41" y="10"/>
                      <a:pt x="38" y="10"/>
                    </a:cubicBezTo>
                    <a:cubicBezTo>
                      <a:pt x="34" y="10"/>
                      <a:pt x="30" y="12"/>
                      <a:pt x="25" y="15"/>
                    </a:cubicBezTo>
                    <a:cubicBezTo>
                      <a:pt x="21" y="18"/>
                      <a:pt x="17" y="23"/>
                      <a:pt x="12" y="29"/>
                    </a:cubicBezTo>
                    <a:cubicBezTo>
                      <a:pt x="12" y="92"/>
                      <a:pt x="12" y="92"/>
                      <a:pt x="12" y="92"/>
                    </a:cubicBezTo>
                    <a:cubicBezTo>
                      <a:pt x="12" y="93"/>
                      <a:pt x="12" y="93"/>
                      <a:pt x="11" y="93"/>
                    </a:cubicBezTo>
                    <a:cubicBezTo>
                      <a:pt x="11" y="94"/>
                      <a:pt x="11" y="94"/>
                      <a:pt x="10" y="94"/>
                    </a:cubicBezTo>
                    <a:cubicBezTo>
                      <a:pt x="10" y="94"/>
                      <a:pt x="9" y="94"/>
                      <a:pt x="9" y="95"/>
                    </a:cubicBezTo>
                    <a:cubicBezTo>
                      <a:pt x="8" y="95"/>
                      <a:pt x="7" y="95"/>
                      <a:pt x="6" y="95"/>
                    </a:cubicBezTo>
                    <a:cubicBezTo>
                      <a:pt x="5" y="95"/>
                      <a:pt x="4" y="95"/>
                      <a:pt x="3" y="95"/>
                    </a:cubicBezTo>
                    <a:cubicBezTo>
                      <a:pt x="2" y="94"/>
                      <a:pt x="2" y="94"/>
                      <a:pt x="1" y="94"/>
                    </a:cubicBezTo>
                    <a:cubicBezTo>
                      <a:pt x="1" y="94"/>
                      <a:pt x="0" y="94"/>
                      <a:pt x="0" y="93"/>
                    </a:cubicBezTo>
                    <a:cubicBezTo>
                      <a:pt x="0" y="93"/>
                      <a:pt x="0" y="93"/>
                      <a:pt x="0" y="92"/>
                    </a:cubicBezTo>
                    <a:cubicBezTo>
                      <a:pt x="0" y="4"/>
                      <a:pt x="0" y="4"/>
                      <a:pt x="0" y="4"/>
                    </a:cubicBezTo>
                    <a:cubicBezTo>
                      <a:pt x="0" y="3"/>
                      <a:pt x="0" y="3"/>
                      <a:pt x="0" y="3"/>
                    </a:cubicBezTo>
                    <a:cubicBezTo>
                      <a:pt x="0" y="2"/>
                      <a:pt x="1" y="2"/>
                      <a:pt x="1" y="2"/>
                    </a:cubicBezTo>
                    <a:cubicBezTo>
                      <a:pt x="2" y="2"/>
                      <a:pt x="2" y="2"/>
                      <a:pt x="3" y="1"/>
                    </a:cubicBezTo>
                    <a:cubicBezTo>
                      <a:pt x="4" y="1"/>
                      <a:pt x="5" y="1"/>
                      <a:pt x="6" y="1"/>
                    </a:cubicBezTo>
                    <a:cubicBezTo>
                      <a:pt x="7" y="1"/>
                      <a:pt x="8" y="1"/>
                      <a:pt x="8" y="1"/>
                    </a:cubicBezTo>
                    <a:cubicBezTo>
                      <a:pt x="9" y="2"/>
                      <a:pt x="10" y="2"/>
                      <a:pt x="10" y="2"/>
                    </a:cubicBezTo>
                    <a:cubicBezTo>
                      <a:pt x="10" y="2"/>
                      <a:pt x="11" y="2"/>
                      <a:pt x="11" y="3"/>
                    </a:cubicBezTo>
                    <a:cubicBezTo>
                      <a:pt x="11" y="3"/>
                      <a:pt x="11" y="3"/>
                      <a:pt x="11" y="4"/>
                    </a:cubicBezTo>
                    <a:cubicBezTo>
                      <a:pt x="11" y="16"/>
                      <a:pt x="11" y="16"/>
                      <a:pt x="11" y="16"/>
                    </a:cubicBezTo>
                    <a:cubicBezTo>
                      <a:pt x="16" y="11"/>
                      <a:pt x="21" y="7"/>
                      <a:pt x="26" y="4"/>
                    </a:cubicBezTo>
                    <a:cubicBezTo>
                      <a:pt x="30" y="1"/>
                      <a:pt x="35" y="0"/>
                      <a:pt x="39" y="0"/>
                    </a:cubicBezTo>
                    <a:cubicBezTo>
                      <a:pt x="43" y="0"/>
                      <a:pt x="46" y="1"/>
                      <a:pt x="49" y="2"/>
                    </a:cubicBezTo>
                    <a:cubicBezTo>
                      <a:pt x="52" y="2"/>
                      <a:pt x="55" y="4"/>
                      <a:pt x="57" y="5"/>
                    </a:cubicBezTo>
                    <a:cubicBezTo>
                      <a:pt x="59" y="7"/>
                      <a:pt x="61" y="9"/>
                      <a:pt x="63" y="11"/>
                    </a:cubicBezTo>
                    <a:cubicBezTo>
                      <a:pt x="64" y="13"/>
                      <a:pt x="65" y="16"/>
                      <a:pt x="66" y="18"/>
                    </a:cubicBezTo>
                    <a:cubicBezTo>
                      <a:pt x="69" y="15"/>
                      <a:pt x="72" y="12"/>
                      <a:pt x="75" y="10"/>
                    </a:cubicBezTo>
                    <a:cubicBezTo>
                      <a:pt x="78" y="7"/>
                      <a:pt x="80" y="6"/>
                      <a:pt x="83" y="4"/>
                    </a:cubicBezTo>
                    <a:cubicBezTo>
                      <a:pt x="85" y="3"/>
                      <a:pt x="88" y="2"/>
                      <a:pt x="90" y="1"/>
                    </a:cubicBezTo>
                    <a:cubicBezTo>
                      <a:pt x="92" y="1"/>
                      <a:pt x="94" y="0"/>
                      <a:pt x="97" y="0"/>
                    </a:cubicBezTo>
                    <a:cubicBezTo>
                      <a:pt x="102" y="0"/>
                      <a:pt x="107" y="1"/>
                      <a:pt x="111" y="3"/>
                    </a:cubicBezTo>
                    <a:cubicBezTo>
                      <a:pt x="115" y="5"/>
                      <a:pt x="118" y="8"/>
                      <a:pt x="120" y="11"/>
                    </a:cubicBezTo>
                    <a:cubicBezTo>
                      <a:pt x="122" y="14"/>
                      <a:pt x="124" y="18"/>
                      <a:pt x="125" y="23"/>
                    </a:cubicBezTo>
                    <a:cubicBezTo>
                      <a:pt x="126" y="27"/>
                      <a:pt x="126" y="32"/>
                      <a:pt x="126" y="37"/>
                    </a:cubicBezTo>
                    <a:lnTo>
                      <a:pt x="126" y="92"/>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0" name="Freeform 13">
                <a:extLst>
                  <a:ext uri="{FF2B5EF4-FFF2-40B4-BE49-F238E27FC236}">
                    <a16:creationId xmlns:a16="http://schemas.microsoft.com/office/drawing/2014/main" id="{DEBADE48-4471-F65A-BE1E-30ED2D2E165A}"/>
                  </a:ext>
                </a:extLst>
              </p:cNvPr>
              <p:cNvSpPr>
                <a:spLocks noEditPoints="1"/>
              </p:cNvSpPr>
              <p:nvPr/>
            </p:nvSpPr>
            <p:spPr bwMode="auto">
              <a:xfrm>
                <a:off x="6468481" y="6333955"/>
                <a:ext cx="77168" cy="139337"/>
              </a:xfrm>
              <a:custGeom>
                <a:avLst/>
                <a:gdLst>
                  <a:gd name="T0" fmla="*/ 77 w 77"/>
                  <a:gd name="T1" fmla="*/ 89 h 138"/>
                  <a:gd name="T2" fmla="*/ 75 w 77"/>
                  <a:gd name="T3" fmla="*/ 109 h 138"/>
                  <a:gd name="T4" fmla="*/ 67 w 77"/>
                  <a:gd name="T5" fmla="*/ 125 h 138"/>
                  <a:gd name="T6" fmla="*/ 55 w 77"/>
                  <a:gd name="T7" fmla="*/ 134 h 138"/>
                  <a:gd name="T8" fmla="*/ 39 w 77"/>
                  <a:gd name="T9" fmla="*/ 138 h 138"/>
                  <a:gd name="T10" fmla="*/ 31 w 77"/>
                  <a:gd name="T11" fmla="*/ 137 h 138"/>
                  <a:gd name="T12" fmla="*/ 25 w 77"/>
                  <a:gd name="T13" fmla="*/ 134 h 138"/>
                  <a:gd name="T14" fmla="*/ 18 w 77"/>
                  <a:gd name="T15" fmla="*/ 130 h 138"/>
                  <a:gd name="T16" fmla="*/ 10 w 77"/>
                  <a:gd name="T17" fmla="*/ 123 h 138"/>
                  <a:gd name="T18" fmla="*/ 10 w 77"/>
                  <a:gd name="T19" fmla="*/ 134 h 138"/>
                  <a:gd name="T20" fmla="*/ 10 w 77"/>
                  <a:gd name="T21" fmla="*/ 135 h 138"/>
                  <a:gd name="T22" fmla="*/ 9 w 77"/>
                  <a:gd name="T23" fmla="*/ 136 h 138"/>
                  <a:gd name="T24" fmla="*/ 7 w 77"/>
                  <a:gd name="T25" fmla="*/ 137 h 138"/>
                  <a:gd name="T26" fmla="*/ 5 w 77"/>
                  <a:gd name="T27" fmla="*/ 137 h 138"/>
                  <a:gd name="T28" fmla="*/ 2 w 77"/>
                  <a:gd name="T29" fmla="*/ 137 h 138"/>
                  <a:gd name="T30" fmla="*/ 1 w 77"/>
                  <a:gd name="T31" fmla="*/ 136 h 138"/>
                  <a:gd name="T32" fmla="*/ 0 w 77"/>
                  <a:gd name="T33" fmla="*/ 135 h 138"/>
                  <a:gd name="T34" fmla="*/ 0 w 77"/>
                  <a:gd name="T35" fmla="*/ 134 h 138"/>
                  <a:gd name="T36" fmla="*/ 0 w 77"/>
                  <a:gd name="T37" fmla="*/ 3 h 138"/>
                  <a:gd name="T38" fmla="*/ 0 w 77"/>
                  <a:gd name="T39" fmla="*/ 1 h 138"/>
                  <a:gd name="T40" fmla="*/ 1 w 77"/>
                  <a:gd name="T41" fmla="*/ 1 h 138"/>
                  <a:gd name="T42" fmla="*/ 3 w 77"/>
                  <a:gd name="T43" fmla="*/ 0 h 138"/>
                  <a:gd name="T44" fmla="*/ 5 w 77"/>
                  <a:gd name="T45" fmla="*/ 0 h 138"/>
                  <a:gd name="T46" fmla="*/ 8 w 77"/>
                  <a:gd name="T47" fmla="*/ 0 h 138"/>
                  <a:gd name="T48" fmla="*/ 10 w 77"/>
                  <a:gd name="T49" fmla="*/ 1 h 138"/>
                  <a:gd name="T50" fmla="*/ 11 w 77"/>
                  <a:gd name="T51" fmla="*/ 1 h 138"/>
                  <a:gd name="T52" fmla="*/ 11 w 77"/>
                  <a:gd name="T53" fmla="*/ 3 h 138"/>
                  <a:gd name="T54" fmla="*/ 11 w 77"/>
                  <a:gd name="T55" fmla="*/ 58 h 138"/>
                  <a:gd name="T56" fmla="*/ 19 w 77"/>
                  <a:gd name="T57" fmla="*/ 50 h 138"/>
                  <a:gd name="T58" fmla="*/ 27 w 77"/>
                  <a:gd name="T59" fmla="*/ 46 h 138"/>
                  <a:gd name="T60" fmla="*/ 34 w 77"/>
                  <a:gd name="T61" fmla="*/ 43 h 138"/>
                  <a:gd name="T62" fmla="*/ 41 w 77"/>
                  <a:gd name="T63" fmla="*/ 42 h 138"/>
                  <a:gd name="T64" fmla="*/ 58 w 77"/>
                  <a:gd name="T65" fmla="*/ 46 h 138"/>
                  <a:gd name="T66" fmla="*/ 69 w 77"/>
                  <a:gd name="T67" fmla="*/ 56 h 138"/>
                  <a:gd name="T68" fmla="*/ 75 w 77"/>
                  <a:gd name="T69" fmla="*/ 71 h 138"/>
                  <a:gd name="T70" fmla="*/ 77 w 77"/>
                  <a:gd name="T71" fmla="*/ 89 h 138"/>
                  <a:gd name="T72" fmla="*/ 65 w 77"/>
                  <a:gd name="T73" fmla="*/ 91 h 138"/>
                  <a:gd name="T74" fmla="*/ 64 w 77"/>
                  <a:gd name="T75" fmla="*/ 76 h 138"/>
                  <a:gd name="T76" fmla="*/ 60 w 77"/>
                  <a:gd name="T77" fmla="*/ 64 h 138"/>
                  <a:gd name="T78" fmla="*/ 52 w 77"/>
                  <a:gd name="T79" fmla="*/ 55 h 138"/>
                  <a:gd name="T80" fmla="*/ 40 w 77"/>
                  <a:gd name="T81" fmla="*/ 52 h 138"/>
                  <a:gd name="T82" fmla="*/ 34 w 77"/>
                  <a:gd name="T83" fmla="*/ 53 h 138"/>
                  <a:gd name="T84" fmla="*/ 27 w 77"/>
                  <a:gd name="T85" fmla="*/ 56 h 138"/>
                  <a:gd name="T86" fmla="*/ 19 w 77"/>
                  <a:gd name="T87" fmla="*/ 62 h 138"/>
                  <a:gd name="T88" fmla="*/ 11 w 77"/>
                  <a:gd name="T89" fmla="*/ 71 h 138"/>
                  <a:gd name="T90" fmla="*/ 11 w 77"/>
                  <a:gd name="T91" fmla="*/ 110 h 138"/>
                  <a:gd name="T92" fmla="*/ 26 w 77"/>
                  <a:gd name="T93" fmla="*/ 123 h 138"/>
                  <a:gd name="T94" fmla="*/ 40 w 77"/>
                  <a:gd name="T95" fmla="*/ 128 h 138"/>
                  <a:gd name="T96" fmla="*/ 51 w 77"/>
                  <a:gd name="T97" fmla="*/ 125 h 138"/>
                  <a:gd name="T98" fmla="*/ 59 w 77"/>
                  <a:gd name="T99" fmla="*/ 116 h 138"/>
                  <a:gd name="T100" fmla="*/ 63 w 77"/>
                  <a:gd name="T101" fmla="*/ 104 h 138"/>
                  <a:gd name="T102" fmla="*/ 65 w 77"/>
                  <a:gd name="T103" fmla="*/ 9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 h="138">
                    <a:moveTo>
                      <a:pt x="77" y="89"/>
                    </a:moveTo>
                    <a:cubicBezTo>
                      <a:pt x="77" y="96"/>
                      <a:pt x="76" y="103"/>
                      <a:pt x="75" y="109"/>
                    </a:cubicBezTo>
                    <a:cubicBezTo>
                      <a:pt x="73" y="115"/>
                      <a:pt x="71" y="120"/>
                      <a:pt x="67" y="125"/>
                    </a:cubicBezTo>
                    <a:cubicBezTo>
                      <a:pt x="64" y="129"/>
                      <a:pt x="60" y="132"/>
                      <a:pt x="55" y="134"/>
                    </a:cubicBezTo>
                    <a:cubicBezTo>
                      <a:pt x="51" y="137"/>
                      <a:pt x="45" y="138"/>
                      <a:pt x="39" y="138"/>
                    </a:cubicBezTo>
                    <a:cubicBezTo>
                      <a:pt x="36" y="138"/>
                      <a:pt x="34" y="138"/>
                      <a:pt x="31" y="137"/>
                    </a:cubicBezTo>
                    <a:cubicBezTo>
                      <a:pt x="29" y="136"/>
                      <a:pt x="27" y="136"/>
                      <a:pt x="25" y="134"/>
                    </a:cubicBezTo>
                    <a:cubicBezTo>
                      <a:pt x="22" y="133"/>
                      <a:pt x="20" y="132"/>
                      <a:pt x="18" y="130"/>
                    </a:cubicBezTo>
                    <a:cubicBezTo>
                      <a:pt x="16" y="128"/>
                      <a:pt x="13" y="125"/>
                      <a:pt x="10" y="123"/>
                    </a:cubicBezTo>
                    <a:cubicBezTo>
                      <a:pt x="10" y="134"/>
                      <a:pt x="10" y="134"/>
                      <a:pt x="10" y="134"/>
                    </a:cubicBezTo>
                    <a:cubicBezTo>
                      <a:pt x="10" y="135"/>
                      <a:pt x="10" y="135"/>
                      <a:pt x="10" y="135"/>
                    </a:cubicBezTo>
                    <a:cubicBezTo>
                      <a:pt x="10" y="136"/>
                      <a:pt x="10" y="136"/>
                      <a:pt x="9" y="136"/>
                    </a:cubicBezTo>
                    <a:cubicBezTo>
                      <a:pt x="9" y="136"/>
                      <a:pt x="8" y="137"/>
                      <a:pt x="7" y="137"/>
                    </a:cubicBezTo>
                    <a:cubicBezTo>
                      <a:pt x="7" y="137"/>
                      <a:pt x="6" y="137"/>
                      <a:pt x="5" y="137"/>
                    </a:cubicBezTo>
                    <a:cubicBezTo>
                      <a:pt x="4" y="137"/>
                      <a:pt x="3" y="137"/>
                      <a:pt x="2" y="137"/>
                    </a:cubicBezTo>
                    <a:cubicBezTo>
                      <a:pt x="2" y="137"/>
                      <a:pt x="1" y="136"/>
                      <a:pt x="1" y="136"/>
                    </a:cubicBezTo>
                    <a:cubicBezTo>
                      <a:pt x="0" y="136"/>
                      <a:pt x="0" y="136"/>
                      <a:pt x="0" y="135"/>
                    </a:cubicBezTo>
                    <a:cubicBezTo>
                      <a:pt x="0" y="135"/>
                      <a:pt x="0" y="135"/>
                      <a:pt x="0" y="134"/>
                    </a:cubicBezTo>
                    <a:cubicBezTo>
                      <a:pt x="0" y="3"/>
                      <a:pt x="0" y="3"/>
                      <a:pt x="0" y="3"/>
                    </a:cubicBezTo>
                    <a:cubicBezTo>
                      <a:pt x="0" y="2"/>
                      <a:pt x="0" y="2"/>
                      <a:pt x="0" y="1"/>
                    </a:cubicBezTo>
                    <a:cubicBezTo>
                      <a:pt x="0" y="1"/>
                      <a:pt x="0" y="1"/>
                      <a:pt x="1" y="1"/>
                    </a:cubicBezTo>
                    <a:cubicBezTo>
                      <a:pt x="1" y="0"/>
                      <a:pt x="2" y="0"/>
                      <a:pt x="3" y="0"/>
                    </a:cubicBezTo>
                    <a:cubicBezTo>
                      <a:pt x="3" y="0"/>
                      <a:pt x="4" y="0"/>
                      <a:pt x="5" y="0"/>
                    </a:cubicBezTo>
                    <a:cubicBezTo>
                      <a:pt x="7" y="0"/>
                      <a:pt x="8" y="0"/>
                      <a:pt x="8" y="0"/>
                    </a:cubicBezTo>
                    <a:cubicBezTo>
                      <a:pt x="9" y="0"/>
                      <a:pt x="10" y="0"/>
                      <a:pt x="10" y="1"/>
                    </a:cubicBezTo>
                    <a:cubicBezTo>
                      <a:pt x="11" y="1"/>
                      <a:pt x="11" y="1"/>
                      <a:pt x="11" y="1"/>
                    </a:cubicBezTo>
                    <a:cubicBezTo>
                      <a:pt x="11" y="2"/>
                      <a:pt x="11" y="2"/>
                      <a:pt x="11" y="3"/>
                    </a:cubicBezTo>
                    <a:cubicBezTo>
                      <a:pt x="11" y="58"/>
                      <a:pt x="11" y="58"/>
                      <a:pt x="11" y="58"/>
                    </a:cubicBezTo>
                    <a:cubicBezTo>
                      <a:pt x="14" y="55"/>
                      <a:pt x="17" y="52"/>
                      <a:pt x="19" y="50"/>
                    </a:cubicBezTo>
                    <a:cubicBezTo>
                      <a:pt x="22" y="48"/>
                      <a:pt x="24" y="47"/>
                      <a:pt x="27" y="46"/>
                    </a:cubicBezTo>
                    <a:cubicBezTo>
                      <a:pt x="29" y="44"/>
                      <a:pt x="32" y="44"/>
                      <a:pt x="34" y="43"/>
                    </a:cubicBezTo>
                    <a:cubicBezTo>
                      <a:pt x="36" y="42"/>
                      <a:pt x="39" y="42"/>
                      <a:pt x="41" y="42"/>
                    </a:cubicBezTo>
                    <a:cubicBezTo>
                      <a:pt x="48" y="42"/>
                      <a:pt x="53" y="43"/>
                      <a:pt x="58" y="46"/>
                    </a:cubicBezTo>
                    <a:cubicBezTo>
                      <a:pt x="62" y="48"/>
                      <a:pt x="66" y="52"/>
                      <a:pt x="69" y="56"/>
                    </a:cubicBezTo>
                    <a:cubicBezTo>
                      <a:pt x="72" y="60"/>
                      <a:pt x="74" y="65"/>
                      <a:pt x="75" y="71"/>
                    </a:cubicBezTo>
                    <a:cubicBezTo>
                      <a:pt x="76" y="76"/>
                      <a:pt x="77" y="83"/>
                      <a:pt x="77" y="89"/>
                    </a:cubicBezTo>
                    <a:close/>
                    <a:moveTo>
                      <a:pt x="65" y="91"/>
                    </a:moveTo>
                    <a:cubicBezTo>
                      <a:pt x="65" y="86"/>
                      <a:pt x="64" y="81"/>
                      <a:pt x="64" y="76"/>
                    </a:cubicBezTo>
                    <a:cubicBezTo>
                      <a:pt x="63" y="72"/>
                      <a:pt x="62" y="68"/>
                      <a:pt x="60" y="64"/>
                    </a:cubicBezTo>
                    <a:cubicBezTo>
                      <a:pt x="58" y="61"/>
                      <a:pt x="55" y="58"/>
                      <a:pt x="52" y="55"/>
                    </a:cubicBezTo>
                    <a:cubicBezTo>
                      <a:pt x="49" y="53"/>
                      <a:pt x="45" y="52"/>
                      <a:pt x="40" y="52"/>
                    </a:cubicBezTo>
                    <a:cubicBezTo>
                      <a:pt x="38" y="52"/>
                      <a:pt x="36" y="53"/>
                      <a:pt x="34" y="53"/>
                    </a:cubicBezTo>
                    <a:cubicBezTo>
                      <a:pt x="31" y="54"/>
                      <a:pt x="29" y="55"/>
                      <a:pt x="27" y="56"/>
                    </a:cubicBezTo>
                    <a:cubicBezTo>
                      <a:pt x="24" y="58"/>
                      <a:pt x="22" y="60"/>
                      <a:pt x="19" y="62"/>
                    </a:cubicBezTo>
                    <a:cubicBezTo>
                      <a:pt x="17" y="65"/>
                      <a:pt x="14" y="68"/>
                      <a:pt x="11" y="71"/>
                    </a:cubicBezTo>
                    <a:cubicBezTo>
                      <a:pt x="11" y="110"/>
                      <a:pt x="11" y="110"/>
                      <a:pt x="11" y="110"/>
                    </a:cubicBezTo>
                    <a:cubicBezTo>
                      <a:pt x="16" y="115"/>
                      <a:pt x="21" y="120"/>
                      <a:pt x="26" y="123"/>
                    </a:cubicBezTo>
                    <a:cubicBezTo>
                      <a:pt x="30" y="126"/>
                      <a:pt x="35" y="128"/>
                      <a:pt x="40" y="128"/>
                    </a:cubicBezTo>
                    <a:cubicBezTo>
                      <a:pt x="44" y="128"/>
                      <a:pt x="48" y="127"/>
                      <a:pt x="51" y="125"/>
                    </a:cubicBezTo>
                    <a:cubicBezTo>
                      <a:pt x="54" y="122"/>
                      <a:pt x="57" y="120"/>
                      <a:pt x="59" y="116"/>
                    </a:cubicBezTo>
                    <a:cubicBezTo>
                      <a:pt x="61" y="113"/>
                      <a:pt x="63" y="109"/>
                      <a:pt x="63" y="104"/>
                    </a:cubicBezTo>
                    <a:cubicBezTo>
                      <a:pt x="64" y="100"/>
                      <a:pt x="65" y="95"/>
                      <a:pt x="65" y="91"/>
                    </a:cubicBez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1" name="Freeform 14">
                <a:extLst>
                  <a:ext uri="{FF2B5EF4-FFF2-40B4-BE49-F238E27FC236}">
                    <a16:creationId xmlns:a16="http://schemas.microsoft.com/office/drawing/2014/main" id="{CE988FD5-3468-52E1-2C6C-E1672B198DF8}"/>
                  </a:ext>
                </a:extLst>
              </p:cNvPr>
              <p:cNvSpPr>
                <a:spLocks noEditPoints="1"/>
              </p:cNvSpPr>
              <p:nvPr/>
            </p:nvSpPr>
            <p:spPr bwMode="auto">
              <a:xfrm>
                <a:off x="6556942" y="6375380"/>
                <a:ext cx="80931" cy="97912"/>
              </a:xfrm>
              <a:custGeom>
                <a:avLst/>
                <a:gdLst>
                  <a:gd name="T0" fmla="*/ 78 w 78"/>
                  <a:gd name="T1" fmla="*/ 43 h 96"/>
                  <a:gd name="T2" fmla="*/ 76 w 78"/>
                  <a:gd name="T3" fmla="*/ 48 h 96"/>
                  <a:gd name="T4" fmla="*/ 73 w 78"/>
                  <a:gd name="T5" fmla="*/ 50 h 96"/>
                  <a:gd name="T6" fmla="*/ 12 w 78"/>
                  <a:gd name="T7" fmla="*/ 50 h 96"/>
                  <a:gd name="T8" fmla="*/ 14 w 78"/>
                  <a:gd name="T9" fmla="*/ 64 h 96"/>
                  <a:gd name="T10" fmla="*/ 19 w 78"/>
                  <a:gd name="T11" fmla="*/ 76 h 96"/>
                  <a:gd name="T12" fmla="*/ 29 w 78"/>
                  <a:gd name="T13" fmla="*/ 83 h 96"/>
                  <a:gd name="T14" fmla="*/ 44 w 78"/>
                  <a:gd name="T15" fmla="*/ 86 h 96"/>
                  <a:gd name="T16" fmla="*/ 55 w 78"/>
                  <a:gd name="T17" fmla="*/ 85 h 96"/>
                  <a:gd name="T18" fmla="*/ 63 w 78"/>
                  <a:gd name="T19" fmla="*/ 82 h 96"/>
                  <a:gd name="T20" fmla="*/ 69 w 78"/>
                  <a:gd name="T21" fmla="*/ 80 h 96"/>
                  <a:gd name="T22" fmla="*/ 72 w 78"/>
                  <a:gd name="T23" fmla="*/ 79 h 96"/>
                  <a:gd name="T24" fmla="*/ 73 w 78"/>
                  <a:gd name="T25" fmla="*/ 79 h 96"/>
                  <a:gd name="T26" fmla="*/ 74 w 78"/>
                  <a:gd name="T27" fmla="*/ 80 h 96"/>
                  <a:gd name="T28" fmla="*/ 75 w 78"/>
                  <a:gd name="T29" fmla="*/ 82 h 96"/>
                  <a:gd name="T30" fmla="*/ 75 w 78"/>
                  <a:gd name="T31" fmla="*/ 84 h 96"/>
                  <a:gd name="T32" fmla="*/ 75 w 78"/>
                  <a:gd name="T33" fmla="*/ 85 h 96"/>
                  <a:gd name="T34" fmla="*/ 74 w 78"/>
                  <a:gd name="T35" fmla="*/ 86 h 96"/>
                  <a:gd name="T36" fmla="*/ 74 w 78"/>
                  <a:gd name="T37" fmla="*/ 88 h 96"/>
                  <a:gd name="T38" fmla="*/ 73 w 78"/>
                  <a:gd name="T39" fmla="*/ 88 h 96"/>
                  <a:gd name="T40" fmla="*/ 70 w 78"/>
                  <a:gd name="T41" fmla="*/ 90 h 96"/>
                  <a:gd name="T42" fmla="*/ 63 w 78"/>
                  <a:gd name="T43" fmla="*/ 93 h 96"/>
                  <a:gd name="T44" fmla="*/ 54 w 78"/>
                  <a:gd name="T45" fmla="*/ 95 h 96"/>
                  <a:gd name="T46" fmla="*/ 42 w 78"/>
                  <a:gd name="T47" fmla="*/ 96 h 96"/>
                  <a:gd name="T48" fmla="*/ 24 w 78"/>
                  <a:gd name="T49" fmla="*/ 93 h 96"/>
                  <a:gd name="T50" fmla="*/ 11 w 78"/>
                  <a:gd name="T51" fmla="*/ 84 h 96"/>
                  <a:gd name="T52" fmla="*/ 3 w 78"/>
                  <a:gd name="T53" fmla="*/ 69 h 96"/>
                  <a:gd name="T54" fmla="*/ 0 w 78"/>
                  <a:gd name="T55" fmla="*/ 48 h 96"/>
                  <a:gd name="T56" fmla="*/ 3 w 78"/>
                  <a:gd name="T57" fmla="*/ 28 h 96"/>
                  <a:gd name="T58" fmla="*/ 11 w 78"/>
                  <a:gd name="T59" fmla="*/ 13 h 96"/>
                  <a:gd name="T60" fmla="*/ 24 w 78"/>
                  <a:gd name="T61" fmla="*/ 3 h 96"/>
                  <a:gd name="T62" fmla="*/ 41 w 78"/>
                  <a:gd name="T63" fmla="*/ 0 h 96"/>
                  <a:gd name="T64" fmla="*/ 58 w 78"/>
                  <a:gd name="T65" fmla="*/ 4 h 96"/>
                  <a:gd name="T66" fmla="*/ 69 w 78"/>
                  <a:gd name="T67" fmla="*/ 12 h 96"/>
                  <a:gd name="T68" fmla="*/ 76 w 78"/>
                  <a:gd name="T69" fmla="*/ 26 h 96"/>
                  <a:gd name="T70" fmla="*/ 78 w 78"/>
                  <a:gd name="T71" fmla="*/ 41 h 96"/>
                  <a:gd name="T72" fmla="*/ 78 w 78"/>
                  <a:gd name="T73" fmla="*/ 43 h 96"/>
                  <a:gd name="T74" fmla="*/ 66 w 78"/>
                  <a:gd name="T75" fmla="*/ 40 h 96"/>
                  <a:gd name="T76" fmla="*/ 60 w 78"/>
                  <a:gd name="T77" fmla="*/ 18 h 96"/>
                  <a:gd name="T78" fmla="*/ 40 w 78"/>
                  <a:gd name="T79" fmla="*/ 10 h 96"/>
                  <a:gd name="T80" fmla="*/ 28 w 78"/>
                  <a:gd name="T81" fmla="*/ 13 h 96"/>
                  <a:gd name="T82" fmla="*/ 20 w 78"/>
                  <a:gd name="T83" fmla="*/ 19 h 96"/>
                  <a:gd name="T84" fmla="*/ 14 w 78"/>
                  <a:gd name="T85" fmla="*/ 29 h 96"/>
                  <a:gd name="T86" fmla="*/ 12 w 78"/>
                  <a:gd name="T87" fmla="*/ 40 h 96"/>
                  <a:gd name="T88" fmla="*/ 66 w 78"/>
                  <a:gd name="T89"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 h="96">
                    <a:moveTo>
                      <a:pt x="78" y="43"/>
                    </a:moveTo>
                    <a:cubicBezTo>
                      <a:pt x="78" y="46"/>
                      <a:pt x="78" y="47"/>
                      <a:pt x="76" y="48"/>
                    </a:cubicBezTo>
                    <a:cubicBezTo>
                      <a:pt x="75" y="49"/>
                      <a:pt x="74" y="50"/>
                      <a:pt x="73" y="50"/>
                    </a:cubicBezTo>
                    <a:cubicBezTo>
                      <a:pt x="12" y="50"/>
                      <a:pt x="12" y="50"/>
                      <a:pt x="12" y="50"/>
                    </a:cubicBezTo>
                    <a:cubicBezTo>
                      <a:pt x="12" y="55"/>
                      <a:pt x="13" y="60"/>
                      <a:pt x="14" y="64"/>
                    </a:cubicBezTo>
                    <a:cubicBezTo>
                      <a:pt x="15" y="69"/>
                      <a:pt x="17" y="73"/>
                      <a:pt x="19" y="76"/>
                    </a:cubicBezTo>
                    <a:cubicBezTo>
                      <a:pt x="22" y="79"/>
                      <a:pt x="25" y="81"/>
                      <a:pt x="29" y="83"/>
                    </a:cubicBezTo>
                    <a:cubicBezTo>
                      <a:pt x="33" y="85"/>
                      <a:pt x="38" y="86"/>
                      <a:pt x="44" y="86"/>
                    </a:cubicBezTo>
                    <a:cubicBezTo>
                      <a:pt x="48" y="86"/>
                      <a:pt x="51" y="85"/>
                      <a:pt x="55" y="85"/>
                    </a:cubicBezTo>
                    <a:cubicBezTo>
                      <a:pt x="58" y="84"/>
                      <a:pt x="61" y="83"/>
                      <a:pt x="63" y="82"/>
                    </a:cubicBezTo>
                    <a:cubicBezTo>
                      <a:pt x="66" y="81"/>
                      <a:pt x="67" y="81"/>
                      <a:pt x="69" y="80"/>
                    </a:cubicBezTo>
                    <a:cubicBezTo>
                      <a:pt x="71" y="79"/>
                      <a:pt x="72" y="79"/>
                      <a:pt x="72" y="79"/>
                    </a:cubicBezTo>
                    <a:cubicBezTo>
                      <a:pt x="73" y="79"/>
                      <a:pt x="73" y="79"/>
                      <a:pt x="73" y="79"/>
                    </a:cubicBezTo>
                    <a:cubicBezTo>
                      <a:pt x="74" y="79"/>
                      <a:pt x="74" y="80"/>
                      <a:pt x="74" y="80"/>
                    </a:cubicBezTo>
                    <a:cubicBezTo>
                      <a:pt x="74" y="80"/>
                      <a:pt x="74" y="81"/>
                      <a:pt x="75" y="82"/>
                    </a:cubicBezTo>
                    <a:cubicBezTo>
                      <a:pt x="75" y="82"/>
                      <a:pt x="75" y="83"/>
                      <a:pt x="75" y="84"/>
                    </a:cubicBezTo>
                    <a:cubicBezTo>
                      <a:pt x="75" y="84"/>
                      <a:pt x="75" y="85"/>
                      <a:pt x="75" y="85"/>
                    </a:cubicBezTo>
                    <a:cubicBezTo>
                      <a:pt x="75" y="86"/>
                      <a:pt x="74" y="86"/>
                      <a:pt x="74" y="86"/>
                    </a:cubicBezTo>
                    <a:cubicBezTo>
                      <a:pt x="74" y="87"/>
                      <a:pt x="74" y="87"/>
                      <a:pt x="74" y="88"/>
                    </a:cubicBezTo>
                    <a:cubicBezTo>
                      <a:pt x="74" y="88"/>
                      <a:pt x="73" y="88"/>
                      <a:pt x="73" y="88"/>
                    </a:cubicBezTo>
                    <a:cubicBezTo>
                      <a:pt x="73" y="89"/>
                      <a:pt x="72" y="89"/>
                      <a:pt x="70" y="90"/>
                    </a:cubicBezTo>
                    <a:cubicBezTo>
                      <a:pt x="68" y="91"/>
                      <a:pt x="66" y="92"/>
                      <a:pt x="63" y="93"/>
                    </a:cubicBezTo>
                    <a:cubicBezTo>
                      <a:pt x="61" y="93"/>
                      <a:pt x="58" y="94"/>
                      <a:pt x="54" y="95"/>
                    </a:cubicBezTo>
                    <a:cubicBezTo>
                      <a:pt x="50" y="95"/>
                      <a:pt x="46" y="96"/>
                      <a:pt x="42" y="96"/>
                    </a:cubicBezTo>
                    <a:cubicBezTo>
                      <a:pt x="35" y="96"/>
                      <a:pt x="29" y="95"/>
                      <a:pt x="24" y="93"/>
                    </a:cubicBezTo>
                    <a:cubicBezTo>
                      <a:pt x="19" y="91"/>
                      <a:pt x="14" y="88"/>
                      <a:pt x="11" y="84"/>
                    </a:cubicBezTo>
                    <a:cubicBezTo>
                      <a:pt x="7" y="80"/>
                      <a:pt x="4" y="75"/>
                      <a:pt x="3" y="69"/>
                    </a:cubicBezTo>
                    <a:cubicBezTo>
                      <a:pt x="1" y="63"/>
                      <a:pt x="0" y="56"/>
                      <a:pt x="0" y="48"/>
                    </a:cubicBezTo>
                    <a:cubicBezTo>
                      <a:pt x="0" y="41"/>
                      <a:pt x="1" y="34"/>
                      <a:pt x="3" y="28"/>
                    </a:cubicBezTo>
                    <a:cubicBezTo>
                      <a:pt x="5" y="22"/>
                      <a:pt x="7" y="17"/>
                      <a:pt x="11" y="13"/>
                    </a:cubicBezTo>
                    <a:cubicBezTo>
                      <a:pt x="14" y="9"/>
                      <a:pt x="19" y="6"/>
                      <a:pt x="24" y="3"/>
                    </a:cubicBezTo>
                    <a:cubicBezTo>
                      <a:pt x="29" y="1"/>
                      <a:pt x="35" y="0"/>
                      <a:pt x="41" y="0"/>
                    </a:cubicBezTo>
                    <a:cubicBezTo>
                      <a:pt x="47" y="0"/>
                      <a:pt x="53" y="1"/>
                      <a:pt x="58" y="4"/>
                    </a:cubicBezTo>
                    <a:cubicBezTo>
                      <a:pt x="62" y="6"/>
                      <a:pt x="66" y="9"/>
                      <a:pt x="69" y="12"/>
                    </a:cubicBezTo>
                    <a:cubicBezTo>
                      <a:pt x="72" y="16"/>
                      <a:pt x="75" y="21"/>
                      <a:pt x="76" y="26"/>
                    </a:cubicBezTo>
                    <a:cubicBezTo>
                      <a:pt x="77" y="30"/>
                      <a:pt x="78" y="36"/>
                      <a:pt x="78" y="41"/>
                    </a:cubicBezTo>
                    <a:lnTo>
                      <a:pt x="78" y="43"/>
                    </a:lnTo>
                    <a:close/>
                    <a:moveTo>
                      <a:pt x="66" y="40"/>
                    </a:moveTo>
                    <a:cubicBezTo>
                      <a:pt x="66" y="31"/>
                      <a:pt x="64" y="23"/>
                      <a:pt x="60" y="18"/>
                    </a:cubicBezTo>
                    <a:cubicBezTo>
                      <a:pt x="55" y="13"/>
                      <a:pt x="49" y="10"/>
                      <a:pt x="40" y="10"/>
                    </a:cubicBezTo>
                    <a:cubicBezTo>
                      <a:pt x="36" y="10"/>
                      <a:pt x="32" y="11"/>
                      <a:pt x="28" y="13"/>
                    </a:cubicBezTo>
                    <a:cubicBezTo>
                      <a:pt x="25" y="14"/>
                      <a:pt x="22" y="17"/>
                      <a:pt x="20" y="19"/>
                    </a:cubicBezTo>
                    <a:cubicBezTo>
                      <a:pt x="17" y="22"/>
                      <a:pt x="16" y="25"/>
                      <a:pt x="14" y="29"/>
                    </a:cubicBezTo>
                    <a:cubicBezTo>
                      <a:pt x="13" y="32"/>
                      <a:pt x="12" y="36"/>
                      <a:pt x="12" y="40"/>
                    </a:cubicBezTo>
                    <a:lnTo>
                      <a:pt x="66" y="40"/>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2" name="Freeform 15">
                <a:extLst>
                  <a:ext uri="{FF2B5EF4-FFF2-40B4-BE49-F238E27FC236}">
                    <a16:creationId xmlns:a16="http://schemas.microsoft.com/office/drawing/2014/main" id="{EBEB5ADB-2B2B-8619-6C4B-31BF046A7AE9}"/>
                  </a:ext>
                </a:extLst>
              </p:cNvPr>
              <p:cNvSpPr>
                <a:spLocks/>
              </p:cNvSpPr>
              <p:nvPr/>
            </p:nvSpPr>
            <p:spPr bwMode="auto">
              <a:xfrm>
                <a:off x="6654813" y="6375380"/>
                <a:ext cx="48935" cy="97912"/>
              </a:xfrm>
              <a:custGeom>
                <a:avLst/>
                <a:gdLst>
                  <a:gd name="T0" fmla="*/ 49 w 49"/>
                  <a:gd name="T1" fmla="*/ 8 h 95"/>
                  <a:gd name="T2" fmla="*/ 49 w 49"/>
                  <a:gd name="T3" fmla="*/ 11 h 95"/>
                  <a:gd name="T4" fmla="*/ 49 w 49"/>
                  <a:gd name="T5" fmla="*/ 12 h 95"/>
                  <a:gd name="T6" fmla="*/ 48 w 49"/>
                  <a:gd name="T7" fmla="*/ 13 h 95"/>
                  <a:gd name="T8" fmla="*/ 47 w 49"/>
                  <a:gd name="T9" fmla="*/ 14 h 95"/>
                  <a:gd name="T10" fmla="*/ 45 w 49"/>
                  <a:gd name="T11" fmla="*/ 13 h 95"/>
                  <a:gd name="T12" fmla="*/ 42 w 49"/>
                  <a:gd name="T13" fmla="*/ 12 h 95"/>
                  <a:gd name="T14" fmla="*/ 39 w 49"/>
                  <a:gd name="T15" fmla="*/ 11 h 95"/>
                  <a:gd name="T16" fmla="*/ 35 w 49"/>
                  <a:gd name="T17" fmla="*/ 11 h 95"/>
                  <a:gd name="T18" fmla="*/ 30 w 49"/>
                  <a:gd name="T19" fmla="*/ 12 h 95"/>
                  <a:gd name="T20" fmla="*/ 24 w 49"/>
                  <a:gd name="T21" fmla="*/ 16 h 95"/>
                  <a:gd name="T22" fmla="*/ 18 w 49"/>
                  <a:gd name="T23" fmla="*/ 22 h 95"/>
                  <a:gd name="T24" fmla="*/ 12 w 49"/>
                  <a:gd name="T25" fmla="*/ 32 h 95"/>
                  <a:gd name="T26" fmla="*/ 12 w 49"/>
                  <a:gd name="T27" fmla="*/ 92 h 95"/>
                  <a:gd name="T28" fmla="*/ 11 w 49"/>
                  <a:gd name="T29" fmla="*/ 93 h 95"/>
                  <a:gd name="T30" fmla="*/ 10 w 49"/>
                  <a:gd name="T31" fmla="*/ 94 h 95"/>
                  <a:gd name="T32" fmla="*/ 9 w 49"/>
                  <a:gd name="T33" fmla="*/ 95 h 95"/>
                  <a:gd name="T34" fmla="*/ 6 w 49"/>
                  <a:gd name="T35" fmla="*/ 95 h 95"/>
                  <a:gd name="T36" fmla="*/ 3 w 49"/>
                  <a:gd name="T37" fmla="*/ 95 h 95"/>
                  <a:gd name="T38" fmla="*/ 1 w 49"/>
                  <a:gd name="T39" fmla="*/ 94 h 95"/>
                  <a:gd name="T40" fmla="*/ 0 w 49"/>
                  <a:gd name="T41" fmla="*/ 93 h 95"/>
                  <a:gd name="T42" fmla="*/ 0 w 49"/>
                  <a:gd name="T43" fmla="*/ 92 h 95"/>
                  <a:gd name="T44" fmla="*/ 0 w 49"/>
                  <a:gd name="T45" fmla="*/ 4 h 95"/>
                  <a:gd name="T46" fmla="*/ 0 w 49"/>
                  <a:gd name="T47" fmla="*/ 3 h 95"/>
                  <a:gd name="T48" fmla="*/ 1 w 49"/>
                  <a:gd name="T49" fmla="*/ 2 h 95"/>
                  <a:gd name="T50" fmla="*/ 3 w 49"/>
                  <a:gd name="T51" fmla="*/ 1 h 95"/>
                  <a:gd name="T52" fmla="*/ 6 w 49"/>
                  <a:gd name="T53" fmla="*/ 1 h 95"/>
                  <a:gd name="T54" fmla="*/ 8 w 49"/>
                  <a:gd name="T55" fmla="*/ 1 h 95"/>
                  <a:gd name="T56" fmla="*/ 10 w 49"/>
                  <a:gd name="T57" fmla="*/ 2 h 95"/>
                  <a:gd name="T58" fmla="*/ 11 w 49"/>
                  <a:gd name="T59" fmla="*/ 3 h 95"/>
                  <a:gd name="T60" fmla="*/ 11 w 49"/>
                  <a:gd name="T61" fmla="*/ 4 h 95"/>
                  <a:gd name="T62" fmla="*/ 11 w 49"/>
                  <a:gd name="T63" fmla="*/ 18 h 95"/>
                  <a:gd name="T64" fmla="*/ 18 w 49"/>
                  <a:gd name="T65" fmla="*/ 9 h 95"/>
                  <a:gd name="T66" fmla="*/ 24 w 49"/>
                  <a:gd name="T67" fmla="*/ 3 h 95"/>
                  <a:gd name="T68" fmla="*/ 30 w 49"/>
                  <a:gd name="T69" fmla="*/ 1 h 95"/>
                  <a:gd name="T70" fmla="*/ 36 w 49"/>
                  <a:gd name="T71" fmla="*/ 0 h 95"/>
                  <a:gd name="T72" fmla="*/ 39 w 49"/>
                  <a:gd name="T73" fmla="*/ 0 h 95"/>
                  <a:gd name="T74" fmla="*/ 42 w 49"/>
                  <a:gd name="T75" fmla="*/ 1 h 95"/>
                  <a:gd name="T76" fmla="*/ 46 w 49"/>
                  <a:gd name="T77" fmla="*/ 2 h 95"/>
                  <a:gd name="T78" fmla="*/ 48 w 49"/>
                  <a:gd name="T79" fmla="*/ 3 h 95"/>
                  <a:gd name="T80" fmla="*/ 49 w 49"/>
                  <a:gd name="T81" fmla="*/ 4 h 95"/>
                  <a:gd name="T82" fmla="*/ 49 w 49"/>
                  <a:gd name="T83" fmla="*/ 4 h 95"/>
                  <a:gd name="T84" fmla="*/ 49 w 49"/>
                  <a:gd name="T85" fmla="*/ 6 h 95"/>
                  <a:gd name="T86" fmla="*/ 49 w 49"/>
                  <a:gd name="T87"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 h="95">
                    <a:moveTo>
                      <a:pt x="49" y="8"/>
                    </a:moveTo>
                    <a:cubicBezTo>
                      <a:pt x="49" y="9"/>
                      <a:pt x="49" y="10"/>
                      <a:pt x="49" y="11"/>
                    </a:cubicBezTo>
                    <a:cubicBezTo>
                      <a:pt x="49" y="11"/>
                      <a:pt x="49" y="12"/>
                      <a:pt x="49" y="12"/>
                    </a:cubicBezTo>
                    <a:cubicBezTo>
                      <a:pt x="49" y="13"/>
                      <a:pt x="48" y="13"/>
                      <a:pt x="48" y="13"/>
                    </a:cubicBezTo>
                    <a:cubicBezTo>
                      <a:pt x="48" y="14"/>
                      <a:pt x="48" y="14"/>
                      <a:pt x="47" y="14"/>
                    </a:cubicBezTo>
                    <a:cubicBezTo>
                      <a:pt x="47" y="14"/>
                      <a:pt x="46" y="14"/>
                      <a:pt x="45" y="13"/>
                    </a:cubicBezTo>
                    <a:cubicBezTo>
                      <a:pt x="44" y="13"/>
                      <a:pt x="43" y="13"/>
                      <a:pt x="42" y="12"/>
                    </a:cubicBezTo>
                    <a:cubicBezTo>
                      <a:pt x="41" y="12"/>
                      <a:pt x="40" y="12"/>
                      <a:pt x="39" y="11"/>
                    </a:cubicBezTo>
                    <a:cubicBezTo>
                      <a:pt x="38" y="11"/>
                      <a:pt x="36" y="11"/>
                      <a:pt x="35" y="11"/>
                    </a:cubicBezTo>
                    <a:cubicBezTo>
                      <a:pt x="33" y="11"/>
                      <a:pt x="31" y="11"/>
                      <a:pt x="30" y="12"/>
                    </a:cubicBezTo>
                    <a:cubicBezTo>
                      <a:pt x="28" y="13"/>
                      <a:pt x="26" y="14"/>
                      <a:pt x="24" y="16"/>
                    </a:cubicBezTo>
                    <a:cubicBezTo>
                      <a:pt x="22" y="17"/>
                      <a:pt x="20" y="20"/>
                      <a:pt x="18" y="22"/>
                    </a:cubicBezTo>
                    <a:cubicBezTo>
                      <a:pt x="16" y="25"/>
                      <a:pt x="14" y="28"/>
                      <a:pt x="12" y="32"/>
                    </a:cubicBezTo>
                    <a:cubicBezTo>
                      <a:pt x="12" y="92"/>
                      <a:pt x="12" y="92"/>
                      <a:pt x="12" y="92"/>
                    </a:cubicBezTo>
                    <a:cubicBezTo>
                      <a:pt x="12" y="93"/>
                      <a:pt x="12" y="93"/>
                      <a:pt x="11" y="93"/>
                    </a:cubicBezTo>
                    <a:cubicBezTo>
                      <a:pt x="11" y="94"/>
                      <a:pt x="11" y="94"/>
                      <a:pt x="10" y="94"/>
                    </a:cubicBezTo>
                    <a:cubicBezTo>
                      <a:pt x="10" y="94"/>
                      <a:pt x="9" y="94"/>
                      <a:pt x="9" y="95"/>
                    </a:cubicBezTo>
                    <a:cubicBezTo>
                      <a:pt x="8" y="95"/>
                      <a:pt x="7" y="95"/>
                      <a:pt x="6" y="95"/>
                    </a:cubicBezTo>
                    <a:cubicBezTo>
                      <a:pt x="5" y="95"/>
                      <a:pt x="4" y="95"/>
                      <a:pt x="3" y="95"/>
                    </a:cubicBezTo>
                    <a:cubicBezTo>
                      <a:pt x="2" y="94"/>
                      <a:pt x="2" y="94"/>
                      <a:pt x="1" y="94"/>
                    </a:cubicBezTo>
                    <a:cubicBezTo>
                      <a:pt x="1" y="94"/>
                      <a:pt x="0" y="94"/>
                      <a:pt x="0" y="93"/>
                    </a:cubicBezTo>
                    <a:cubicBezTo>
                      <a:pt x="0" y="93"/>
                      <a:pt x="0" y="93"/>
                      <a:pt x="0" y="92"/>
                    </a:cubicBezTo>
                    <a:cubicBezTo>
                      <a:pt x="0" y="4"/>
                      <a:pt x="0" y="4"/>
                      <a:pt x="0" y="4"/>
                    </a:cubicBezTo>
                    <a:cubicBezTo>
                      <a:pt x="0" y="3"/>
                      <a:pt x="0" y="3"/>
                      <a:pt x="0" y="3"/>
                    </a:cubicBezTo>
                    <a:cubicBezTo>
                      <a:pt x="0" y="2"/>
                      <a:pt x="1" y="2"/>
                      <a:pt x="1" y="2"/>
                    </a:cubicBezTo>
                    <a:cubicBezTo>
                      <a:pt x="2" y="2"/>
                      <a:pt x="2" y="2"/>
                      <a:pt x="3" y="1"/>
                    </a:cubicBezTo>
                    <a:cubicBezTo>
                      <a:pt x="4" y="1"/>
                      <a:pt x="4" y="1"/>
                      <a:pt x="6" y="1"/>
                    </a:cubicBezTo>
                    <a:cubicBezTo>
                      <a:pt x="7" y="1"/>
                      <a:pt x="8" y="1"/>
                      <a:pt x="8" y="1"/>
                    </a:cubicBezTo>
                    <a:cubicBezTo>
                      <a:pt x="9" y="2"/>
                      <a:pt x="10" y="2"/>
                      <a:pt x="10" y="2"/>
                    </a:cubicBezTo>
                    <a:cubicBezTo>
                      <a:pt x="10" y="2"/>
                      <a:pt x="11" y="2"/>
                      <a:pt x="11" y="3"/>
                    </a:cubicBezTo>
                    <a:cubicBezTo>
                      <a:pt x="11" y="3"/>
                      <a:pt x="11" y="3"/>
                      <a:pt x="11" y="4"/>
                    </a:cubicBezTo>
                    <a:cubicBezTo>
                      <a:pt x="11" y="18"/>
                      <a:pt x="11" y="18"/>
                      <a:pt x="11" y="18"/>
                    </a:cubicBezTo>
                    <a:cubicBezTo>
                      <a:pt x="14" y="14"/>
                      <a:pt x="16" y="11"/>
                      <a:pt x="18" y="9"/>
                    </a:cubicBezTo>
                    <a:cubicBezTo>
                      <a:pt x="20" y="7"/>
                      <a:pt x="22" y="5"/>
                      <a:pt x="24" y="3"/>
                    </a:cubicBezTo>
                    <a:cubicBezTo>
                      <a:pt x="26" y="2"/>
                      <a:pt x="28" y="1"/>
                      <a:pt x="30" y="1"/>
                    </a:cubicBezTo>
                    <a:cubicBezTo>
                      <a:pt x="32" y="0"/>
                      <a:pt x="34" y="0"/>
                      <a:pt x="36" y="0"/>
                    </a:cubicBezTo>
                    <a:cubicBezTo>
                      <a:pt x="37" y="0"/>
                      <a:pt x="38" y="0"/>
                      <a:pt x="39" y="0"/>
                    </a:cubicBezTo>
                    <a:cubicBezTo>
                      <a:pt x="40" y="0"/>
                      <a:pt x="41" y="1"/>
                      <a:pt x="42" y="1"/>
                    </a:cubicBezTo>
                    <a:cubicBezTo>
                      <a:pt x="44" y="1"/>
                      <a:pt x="45" y="1"/>
                      <a:pt x="46" y="2"/>
                    </a:cubicBezTo>
                    <a:cubicBezTo>
                      <a:pt x="47" y="2"/>
                      <a:pt x="47" y="3"/>
                      <a:pt x="48" y="3"/>
                    </a:cubicBezTo>
                    <a:cubicBezTo>
                      <a:pt x="48" y="3"/>
                      <a:pt x="48" y="3"/>
                      <a:pt x="49" y="4"/>
                    </a:cubicBezTo>
                    <a:cubicBezTo>
                      <a:pt x="49" y="4"/>
                      <a:pt x="49" y="4"/>
                      <a:pt x="49" y="4"/>
                    </a:cubicBezTo>
                    <a:cubicBezTo>
                      <a:pt x="49" y="5"/>
                      <a:pt x="49" y="5"/>
                      <a:pt x="49" y="6"/>
                    </a:cubicBezTo>
                    <a:cubicBezTo>
                      <a:pt x="49" y="7"/>
                      <a:pt x="49" y="7"/>
                      <a:pt x="49" y="8"/>
                    </a:cubicBez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3" name="Freeform 16">
                <a:extLst>
                  <a:ext uri="{FF2B5EF4-FFF2-40B4-BE49-F238E27FC236}">
                    <a16:creationId xmlns:a16="http://schemas.microsoft.com/office/drawing/2014/main" id="{0624875D-F7A3-38FD-A39E-7B8EB6A2C308}"/>
                  </a:ext>
                </a:extLst>
              </p:cNvPr>
              <p:cNvSpPr>
                <a:spLocks/>
              </p:cNvSpPr>
              <p:nvPr/>
            </p:nvSpPr>
            <p:spPr bwMode="auto">
              <a:xfrm>
                <a:off x="6701866" y="6375380"/>
                <a:ext cx="62111" cy="97912"/>
              </a:xfrm>
              <a:custGeom>
                <a:avLst/>
                <a:gdLst>
                  <a:gd name="T0" fmla="*/ 60 w 60"/>
                  <a:gd name="T1" fmla="*/ 69 h 96"/>
                  <a:gd name="T2" fmla="*/ 58 w 60"/>
                  <a:gd name="T3" fmla="*/ 80 h 96"/>
                  <a:gd name="T4" fmla="*/ 51 w 60"/>
                  <a:gd name="T5" fmla="*/ 89 h 96"/>
                  <a:gd name="T6" fmla="*/ 41 w 60"/>
                  <a:gd name="T7" fmla="*/ 94 h 96"/>
                  <a:gd name="T8" fmla="*/ 27 w 60"/>
                  <a:gd name="T9" fmla="*/ 96 h 96"/>
                  <a:gd name="T10" fmla="*/ 19 w 60"/>
                  <a:gd name="T11" fmla="*/ 95 h 96"/>
                  <a:gd name="T12" fmla="*/ 11 w 60"/>
                  <a:gd name="T13" fmla="*/ 93 h 96"/>
                  <a:gd name="T14" fmla="*/ 6 w 60"/>
                  <a:gd name="T15" fmla="*/ 91 h 96"/>
                  <a:gd name="T16" fmla="*/ 2 w 60"/>
                  <a:gd name="T17" fmla="*/ 89 h 96"/>
                  <a:gd name="T18" fmla="*/ 1 w 60"/>
                  <a:gd name="T19" fmla="*/ 86 h 96"/>
                  <a:gd name="T20" fmla="*/ 0 w 60"/>
                  <a:gd name="T21" fmla="*/ 82 h 96"/>
                  <a:gd name="T22" fmla="*/ 0 w 60"/>
                  <a:gd name="T23" fmla="*/ 80 h 96"/>
                  <a:gd name="T24" fmla="*/ 1 w 60"/>
                  <a:gd name="T25" fmla="*/ 78 h 96"/>
                  <a:gd name="T26" fmla="*/ 2 w 60"/>
                  <a:gd name="T27" fmla="*/ 77 h 96"/>
                  <a:gd name="T28" fmla="*/ 3 w 60"/>
                  <a:gd name="T29" fmla="*/ 77 h 96"/>
                  <a:gd name="T30" fmla="*/ 6 w 60"/>
                  <a:gd name="T31" fmla="*/ 78 h 96"/>
                  <a:gd name="T32" fmla="*/ 11 w 60"/>
                  <a:gd name="T33" fmla="*/ 81 h 96"/>
                  <a:gd name="T34" fmla="*/ 18 w 60"/>
                  <a:gd name="T35" fmla="*/ 84 h 96"/>
                  <a:gd name="T36" fmla="*/ 28 w 60"/>
                  <a:gd name="T37" fmla="*/ 86 h 96"/>
                  <a:gd name="T38" fmla="*/ 36 w 60"/>
                  <a:gd name="T39" fmla="*/ 85 h 96"/>
                  <a:gd name="T40" fmla="*/ 43 w 60"/>
                  <a:gd name="T41" fmla="*/ 82 h 96"/>
                  <a:gd name="T42" fmla="*/ 47 w 60"/>
                  <a:gd name="T43" fmla="*/ 77 h 96"/>
                  <a:gd name="T44" fmla="*/ 49 w 60"/>
                  <a:gd name="T45" fmla="*/ 70 h 96"/>
                  <a:gd name="T46" fmla="*/ 47 w 60"/>
                  <a:gd name="T47" fmla="*/ 63 h 96"/>
                  <a:gd name="T48" fmla="*/ 42 w 60"/>
                  <a:gd name="T49" fmla="*/ 58 h 96"/>
                  <a:gd name="T50" fmla="*/ 34 w 60"/>
                  <a:gd name="T51" fmla="*/ 54 h 96"/>
                  <a:gd name="T52" fmla="*/ 26 w 60"/>
                  <a:gd name="T53" fmla="*/ 51 h 96"/>
                  <a:gd name="T54" fmla="*/ 18 w 60"/>
                  <a:gd name="T55" fmla="*/ 47 h 96"/>
                  <a:gd name="T56" fmla="*/ 10 w 60"/>
                  <a:gd name="T57" fmla="*/ 42 h 96"/>
                  <a:gd name="T58" fmla="*/ 5 w 60"/>
                  <a:gd name="T59" fmla="*/ 35 h 96"/>
                  <a:gd name="T60" fmla="*/ 3 w 60"/>
                  <a:gd name="T61" fmla="*/ 25 h 96"/>
                  <a:gd name="T62" fmla="*/ 5 w 60"/>
                  <a:gd name="T63" fmla="*/ 16 h 96"/>
                  <a:gd name="T64" fmla="*/ 10 w 60"/>
                  <a:gd name="T65" fmla="*/ 8 h 96"/>
                  <a:gd name="T66" fmla="*/ 20 w 60"/>
                  <a:gd name="T67" fmla="*/ 2 h 96"/>
                  <a:gd name="T68" fmla="*/ 33 w 60"/>
                  <a:gd name="T69" fmla="*/ 0 h 96"/>
                  <a:gd name="T70" fmla="*/ 40 w 60"/>
                  <a:gd name="T71" fmla="*/ 1 h 96"/>
                  <a:gd name="T72" fmla="*/ 46 w 60"/>
                  <a:gd name="T73" fmla="*/ 2 h 96"/>
                  <a:gd name="T74" fmla="*/ 51 w 60"/>
                  <a:gd name="T75" fmla="*/ 4 h 96"/>
                  <a:gd name="T76" fmla="*/ 54 w 60"/>
                  <a:gd name="T77" fmla="*/ 6 h 96"/>
                  <a:gd name="T78" fmla="*/ 55 w 60"/>
                  <a:gd name="T79" fmla="*/ 7 h 96"/>
                  <a:gd name="T80" fmla="*/ 56 w 60"/>
                  <a:gd name="T81" fmla="*/ 8 h 96"/>
                  <a:gd name="T82" fmla="*/ 56 w 60"/>
                  <a:gd name="T83" fmla="*/ 10 h 96"/>
                  <a:gd name="T84" fmla="*/ 56 w 60"/>
                  <a:gd name="T85" fmla="*/ 12 h 96"/>
                  <a:gd name="T86" fmla="*/ 56 w 60"/>
                  <a:gd name="T87" fmla="*/ 14 h 96"/>
                  <a:gd name="T88" fmla="*/ 55 w 60"/>
                  <a:gd name="T89" fmla="*/ 15 h 96"/>
                  <a:gd name="T90" fmla="*/ 55 w 60"/>
                  <a:gd name="T91" fmla="*/ 16 h 96"/>
                  <a:gd name="T92" fmla="*/ 54 w 60"/>
                  <a:gd name="T93" fmla="*/ 17 h 96"/>
                  <a:gd name="T94" fmla="*/ 51 w 60"/>
                  <a:gd name="T95" fmla="*/ 16 h 96"/>
                  <a:gd name="T96" fmla="*/ 47 w 60"/>
                  <a:gd name="T97" fmla="*/ 13 h 96"/>
                  <a:gd name="T98" fmla="*/ 41 w 60"/>
                  <a:gd name="T99" fmla="*/ 11 h 96"/>
                  <a:gd name="T100" fmla="*/ 33 w 60"/>
                  <a:gd name="T101" fmla="*/ 10 h 96"/>
                  <a:gd name="T102" fmla="*/ 25 w 60"/>
                  <a:gd name="T103" fmla="*/ 11 h 96"/>
                  <a:gd name="T104" fmla="*/ 19 w 60"/>
                  <a:gd name="T105" fmla="*/ 14 h 96"/>
                  <a:gd name="T106" fmla="*/ 16 w 60"/>
                  <a:gd name="T107" fmla="*/ 19 h 96"/>
                  <a:gd name="T108" fmla="*/ 15 w 60"/>
                  <a:gd name="T109" fmla="*/ 24 h 96"/>
                  <a:gd name="T110" fmla="*/ 16 w 60"/>
                  <a:gd name="T111" fmla="*/ 32 h 96"/>
                  <a:gd name="T112" fmla="*/ 22 w 60"/>
                  <a:gd name="T113" fmla="*/ 37 h 96"/>
                  <a:gd name="T114" fmla="*/ 29 w 60"/>
                  <a:gd name="T115" fmla="*/ 41 h 96"/>
                  <a:gd name="T116" fmla="*/ 37 w 60"/>
                  <a:gd name="T117" fmla="*/ 44 h 96"/>
                  <a:gd name="T118" fmla="*/ 46 w 60"/>
                  <a:gd name="T119" fmla="*/ 48 h 96"/>
                  <a:gd name="T120" fmla="*/ 53 w 60"/>
                  <a:gd name="T121" fmla="*/ 52 h 96"/>
                  <a:gd name="T122" fmla="*/ 58 w 60"/>
                  <a:gd name="T123" fmla="*/ 59 h 96"/>
                  <a:gd name="T124" fmla="*/ 60 w 60"/>
                  <a:gd name="T125"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96">
                    <a:moveTo>
                      <a:pt x="60" y="69"/>
                    </a:moveTo>
                    <a:cubicBezTo>
                      <a:pt x="60" y="73"/>
                      <a:pt x="59" y="77"/>
                      <a:pt x="58" y="80"/>
                    </a:cubicBezTo>
                    <a:cubicBezTo>
                      <a:pt x="56" y="83"/>
                      <a:pt x="54" y="86"/>
                      <a:pt x="51" y="89"/>
                    </a:cubicBezTo>
                    <a:cubicBezTo>
                      <a:pt x="48" y="91"/>
                      <a:pt x="45" y="93"/>
                      <a:pt x="41" y="94"/>
                    </a:cubicBezTo>
                    <a:cubicBezTo>
                      <a:pt x="37" y="95"/>
                      <a:pt x="32" y="96"/>
                      <a:pt x="27" y="96"/>
                    </a:cubicBezTo>
                    <a:cubicBezTo>
                      <a:pt x="24" y="96"/>
                      <a:pt x="21" y="96"/>
                      <a:pt x="19" y="95"/>
                    </a:cubicBezTo>
                    <a:cubicBezTo>
                      <a:pt x="16" y="95"/>
                      <a:pt x="13" y="94"/>
                      <a:pt x="11" y="93"/>
                    </a:cubicBezTo>
                    <a:cubicBezTo>
                      <a:pt x="9" y="92"/>
                      <a:pt x="7" y="92"/>
                      <a:pt x="6" y="91"/>
                    </a:cubicBezTo>
                    <a:cubicBezTo>
                      <a:pt x="4" y="90"/>
                      <a:pt x="3" y="89"/>
                      <a:pt x="2" y="89"/>
                    </a:cubicBezTo>
                    <a:cubicBezTo>
                      <a:pt x="1" y="88"/>
                      <a:pt x="1" y="87"/>
                      <a:pt x="1" y="86"/>
                    </a:cubicBezTo>
                    <a:cubicBezTo>
                      <a:pt x="0" y="85"/>
                      <a:pt x="0" y="84"/>
                      <a:pt x="0" y="82"/>
                    </a:cubicBezTo>
                    <a:cubicBezTo>
                      <a:pt x="0" y="81"/>
                      <a:pt x="0" y="81"/>
                      <a:pt x="0" y="80"/>
                    </a:cubicBezTo>
                    <a:cubicBezTo>
                      <a:pt x="0" y="79"/>
                      <a:pt x="1" y="79"/>
                      <a:pt x="1" y="78"/>
                    </a:cubicBezTo>
                    <a:cubicBezTo>
                      <a:pt x="1" y="78"/>
                      <a:pt x="1" y="78"/>
                      <a:pt x="2" y="77"/>
                    </a:cubicBezTo>
                    <a:cubicBezTo>
                      <a:pt x="2" y="77"/>
                      <a:pt x="2" y="77"/>
                      <a:pt x="3" y="77"/>
                    </a:cubicBezTo>
                    <a:cubicBezTo>
                      <a:pt x="3" y="77"/>
                      <a:pt x="4" y="77"/>
                      <a:pt x="6" y="78"/>
                    </a:cubicBezTo>
                    <a:cubicBezTo>
                      <a:pt x="7" y="79"/>
                      <a:pt x="9" y="80"/>
                      <a:pt x="11" y="81"/>
                    </a:cubicBezTo>
                    <a:cubicBezTo>
                      <a:pt x="13" y="82"/>
                      <a:pt x="15" y="83"/>
                      <a:pt x="18" y="84"/>
                    </a:cubicBezTo>
                    <a:cubicBezTo>
                      <a:pt x="21" y="85"/>
                      <a:pt x="24" y="86"/>
                      <a:pt x="28" y="86"/>
                    </a:cubicBezTo>
                    <a:cubicBezTo>
                      <a:pt x="31" y="86"/>
                      <a:pt x="34" y="85"/>
                      <a:pt x="36" y="85"/>
                    </a:cubicBezTo>
                    <a:cubicBezTo>
                      <a:pt x="39" y="84"/>
                      <a:pt x="41" y="83"/>
                      <a:pt x="43" y="82"/>
                    </a:cubicBezTo>
                    <a:cubicBezTo>
                      <a:pt x="45" y="80"/>
                      <a:pt x="46" y="79"/>
                      <a:pt x="47" y="77"/>
                    </a:cubicBezTo>
                    <a:cubicBezTo>
                      <a:pt x="48" y="75"/>
                      <a:pt x="49" y="72"/>
                      <a:pt x="49" y="70"/>
                    </a:cubicBezTo>
                    <a:cubicBezTo>
                      <a:pt x="49" y="67"/>
                      <a:pt x="48" y="65"/>
                      <a:pt x="47" y="63"/>
                    </a:cubicBezTo>
                    <a:cubicBezTo>
                      <a:pt x="45" y="61"/>
                      <a:pt x="44" y="59"/>
                      <a:pt x="42" y="58"/>
                    </a:cubicBezTo>
                    <a:cubicBezTo>
                      <a:pt x="39" y="56"/>
                      <a:pt x="37" y="55"/>
                      <a:pt x="34" y="54"/>
                    </a:cubicBezTo>
                    <a:cubicBezTo>
                      <a:pt x="32" y="53"/>
                      <a:pt x="29" y="52"/>
                      <a:pt x="26" y="51"/>
                    </a:cubicBezTo>
                    <a:cubicBezTo>
                      <a:pt x="23" y="50"/>
                      <a:pt x="20" y="48"/>
                      <a:pt x="18" y="47"/>
                    </a:cubicBezTo>
                    <a:cubicBezTo>
                      <a:pt x="15" y="46"/>
                      <a:pt x="12" y="44"/>
                      <a:pt x="10" y="42"/>
                    </a:cubicBezTo>
                    <a:cubicBezTo>
                      <a:pt x="8" y="40"/>
                      <a:pt x="7" y="38"/>
                      <a:pt x="5" y="35"/>
                    </a:cubicBezTo>
                    <a:cubicBezTo>
                      <a:pt x="4" y="32"/>
                      <a:pt x="3" y="29"/>
                      <a:pt x="3" y="25"/>
                    </a:cubicBezTo>
                    <a:cubicBezTo>
                      <a:pt x="3" y="22"/>
                      <a:pt x="4" y="19"/>
                      <a:pt x="5" y="16"/>
                    </a:cubicBezTo>
                    <a:cubicBezTo>
                      <a:pt x="6" y="13"/>
                      <a:pt x="8" y="10"/>
                      <a:pt x="10" y="8"/>
                    </a:cubicBezTo>
                    <a:cubicBezTo>
                      <a:pt x="13" y="6"/>
                      <a:pt x="16" y="4"/>
                      <a:pt x="20" y="2"/>
                    </a:cubicBezTo>
                    <a:cubicBezTo>
                      <a:pt x="24" y="1"/>
                      <a:pt x="28" y="0"/>
                      <a:pt x="33" y="0"/>
                    </a:cubicBezTo>
                    <a:cubicBezTo>
                      <a:pt x="36" y="0"/>
                      <a:pt x="38" y="0"/>
                      <a:pt x="40" y="1"/>
                    </a:cubicBezTo>
                    <a:cubicBezTo>
                      <a:pt x="42" y="1"/>
                      <a:pt x="44" y="2"/>
                      <a:pt x="46" y="2"/>
                    </a:cubicBezTo>
                    <a:cubicBezTo>
                      <a:pt x="48" y="3"/>
                      <a:pt x="49" y="3"/>
                      <a:pt x="51" y="4"/>
                    </a:cubicBezTo>
                    <a:cubicBezTo>
                      <a:pt x="52" y="5"/>
                      <a:pt x="53" y="5"/>
                      <a:pt x="54" y="6"/>
                    </a:cubicBezTo>
                    <a:cubicBezTo>
                      <a:pt x="54" y="6"/>
                      <a:pt x="55" y="7"/>
                      <a:pt x="55" y="7"/>
                    </a:cubicBezTo>
                    <a:cubicBezTo>
                      <a:pt x="55" y="8"/>
                      <a:pt x="55" y="8"/>
                      <a:pt x="56" y="8"/>
                    </a:cubicBezTo>
                    <a:cubicBezTo>
                      <a:pt x="56" y="9"/>
                      <a:pt x="56" y="9"/>
                      <a:pt x="56" y="10"/>
                    </a:cubicBezTo>
                    <a:cubicBezTo>
                      <a:pt x="56" y="10"/>
                      <a:pt x="56" y="11"/>
                      <a:pt x="56" y="12"/>
                    </a:cubicBezTo>
                    <a:cubicBezTo>
                      <a:pt x="56" y="13"/>
                      <a:pt x="56" y="13"/>
                      <a:pt x="56" y="14"/>
                    </a:cubicBezTo>
                    <a:cubicBezTo>
                      <a:pt x="56" y="14"/>
                      <a:pt x="55" y="15"/>
                      <a:pt x="55" y="15"/>
                    </a:cubicBezTo>
                    <a:cubicBezTo>
                      <a:pt x="55" y="16"/>
                      <a:pt x="55" y="16"/>
                      <a:pt x="55" y="16"/>
                    </a:cubicBezTo>
                    <a:cubicBezTo>
                      <a:pt x="54" y="17"/>
                      <a:pt x="54" y="17"/>
                      <a:pt x="54" y="17"/>
                    </a:cubicBezTo>
                    <a:cubicBezTo>
                      <a:pt x="53" y="17"/>
                      <a:pt x="52" y="16"/>
                      <a:pt x="51" y="16"/>
                    </a:cubicBezTo>
                    <a:cubicBezTo>
                      <a:pt x="50" y="15"/>
                      <a:pt x="49" y="14"/>
                      <a:pt x="47" y="13"/>
                    </a:cubicBezTo>
                    <a:cubicBezTo>
                      <a:pt x="45" y="13"/>
                      <a:pt x="43" y="12"/>
                      <a:pt x="41" y="11"/>
                    </a:cubicBezTo>
                    <a:cubicBezTo>
                      <a:pt x="39" y="10"/>
                      <a:pt x="36" y="10"/>
                      <a:pt x="33" y="10"/>
                    </a:cubicBezTo>
                    <a:cubicBezTo>
                      <a:pt x="30" y="10"/>
                      <a:pt x="27" y="10"/>
                      <a:pt x="25" y="11"/>
                    </a:cubicBezTo>
                    <a:cubicBezTo>
                      <a:pt x="22" y="12"/>
                      <a:pt x="21" y="13"/>
                      <a:pt x="19" y="14"/>
                    </a:cubicBezTo>
                    <a:cubicBezTo>
                      <a:pt x="18" y="15"/>
                      <a:pt x="16" y="17"/>
                      <a:pt x="16" y="19"/>
                    </a:cubicBezTo>
                    <a:cubicBezTo>
                      <a:pt x="15" y="20"/>
                      <a:pt x="15" y="22"/>
                      <a:pt x="15" y="24"/>
                    </a:cubicBezTo>
                    <a:cubicBezTo>
                      <a:pt x="15" y="27"/>
                      <a:pt x="15" y="30"/>
                      <a:pt x="16" y="32"/>
                    </a:cubicBezTo>
                    <a:cubicBezTo>
                      <a:pt x="18" y="34"/>
                      <a:pt x="20" y="35"/>
                      <a:pt x="22" y="37"/>
                    </a:cubicBezTo>
                    <a:cubicBezTo>
                      <a:pt x="24" y="38"/>
                      <a:pt x="26" y="39"/>
                      <a:pt x="29" y="41"/>
                    </a:cubicBezTo>
                    <a:cubicBezTo>
                      <a:pt x="32" y="42"/>
                      <a:pt x="35" y="43"/>
                      <a:pt x="37" y="44"/>
                    </a:cubicBezTo>
                    <a:cubicBezTo>
                      <a:pt x="40" y="45"/>
                      <a:pt x="43" y="46"/>
                      <a:pt x="46" y="48"/>
                    </a:cubicBezTo>
                    <a:cubicBezTo>
                      <a:pt x="49" y="49"/>
                      <a:pt x="51" y="50"/>
                      <a:pt x="53" y="52"/>
                    </a:cubicBezTo>
                    <a:cubicBezTo>
                      <a:pt x="55" y="54"/>
                      <a:pt x="57" y="57"/>
                      <a:pt x="58" y="59"/>
                    </a:cubicBezTo>
                    <a:cubicBezTo>
                      <a:pt x="60" y="62"/>
                      <a:pt x="60" y="65"/>
                      <a:pt x="60" y="69"/>
                    </a:cubicBez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4" name="Freeform 17">
                <a:extLst>
                  <a:ext uri="{FF2B5EF4-FFF2-40B4-BE49-F238E27FC236}">
                    <a16:creationId xmlns:a16="http://schemas.microsoft.com/office/drawing/2014/main" id="{D09E2058-E59B-1D0D-3E0C-983FAAD8A3F6}"/>
                  </a:ext>
                </a:extLst>
              </p:cNvPr>
              <p:cNvSpPr>
                <a:spLocks/>
              </p:cNvSpPr>
              <p:nvPr/>
            </p:nvSpPr>
            <p:spPr bwMode="auto">
              <a:xfrm>
                <a:off x="5433309" y="6166375"/>
                <a:ext cx="135514" cy="154400"/>
              </a:xfrm>
              <a:custGeom>
                <a:avLst/>
                <a:gdLst>
                  <a:gd name="T0" fmla="*/ 86 w 86"/>
                  <a:gd name="T1" fmla="*/ 99 h 99"/>
                  <a:gd name="T2" fmla="*/ 86 w 86"/>
                  <a:gd name="T3" fmla="*/ 0 h 99"/>
                  <a:gd name="T4" fmla="*/ 0 w 86"/>
                  <a:gd name="T5" fmla="*/ 50 h 99"/>
                  <a:gd name="T6" fmla="*/ 86 w 86"/>
                  <a:gd name="T7" fmla="*/ 99 h 99"/>
                </a:gdLst>
                <a:ahLst/>
                <a:cxnLst>
                  <a:cxn ang="0">
                    <a:pos x="T0" y="T1"/>
                  </a:cxn>
                  <a:cxn ang="0">
                    <a:pos x="T2" y="T3"/>
                  </a:cxn>
                  <a:cxn ang="0">
                    <a:pos x="T4" y="T5"/>
                  </a:cxn>
                  <a:cxn ang="0">
                    <a:pos x="T6" y="T7"/>
                  </a:cxn>
                </a:cxnLst>
                <a:rect l="0" t="0" r="r" b="b"/>
                <a:pathLst>
                  <a:path w="86" h="99">
                    <a:moveTo>
                      <a:pt x="86" y="99"/>
                    </a:moveTo>
                    <a:lnTo>
                      <a:pt x="86" y="0"/>
                    </a:lnTo>
                    <a:lnTo>
                      <a:pt x="0" y="50"/>
                    </a:lnTo>
                    <a:lnTo>
                      <a:pt x="86" y="99"/>
                    </a:lnTo>
                    <a:close/>
                  </a:path>
                </a:pathLst>
              </a:custGeom>
              <a:solidFill>
                <a:srgbClr val="55B332"/>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5" name="Freeform 18">
                <a:extLst>
                  <a:ext uri="{FF2B5EF4-FFF2-40B4-BE49-F238E27FC236}">
                    <a16:creationId xmlns:a16="http://schemas.microsoft.com/office/drawing/2014/main" id="{FB2BE08C-73A3-DB54-A0F8-643A97F71E02}"/>
                  </a:ext>
                </a:extLst>
              </p:cNvPr>
              <p:cNvSpPr>
                <a:spLocks/>
              </p:cNvSpPr>
              <p:nvPr/>
            </p:nvSpPr>
            <p:spPr bwMode="auto">
              <a:xfrm>
                <a:off x="5433309" y="6166375"/>
                <a:ext cx="135514" cy="154400"/>
              </a:xfrm>
              <a:custGeom>
                <a:avLst/>
                <a:gdLst>
                  <a:gd name="T0" fmla="*/ 86 w 86"/>
                  <a:gd name="T1" fmla="*/ 99 h 99"/>
                  <a:gd name="T2" fmla="*/ 86 w 86"/>
                  <a:gd name="T3" fmla="*/ 0 h 99"/>
                  <a:gd name="T4" fmla="*/ 0 w 86"/>
                  <a:gd name="T5" fmla="*/ 50 h 99"/>
                </a:gdLst>
                <a:ahLst/>
                <a:cxnLst>
                  <a:cxn ang="0">
                    <a:pos x="T0" y="T1"/>
                  </a:cxn>
                  <a:cxn ang="0">
                    <a:pos x="T2" y="T3"/>
                  </a:cxn>
                  <a:cxn ang="0">
                    <a:pos x="T4" y="T5"/>
                  </a:cxn>
                </a:cxnLst>
                <a:rect l="0" t="0" r="r" b="b"/>
                <a:pathLst>
                  <a:path w="86" h="99">
                    <a:moveTo>
                      <a:pt x="86" y="99"/>
                    </a:moveTo>
                    <a:lnTo>
                      <a:pt x="86" y="0"/>
                    </a:lnTo>
                    <a:lnTo>
                      <a:pt x="0" y="50"/>
                    </a:lnTo>
                  </a:path>
                </a:pathLst>
              </a:custGeom>
              <a:no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6" name="Freeform 19">
                <a:extLst>
                  <a:ext uri="{FF2B5EF4-FFF2-40B4-BE49-F238E27FC236}">
                    <a16:creationId xmlns:a16="http://schemas.microsoft.com/office/drawing/2014/main" id="{096C1AB3-2476-1D34-D8B9-D37D462C7678}"/>
                  </a:ext>
                </a:extLst>
              </p:cNvPr>
              <p:cNvSpPr>
                <a:spLocks/>
              </p:cNvSpPr>
              <p:nvPr/>
            </p:nvSpPr>
            <p:spPr bwMode="auto">
              <a:xfrm>
                <a:off x="5427663" y="6260521"/>
                <a:ext cx="135514" cy="150635"/>
              </a:xfrm>
              <a:custGeom>
                <a:avLst/>
                <a:gdLst>
                  <a:gd name="T0" fmla="*/ 0 w 86"/>
                  <a:gd name="T1" fmla="*/ 0 h 98"/>
                  <a:gd name="T2" fmla="*/ 0 w 86"/>
                  <a:gd name="T3" fmla="*/ 98 h 98"/>
                  <a:gd name="T4" fmla="*/ 86 w 86"/>
                  <a:gd name="T5" fmla="*/ 48 h 98"/>
                  <a:gd name="T6" fmla="*/ 86 w 86"/>
                  <a:gd name="T7" fmla="*/ 48 h 98"/>
                  <a:gd name="T8" fmla="*/ 0 w 86"/>
                  <a:gd name="T9" fmla="*/ 0 h 98"/>
                </a:gdLst>
                <a:ahLst/>
                <a:cxnLst>
                  <a:cxn ang="0">
                    <a:pos x="T0" y="T1"/>
                  </a:cxn>
                  <a:cxn ang="0">
                    <a:pos x="T2" y="T3"/>
                  </a:cxn>
                  <a:cxn ang="0">
                    <a:pos x="T4" y="T5"/>
                  </a:cxn>
                  <a:cxn ang="0">
                    <a:pos x="T6" y="T7"/>
                  </a:cxn>
                  <a:cxn ang="0">
                    <a:pos x="T8" y="T9"/>
                  </a:cxn>
                </a:cxnLst>
                <a:rect l="0" t="0" r="r" b="b"/>
                <a:pathLst>
                  <a:path w="86" h="98">
                    <a:moveTo>
                      <a:pt x="0" y="0"/>
                    </a:moveTo>
                    <a:lnTo>
                      <a:pt x="0" y="98"/>
                    </a:lnTo>
                    <a:lnTo>
                      <a:pt x="86" y="48"/>
                    </a:lnTo>
                    <a:lnTo>
                      <a:pt x="86" y="48"/>
                    </a:lnTo>
                    <a:lnTo>
                      <a:pt x="0" y="0"/>
                    </a:lnTo>
                    <a:close/>
                  </a:path>
                </a:pathLst>
              </a:custGeom>
              <a:solidFill>
                <a:srgbClr val="F39800"/>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7" name="Freeform 20">
                <a:extLst>
                  <a:ext uri="{FF2B5EF4-FFF2-40B4-BE49-F238E27FC236}">
                    <a16:creationId xmlns:a16="http://schemas.microsoft.com/office/drawing/2014/main" id="{5DFFCE15-CFFA-1969-623C-41709173ABE6}"/>
                  </a:ext>
                </a:extLst>
              </p:cNvPr>
              <p:cNvSpPr>
                <a:spLocks/>
              </p:cNvSpPr>
              <p:nvPr/>
            </p:nvSpPr>
            <p:spPr bwMode="auto">
              <a:xfrm>
                <a:off x="5433309" y="6349019"/>
                <a:ext cx="135514" cy="154400"/>
              </a:xfrm>
              <a:custGeom>
                <a:avLst/>
                <a:gdLst>
                  <a:gd name="T0" fmla="*/ 86 w 86"/>
                  <a:gd name="T1" fmla="*/ 99 h 99"/>
                  <a:gd name="T2" fmla="*/ 86 w 86"/>
                  <a:gd name="T3" fmla="*/ 0 h 99"/>
                  <a:gd name="T4" fmla="*/ 0 w 86"/>
                  <a:gd name="T5" fmla="*/ 50 h 99"/>
                  <a:gd name="T6" fmla="*/ 86 w 86"/>
                  <a:gd name="T7" fmla="*/ 99 h 99"/>
                </a:gdLst>
                <a:ahLst/>
                <a:cxnLst>
                  <a:cxn ang="0">
                    <a:pos x="T0" y="T1"/>
                  </a:cxn>
                  <a:cxn ang="0">
                    <a:pos x="T2" y="T3"/>
                  </a:cxn>
                  <a:cxn ang="0">
                    <a:pos x="T4" y="T5"/>
                  </a:cxn>
                  <a:cxn ang="0">
                    <a:pos x="T6" y="T7"/>
                  </a:cxn>
                </a:cxnLst>
                <a:rect l="0" t="0" r="r" b="b"/>
                <a:pathLst>
                  <a:path w="86" h="99">
                    <a:moveTo>
                      <a:pt x="86" y="99"/>
                    </a:moveTo>
                    <a:lnTo>
                      <a:pt x="86" y="0"/>
                    </a:lnTo>
                    <a:lnTo>
                      <a:pt x="0" y="50"/>
                    </a:lnTo>
                    <a:lnTo>
                      <a:pt x="86" y="99"/>
                    </a:lnTo>
                    <a:close/>
                  </a:path>
                </a:pathLst>
              </a:custGeom>
              <a:solidFill>
                <a:srgbClr val="E83828"/>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8" name="Freeform 21">
                <a:extLst>
                  <a:ext uri="{FF2B5EF4-FFF2-40B4-BE49-F238E27FC236}">
                    <a16:creationId xmlns:a16="http://schemas.microsoft.com/office/drawing/2014/main" id="{C51DCD82-DC22-47AA-BA58-4F63DCCD5D4F}"/>
                  </a:ext>
                </a:extLst>
              </p:cNvPr>
              <p:cNvSpPr>
                <a:spLocks/>
              </p:cNvSpPr>
              <p:nvPr/>
            </p:nvSpPr>
            <p:spPr bwMode="auto">
              <a:xfrm>
                <a:off x="5581998" y="6166375"/>
                <a:ext cx="137395" cy="154400"/>
              </a:xfrm>
              <a:custGeom>
                <a:avLst/>
                <a:gdLst>
                  <a:gd name="T0" fmla="*/ 86 w 86"/>
                  <a:gd name="T1" fmla="*/ 50 h 99"/>
                  <a:gd name="T2" fmla="*/ 0 w 86"/>
                  <a:gd name="T3" fmla="*/ 0 h 99"/>
                  <a:gd name="T4" fmla="*/ 0 w 86"/>
                  <a:gd name="T5" fmla="*/ 99 h 99"/>
                  <a:gd name="T6" fmla="*/ 86 w 86"/>
                  <a:gd name="T7" fmla="*/ 50 h 99"/>
                </a:gdLst>
                <a:ahLst/>
                <a:cxnLst>
                  <a:cxn ang="0">
                    <a:pos x="T0" y="T1"/>
                  </a:cxn>
                  <a:cxn ang="0">
                    <a:pos x="T2" y="T3"/>
                  </a:cxn>
                  <a:cxn ang="0">
                    <a:pos x="T4" y="T5"/>
                  </a:cxn>
                  <a:cxn ang="0">
                    <a:pos x="T6" y="T7"/>
                  </a:cxn>
                </a:cxnLst>
                <a:rect l="0" t="0" r="r" b="b"/>
                <a:pathLst>
                  <a:path w="86" h="99">
                    <a:moveTo>
                      <a:pt x="86" y="50"/>
                    </a:moveTo>
                    <a:lnTo>
                      <a:pt x="0" y="0"/>
                    </a:lnTo>
                    <a:lnTo>
                      <a:pt x="0" y="99"/>
                    </a:lnTo>
                    <a:lnTo>
                      <a:pt x="86" y="50"/>
                    </a:lnTo>
                    <a:close/>
                  </a:path>
                </a:pathLst>
              </a:custGeom>
              <a:solidFill>
                <a:srgbClr val="00A0E9"/>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grpSp>
        <p:sp>
          <p:nvSpPr>
            <p:cNvPr id="30" name="직사각형 29">
              <a:hlinkClick r:id="rId4"/>
              <a:extLst>
                <a:ext uri="{FF2B5EF4-FFF2-40B4-BE49-F238E27FC236}">
                  <a16:creationId xmlns:a16="http://schemas.microsoft.com/office/drawing/2014/main" id="{C61DA0EB-1B96-8DCB-E44E-91FCC4B70F8C}"/>
                </a:ext>
              </a:extLst>
            </p:cNvPr>
            <p:cNvSpPr/>
            <p:nvPr/>
          </p:nvSpPr>
          <p:spPr>
            <a:xfrm>
              <a:off x="5433309" y="6156959"/>
              <a:ext cx="1341960" cy="348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p>
          </p:txBody>
        </p:sp>
      </p:grpSp>
      <p:pic>
        <p:nvPicPr>
          <p:cNvPr id="176134" name="Google Shape;475;p25">
            <a:extLst>
              <a:ext uri="{FF2B5EF4-FFF2-40B4-BE49-F238E27FC236}">
                <a16:creationId xmlns:a16="http://schemas.microsoft.com/office/drawing/2014/main" id="{F5B36AE3-D3AA-CE0F-E2DF-A3A612CCC32B}"/>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12671"/>
          <a:stretch>
            <a:fillRect/>
          </a:stretch>
        </p:blipFill>
        <p:spPr bwMode="auto">
          <a:xfrm rot="19012083" flipH="1">
            <a:off x="1968500" y="3767138"/>
            <a:ext cx="8858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제목 1">
            <a:extLst>
              <a:ext uri="{FF2B5EF4-FFF2-40B4-BE49-F238E27FC236}">
                <a16:creationId xmlns:a16="http://schemas.microsoft.com/office/drawing/2014/main" id="{66269D1A-5CA8-E699-6FB4-237E5CB47F9D}"/>
              </a:ext>
            </a:extLst>
          </p:cNvPr>
          <p:cNvSpPr>
            <a:spLocks noGrp="1"/>
          </p:cNvSpPr>
          <p:nvPr>
            <p:ph type="title"/>
          </p:nvPr>
        </p:nvSpPr>
        <p:spPr bwMode="auto">
          <a:xfrm>
            <a:off x="1171575" y="755650"/>
            <a:ext cx="9258300" cy="673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algn="ctr" defTabSz="839788"/>
            <a:r>
              <a:rPr lang="ar-EG" sz="3300">
                <a:latin typeface="Calibri" panose="020F0502020204030204" pitchFamily="34" charset="0"/>
                <a:ea typeface="Malgun Gothic" panose="020B0503020000020004" pitchFamily="34" charset="-127"/>
                <a:cs typeface="Calibri" panose="020F0502020204030204" pitchFamily="34" charset="0"/>
              </a:rPr>
              <a:t>وضح دور المناهج نحو الكون المحسوس</a:t>
            </a:r>
            <a:endParaRPr lang="ar-SA" sz="5500">
              <a:ea typeface="Malgun Gothic" panose="020B0503020000020004" pitchFamily="34" charset="-127"/>
              <a:cs typeface="Calibri" panose="020F0502020204030204" pitchFamily="34" charset="0"/>
            </a:endParaRPr>
          </a:p>
        </p:txBody>
      </p:sp>
      <p:sp>
        <p:nvSpPr>
          <p:cNvPr id="173059" name="내용 개체 틀 4">
            <a:extLst>
              <a:ext uri="{FF2B5EF4-FFF2-40B4-BE49-F238E27FC236}">
                <a16:creationId xmlns:a16="http://schemas.microsoft.com/office/drawing/2014/main" id="{86318EC8-27B5-1959-913D-3F3B11695D73}"/>
              </a:ext>
            </a:extLst>
          </p:cNvPr>
          <p:cNvSpPr>
            <a:spLocks noGrp="1"/>
          </p:cNvSpPr>
          <p:nvPr>
            <p:ph idx="1"/>
          </p:nvPr>
        </p:nvSpPr>
        <p:spPr bwMode="auto">
          <a:xfrm>
            <a:off x="-82550" y="1909763"/>
            <a:ext cx="10369550" cy="4375150"/>
          </a:xfrm>
          <a:prstGeom prst="rect">
            <a:avLst/>
          </a:prstGeom>
        </p:spPr>
        <p:txBody>
          <a:bodyPr vert="horz" wrap="square" lIns="91440" tIns="45720" rIns="91440" bIns="45720" numCol="1" anchor="t" anchorCtr="0" compatLnSpc="1">
            <a:prstTxWarp prst="textNoShape">
              <a:avLst/>
            </a:prstTxWarp>
            <a:normAutofit lnSpcReduction="10000"/>
          </a:bodyPr>
          <a:lstStyle/>
          <a:p>
            <a:pPr algn="r">
              <a:defRPr/>
            </a:pPr>
            <a:r>
              <a:rPr lang="ar-EG" b="1" dirty="0"/>
              <a:t>1- </a:t>
            </a:r>
            <a:r>
              <a:rPr lang="ar-SA" b="1" dirty="0"/>
              <a:t>تعريف التلاميذ أن الله قد سخر هذا الكون لخدمة الإنسان خصوصًا الأرض فقد جعلها الله مقرًّا صالحًا لنشأته وجعل للإنسان بعض نواميس هذا الكون وتسخير</a:t>
            </a:r>
            <a:r>
              <a:rPr lang="ar-EG" b="1" dirty="0"/>
              <a:t>ه</a:t>
            </a:r>
            <a:r>
              <a:rPr lang="ar-SA" b="1" dirty="0"/>
              <a:t> في </a:t>
            </a:r>
            <a:r>
              <a:rPr lang="ar-EG" b="1" dirty="0"/>
              <a:t>حاجته.</a:t>
            </a:r>
            <a:endParaRPr lang="en-US" dirty="0"/>
          </a:p>
          <a:p>
            <a:pPr algn="r">
              <a:defRPr/>
            </a:pPr>
            <a:r>
              <a:rPr lang="ar-EG" b="1" dirty="0"/>
              <a:t>2- أ</a:t>
            </a:r>
            <a:r>
              <a:rPr lang="ar-SA" b="1" dirty="0"/>
              <a:t>ن يدرك التلميذ أن الإنسان سيد هذه الأرض ومن أجله خُلق كل شيء فهو أعز وأكرم وأغلى من كل شيء مادي ولا يجوز أن يُستعبد أو يذل لقاء توفير قيمة مادية ولا يجوز أن يُعتدى على أي مقوم من مقومات إنسانيته.</a:t>
            </a:r>
            <a:endParaRPr lang="en-US" dirty="0"/>
          </a:p>
          <a:p>
            <a:pPr algn="r">
              <a:defRPr/>
            </a:pPr>
            <a:r>
              <a:rPr lang="ar-EG" b="1" dirty="0"/>
              <a:t>3- </a:t>
            </a:r>
            <a:r>
              <a:rPr lang="ar-SA" b="1" dirty="0"/>
              <a:t>تدريب التلاميذ على التفكر في هذا الكون المحسوس واكتشاف أسراره العلمية</a:t>
            </a:r>
            <a:r>
              <a:rPr lang="ar-EG" b="1" dirty="0"/>
              <a:t>. </a:t>
            </a:r>
            <a:endParaRPr lang="en-US" dirty="0"/>
          </a:p>
          <a:p>
            <a:pPr algn="r">
              <a:defRPr/>
            </a:pPr>
            <a:r>
              <a:rPr lang="ar-EG" b="1" dirty="0"/>
              <a:t>4- </a:t>
            </a:r>
            <a:r>
              <a:rPr lang="ar-SA" b="1" dirty="0"/>
              <a:t>تدريب التلاميذ على الاستفادة بما في القرآن الكريم من آيات قرآنية في الكشف عن أسرار الكون</a:t>
            </a:r>
            <a:r>
              <a:rPr lang="ar-EG" b="1" dirty="0"/>
              <a:t>.</a:t>
            </a:r>
            <a:endParaRPr lang="en-US" dirty="0"/>
          </a:p>
          <a:p>
            <a:pPr algn="r">
              <a:defRPr/>
            </a:pPr>
            <a:r>
              <a:rPr lang="ar-EG" b="1" dirty="0"/>
              <a:t>5- </a:t>
            </a:r>
            <a:r>
              <a:rPr lang="ar-SA" b="1" dirty="0"/>
              <a:t>تعريف التلاميذ بطبيعة هذا الكون المادي وعناصره وفوائد هذه العناصر للإنسان</a:t>
            </a:r>
            <a:r>
              <a:rPr lang="ar-EG" b="1" dirty="0"/>
              <a:t>.</a:t>
            </a:r>
            <a:endParaRPr lang="en-US" dirty="0"/>
          </a:p>
          <a:p>
            <a:pPr algn="r">
              <a:defRPr/>
            </a:pPr>
            <a:r>
              <a:rPr lang="ar-EG" b="1" dirty="0"/>
              <a:t>6- </a:t>
            </a:r>
            <a:r>
              <a:rPr lang="ar-SA" b="1" dirty="0"/>
              <a:t>تعريف التلاميذ بالوسائل والطرق المختلفة للاستفادة من كل المصادر الطبيعية وكيفية توظيفها لخدمة الإنسان وما يستخدم من تكنولوجيا حديثة للبحث والتعرف على هذه المصادر</a:t>
            </a:r>
            <a:r>
              <a:rPr lang="ar-EG" b="1" dirty="0"/>
              <a:t>.</a:t>
            </a:r>
            <a:endParaRPr lang="en-US" dirty="0"/>
          </a:p>
          <a:p>
            <a:pPr algn="r">
              <a:defRPr/>
            </a:pPr>
            <a:r>
              <a:rPr lang="ar-EG" b="1" dirty="0"/>
              <a:t>7- </a:t>
            </a:r>
            <a:r>
              <a:rPr lang="ar-SA" b="1" dirty="0"/>
              <a:t>تعريف الإنسان ببعض عناصر الكون التي قد تصيب الإنسان بالضرر وكيفية الوقاية منها</a:t>
            </a:r>
            <a:r>
              <a:rPr lang="ar-EG" b="1" dirty="0"/>
              <a:t>. </a:t>
            </a:r>
            <a:endParaRPr lang="en-US" dirty="0"/>
          </a:p>
          <a:p>
            <a:pPr algn="r">
              <a:defRPr/>
            </a:pPr>
            <a:r>
              <a:rPr lang="ar-EG" b="1" dirty="0"/>
              <a:t>8- </a:t>
            </a:r>
            <a:r>
              <a:rPr lang="ar-SA" b="1" dirty="0"/>
              <a:t>دراسة التلاميذ بيئة الأقاليم الجغرافية وكيفية التعايش معها</a:t>
            </a:r>
            <a:r>
              <a:rPr lang="ar-EG" b="1" dirty="0"/>
              <a:t>.</a:t>
            </a:r>
            <a:endParaRPr lang="en-US" dirty="0"/>
          </a:p>
          <a:p>
            <a:pPr algn="r">
              <a:defRPr/>
            </a:pPr>
            <a:r>
              <a:rPr lang="ar-EG" b="1" dirty="0"/>
              <a:t>9- </a:t>
            </a:r>
            <a:r>
              <a:rPr lang="ar-SA" b="1" dirty="0"/>
              <a:t>إكساب التلاميذ المهارات الخاصة بالتعامل مع ما يحيط بهم من الطبيعة</a:t>
            </a:r>
            <a:r>
              <a:rPr lang="ar-EG" b="1" dirty="0"/>
              <a:t>.</a:t>
            </a:r>
            <a:endParaRPr lang="en-US" dirty="0"/>
          </a:p>
          <a:p>
            <a:pPr algn="r">
              <a:defRPr/>
            </a:pPr>
            <a:r>
              <a:rPr lang="ar-EG" b="1" dirty="0"/>
              <a:t>10- </a:t>
            </a:r>
            <a:r>
              <a:rPr lang="ar-SA" b="1" dirty="0"/>
              <a:t>تكوين اتجاهات إيجابية لدى التلاميذ للمحافظة على الطبيعة وعدم إفسادها</a:t>
            </a:r>
            <a:r>
              <a:rPr lang="ar-EG" b="1" dirty="0"/>
              <a:t>.</a:t>
            </a:r>
            <a:endParaRPr lang="en-US" dirty="0"/>
          </a:p>
          <a:p>
            <a:pPr algn="r">
              <a:defRPr/>
            </a:pPr>
            <a:r>
              <a:rPr lang="ar-EG" b="1" dirty="0"/>
              <a:t>11- </a:t>
            </a:r>
            <a:r>
              <a:rPr lang="ar-SA" b="1" dirty="0"/>
              <a:t>إرشاد التلاميذ إلى أن تسخير الكون واكتشاف أسراره إنما هو لخدمة الإنسانية عامة ونشر الخير للجميع</a:t>
            </a:r>
            <a:r>
              <a:rPr lang="ar-EG" b="1" dirty="0"/>
              <a:t>.</a:t>
            </a:r>
            <a:endParaRPr lang="en-US" dirty="0"/>
          </a:p>
          <a:p>
            <a:pPr algn="r">
              <a:defRPr/>
            </a:pPr>
            <a:r>
              <a:rPr lang="ar-EG" b="1" dirty="0"/>
              <a:t>12- </a:t>
            </a:r>
            <a:r>
              <a:rPr lang="ar-SA" b="1" dirty="0"/>
              <a:t>تبصير التلاميذ بما هو محرم عليهم من عناصر هذا الكون لما يسببه لهم من ضرر قد لا ندركه؛ مثل: أكل الميتة والدم ولحم الخنزير والخمور والمخدرات.</a:t>
            </a:r>
            <a:endParaRPr lang="en-US" dirty="0"/>
          </a:p>
          <a:p>
            <a:pPr marL="0" indent="0" algn="r">
              <a:lnSpc>
                <a:spcPct val="80000"/>
              </a:lnSpc>
              <a:spcBef>
                <a:spcPct val="0"/>
              </a:spcBef>
              <a:defRPr/>
            </a:pPr>
            <a:endParaRPr lang="en-US" altLang="en-US" sz="2000" b="1" i="0" dirty="0">
              <a:solidFill>
                <a:srgbClr val="270F35"/>
              </a:solidFill>
              <a:latin typeface="Calibri" panose="020F0502020204030204" pitchFamily="34" charset="0"/>
              <a:ea typeface="Malgun Gothic" panose="020B0503020000020004" pitchFamily="34" charset="-127"/>
            </a:endParaRPr>
          </a:p>
        </p:txBody>
      </p:sp>
      <p:pic>
        <p:nvPicPr>
          <p:cNvPr id="3" name="Google Shape;475;p25">
            <a:extLst>
              <a:ext uri="{FF2B5EF4-FFF2-40B4-BE49-F238E27FC236}">
                <a16:creationId xmlns:a16="http://schemas.microsoft.com/office/drawing/2014/main" id="{A2B6DB8A-5162-4242-1BD7-B72D7DDB6C73}"/>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12671"/>
          <a:stretch>
            <a:fillRect/>
          </a:stretch>
        </p:blipFill>
        <p:spPr bwMode="auto">
          <a:xfrm rot="19012083" flipH="1">
            <a:off x="1846263" y="608013"/>
            <a:ext cx="8858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6">
            <a:extLst>
              <a:ext uri="{FF2B5EF4-FFF2-40B4-BE49-F238E27FC236}">
                <a16:creationId xmlns:a16="http://schemas.microsoft.com/office/drawing/2014/main" id="{A065A529-120C-8401-22C0-A23D2A86A746}"/>
              </a:ext>
            </a:extLst>
          </p:cNvPr>
          <p:cNvSpPr>
            <a:spLocks noGrp="1"/>
          </p:cNvSpPr>
          <p:nvPr>
            <p:ph type="ctrTitle"/>
          </p:nvPr>
        </p:nvSpPr>
        <p:spPr>
          <a:xfrm>
            <a:off x="828675" y="938213"/>
            <a:ext cx="8204200" cy="3827462"/>
          </a:xfrm>
        </p:spPr>
        <p:txBody>
          <a:bodyPr/>
          <a:lstStyle/>
          <a:p>
            <a:pPr algn="ctr" defTabSz="771662">
              <a:lnSpc>
                <a:spcPct val="200000"/>
              </a:lnSpc>
              <a:buClrTx/>
              <a:defRPr/>
            </a:pPr>
            <a:r>
              <a:rPr lang="ar-EG" altLang="ko-KR" sz="6751" b="1">
                <a:solidFill>
                  <a:srgbClr val="FFCCCC"/>
                </a:solidFill>
              </a:rPr>
              <a:t>الكون غير المحسوس</a:t>
            </a:r>
            <a:br>
              <a:rPr lang="ar-EG" altLang="ko-KR" sz="6751" b="1">
                <a:solidFill>
                  <a:srgbClr val="FFCCCC"/>
                </a:solidFill>
              </a:rPr>
            </a:br>
            <a:r>
              <a:rPr lang="ar-EG" altLang="ko-KR" sz="6751" b="1">
                <a:solidFill>
                  <a:srgbClr val="FFCCCC"/>
                </a:solidFill>
              </a:rPr>
              <a:t>عالم الغيب</a:t>
            </a:r>
            <a:endParaRPr kumimoji="1" lang="en-US" altLang="ko-KR" sz="6751" b="1">
              <a:solidFill>
                <a:srgbClr val="FFCCCC"/>
              </a:solidFill>
              <a:cs typeface="굴림" pitchFamily="50" charset="-127"/>
            </a:endParaRPr>
          </a:p>
        </p:txBody>
      </p:sp>
      <p:pic>
        <p:nvPicPr>
          <p:cNvPr id="179203" name="그림 2">
            <a:extLst>
              <a:ext uri="{FF2B5EF4-FFF2-40B4-BE49-F238E27FC236}">
                <a16:creationId xmlns:a16="http://schemas.microsoft.com/office/drawing/2014/main" id="{4032EB4F-1BDB-8912-023F-18263E3F3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4538" y="755650"/>
            <a:ext cx="1487487"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직선 연결선 5">
            <a:extLst>
              <a:ext uri="{FF2B5EF4-FFF2-40B4-BE49-F238E27FC236}">
                <a16:creationId xmlns:a16="http://schemas.microsoft.com/office/drawing/2014/main" id="{6158976E-7E17-EE05-4D83-12561270E9FB}"/>
              </a:ext>
            </a:extLst>
          </p:cNvPr>
          <p:cNvCxnSpPr/>
          <p:nvPr/>
        </p:nvCxnSpPr>
        <p:spPr>
          <a:xfrm>
            <a:off x="1619250" y="4522788"/>
            <a:ext cx="1762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9205" name="그룹 27">
            <a:extLst>
              <a:ext uri="{FF2B5EF4-FFF2-40B4-BE49-F238E27FC236}">
                <a16:creationId xmlns:a16="http://schemas.microsoft.com/office/drawing/2014/main" id="{12DC4383-B27F-AC10-2A90-9321101ED934}"/>
              </a:ext>
            </a:extLst>
          </p:cNvPr>
          <p:cNvGrpSpPr>
            <a:grpSpLocks/>
          </p:cNvGrpSpPr>
          <p:nvPr/>
        </p:nvGrpSpPr>
        <p:grpSpPr bwMode="auto">
          <a:xfrm>
            <a:off x="4579938" y="5730875"/>
            <a:ext cx="1136650" cy="293688"/>
            <a:chOff x="5427663" y="6156959"/>
            <a:chExt cx="1347606" cy="348343"/>
          </a:xfrm>
        </p:grpSpPr>
        <p:grpSp>
          <p:nvGrpSpPr>
            <p:cNvPr id="179207" name="그룹 28">
              <a:extLst>
                <a:ext uri="{FF2B5EF4-FFF2-40B4-BE49-F238E27FC236}">
                  <a16:creationId xmlns:a16="http://schemas.microsoft.com/office/drawing/2014/main" id="{A18CE992-150C-840D-66EE-3C989890F5B3}"/>
                </a:ext>
              </a:extLst>
            </p:cNvPr>
            <p:cNvGrpSpPr>
              <a:grpSpLocks/>
            </p:cNvGrpSpPr>
            <p:nvPr/>
          </p:nvGrpSpPr>
          <p:grpSpPr bwMode="auto">
            <a:xfrm>
              <a:off x="5427663" y="6166383"/>
              <a:ext cx="1335600" cy="338400"/>
              <a:chOff x="5427663" y="6166383"/>
              <a:chExt cx="1335600" cy="338400"/>
            </a:xfrm>
          </p:grpSpPr>
          <p:sp>
            <p:nvSpPr>
              <p:cNvPr id="31" name="AutoShape 3">
                <a:extLst>
                  <a:ext uri="{FF2B5EF4-FFF2-40B4-BE49-F238E27FC236}">
                    <a16:creationId xmlns:a16="http://schemas.microsoft.com/office/drawing/2014/main" id="{F38882EA-10A0-6354-E759-F885A726C46D}"/>
                  </a:ext>
                </a:extLst>
              </p:cNvPr>
              <p:cNvSpPr>
                <a:spLocks noChangeAspect="1" noChangeArrowheads="1" noTextEdit="1"/>
              </p:cNvSpPr>
              <p:nvPr/>
            </p:nvSpPr>
            <p:spPr bwMode="auto">
              <a:xfrm>
                <a:off x="5429545" y="6166375"/>
                <a:ext cx="1332549" cy="338928"/>
              </a:xfrm>
              <a:prstGeom prst="rect">
                <a:avLst/>
              </a:prstGeom>
              <a:no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2" name="Freeform 5">
                <a:extLst>
                  <a:ext uri="{FF2B5EF4-FFF2-40B4-BE49-F238E27FC236}">
                    <a16:creationId xmlns:a16="http://schemas.microsoft.com/office/drawing/2014/main" id="{B6AF9D02-219F-D4E2-370E-F065CF2F5F50}"/>
                  </a:ext>
                </a:extLst>
              </p:cNvPr>
              <p:cNvSpPr>
                <a:spLocks/>
              </p:cNvSpPr>
              <p:nvPr/>
            </p:nvSpPr>
            <p:spPr bwMode="auto">
              <a:xfrm>
                <a:off x="5629051" y="6341487"/>
                <a:ext cx="84697" cy="131805"/>
              </a:xfrm>
              <a:custGeom>
                <a:avLst/>
                <a:gdLst>
                  <a:gd name="T0" fmla="*/ 83 w 83"/>
                  <a:gd name="T1" fmla="*/ 90 h 130"/>
                  <a:gd name="T2" fmla="*/ 79 w 83"/>
                  <a:gd name="T3" fmla="*/ 108 h 130"/>
                  <a:gd name="T4" fmla="*/ 69 w 83"/>
                  <a:gd name="T5" fmla="*/ 120 h 130"/>
                  <a:gd name="T6" fmla="*/ 54 w 83"/>
                  <a:gd name="T7" fmla="*/ 128 h 130"/>
                  <a:gd name="T8" fmla="*/ 36 w 83"/>
                  <a:gd name="T9" fmla="*/ 130 h 130"/>
                  <a:gd name="T10" fmla="*/ 24 w 83"/>
                  <a:gd name="T11" fmla="*/ 129 h 130"/>
                  <a:gd name="T12" fmla="*/ 14 w 83"/>
                  <a:gd name="T13" fmla="*/ 127 h 130"/>
                  <a:gd name="T14" fmla="*/ 7 w 83"/>
                  <a:gd name="T15" fmla="*/ 124 h 130"/>
                  <a:gd name="T16" fmla="*/ 3 w 83"/>
                  <a:gd name="T17" fmla="*/ 121 h 130"/>
                  <a:gd name="T18" fmla="*/ 1 w 83"/>
                  <a:gd name="T19" fmla="*/ 117 h 130"/>
                  <a:gd name="T20" fmla="*/ 0 w 83"/>
                  <a:gd name="T21" fmla="*/ 110 h 130"/>
                  <a:gd name="T22" fmla="*/ 0 w 83"/>
                  <a:gd name="T23" fmla="*/ 105 h 130"/>
                  <a:gd name="T24" fmla="*/ 1 w 83"/>
                  <a:gd name="T25" fmla="*/ 102 h 130"/>
                  <a:gd name="T26" fmla="*/ 2 w 83"/>
                  <a:gd name="T27" fmla="*/ 100 h 130"/>
                  <a:gd name="T28" fmla="*/ 4 w 83"/>
                  <a:gd name="T29" fmla="*/ 99 h 130"/>
                  <a:gd name="T30" fmla="*/ 8 w 83"/>
                  <a:gd name="T31" fmla="*/ 101 h 130"/>
                  <a:gd name="T32" fmla="*/ 14 w 83"/>
                  <a:gd name="T33" fmla="*/ 105 h 130"/>
                  <a:gd name="T34" fmla="*/ 24 w 83"/>
                  <a:gd name="T35" fmla="*/ 108 h 130"/>
                  <a:gd name="T36" fmla="*/ 36 w 83"/>
                  <a:gd name="T37" fmla="*/ 110 h 130"/>
                  <a:gd name="T38" fmla="*/ 45 w 83"/>
                  <a:gd name="T39" fmla="*/ 109 h 130"/>
                  <a:gd name="T40" fmla="*/ 51 w 83"/>
                  <a:gd name="T41" fmla="*/ 105 h 130"/>
                  <a:gd name="T42" fmla="*/ 55 w 83"/>
                  <a:gd name="T43" fmla="*/ 100 h 130"/>
                  <a:gd name="T44" fmla="*/ 56 w 83"/>
                  <a:gd name="T45" fmla="*/ 94 h 130"/>
                  <a:gd name="T46" fmla="*/ 54 w 83"/>
                  <a:gd name="T47" fmla="*/ 86 h 130"/>
                  <a:gd name="T48" fmla="*/ 48 w 83"/>
                  <a:gd name="T49" fmla="*/ 81 h 130"/>
                  <a:gd name="T50" fmla="*/ 39 w 83"/>
                  <a:gd name="T51" fmla="*/ 76 h 130"/>
                  <a:gd name="T52" fmla="*/ 29 w 83"/>
                  <a:gd name="T53" fmla="*/ 72 h 130"/>
                  <a:gd name="T54" fmla="*/ 19 w 83"/>
                  <a:gd name="T55" fmla="*/ 66 h 130"/>
                  <a:gd name="T56" fmla="*/ 11 w 83"/>
                  <a:gd name="T57" fmla="*/ 59 h 130"/>
                  <a:gd name="T58" fmla="*/ 5 w 83"/>
                  <a:gd name="T59" fmla="*/ 50 h 130"/>
                  <a:gd name="T60" fmla="*/ 2 w 83"/>
                  <a:gd name="T61" fmla="*/ 36 h 130"/>
                  <a:gd name="T62" fmla="*/ 6 w 83"/>
                  <a:gd name="T63" fmla="*/ 20 h 130"/>
                  <a:gd name="T64" fmla="*/ 15 w 83"/>
                  <a:gd name="T65" fmla="*/ 9 h 130"/>
                  <a:gd name="T66" fmla="*/ 28 w 83"/>
                  <a:gd name="T67" fmla="*/ 2 h 130"/>
                  <a:gd name="T68" fmla="*/ 45 w 83"/>
                  <a:gd name="T69" fmla="*/ 0 h 130"/>
                  <a:gd name="T70" fmla="*/ 54 w 83"/>
                  <a:gd name="T71" fmla="*/ 0 h 130"/>
                  <a:gd name="T72" fmla="*/ 62 w 83"/>
                  <a:gd name="T73" fmla="*/ 2 h 130"/>
                  <a:gd name="T74" fmla="*/ 69 w 83"/>
                  <a:gd name="T75" fmla="*/ 5 h 130"/>
                  <a:gd name="T76" fmla="*/ 73 w 83"/>
                  <a:gd name="T77" fmla="*/ 7 h 130"/>
                  <a:gd name="T78" fmla="*/ 75 w 83"/>
                  <a:gd name="T79" fmla="*/ 9 h 130"/>
                  <a:gd name="T80" fmla="*/ 75 w 83"/>
                  <a:gd name="T81" fmla="*/ 11 h 130"/>
                  <a:gd name="T82" fmla="*/ 75 w 83"/>
                  <a:gd name="T83" fmla="*/ 13 h 130"/>
                  <a:gd name="T84" fmla="*/ 76 w 83"/>
                  <a:gd name="T85" fmla="*/ 18 h 130"/>
                  <a:gd name="T86" fmla="*/ 75 w 83"/>
                  <a:gd name="T87" fmla="*/ 22 h 130"/>
                  <a:gd name="T88" fmla="*/ 75 w 83"/>
                  <a:gd name="T89" fmla="*/ 26 h 130"/>
                  <a:gd name="T90" fmla="*/ 74 w 83"/>
                  <a:gd name="T91" fmla="*/ 28 h 130"/>
                  <a:gd name="T92" fmla="*/ 72 w 83"/>
                  <a:gd name="T93" fmla="*/ 28 h 130"/>
                  <a:gd name="T94" fmla="*/ 69 w 83"/>
                  <a:gd name="T95" fmla="*/ 27 h 130"/>
                  <a:gd name="T96" fmla="*/ 63 w 83"/>
                  <a:gd name="T97" fmla="*/ 24 h 130"/>
                  <a:gd name="T98" fmla="*/ 55 w 83"/>
                  <a:gd name="T99" fmla="*/ 21 h 130"/>
                  <a:gd name="T100" fmla="*/ 45 w 83"/>
                  <a:gd name="T101" fmla="*/ 20 h 130"/>
                  <a:gd name="T102" fmla="*/ 38 w 83"/>
                  <a:gd name="T103" fmla="*/ 21 h 130"/>
                  <a:gd name="T104" fmla="*/ 33 w 83"/>
                  <a:gd name="T105" fmla="*/ 23 h 130"/>
                  <a:gd name="T106" fmla="*/ 30 w 83"/>
                  <a:gd name="T107" fmla="*/ 28 h 130"/>
                  <a:gd name="T108" fmla="*/ 28 w 83"/>
                  <a:gd name="T109" fmla="*/ 33 h 130"/>
                  <a:gd name="T110" fmla="*/ 31 w 83"/>
                  <a:gd name="T111" fmla="*/ 40 h 130"/>
                  <a:gd name="T112" fmla="*/ 37 w 83"/>
                  <a:gd name="T113" fmla="*/ 46 h 130"/>
                  <a:gd name="T114" fmla="*/ 46 w 83"/>
                  <a:gd name="T115" fmla="*/ 50 h 130"/>
                  <a:gd name="T116" fmla="*/ 56 w 83"/>
                  <a:gd name="T117" fmla="*/ 55 h 130"/>
                  <a:gd name="T118" fmla="*/ 66 w 83"/>
                  <a:gd name="T119" fmla="*/ 60 h 130"/>
                  <a:gd name="T120" fmla="*/ 74 w 83"/>
                  <a:gd name="T121" fmla="*/ 67 h 130"/>
                  <a:gd name="T122" fmla="*/ 81 w 83"/>
                  <a:gd name="T123" fmla="*/ 77 h 130"/>
                  <a:gd name="T124" fmla="*/ 83 w 83"/>
                  <a:gd name="T125" fmla="*/ 9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 h="130">
                    <a:moveTo>
                      <a:pt x="83" y="90"/>
                    </a:moveTo>
                    <a:cubicBezTo>
                      <a:pt x="83" y="97"/>
                      <a:pt x="82" y="103"/>
                      <a:pt x="79" y="108"/>
                    </a:cubicBezTo>
                    <a:cubicBezTo>
                      <a:pt x="77" y="113"/>
                      <a:pt x="73" y="117"/>
                      <a:pt x="69" y="120"/>
                    </a:cubicBezTo>
                    <a:cubicBezTo>
                      <a:pt x="65" y="124"/>
                      <a:pt x="60" y="126"/>
                      <a:pt x="54" y="128"/>
                    </a:cubicBezTo>
                    <a:cubicBezTo>
                      <a:pt x="49" y="130"/>
                      <a:pt x="42" y="130"/>
                      <a:pt x="36" y="130"/>
                    </a:cubicBezTo>
                    <a:cubicBezTo>
                      <a:pt x="32" y="130"/>
                      <a:pt x="28" y="130"/>
                      <a:pt x="24" y="129"/>
                    </a:cubicBezTo>
                    <a:cubicBezTo>
                      <a:pt x="20" y="129"/>
                      <a:pt x="17" y="128"/>
                      <a:pt x="14" y="127"/>
                    </a:cubicBezTo>
                    <a:cubicBezTo>
                      <a:pt x="11" y="126"/>
                      <a:pt x="9" y="125"/>
                      <a:pt x="7" y="124"/>
                    </a:cubicBezTo>
                    <a:cubicBezTo>
                      <a:pt x="5" y="122"/>
                      <a:pt x="3" y="121"/>
                      <a:pt x="3" y="121"/>
                    </a:cubicBezTo>
                    <a:cubicBezTo>
                      <a:pt x="2" y="120"/>
                      <a:pt x="1" y="119"/>
                      <a:pt x="1" y="117"/>
                    </a:cubicBezTo>
                    <a:cubicBezTo>
                      <a:pt x="0" y="115"/>
                      <a:pt x="0" y="113"/>
                      <a:pt x="0" y="110"/>
                    </a:cubicBezTo>
                    <a:cubicBezTo>
                      <a:pt x="0" y="108"/>
                      <a:pt x="0" y="106"/>
                      <a:pt x="0" y="105"/>
                    </a:cubicBezTo>
                    <a:cubicBezTo>
                      <a:pt x="1" y="104"/>
                      <a:pt x="1" y="103"/>
                      <a:pt x="1" y="102"/>
                    </a:cubicBezTo>
                    <a:cubicBezTo>
                      <a:pt x="1" y="101"/>
                      <a:pt x="2" y="100"/>
                      <a:pt x="2" y="100"/>
                    </a:cubicBezTo>
                    <a:cubicBezTo>
                      <a:pt x="3" y="100"/>
                      <a:pt x="3" y="99"/>
                      <a:pt x="4" y="99"/>
                    </a:cubicBezTo>
                    <a:cubicBezTo>
                      <a:pt x="5" y="99"/>
                      <a:pt x="6" y="100"/>
                      <a:pt x="8" y="101"/>
                    </a:cubicBezTo>
                    <a:cubicBezTo>
                      <a:pt x="9" y="102"/>
                      <a:pt x="12" y="103"/>
                      <a:pt x="14" y="105"/>
                    </a:cubicBezTo>
                    <a:cubicBezTo>
                      <a:pt x="17" y="106"/>
                      <a:pt x="20" y="107"/>
                      <a:pt x="24" y="108"/>
                    </a:cubicBezTo>
                    <a:cubicBezTo>
                      <a:pt x="27" y="109"/>
                      <a:pt x="31" y="110"/>
                      <a:pt x="36" y="110"/>
                    </a:cubicBezTo>
                    <a:cubicBezTo>
                      <a:pt x="39" y="110"/>
                      <a:pt x="42" y="109"/>
                      <a:pt x="45" y="109"/>
                    </a:cubicBezTo>
                    <a:cubicBezTo>
                      <a:pt x="47" y="108"/>
                      <a:pt x="49" y="107"/>
                      <a:pt x="51" y="105"/>
                    </a:cubicBezTo>
                    <a:cubicBezTo>
                      <a:pt x="53" y="104"/>
                      <a:pt x="54" y="102"/>
                      <a:pt x="55" y="100"/>
                    </a:cubicBezTo>
                    <a:cubicBezTo>
                      <a:pt x="56" y="98"/>
                      <a:pt x="56" y="96"/>
                      <a:pt x="56" y="94"/>
                    </a:cubicBezTo>
                    <a:cubicBezTo>
                      <a:pt x="56" y="91"/>
                      <a:pt x="55" y="88"/>
                      <a:pt x="54" y="86"/>
                    </a:cubicBezTo>
                    <a:cubicBezTo>
                      <a:pt x="52" y="84"/>
                      <a:pt x="50" y="82"/>
                      <a:pt x="48" y="81"/>
                    </a:cubicBezTo>
                    <a:cubicBezTo>
                      <a:pt x="45" y="79"/>
                      <a:pt x="42" y="78"/>
                      <a:pt x="39" y="76"/>
                    </a:cubicBezTo>
                    <a:cubicBezTo>
                      <a:pt x="36" y="75"/>
                      <a:pt x="33" y="73"/>
                      <a:pt x="29" y="72"/>
                    </a:cubicBezTo>
                    <a:cubicBezTo>
                      <a:pt x="26" y="70"/>
                      <a:pt x="23" y="68"/>
                      <a:pt x="19" y="66"/>
                    </a:cubicBezTo>
                    <a:cubicBezTo>
                      <a:pt x="16" y="65"/>
                      <a:pt x="13" y="62"/>
                      <a:pt x="11" y="59"/>
                    </a:cubicBezTo>
                    <a:cubicBezTo>
                      <a:pt x="8" y="57"/>
                      <a:pt x="6" y="53"/>
                      <a:pt x="5" y="50"/>
                    </a:cubicBezTo>
                    <a:cubicBezTo>
                      <a:pt x="3" y="46"/>
                      <a:pt x="2" y="41"/>
                      <a:pt x="2" y="36"/>
                    </a:cubicBezTo>
                    <a:cubicBezTo>
                      <a:pt x="2" y="30"/>
                      <a:pt x="3" y="25"/>
                      <a:pt x="6" y="20"/>
                    </a:cubicBezTo>
                    <a:cubicBezTo>
                      <a:pt x="8" y="15"/>
                      <a:pt x="11" y="12"/>
                      <a:pt x="15" y="9"/>
                    </a:cubicBezTo>
                    <a:cubicBezTo>
                      <a:pt x="19" y="6"/>
                      <a:pt x="23" y="3"/>
                      <a:pt x="28" y="2"/>
                    </a:cubicBezTo>
                    <a:cubicBezTo>
                      <a:pt x="34" y="0"/>
                      <a:pt x="39" y="0"/>
                      <a:pt x="45" y="0"/>
                    </a:cubicBezTo>
                    <a:cubicBezTo>
                      <a:pt x="48" y="0"/>
                      <a:pt x="51" y="0"/>
                      <a:pt x="54" y="0"/>
                    </a:cubicBezTo>
                    <a:cubicBezTo>
                      <a:pt x="57" y="1"/>
                      <a:pt x="60" y="1"/>
                      <a:pt x="62" y="2"/>
                    </a:cubicBezTo>
                    <a:cubicBezTo>
                      <a:pt x="65" y="3"/>
                      <a:pt x="67" y="4"/>
                      <a:pt x="69" y="5"/>
                    </a:cubicBezTo>
                    <a:cubicBezTo>
                      <a:pt x="71" y="6"/>
                      <a:pt x="73" y="7"/>
                      <a:pt x="73" y="7"/>
                    </a:cubicBezTo>
                    <a:cubicBezTo>
                      <a:pt x="74" y="8"/>
                      <a:pt x="74" y="8"/>
                      <a:pt x="75" y="9"/>
                    </a:cubicBezTo>
                    <a:cubicBezTo>
                      <a:pt x="75" y="9"/>
                      <a:pt x="75" y="10"/>
                      <a:pt x="75" y="11"/>
                    </a:cubicBezTo>
                    <a:cubicBezTo>
                      <a:pt x="75" y="11"/>
                      <a:pt x="75" y="12"/>
                      <a:pt x="75" y="13"/>
                    </a:cubicBezTo>
                    <a:cubicBezTo>
                      <a:pt x="76" y="15"/>
                      <a:pt x="76" y="16"/>
                      <a:pt x="76" y="18"/>
                    </a:cubicBezTo>
                    <a:cubicBezTo>
                      <a:pt x="76" y="20"/>
                      <a:pt x="76" y="21"/>
                      <a:pt x="75" y="22"/>
                    </a:cubicBezTo>
                    <a:cubicBezTo>
                      <a:pt x="75" y="24"/>
                      <a:pt x="75" y="25"/>
                      <a:pt x="75" y="26"/>
                    </a:cubicBezTo>
                    <a:cubicBezTo>
                      <a:pt x="75" y="27"/>
                      <a:pt x="74" y="27"/>
                      <a:pt x="74" y="28"/>
                    </a:cubicBezTo>
                    <a:cubicBezTo>
                      <a:pt x="74" y="28"/>
                      <a:pt x="73" y="28"/>
                      <a:pt x="72" y="28"/>
                    </a:cubicBezTo>
                    <a:cubicBezTo>
                      <a:pt x="72" y="28"/>
                      <a:pt x="70" y="28"/>
                      <a:pt x="69" y="27"/>
                    </a:cubicBezTo>
                    <a:cubicBezTo>
                      <a:pt x="67" y="26"/>
                      <a:pt x="65" y="25"/>
                      <a:pt x="63" y="24"/>
                    </a:cubicBezTo>
                    <a:cubicBezTo>
                      <a:pt x="61" y="23"/>
                      <a:pt x="58" y="22"/>
                      <a:pt x="55" y="21"/>
                    </a:cubicBezTo>
                    <a:cubicBezTo>
                      <a:pt x="52" y="20"/>
                      <a:pt x="49" y="20"/>
                      <a:pt x="45" y="20"/>
                    </a:cubicBezTo>
                    <a:cubicBezTo>
                      <a:pt x="42" y="20"/>
                      <a:pt x="40" y="20"/>
                      <a:pt x="38" y="21"/>
                    </a:cubicBezTo>
                    <a:cubicBezTo>
                      <a:pt x="36" y="21"/>
                      <a:pt x="34" y="22"/>
                      <a:pt x="33" y="23"/>
                    </a:cubicBezTo>
                    <a:cubicBezTo>
                      <a:pt x="31" y="25"/>
                      <a:pt x="30" y="26"/>
                      <a:pt x="30" y="28"/>
                    </a:cubicBezTo>
                    <a:cubicBezTo>
                      <a:pt x="29" y="29"/>
                      <a:pt x="28" y="31"/>
                      <a:pt x="28" y="33"/>
                    </a:cubicBezTo>
                    <a:cubicBezTo>
                      <a:pt x="28" y="36"/>
                      <a:pt x="29" y="38"/>
                      <a:pt x="31" y="40"/>
                    </a:cubicBezTo>
                    <a:cubicBezTo>
                      <a:pt x="32" y="42"/>
                      <a:pt x="34" y="44"/>
                      <a:pt x="37" y="46"/>
                    </a:cubicBezTo>
                    <a:cubicBezTo>
                      <a:pt x="40" y="47"/>
                      <a:pt x="42" y="49"/>
                      <a:pt x="46" y="50"/>
                    </a:cubicBezTo>
                    <a:cubicBezTo>
                      <a:pt x="49" y="52"/>
                      <a:pt x="52" y="53"/>
                      <a:pt x="56" y="55"/>
                    </a:cubicBezTo>
                    <a:cubicBezTo>
                      <a:pt x="59" y="56"/>
                      <a:pt x="62" y="58"/>
                      <a:pt x="66" y="60"/>
                    </a:cubicBezTo>
                    <a:cubicBezTo>
                      <a:pt x="69" y="62"/>
                      <a:pt x="72" y="65"/>
                      <a:pt x="74" y="67"/>
                    </a:cubicBezTo>
                    <a:cubicBezTo>
                      <a:pt x="77" y="70"/>
                      <a:pt x="79" y="73"/>
                      <a:pt x="81" y="77"/>
                    </a:cubicBezTo>
                    <a:cubicBezTo>
                      <a:pt x="82" y="81"/>
                      <a:pt x="83" y="85"/>
                      <a:pt x="83" y="90"/>
                    </a:cubicBez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3" name="Freeform 6">
                <a:extLst>
                  <a:ext uri="{FF2B5EF4-FFF2-40B4-BE49-F238E27FC236}">
                    <a16:creationId xmlns:a16="http://schemas.microsoft.com/office/drawing/2014/main" id="{D531DCBC-6FFE-13CE-A16B-B50657009665}"/>
                  </a:ext>
                </a:extLst>
              </p:cNvPr>
              <p:cNvSpPr>
                <a:spLocks/>
              </p:cNvSpPr>
              <p:nvPr/>
            </p:nvSpPr>
            <p:spPr bwMode="auto">
              <a:xfrm>
                <a:off x="5726921" y="6333955"/>
                <a:ext cx="26350" cy="139337"/>
              </a:xfrm>
              <a:custGeom>
                <a:avLst/>
                <a:gdLst>
                  <a:gd name="T0" fmla="*/ 25 w 25"/>
                  <a:gd name="T1" fmla="*/ 133 h 137"/>
                  <a:gd name="T2" fmla="*/ 24 w 25"/>
                  <a:gd name="T3" fmla="*/ 135 h 137"/>
                  <a:gd name="T4" fmla="*/ 22 w 25"/>
                  <a:gd name="T5" fmla="*/ 136 h 137"/>
                  <a:gd name="T6" fmla="*/ 18 w 25"/>
                  <a:gd name="T7" fmla="*/ 137 h 137"/>
                  <a:gd name="T8" fmla="*/ 12 w 25"/>
                  <a:gd name="T9" fmla="*/ 137 h 137"/>
                  <a:gd name="T10" fmla="*/ 7 w 25"/>
                  <a:gd name="T11" fmla="*/ 137 h 137"/>
                  <a:gd name="T12" fmla="*/ 3 w 25"/>
                  <a:gd name="T13" fmla="*/ 136 h 137"/>
                  <a:gd name="T14" fmla="*/ 1 w 25"/>
                  <a:gd name="T15" fmla="*/ 135 h 137"/>
                  <a:gd name="T16" fmla="*/ 0 w 25"/>
                  <a:gd name="T17" fmla="*/ 133 h 137"/>
                  <a:gd name="T18" fmla="*/ 0 w 25"/>
                  <a:gd name="T19" fmla="*/ 4 h 137"/>
                  <a:gd name="T20" fmla="*/ 1 w 25"/>
                  <a:gd name="T21" fmla="*/ 3 h 137"/>
                  <a:gd name="T22" fmla="*/ 3 w 25"/>
                  <a:gd name="T23" fmla="*/ 1 h 137"/>
                  <a:gd name="T24" fmla="*/ 7 w 25"/>
                  <a:gd name="T25" fmla="*/ 1 h 137"/>
                  <a:gd name="T26" fmla="*/ 12 w 25"/>
                  <a:gd name="T27" fmla="*/ 0 h 137"/>
                  <a:gd name="T28" fmla="*/ 18 w 25"/>
                  <a:gd name="T29" fmla="*/ 1 h 137"/>
                  <a:gd name="T30" fmla="*/ 22 w 25"/>
                  <a:gd name="T31" fmla="*/ 1 h 137"/>
                  <a:gd name="T32" fmla="*/ 24 w 25"/>
                  <a:gd name="T33" fmla="*/ 3 h 137"/>
                  <a:gd name="T34" fmla="*/ 25 w 25"/>
                  <a:gd name="T35" fmla="*/ 4 h 137"/>
                  <a:gd name="T36" fmla="*/ 25 w 25"/>
                  <a:gd name="T37" fmla="*/ 13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137">
                    <a:moveTo>
                      <a:pt x="25" y="133"/>
                    </a:moveTo>
                    <a:cubicBezTo>
                      <a:pt x="25" y="133"/>
                      <a:pt x="25" y="134"/>
                      <a:pt x="24" y="135"/>
                    </a:cubicBezTo>
                    <a:cubicBezTo>
                      <a:pt x="24" y="135"/>
                      <a:pt x="23" y="135"/>
                      <a:pt x="22" y="136"/>
                    </a:cubicBezTo>
                    <a:cubicBezTo>
                      <a:pt x="21" y="136"/>
                      <a:pt x="20" y="136"/>
                      <a:pt x="18" y="137"/>
                    </a:cubicBezTo>
                    <a:cubicBezTo>
                      <a:pt x="17" y="137"/>
                      <a:pt x="15" y="137"/>
                      <a:pt x="12" y="137"/>
                    </a:cubicBezTo>
                    <a:cubicBezTo>
                      <a:pt x="10" y="137"/>
                      <a:pt x="8" y="137"/>
                      <a:pt x="7" y="137"/>
                    </a:cubicBezTo>
                    <a:cubicBezTo>
                      <a:pt x="5" y="136"/>
                      <a:pt x="4" y="136"/>
                      <a:pt x="3" y="136"/>
                    </a:cubicBezTo>
                    <a:cubicBezTo>
                      <a:pt x="2" y="135"/>
                      <a:pt x="1" y="135"/>
                      <a:pt x="1" y="135"/>
                    </a:cubicBezTo>
                    <a:cubicBezTo>
                      <a:pt x="0" y="134"/>
                      <a:pt x="0" y="133"/>
                      <a:pt x="0" y="133"/>
                    </a:cubicBezTo>
                    <a:cubicBezTo>
                      <a:pt x="0" y="4"/>
                      <a:pt x="0" y="4"/>
                      <a:pt x="0" y="4"/>
                    </a:cubicBezTo>
                    <a:cubicBezTo>
                      <a:pt x="0" y="4"/>
                      <a:pt x="0" y="3"/>
                      <a:pt x="1" y="3"/>
                    </a:cubicBezTo>
                    <a:cubicBezTo>
                      <a:pt x="1" y="2"/>
                      <a:pt x="2" y="2"/>
                      <a:pt x="3" y="1"/>
                    </a:cubicBezTo>
                    <a:cubicBezTo>
                      <a:pt x="4" y="1"/>
                      <a:pt x="5" y="1"/>
                      <a:pt x="7" y="1"/>
                    </a:cubicBezTo>
                    <a:cubicBezTo>
                      <a:pt x="8" y="0"/>
                      <a:pt x="10" y="0"/>
                      <a:pt x="12" y="0"/>
                    </a:cubicBezTo>
                    <a:cubicBezTo>
                      <a:pt x="15" y="0"/>
                      <a:pt x="17" y="0"/>
                      <a:pt x="18" y="1"/>
                    </a:cubicBezTo>
                    <a:cubicBezTo>
                      <a:pt x="20" y="1"/>
                      <a:pt x="21" y="1"/>
                      <a:pt x="22" y="1"/>
                    </a:cubicBezTo>
                    <a:cubicBezTo>
                      <a:pt x="23" y="2"/>
                      <a:pt x="24" y="2"/>
                      <a:pt x="24" y="3"/>
                    </a:cubicBezTo>
                    <a:cubicBezTo>
                      <a:pt x="25" y="3"/>
                      <a:pt x="25" y="4"/>
                      <a:pt x="25" y="4"/>
                    </a:cubicBezTo>
                    <a:lnTo>
                      <a:pt x="25" y="133"/>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4" name="Freeform 7">
                <a:extLst>
                  <a:ext uri="{FF2B5EF4-FFF2-40B4-BE49-F238E27FC236}">
                    <a16:creationId xmlns:a16="http://schemas.microsoft.com/office/drawing/2014/main" id="{0715FD5B-7FD0-40EA-7AAB-0A4F233E62B7}"/>
                  </a:ext>
                </a:extLst>
              </p:cNvPr>
              <p:cNvSpPr>
                <a:spLocks noEditPoints="1"/>
              </p:cNvSpPr>
              <p:nvPr/>
            </p:nvSpPr>
            <p:spPr bwMode="auto">
              <a:xfrm>
                <a:off x="5772093" y="6337721"/>
                <a:ext cx="28233" cy="135571"/>
              </a:xfrm>
              <a:custGeom>
                <a:avLst/>
                <a:gdLst>
                  <a:gd name="T0" fmla="*/ 28 w 28"/>
                  <a:gd name="T1" fmla="*/ 12 h 133"/>
                  <a:gd name="T2" fmla="*/ 25 w 28"/>
                  <a:gd name="T3" fmla="*/ 22 h 133"/>
                  <a:gd name="T4" fmla="*/ 14 w 28"/>
                  <a:gd name="T5" fmla="*/ 25 h 133"/>
                  <a:gd name="T6" fmla="*/ 2 w 28"/>
                  <a:gd name="T7" fmla="*/ 23 h 133"/>
                  <a:gd name="T8" fmla="*/ 0 w 28"/>
                  <a:gd name="T9" fmla="*/ 13 h 133"/>
                  <a:gd name="T10" fmla="*/ 3 w 28"/>
                  <a:gd name="T11" fmla="*/ 2 h 133"/>
                  <a:gd name="T12" fmla="*/ 14 w 28"/>
                  <a:gd name="T13" fmla="*/ 0 h 133"/>
                  <a:gd name="T14" fmla="*/ 25 w 28"/>
                  <a:gd name="T15" fmla="*/ 2 h 133"/>
                  <a:gd name="T16" fmla="*/ 28 w 28"/>
                  <a:gd name="T17" fmla="*/ 12 h 133"/>
                  <a:gd name="T18" fmla="*/ 26 w 28"/>
                  <a:gd name="T19" fmla="*/ 129 h 133"/>
                  <a:gd name="T20" fmla="*/ 25 w 28"/>
                  <a:gd name="T21" fmla="*/ 131 h 133"/>
                  <a:gd name="T22" fmla="*/ 23 w 28"/>
                  <a:gd name="T23" fmla="*/ 132 h 133"/>
                  <a:gd name="T24" fmla="*/ 20 w 28"/>
                  <a:gd name="T25" fmla="*/ 133 h 133"/>
                  <a:gd name="T26" fmla="*/ 14 w 28"/>
                  <a:gd name="T27" fmla="*/ 133 h 133"/>
                  <a:gd name="T28" fmla="*/ 8 w 28"/>
                  <a:gd name="T29" fmla="*/ 133 h 133"/>
                  <a:gd name="T30" fmla="*/ 4 w 28"/>
                  <a:gd name="T31" fmla="*/ 132 h 133"/>
                  <a:gd name="T32" fmla="*/ 2 w 28"/>
                  <a:gd name="T33" fmla="*/ 131 h 133"/>
                  <a:gd name="T34" fmla="*/ 1 w 28"/>
                  <a:gd name="T35" fmla="*/ 129 h 133"/>
                  <a:gd name="T36" fmla="*/ 1 w 28"/>
                  <a:gd name="T37" fmla="*/ 42 h 133"/>
                  <a:gd name="T38" fmla="*/ 2 w 28"/>
                  <a:gd name="T39" fmla="*/ 40 h 133"/>
                  <a:gd name="T40" fmla="*/ 4 w 28"/>
                  <a:gd name="T41" fmla="*/ 39 h 133"/>
                  <a:gd name="T42" fmla="*/ 8 w 28"/>
                  <a:gd name="T43" fmla="*/ 38 h 133"/>
                  <a:gd name="T44" fmla="*/ 14 w 28"/>
                  <a:gd name="T45" fmla="*/ 38 h 133"/>
                  <a:gd name="T46" fmla="*/ 20 w 28"/>
                  <a:gd name="T47" fmla="*/ 38 h 133"/>
                  <a:gd name="T48" fmla="*/ 23 w 28"/>
                  <a:gd name="T49" fmla="*/ 39 h 133"/>
                  <a:gd name="T50" fmla="*/ 25 w 28"/>
                  <a:gd name="T51" fmla="*/ 40 h 133"/>
                  <a:gd name="T52" fmla="*/ 26 w 28"/>
                  <a:gd name="T53" fmla="*/ 42 h 133"/>
                  <a:gd name="T54" fmla="*/ 26 w 28"/>
                  <a:gd name="T55" fmla="*/ 12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 h="133">
                    <a:moveTo>
                      <a:pt x="28" y="12"/>
                    </a:moveTo>
                    <a:cubicBezTo>
                      <a:pt x="28" y="17"/>
                      <a:pt x="27" y="21"/>
                      <a:pt x="25" y="22"/>
                    </a:cubicBezTo>
                    <a:cubicBezTo>
                      <a:pt x="23" y="24"/>
                      <a:pt x="19" y="25"/>
                      <a:pt x="14" y="25"/>
                    </a:cubicBezTo>
                    <a:cubicBezTo>
                      <a:pt x="8" y="25"/>
                      <a:pt x="4" y="24"/>
                      <a:pt x="2" y="23"/>
                    </a:cubicBezTo>
                    <a:cubicBezTo>
                      <a:pt x="0" y="21"/>
                      <a:pt x="0" y="17"/>
                      <a:pt x="0" y="13"/>
                    </a:cubicBezTo>
                    <a:cubicBezTo>
                      <a:pt x="0" y="8"/>
                      <a:pt x="1" y="4"/>
                      <a:pt x="3" y="2"/>
                    </a:cubicBezTo>
                    <a:cubicBezTo>
                      <a:pt x="5" y="1"/>
                      <a:pt x="8" y="0"/>
                      <a:pt x="14" y="0"/>
                    </a:cubicBezTo>
                    <a:cubicBezTo>
                      <a:pt x="19" y="0"/>
                      <a:pt x="23" y="0"/>
                      <a:pt x="25" y="2"/>
                    </a:cubicBezTo>
                    <a:cubicBezTo>
                      <a:pt x="27" y="4"/>
                      <a:pt x="28" y="7"/>
                      <a:pt x="28" y="12"/>
                    </a:cubicBezTo>
                    <a:close/>
                    <a:moveTo>
                      <a:pt x="26" y="129"/>
                    </a:moveTo>
                    <a:cubicBezTo>
                      <a:pt x="26" y="129"/>
                      <a:pt x="26" y="130"/>
                      <a:pt x="25" y="131"/>
                    </a:cubicBezTo>
                    <a:cubicBezTo>
                      <a:pt x="25" y="131"/>
                      <a:pt x="24" y="131"/>
                      <a:pt x="23" y="132"/>
                    </a:cubicBezTo>
                    <a:cubicBezTo>
                      <a:pt x="23" y="132"/>
                      <a:pt x="21" y="132"/>
                      <a:pt x="20" y="133"/>
                    </a:cubicBezTo>
                    <a:cubicBezTo>
                      <a:pt x="18" y="133"/>
                      <a:pt x="16" y="133"/>
                      <a:pt x="14" y="133"/>
                    </a:cubicBezTo>
                    <a:cubicBezTo>
                      <a:pt x="11" y="133"/>
                      <a:pt x="9" y="133"/>
                      <a:pt x="8" y="133"/>
                    </a:cubicBezTo>
                    <a:cubicBezTo>
                      <a:pt x="6" y="132"/>
                      <a:pt x="5" y="132"/>
                      <a:pt x="4" y="132"/>
                    </a:cubicBezTo>
                    <a:cubicBezTo>
                      <a:pt x="3" y="131"/>
                      <a:pt x="2" y="131"/>
                      <a:pt x="2" y="131"/>
                    </a:cubicBezTo>
                    <a:cubicBezTo>
                      <a:pt x="2" y="130"/>
                      <a:pt x="1" y="129"/>
                      <a:pt x="1" y="129"/>
                    </a:cubicBezTo>
                    <a:cubicBezTo>
                      <a:pt x="1" y="42"/>
                      <a:pt x="1" y="42"/>
                      <a:pt x="1" y="42"/>
                    </a:cubicBezTo>
                    <a:cubicBezTo>
                      <a:pt x="1" y="41"/>
                      <a:pt x="2" y="41"/>
                      <a:pt x="2" y="40"/>
                    </a:cubicBezTo>
                    <a:cubicBezTo>
                      <a:pt x="2" y="40"/>
                      <a:pt x="3" y="39"/>
                      <a:pt x="4" y="39"/>
                    </a:cubicBezTo>
                    <a:cubicBezTo>
                      <a:pt x="5" y="39"/>
                      <a:pt x="6" y="38"/>
                      <a:pt x="8" y="38"/>
                    </a:cubicBezTo>
                    <a:cubicBezTo>
                      <a:pt x="9" y="38"/>
                      <a:pt x="11" y="38"/>
                      <a:pt x="14" y="38"/>
                    </a:cubicBezTo>
                    <a:cubicBezTo>
                      <a:pt x="16" y="38"/>
                      <a:pt x="18" y="38"/>
                      <a:pt x="20" y="38"/>
                    </a:cubicBezTo>
                    <a:cubicBezTo>
                      <a:pt x="21" y="38"/>
                      <a:pt x="23" y="39"/>
                      <a:pt x="23" y="39"/>
                    </a:cubicBezTo>
                    <a:cubicBezTo>
                      <a:pt x="24" y="39"/>
                      <a:pt x="25" y="40"/>
                      <a:pt x="25" y="40"/>
                    </a:cubicBezTo>
                    <a:cubicBezTo>
                      <a:pt x="26" y="41"/>
                      <a:pt x="26" y="41"/>
                      <a:pt x="26" y="42"/>
                    </a:cubicBezTo>
                    <a:lnTo>
                      <a:pt x="26" y="129"/>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5" name="Freeform 8">
                <a:extLst>
                  <a:ext uri="{FF2B5EF4-FFF2-40B4-BE49-F238E27FC236}">
                    <a16:creationId xmlns:a16="http://schemas.microsoft.com/office/drawing/2014/main" id="{633D7E6B-7813-5292-9B5F-406EA2E4EB60}"/>
                  </a:ext>
                </a:extLst>
              </p:cNvPr>
              <p:cNvSpPr>
                <a:spLocks noEditPoints="1"/>
              </p:cNvSpPr>
              <p:nvPr/>
            </p:nvSpPr>
            <p:spPr bwMode="auto">
              <a:xfrm>
                <a:off x="5813499" y="6333955"/>
                <a:ext cx="88461" cy="139337"/>
              </a:xfrm>
              <a:custGeom>
                <a:avLst/>
                <a:gdLst>
                  <a:gd name="T0" fmla="*/ 88 w 88"/>
                  <a:gd name="T1" fmla="*/ 132 h 137"/>
                  <a:gd name="T2" fmla="*/ 87 w 88"/>
                  <a:gd name="T3" fmla="*/ 134 h 137"/>
                  <a:gd name="T4" fmla="*/ 85 w 88"/>
                  <a:gd name="T5" fmla="*/ 135 h 137"/>
                  <a:gd name="T6" fmla="*/ 82 w 88"/>
                  <a:gd name="T7" fmla="*/ 136 h 137"/>
                  <a:gd name="T8" fmla="*/ 77 w 88"/>
                  <a:gd name="T9" fmla="*/ 136 h 137"/>
                  <a:gd name="T10" fmla="*/ 72 w 88"/>
                  <a:gd name="T11" fmla="*/ 136 h 137"/>
                  <a:gd name="T12" fmla="*/ 69 w 88"/>
                  <a:gd name="T13" fmla="*/ 135 h 137"/>
                  <a:gd name="T14" fmla="*/ 67 w 88"/>
                  <a:gd name="T15" fmla="*/ 134 h 137"/>
                  <a:gd name="T16" fmla="*/ 67 w 88"/>
                  <a:gd name="T17" fmla="*/ 132 h 137"/>
                  <a:gd name="T18" fmla="*/ 67 w 88"/>
                  <a:gd name="T19" fmla="*/ 122 h 137"/>
                  <a:gd name="T20" fmla="*/ 52 w 88"/>
                  <a:gd name="T21" fmla="*/ 133 h 137"/>
                  <a:gd name="T22" fmla="*/ 36 w 88"/>
                  <a:gd name="T23" fmla="*/ 137 h 137"/>
                  <a:gd name="T24" fmla="*/ 19 w 88"/>
                  <a:gd name="T25" fmla="*/ 134 h 137"/>
                  <a:gd name="T26" fmla="*/ 8 w 88"/>
                  <a:gd name="T27" fmla="*/ 123 h 137"/>
                  <a:gd name="T28" fmla="*/ 2 w 88"/>
                  <a:gd name="T29" fmla="*/ 108 h 137"/>
                  <a:gd name="T30" fmla="*/ 0 w 88"/>
                  <a:gd name="T31" fmla="*/ 89 h 137"/>
                  <a:gd name="T32" fmla="*/ 2 w 88"/>
                  <a:gd name="T33" fmla="*/ 69 h 137"/>
                  <a:gd name="T34" fmla="*/ 9 w 88"/>
                  <a:gd name="T35" fmla="*/ 53 h 137"/>
                  <a:gd name="T36" fmla="*/ 21 w 88"/>
                  <a:gd name="T37" fmla="*/ 43 h 137"/>
                  <a:gd name="T38" fmla="*/ 38 w 88"/>
                  <a:gd name="T39" fmla="*/ 39 h 137"/>
                  <a:gd name="T40" fmla="*/ 51 w 88"/>
                  <a:gd name="T41" fmla="*/ 42 h 137"/>
                  <a:gd name="T42" fmla="*/ 63 w 88"/>
                  <a:gd name="T43" fmla="*/ 51 h 137"/>
                  <a:gd name="T44" fmla="*/ 63 w 88"/>
                  <a:gd name="T45" fmla="*/ 4 h 137"/>
                  <a:gd name="T46" fmla="*/ 64 w 88"/>
                  <a:gd name="T47" fmla="*/ 2 h 137"/>
                  <a:gd name="T48" fmla="*/ 66 w 88"/>
                  <a:gd name="T49" fmla="*/ 1 h 137"/>
                  <a:gd name="T50" fmla="*/ 69 w 88"/>
                  <a:gd name="T51" fmla="*/ 0 h 137"/>
                  <a:gd name="T52" fmla="*/ 75 w 88"/>
                  <a:gd name="T53" fmla="*/ 0 h 137"/>
                  <a:gd name="T54" fmla="*/ 81 w 88"/>
                  <a:gd name="T55" fmla="*/ 0 h 137"/>
                  <a:gd name="T56" fmla="*/ 85 w 88"/>
                  <a:gd name="T57" fmla="*/ 1 h 137"/>
                  <a:gd name="T58" fmla="*/ 87 w 88"/>
                  <a:gd name="T59" fmla="*/ 2 h 137"/>
                  <a:gd name="T60" fmla="*/ 88 w 88"/>
                  <a:gd name="T61" fmla="*/ 4 h 137"/>
                  <a:gd name="T62" fmla="*/ 88 w 88"/>
                  <a:gd name="T63" fmla="*/ 132 h 137"/>
                  <a:gd name="T64" fmla="*/ 63 w 88"/>
                  <a:gd name="T65" fmla="*/ 74 h 137"/>
                  <a:gd name="T66" fmla="*/ 53 w 88"/>
                  <a:gd name="T67" fmla="*/ 63 h 137"/>
                  <a:gd name="T68" fmla="*/ 43 w 88"/>
                  <a:gd name="T69" fmla="*/ 60 h 137"/>
                  <a:gd name="T70" fmla="*/ 34 w 88"/>
                  <a:gd name="T71" fmla="*/ 62 h 137"/>
                  <a:gd name="T72" fmla="*/ 29 w 88"/>
                  <a:gd name="T73" fmla="*/ 69 h 137"/>
                  <a:gd name="T74" fmla="*/ 26 w 88"/>
                  <a:gd name="T75" fmla="*/ 78 h 137"/>
                  <a:gd name="T76" fmla="*/ 25 w 88"/>
                  <a:gd name="T77" fmla="*/ 88 h 137"/>
                  <a:gd name="T78" fmla="*/ 26 w 88"/>
                  <a:gd name="T79" fmla="*/ 98 h 137"/>
                  <a:gd name="T80" fmla="*/ 28 w 88"/>
                  <a:gd name="T81" fmla="*/ 108 h 137"/>
                  <a:gd name="T82" fmla="*/ 34 w 88"/>
                  <a:gd name="T83" fmla="*/ 114 h 137"/>
                  <a:gd name="T84" fmla="*/ 42 w 88"/>
                  <a:gd name="T85" fmla="*/ 117 h 137"/>
                  <a:gd name="T86" fmla="*/ 47 w 88"/>
                  <a:gd name="T87" fmla="*/ 116 h 137"/>
                  <a:gd name="T88" fmla="*/ 52 w 88"/>
                  <a:gd name="T89" fmla="*/ 113 h 137"/>
                  <a:gd name="T90" fmla="*/ 57 w 88"/>
                  <a:gd name="T91" fmla="*/ 109 h 137"/>
                  <a:gd name="T92" fmla="*/ 63 w 88"/>
                  <a:gd name="T93" fmla="*/ 103 h 137"/>
                  <a:gd name="T94" fmla="*/ 63 w 88"/>
                  <a:gd name="T95" fmla="*/ 7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137">
                    <a:moveTo>
                      <a:pt x="88" y="132"/>
                    </a:moveTo>
                    <a:cubicBezTo>
                      <a:pt x="88" y="133"/>
                      <a:pt x="87" y="133"/>
                      <a:pt x="87" y="134"/>
                    </a:cubicBezTo>
                    <a:cubicBezTo>
                      <a:pt x="87" y="134"/>
                      <a:pt x="86" y="135"/>
                      <a:pt x="85" y="135"/>
                    </a:cubicBezTo>
                    <a:cubicBezTo>
                      <a:pt x="85" y="135"/>
                      <a:pt x="84" y="135"/>
                      <a:pt x="82" y="136"/>
                    </a:cubicBezTo>
                    <a:cubicBezTo>
                      <a:pt x="81" y="136"/>
                      <a:pt x="79" y="136"/>
                      <a:pt x="77" y="136"/>
                    </a:cubicBezTo>
                    <a:cubicBezTo>
                      <a:pt x="75" y="136"/>
                      <a:pt x="73" y="136"/>
                      <a:pt x="72" y="136"/>
                    </a:cubicBezTo>
                    <a:cubicBezTo>
                      <a:pt x="71" y="135"/>
                      <a:pt x="70" y="135"/>
                      <a:pt x="69" y="135"/>
                    </a:cubicBezTo>
                    <a:cubicBezTo>
                      <a:pt x="68" y="135"/>
                      <a:pt x="68" y="134"/>
                      <a:pt x="67" y="134"/>
                    </a:cubicBezTo>
                    <a:cubicBezTo>
                      <a:pt x="67" y="133"/>
                      <a:pt x="67" y="133"/>
                      <a:pt x="67" y="132"/>
                    </a:cubicBezTo>
                    <a:cubicBezTo>
                      <a:pt x="67" y="122"/>
                      <a:pt x="67" y="122"/>
                      <a:pt x="67" y="122"/>
                    </a:cubicBezTo>
                    <a:cubicBezTo>
                      <a:pt x="62" y="127"/>
                      <a:pt x="57" y="131"/>
                      <a:pt x="52" y="133"/>
                    </a:cubicBezTo>
                    <a:cubicBezTo>
                      <a:pt x="48" y="136"/>
                      <a:pt x="42" y="137"/>
                      <a:pt x="36" y="137"/>
                    </a:cubicBezTo>
                    <a:cubicBezTo>
                      <a:pt x="29" y="137"/>
                      <a:pt x="24" y="136"/>
                      <a:pt x="19" y="134"/>
                    </a:cubicBezTo>
                    <a:cubicBezTo>
                      <a:pt x="15" y="131"/>
                      <a:pt x="11" y="128"/>
                      <a:pt x="8" y="123"/>
                    </a:cubicBezTo>
                    <a:cubicBezTo>
                      <a:pt x="5" y="119"/>
                      <a:pt x="3" y="114"/>
                      <a:pt x="2" y="108"/>
                    </a:cubicBezTo>
                    <a:cubicBezTo>
                      <a:pt x="0" y="102"/>
                      <a:pt x="0" y="96"/>
                      <a:pt x="0" y="89"/>
                    </a:cubicBezTo>
                    <a:cubicBezTo>
                      <a:pt x="0" y="82"/>
                      <a:pt x="0" y="75"/>
                      <a:pt x="2" y="69"/>
                    </a:cubicBezTo>
                    <a:cubicBezTo>
                      <a:pt x="4" y="62"/>
                      <a:pt x="6" y="57"/>
                      <a:pt x="9" y="53"/>
                    </a:cubicBezTo>
                    <a:cubicBezTo>
                      <a:pt x="13" y="48"/>
                      <a:pt x="17" y="45"/>
                      <a:pt x="21" y="43"/>
                    </a:cubicBezTo>
                    <a:cubicBezTo>
                      <a:pt x="26" y="40"/>
                      <a:pt x="32" y="39"/>
                      <a:pt x="38" y="39"/>
                    </a:cubicBezTo>
                    <a:cubicBezTo>
                      <a:pt x="43" y="39"/>
                      <a:pt x="47" y="40"/>
                      <a:pt x="51" y="42"/>
                    </a:cubicBezTo>
                    <a:cubicBezTo>
                      <a:pt x="55" y="44"/>
                      <a:pt x="59" y="47"/>
                      <a:pt x="63" y="51"/>
                    </a:cubicBezTo>
                    <a:cubicBezTo>
                      <a:pt x="63" y="4"/>
                      <a:pt x="63" y="4"/>
                      <a:pt x="63" y="4"/>
                    </a:cubicBezTo>
                    <a:cubicBezTo>
                      <a:pt x="63" y="3"/>
                      <a:pt x="63" y="2"/>
                      <a:pt x="64" y="2"/>
                    </a:cubicBezTo>
                    <a:cubicBezTo>
                      <a:pt x="64" y="1"/>
                      <a:pt x="65" y="1"/>
                      <a:pt x="66" y="1"/>
                    </a:cubicBezTo>
                    <a:cubicBezTo>
                      <a:pt x="66" y="0"/>
                      <a:pt x="68" y="0"/>
                      <a:pt x="69" y="0"/>
                    </a:cubicBezTo>
                    <a:cubicBezTo>
                      <a:pt x="71" y="0"/>
                      <a:pt x="73" y="0"/>
                      <a:pt x="75" y="0"/>
                    </a:cubicBezTo>
                    <a:cubicBezTo>
                      <a:pt x="78" y="0"/>
                      <a:pt x="80" y="0"/>
                      <a:pt x="81" y="0"/>
                    </a:cubicBezTo>
                    <a:cubicBezTo>
                      <a:pt x="83" y="0"/>
                      <a:pt x="84" y="0"/>
                      <a:pt x="85" y="1"/>
                    </a:cubicBezTo>
                    <a:cubicBezTo>
                      <a:pt x="86" y="1"/>
                      <a:pt x="87" y="1"/>
                      <a:pt x="87" y="2"/>
                    </a:cubicBezTo>
                    <a:cubicBezTo>
                      <a:pt x="87" y="2"/>
                      <a:pt x="88" y="3"/>
                      <a:pt x="88" y="4"/>
                    </a:cubicBezTo>
                    <a:lnTo>
                      <a:pt x="88" y="132"/>
                    </a:lnTo>
                    <a:close/>
                    <a:moveTo>
                      <a:pt x="63" y="74"/>
                    </a:moveTo>
                    <a:cubicBezTo>
                      <a:pt x="59" y="69"/>
                      <a:pt x="56" y="66"/>
                      <a:pt x="53" y="63"/>
                    </a:cubicBezTo>
                    <a:cubicBezTo>
                      <a:pt x="50" y="61"/>
                      <a:pt x="46" y="60"/>
                      <a:pt x="43" y="60"/>
                    </a:cubicBezTo>
                    <a:cubicBezTo>
                      <a:pt x="40" y="60"/>
                      <a:pt x="37" y="61"/>
                      <a:pt x="34" y="62"/>
                    </a:cubicBezTo>
                    <a:cubicBezTo>
                      <a:pt x="32" y="64"/>
                      <a:pt x="30" y="66"/>
                      <a:pt x="29" y="69"/>
                    </a:cubicBezTo>
                    <a:cubicBezTo>
                      <a:pt x="27" y="71"/>
                      <a:pt x="26" y="74"/>
                      <a:pt x="26" y="78"/>
                    </a:cubicBezTo>
                    <a:cubicBezTo>
                      <a:pt x="25" y="81"/>
                      <a:pt x="25" y="84"/>
                      <a:pt x="25" y="88"/>
                    </a:cubicBezTo>
                    <a:cubicBezTo>
                      <a:pt x="25" y="91"/>
                      <a:pt x="25" y="95"/>
                      <a:pt x="26" y="98"/>
                    </a:cubicBezTo>
                    <a:cubicBezTo>
                      <a:pt x="26" y="102"/>
                      <a:pt x="27" y="105"/>
                      <a:pt x="28" y="108"/>
                    </a:cubicBezTo>
                    <a:cubicBezTo>
                      <a:pt x="30" y="110"/>
                      <a:pt x="32" y="113"/>
                      <a:pt x="34" y="114"/>
                    </a:cubicBezTo>
                    <a:cubicBezTo>
                      <a:pt x="36" y="116"/>
                      <a:pt x="39" y="117"/>
                      <a:pt x="42" y="117"/>
                    </a:cubicBezTo>
                    <a:cubicBezTo>
                      <a:pt x="44" y="117"/>
                      <a:pt x="46" y="116"/>
                      <a:pt x="47" y="116"/>
                    </a:cubicBezTo>
                    <a:cubicBezTo>
                      <a:pt x="49" y="115"/>
                      <a:pt x="50" y="115"/>
                      <a:pt x="52" y="113"/>
                    </a:cubicBezTo>
                    <a:cubicBezTo>
                      <a:pt x="54" y="112"/>
                      <a:pt x="55" y="111"/>
                      <a:pt x="57" y="109"/>
                    </a:cubicBezTo>
                    <a:cubicBezTo>
                      <a:pt x="59" y="107"/>
                      <a:pt x="61" y="105"/>
                      <a:pt x="63" y="103"/>
                    </a:cubicBezTo>
                    <a:lnTo>
                      <a:pt x="63" y="74"/>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6" name="Freeform 9">
                <a:extLst>
                  <a:ext uri="{FF2B5EF4-FFF2-40B4-BE49-F238E27FC236}">
                    <a16:creationId xmlns:a16="http://schemas.microsoft.com/office/drawing/2014/main" id="{3BE1F3B8-9E0A-46D3-FDB7-FE276E51E86F}"/>
                  </a:ext>
                </a:extLst>
              </p:cNvPr>
              <p:cNvSpPr>
                <a:spLocks noEditPoints="1"/>
              </p:cNvSpPr>
              <p:nvPr/>
            </p:nvSpPr>
            <p:spPr bwMode="auto">
              <a:xfrm>
                <a:off x="5917017" y="6375380"/>
                <a:ext cx="88460" cy="97912"/>
              </a:xfrm>
              <a:custGeom>
                <a:avLst/>
                <a:gdLst>
                  <a:gd name="T0" fmla="*/ 86 w 86"/>
                  <a:gd name="T1" fmla="*/ 47 h 98"/>
                  <a:gd name="T2" fmla="*/ 84 w 86"/>
                  <a:gd name="T3" fmla="*/ 53 h 98"/>
                  <a:gd name="T4" fmla="*/ 78 w 86"/>
                  <a:gd name="T5" fmla="*/ 56 h 98"/>
                  <a:gd name="T6" fmla="*/ 25 w 86"/>
                  <a:gd name="T7" fmla="*/ 56 h 98"/>
                  <a:gd name="T8" fmla="*/ 27 w 86"/>
                  <a:gd name="T9" fmla="*/ 66 h 98"/>
                  <a:gd name="T10" fmla="*/ 31 w 86"/>
                  <a:gd name="T11" fmla="*/ 73 h 98"/>
                  <a:gd name="T12" fmla="*/ 38 w 86"/>
                  <a:gd name="T13" fmla="*/ 78 h 98"/>
                  <a:gd name="T14" fmla="*/ 49 w 86"/>
                  <a:gd name="T15" fmla="*/ 80 h 98"/>
                  <a:gd name="T16" fmla="*/ 61 w 86"/>
                  <a:gd name="T17" fmla="*/ 79 h 98"/>
                  <a:gd name="T18" fmla="*/ 69 w 86"/>
                  <a:gd name="T19" fmla="*/ 77 h 98"/>
                  <a:gd name="T20" fmla="*/ 75 w 86"/>
                  <a:gd name="T21" fmla="*/ 75 h 98"/>
                  <a:gd name="T22" fmla="*/ 79 w 86"/>
                  <a:gd name="T23" fmla="*/ 74 h 98"/>
                  <a:gd name="T24" fmla="*/ 80 w 86"/>
                  <a:gd name="T25" fmla="*/ 74 h 98"/>
                  <a:gd name="T26" fmla="*/ 81 w 86"/>
                  <a:gd name="T27" fmla="*/ 75 h 98"/>
                  <a:gd name="T28" fmla="*/ 82 w 86"/>
                  <a:gd name="T29" fmla="*/ 78 h 98"/>
                  <a:gd name="T30" fmla="*/ 82 w 86"/>
                  <a:gd name="T31" fmla="*/ 82 h 98"/>
                  <a:gd name="T32" fmla="*/ 82 w 86"/>
                  <a:gd name="T33" fmla="*/ 86 h 98"/>
                  <a:gd name="T34" fmla="*/ 81 w 86"/>
                  <a:gd name="T35" fmla="*/ 88 h 98"/>
                  <a:gd name="T36" fmla="*/ 81 w 86"/>
                  <a:gd name="T37" fmla="*/ 90 h 98"/>
                  <a:gd name="T38" fmla="*/ 80 w 86"/>
                  <a:gd name="T39" fmla="*/ 91 h 98"/>
                  <a:gd name="T40" fmla="*/ 76 w 86"/>
                  <a:gd name="T41" fmla="*/ 93 h 98"/>
                  <a:gd name="T42" fmla="*/ 69 w 86"/>
                  <a:gd name="T43" fmla="*/ 96 h 98"/>
                  <a:gd name="T44" fmla="*/ 59 w 86"/>
                  <a:gd name="T45" fmla="*/ 98 h 98"/>
                  <a:gd name="T46" fmla="*/ 47 w 86"/>
                  <a:gd name="T47" fmla="*/ 98 h 98"/>
                  <a:gd name="T48" fmla="*/ 26 w 86"/>
                  <a:gd name="T49" fmla="*/ 95 h 98"/>
                  <a:gd name="T50" fmla="*/ 12 w 86"/>
                  <a:gd name="T51" fmla="*/ 87 h 98"/>
                  <a:gd name="T52" fmla="*/ 3 w 86"/>
                  <a:gd name="T53" fmla="*/ 72 h 98"/>
                  <a:gd name="T54" fmla="*/ 0 w 86"/>
                  <a:gd name="T55" fmla="*/ 50 h 98"/>
                  <a:gd name="T56" fmla="*/ 3 w 86"/>
                  <a:gd name="T57" fmla="*/ 29 h 98"/>
                  <a:gd name="T58" fmla="*/ 12 w 86"/>
                  <a:gd name="T59" fmla="*/ 13 h 98"/>
                  <a:gd name="T60" fmla="*/ 26 w 86"/>
                  <a:gd name="T61" fmla="*/ 4 h 98"/>
                  <a:gd name="T62" fmla="*/ 45 w 86"/>
                  <a:gd name="T63" fmla="*/ 0 h 98"/>
                  <a:gd name="T64" fmla="*/ 63 w 86"/>
                  <a:gd name="T65" fmla="*/ 3 h 98"/>
                  <a:gd name="T66" fmla="*/ 76 w 86"/>
                  <a:gd name="T67" fmla="*/ 12 h 98"/>
                  <a:gd name="T68" fmla="*/ 84 w 86"/>
                  <a:gd name="T69" fmla="*/ 26 h 98"/>
                  <a:gd name="T70" fmla="*/ 86 w 86"/>
                  <a:gd name="T71" fmla="*/ 43 h 98"/>
                  <a:gd name="T72" fmla="*/ 86 w 86"/>
                  <a:gd name="T73" fmla="*/ 47 h 98"/>
                  <a:gd name="T74" fmla="*/ 62 w 86"/>
                  <a:gd name="T75" fmla="*/ 40 h 98"/>
                  <a:gd name="T76" fmla="*/ 58 w 86"/>
                  <a:gd name="T77" fmla="*/ 23 h 98"/>
                  <a:gd name="T78" fmla="*/ 44 w 86"/>
                  <a:gd name="T79" fmla="*/ 18 h 98"/>
                  <a:gd name="T80" fmla="*/ 36 w 86"/>
                  <a:gd name="T81" fmla="*/ 19 h 98"/>
                  <a:gd name="T82" fmla="*/ 30 w 86"/>
                  <a:gd name="T83" fmla="*/ 24 h 98"/>
                  <a:gd name="T84" fmla="*/ 27 w 86"/>
                  <a:gd name="T85" fmla="*/ 31 h 98"/>
                  <a:gd name="T86" fmla="*/ 25 w 86"/>
                  <a:gd name="T87" fmla="*/ 40 h 98"/>
                  <a:gd name="T88" fmla="*/ 62 w 86"/>
                  <a:gd name="T89" fmla="*/ 4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98">
                    <a:moveTo>
                      <a:pt x="86" y="47"/>
                    </a:moveTo>
                    <a:cubicBezTo>
                      <a:pt x="86" y="50"/>
                      <a:pt x="85" y="52"/>
                      <a:pt x="84" y="53"/>
                    </a:cubicBezTo>
                    <a:cubicBezTo>
                      <a:pt x="83" y="55"/>
                      <a:pt x="81" y="56"/>
                      <a:pt x="78" y="56"/>
                    </a:cubicBezTo>
                    <a:cubicBezTo>
                      <a:pt x="25" y="56"/>
                      <a:pt x="25" y="56"/>
                      <a:pt x="25" y="56"/>
                    </a:cubicBezTo>
                    <a:cubicBezTo>
                      <a:pt x="25" y="59"/>
                      <a:pt x="26" y="63"/>
                      <a:pt x="27" y="66"/>
                    </a:cubicBezTo>
                    <a:cubicBezTo>
                      <a:pt x="27" y="69"/>
                      <a:pt x="29" y="71"/>
                      <a:pt x="31" y="73"/>
                    </a:cubicBezTo>
                    <a:cubicBezTo>
                      <a:pt x="33" y="75"/>
                      <a:pt x="35" y="77"/>
                      <a:pt x="38" y="78"/>
                    </a:cubicBezTo>
                    <a:cubicBezTo>
                      <a:pt x="41" y="79"/>
                      <a:pt x="45" y="80"/>
                      <a:pt x="49" y="80"/>
                    </a:cubicBezTo>
                    <a:cubicBezTo>
                      <a:pt x="53" y="80"/>
                      <a:pt x="57" y="80"/>
                      <a:pt x="61" y="79"/>
                    </a:cubicBezTo>
                    <a:cubicBezTo>
                      <a:pt x="64" y="78"/>
                      <a:pt x="67" y="78"/>
                      <a:pt x="69" y="77"/>
                    </a:cubicBezTo>
                    <a:cubicBezTo>
                      <a:pt x="71" y="76"/>
                      <a:pt x="73" y="75"/>
                      <a:pt x="75" y="75"/>
                    </a:cubicBezTo>
                    <a:cubicBezTo>
                      <a:pt x="76" y="74"/>
                      <a:pt x="78" y="74"/>
                      <a:pt x="79" y="74"/>
                    </a:cubicBezTo>
                    <a:cubicBezTo>
                      <a:pt x="79" y="74"/>
                      <a:pt x="80" y="74"/>
                      <a:pt x="80" y="74"/>
                    </a:cubicBezTo>
                    <a:cubicBezTo>
                      <a:pt x="81" y="74"/>
                      <a:pt x="81" y="75"/>
                      <a:pt x="81" y="75"/>
                    </a:cubicBezTo>
                    <a:cubicBezTo>
                      <a:pt x="81" y="76"/>
                      <a:pt x="82" y="77"/>
                      <a:pt x="82" y="78"/>
                    </a:cubicBezTo>
                    <a:cubicBezTo>
                      <a:pt x="82" y="79"/>
                      <a:pt x="82" y="80"/>
                      <a:pt x="82" y="82"/>
                    </a:cubicBezTo>
                    <a:cubicBezTo>
                      <a:pt x="82" y="83"/>
                      <a:pt x="82" y="85"/>
                      <a:pt x="82" y="86"/>
                    </a:cubicBezTo>
                    <a:cubicBezTo>
                      <a:pt x="82" y="87"/>
                      <a:pt x="82" y="88"/>
                      <a:pt x="81" y="88"/>
                    </a:cubicBezTo>
                    <a:cubicBezTo>
                      <a:pt x="81" y="89"/>
                      <a:pt x="81" y="90"/>
                      <a:pt x="81" y="90"/>
                    </a:cubicBezTo>
                    <a:cubicBezTo>
                      <a:pt x="81" y="91"/>
                      <a:pt x="80" y="91"/>
                      <a:pt x="80" y="91"/>
                    </a:cubicBezTo>
                    <a:cubicBezTo>
                      <a:pt x="79" y="92"/>
                      <a:pt x="78" y="93"/>
                      <a:pt x="76" y="93"/>
                    </a:cubicBezTo>
                    <a:cubicBezTo>
                      <a:pt x="74" y="94"/>
                      <a:pt x="72" y="95"/>
                      <a:pt x="69" y="96"/>
                    </a:cubicBezTo>
                    <a:cubicBezTo>
                      <a:pt x="66" y="96"/>
                      <a:pt x="63" y="97"/>
                      <a:pt x="59" y="98"/>
                    </a:cubicBezTo>
                    <a:cubicBezTo>
                      <a:pt x="55" y="98"/>
                      <a:pt x="51" y="98"/>
                      <a:pt x="47" y="98"/>
                    </a:cubicBezTo>
                    <a:cubicBezTo>
                      <a:pt x="39" y="98"/>
                      <a:pt x="32" y="97"/>
                      <a:pt x="26" y="95"/>
                    </a:cubicBezTo>
                    <a:cubicBezTo>
                      <a:pt x="21" y="94"/>
                      <a:pt x="16" y="91"/>
                      <a:pt x="12" y="87"/>
                    </a:cubicBezTo>
                    <a:cubicBezTo>
                      <a:pt x="8" y="83"/>
                      <a:pt x="5" y="78"/>
                      <a:pt x="3" y="72"/>
                    </a:cubicBezTo>
                    <a:cubicBezTo>
                      <a:pt x="1" y="65"/>
                      <a:pt x="0" y="58"/>
                      <a:pt x="0" y="50"/>
                    </a:cubicBezTo>
                    <a:cubicBezTo>
                      <a:pt x="0" y="43"/>
                      <a:pt x="1" y="36"/>
                      <a:pt x="3" y="29"/>
                    </a:cubicBezTo>
                    <a:cubicBezTo>
                      <a:pt x="5" y="23"/>
                      <a:pt x="8" y="18"/>
                      <a:pt x="12" y="13"/>
                    </a:cubicBezTo>
                    <a:cubicBezTo>
                      <a:pt x="16" y="9"/>
                      <a:pt x="21" y="6"/>
                      <a:pt x="26" y="4"/>
                    </a:cubicBezTo>
                    <a:cubicBezTo>
                      <a:pt x="32" y="1"/>
                      <a:pt x="38" y="0"/>
                      <a:pt x="45" y="0"/>
                    </a:cubicBezTo>
                    <a:cubicBezTo>
                      <a:pt x="52" y="0"/>
                      <a:pt x="58" y="1"/>
                      <a:pt x="63" y="3"/>
                    </a:cubicBezTo>
                    <a:cubicBezTo>
                      <a:pt x="69" y="6"/>
                      <a:pt x="73" y="9"/>
                      <a:pt x="76" y="12"/>
                    </a:cubicBezTo>
                    <a:cubicBezTo>
                      <a:pt x="80" y="16"/>
                      <a:pt x="82" y="21"/>
                      <a:pt x="84" y="26"/>
                    </a:cubicBezTo>
                    <a:cubicBezTo>
                      <a:pt x="85" y="31"/>
                      <a:pt x="86" y="37"/>
                      <a:pt x="86" y="43"/>
                    </a:cubicBezTo>
                    <a:lnTo>
                      <a:pt x="86" y="47"/>
                    </a:lnTo>
                    <a:close/>
                    <a:moveTo>
                      <a:pt x="62" y="40"/>
                    </a:moveTo>
                    <a:cubicBezTo>
                      <a:pt x="62" y="33"/>
                      <a:pt x="61" y="27"/>
                      <a:pt x="58" y="23"/>
                    </a:cubicBezTo>
                    <a:cubicBezTo>
                      <a:pt x="55" y="20"/>
                      <a:pt x="50" y="18"/>
                      <a:pt x="44" y="18"/>
                    </a:cubicBezTo>
                    <a:cubicBezTo>
                      <a:pt x="41" y="18"/>
                      <a:pt x="38" y="18"/>
                      <a:pt x="36" y="19"/>
                    </a:cubicBezTo>
                    <a:cubicBezTo>
                      <a:pt x="34" y="20"/>
                      <a:pt x="32" y="22"/>
                      <a:pt x="30" y="24"/>
                    </a:cubicBezTo>
                    <a:cubicBezTo>
                      <a:pt x="29" y="26"/>
                      <a:pt x="27" y="28"/>
                      <a:pt x="27" y="31"/>
                    </a:cubicBezTo>
                    <a:cubicBezTo>
                      <a:pt x="26" y="34"/>
                      <a:pt x="25" y="37"/>
                      <a:pt x="25" y="40"/>
                    </a:cubicBezTo>
                    <a:lnTo>
                      <a:pt x="62" y="40"/>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7" name="Freeform 10">
                <a:extLst>
                  <a:ext uri="{FF2B5EF4-FFF2-40B4-BE49-F238E27FC236}">
                    <a16:creationId xmlns:a16="http://schemas.microsoft.com/office/drawing/2014/main" id="{1D97D086-6AE7-7381-A81C-9E0D87BDBCCA}"/>
                  </a:ext>
                </a:extLst>
              </p:cNvPr>
              <p:cNvSpPr>
                <a:spLocks/>
              </p:cNvSpPr>
              <p:nvPr/>
            </p:nvSpPr>
            <p:spPr bwMode="auto">
              <a:xfrm>
                <a:off x="6063824" y="6343370"/>
                <a:ext cx="135514" cy="129922"/>
              </a:xfrm>
              <a:custGeom>
                <a:avLst/>
                <a:gdLst>
                  <a:gd name="T0" fmla="*/ 132 w 132"/>
                  <a:gd name="T1" fmla="*/ 124 h 127"/>
                  <a:gd name="T2" fmla="*/ 132 w 132"/>
                  <a:gd name="T3" fmla="*/ 125 h 127"/>
                  <a:gd name="T4" fmla="*/ 131 w 132"/>
                  <a:gd name="T5" fmla="*/ 126 h 127"/>
                  <a:gd name="T6" fmla="*/ 129 w 132"/>
                  <a:gd name="T7" fmla="*/ 127 h 127"/>
                  <a:gd name="T8" fmla="*/ 126 w 132"/>
                  <a:gd name="T9" fmla="*/ 127 h 127"/>
                  <a:gd name="T10" fmla="*/ 123 w 132"/>
                  <a:gd name="T11" fmla="*/ 127 h 127"/>
                  <a:gd name="T12" fmla="*/ 121 w 132"/>
                  <a:gd name="T13" fmla="*/ 126 h 127"/>
                  <a:gd name="T14" fmla="*/ 120 w 132"/>
                  <a:gd name="T15" fmla="*/ 125 h 127"/>
                  <a:gd name="T16" fmla="*/ 120 w 132"/>
                  <a:gd name="T17" fmla="*/ 124 h 127"/>
                  <a:gd name="T18" fmla="*/ 120 w 132"/>
                  <a:gd name="T19" fmla="*/ 10 h 127"/>
                  <a:gd name="T20" fmla="*/ 120 w 132"/>
                  <a:gd name="T21" fmla="*/ 10 h 127"/>
                  <a:gd name="T22" fmla="*/ 70 w 132"/>
                  <a:gd name="T23" fmla="*/ 125 h 127"/>
                  <a:gd name="T24" fmla="*/ 70 w 132"/>
                  <a:gd name="T25" fmla="*/ 126 h 127"/>
                  <a:gd name="T26" fmla="*/ 68 w 132"/>
                  <a:gd name="T27" fmla="*/ 126 h 127"/>
                  <a:gd name="T28" fmla="*/ 67 w 132"/>
                  <a:gd name="T29" fmla="*/ 127 h 127"/>
                  <a:gd name="T30" fmla="*/ 65 w 132"/>
                  <a:gd name="T31" fmla="*/ 127 h 127"/>
                  <a:gd name="T32" fmla="*/ 62 w 132"/>
                  <a:gd name="T33" fmla="*/ 127 h 127"/>
                  <a:gd name="T34" fmla="*/ 61 w 132"/>
                  <a:gd name="T35" fmla="*/ 126 h 127"/>
                  <a:gd name="T36" fmla="*/ 60 w 132"/>
                  <a:gd name="T37" fmla="*/ 126 h 127"/>
                  <a:gd name="T38" fmla="*/ 59 w 132"/>
                  <a:gd name="T39" fmla="*/ 125 h 127"/>
                  <a:gd name="T40" fmla="*/ 12 w 132"/>
                  <a:gd name="T41" fmla="*/ 10 h 127"/>
                  <a:gd name="T42" fmla="*/ 12 w 132"/>
                  <a:gd name="T43" fmla="*/ 10 h 127"/>
                  <a:gd name="T44" fmla="*/ 12 w 132"/>
                  <a:gd name="T45" fmla="*/ 124 h 127"/>
                  <a:gd name="T46" fmla="*/ 11 w 132"/>
                  <a:gd name="T47" fmla="*/ 125 h 127"/>
                  <a:gd name="T48" fmla="*/ 10 w 132"/>
                  <a:gd name="T49" fmla="*/ 126 h 127"/>
                  <a:gd name="T50" fmla="*/ 8 w 132"/>
                  <a:gd name="T51" fmla="*/ 127 h 127"/>
                  <a:gd name="T52" fmla="*/ 5 w 132"/>
                  <a:gd name="T53" fmla="*/ 127 h 127"/>
                  <a:gd name="T54" fmla="*/ 3 w 132"/>
                  <a:gd name="T55" fmla="*/ 127 h 127"/>
                  <a:gd name="T56" fmla="*/ 1 w 132"/>
                  <a:gd name="T57" fmla="*/ 126 h 127"/>
                  <a:gd name="T58" fmla="*/ 0 w 132"/>
                  <a:gd name="T59" fmla="*/ 125 h 127"/>
                  <a:gd name="T60" fmla="*/ 0 w 132"/>
                  <a:gd name="T61" fmla="*/ 124 h 127"/>
                  <a:gd name="T62" fmla="*/ 0 w 132"/>
                  <a:gd name="T63" fmla="*/ 6 h 127"/>
                  <a:gd name="T64" fmla="*/ 2 w 132"/>
                  <a:gd name="T65" fmla="*/ 1 h 127"/>
                  <a:gd name="T66" fmla="*/ 5 w 132"/>
                  <a:gd name="T67" fmla="*/ 0 h 127"/>
                  <a:gd name="T68" fmla="*/ 12 w 132"/>
                  <a:gd name="T69" fmla="*/ 0 h 127"/>
                  <a:gd name="T70" fmla="*/ 16 w 132"/>
                  <a:gd name="T71" fmla="*/ 0 h 127"/>
                  <a:gd name="T72" fmla="*/ 19 w 132"/>
                  <a:gd name="T73" fmla="*/ 2 h 127"/>
                  <a:gd name="T74" fmla="*/ 22 w 132"/>
                  <a:gd name="T75" fmla="*/ 4 h 127"/>
                  <a:gd name="T76" fmla="*/ 23 w 132"/>
                  <a:gd name="T77" fmla="*/ 8 h 127"/>
                  <a:gd name="T78" fmla="*/ 65 w 132"/>
                  <a:gd name="T79" fmla="*/ 108 h 127"/>
                  <a:gd name="T80" fmla="*/ 66 w 132"/>
                  <a:gd name="T81" fmla="*/ 108 h 127"/>
                  <a:gd name="T82" fmla="*/ 109 w 132"/>
                  <a:gd name="T83" fmla="*/ 8 h 127"/>
                  <a:gd name="T84" fmla="*/ 111 w 132"/>
                  <a:gd name="T85" fmla="*/ 4 h 127"/>
                  <a:gd name="T86" fmla="*/ 114 w 132"/>
                  <a:gd name="T87" fmla="*/ 2 h 127"/>
                  <a:gd name="T88" fmla="*/ 116 w 132"/>
                  <a:gd name="T89" fmla="*/ 0 h 127"/>
                  <a:gd name="T90" fmla="*/ 120 w 132"/>
                  <a:gd name="T91" fmla="*/ 0 h 127"/>
                  <a:gd name="T92" fmla="*/ 127 w 132"/>
                  <a:gd name="T93" fmla="*/ 0 h 127"/>
                  <a:gd name="T94" fmla="*/ 129 w 132"/>
                  <a:gd name="T95" fmla="*/ 0 h 127"/>
                  <a:gd name="T96" fmla="*/ 130 w 132"/>
                  <a:gd name="T97" fmla="*/ 1 h 127"/>
                  <a:gd name="T98" fmla="*/ 132 w 132"/>
                  <a:gd name="T99" fmla="*/ 3 h 127"/>
                  <a:gd name="T100" fmla="*/ 132 w 132"/>
                  <a:gd name="T101" fmla="*/ 6 h 127"/>
                  <a:gd name="T102" fmla="*/ 132 w 132"/>
                  <a:gd name="T103" fmla="*/ 1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 h="127">
                    <a:moveTo>
                      <a:pt x="132" y="124"/>
                    </a:moveTo>
                    <a:cubicBezTo>
                      <a:pt x="132" y="125"/>
                      <a:pt x="132" y="125"/>
                      <a:pt x="132" y="125"/>
                    </a:cubicBezTo>
                    <a:cubicBezTo>
                      <a:pt x="132" y="126"/>
                      <a:pt x="131" y="126"/>
                      <a:pt x="131" y="126"/>
                    </a:cubicBezTo>
                    <a:cubicBezTo>
                      <a:pt x="130" y="126"/>
                      <a:pt x="130" y="126"/>
                      <a:pt x="129" y="127"/>
                    </a:cubicBezTo>
                    <a:cubicBezTo>
                      <a:pt x="128" y="127"/>
                      <a:pt x="127" y="127"/>
                      <a:pt x="126" y="127"/>
                    </a:cubicBezTo>
                    <a:cubicBezTo>
                      <a:pt x="125" y="127"/>
                      <a:pt x="124" y="127"/>
                      <a:pt x="123" y="127"/>
                    </a:cubicBezTo>
                    <a:cubicBezTo>
                      <a:pt x="123" y="126"/>
                      <a:pt x="122" y="126"/>
                      <a:pt x="121" y="126"/>
                    </a:cubicBezTo>
                    <a:cubicBezTo>
                      <a:pt x="121" y="126"/>
                      <a:pt x="121" y="126"/>
                      <a:pt x="120" y="125"/>
                    </a:cubicBezTo>
                    <a:cubicBezTo>
                      <a:pt x="120" y="125"/>
                      <a:pt x="120" y="125"/>
                      <a:pt x="120" y="124"/>
                    </a:cubicBezTo>
                    <a:cubicBezTo>
                      <a:pt x="120" y="10"/>
                      <a:pt x="120" y="10"/>
                      <a:pt x="120" y="10"/>
                    </a:cubicBezTo>
                    <a:cubicBezTo>
                      <a:pt x="120" y="10"/>
                      <a:pt x="120" y="10"/>
                      <a:pt x="120" y="10"/>
                    </a:cubicBezTo>
                    <a:cubicBezTo>
                      <a:pt x="70" y="125"/>
                      <a:pt x="70" y="125"/>
                      <a:pt x="70" y="125"/>
                    </a:cubicBezTo>
                    <a:cubicBezTo>
                      <a:pt x="70" y="125"/>
                      <a:pt x="70" y="125"/>
                      <a:pt x="70" y="126"/>
                    </a:cubicBezTo>
                    <a:cubicBezTo>
                      <a:pt x="69" y="126"/>
                      <a:pt x="69" y="126"/>
                      <a:pt x="68" y="126"/>
                    </a:cubicBezTo>
                    <a:cubicBezTo>
                      <a:pt x="68" y="126"/>
                      <a:pt x="67" y="127"/>
                      <a:pt x="67" y="127"/>
                    </a:cubicBezTo>
                    <a:cubicBezTo>
                      <a:pt x="66" y="127"/>
                      <a:pt x="66" y="127"/>
                      <a:pt x="65" y="127"/>
                    </a:cubicBezTo>
                    <a:cubicBezTo>
                      <a:pt x="64" y="127"/>
                      <a:pt x="63" y="127"/>
                      <a:pt x="62" y="127"/>
                    </a:cubicBezTo>
                    <a:cubicBezTo>
                      <a:pt x="62" y="127"/>
                      <a:pt x="61" y="126"/>
                      <a:pt x="61" y="126"/>
                    </a:cubicBezTo>
                    <a:cubicBezTo>
                      <a:pt x="60" y="126"/>
                      <a:pt x="60" y="126"/>
                      <a:pt x="60" y="126"/>
                    </a:cubicBezTo>
                    <a:cubicBezTo>
                      <a:pt x="59" y="125"/>
                      <a:pt x="59" y="125"/>
                      <a:pt x="59" y="125"/>
                    </a:cubicBezTo>
                    <a:cubicBezTo>
                      <a:pt x="12" y="10"/>
                      <a:pt x="12" y="10"/>
                      <a:pt x="12" y="10"/>
                    </a:cubicBezTo>
                    <a:cubicBezTo>
                      <a:pt x="12" y="10"/>
                      <a:pt x="12" y="10"/>
                      <a:pt x="12" y="10"/>
                    </a:cubicBezTo>
                    <a:cubicBezTo>
                      <a:pt x="12" y="124"/>
                      <a:pt x="12" y="124"/>
                      <a:pt x="12" y="124"/>
                    </a:cubicBezTo>
                    <a:cubicBezTo>
                      <a:pt x="12" y="125"/>
                      <a:pt x="12" y="125"/>
                      <a:pt x="11" y="125"/>
                    </a:cubicBezTo>
                    <a:cubicBezTo>
                      <a:pt x="11" y="126"/>
                      <a:pt x="11" y="126"/>
                      <a:pt x="10" y="126"/>
                    </a:cubicBezTo>
                    <a:cubicBezTo>
                      <a:pt x="10" y="126"/>
                      <a:pt x="9" y="126"/>
                      <a:pt x="8" y="127"/>
                    </a:cubicBezTo>
                    <a:cubicBezTo>
                      <a:pt x="8" y="127"/>
                      <a:pt x="7" y="127"/>
                      <a:pt x="5" y="127"/>
                    </a:cubicBezTo>
                    <a:cubicBezTo>
                      <a:pt x="4" y="127"/>
                      <a:pt x="3" y="127"/>
                      <a:pt x="3" y="127"/>
                    </a:cubicBezTo>
                    <a:cubicBezTo>
                      <a:pt x="2" y="126"/>
                      <a:pt x="1" y="126"/>
                      <a:pt x="1" y="126"/>
                    </a:cubicBezTo>
                    <a:cubicBezTo>
                      <a:pt x="0" y="126"/>
                      <a:pt x="0" y="126"/>
                      <a:pt x="0" y="125"/>
                    </a:cubicBezTo>
                    <a:cubicBezTo>
                      <a:pt x="0" y="125"/>
                      <a:pt x="0" y="125"/>
                      <a:pt x="0" y="124"/>
                    </a:cubicBezTo>
                    <a:cubicBezTo>
                      <a:pt x="0" y="6"/>
                      <a:pt x="0" y="6"/>
                      <a:pt x="0" y="6"/>
                    </a:cubicBezTo>
                    <a:cubicBezTo>
                      <a:pt x="0" y="4"/>
                      <a:pt x="0" y="2"/>
                      <a:pt x="2" y="1"/>
                    </a:cubicBezTo>
                    <a:cubicBezTo>
                      <a:pt x="3" y="0"/>
                      <a:pt x="4" y="0"/>
                      <a:pt x="5" y="0"/>
                    </a:cubicBezTo>
                    <a:cubicBezTo>
                      <a:pt x="12" y="0"/>
                      <a:pt x="12" y="0"/>
                      <a:pt x="12" y="0"/>
                    </a:cubicBezTo>
                    <a:cubicBezTo>
                      <a:pt x="13" y="0"/>
                      <a:pt x="15" y="0"/>
                      <a:pt x="16" y="0"/>
                    </a:cubicBezTo>
                    <a:cubicBezTo>
                      <a:pt x="17" y="1"/>
                      <a:pt x="18" y="1"/>
                      <a:pt x="19" y="2"/>
                    </a:cubicBezTo>
                    <a:cubicBezTo>
                      <a:pt x="20" y="3"/>
                      <a:pt x="21" y="3"/>
                      <a:pt x="22" y="4"/>
                    </a:cubicBezTo>
                    <a:cubicBezTo>
                      <a:pt x="22" y="5"/>
                      <a:pt x="23" y="6"/>
                      <a:pt x="23" y="8"/>
                    </a:cubicBezTo>
                    <a:cubicBezTo>
                      <a:pt x="65" y="108"/>
                      <a:pt x="65" y="108"/>
                      <a:pt x="65" y="108"/>
                    </a:cubicBezTo>
                    <a:cubicBezTo>
                      <a:pt x="66" y="108"/>
                      <a:pt x="66" y="108"/>
                      <a:pt x="66" y="108"/>
                    </a:cubicBezTo>
                    <a:cubicBezTo>
                      <a:pt x="109" y="8"/>
                      <a:pt x="109" y="8"/>
                      <a:pt x="109" y="8"/>
                    </a:cubicBezTo>
                    <a:cubicBezTo>
                      <a:pt x="110" y="7"/>
                      <a:pt x="111" y="5"/>
                      <a:pt x="111" y="4"/>
                    </a:cubicBezTo>
                    <a:cubicBezTo>
                      <a:pt x="112" y="3"/>
                      <a:pt x="113" y="2"/>
                      <a:pt x="114" y="2"/>
                    </a:cubicBezTo>
                    <a:cubicBezTo>
                      <a:pt x="115" y="1"/>
                      <a:pt x="115" y="0"/>
                      <a:pt x="116" y="0"/>
                    </a:cubicBezTo>
                    <a:cubicBezTo>
                      <a:pt x="117" y="0"/>
                      <a:pt x="118" y="0"/>
                      <a:pt x="120" y="0"/>
                    </a:cubicBezTo>
                    <a:cubicBezTo>
                      <a:pt x="127" y="0"/>
                      <a:pt x="127" y="0"/>
                      <a:pt x="127" y="0"/>
                    </a:cubicBezTo>
                    <a:cubicBezTo>
                      <a:pt x="127" y="0"/>
                      <a:pt x="128" y="0"/>
                      <a:pt x="129" y="0"/>
                    </a:cubicBezTo>
                    <a:cubicBezTo>
                      <a:pt x="129" y="0"/>
                      <a:pt x="130" y="1"/>
                      <a:pt x="130" y="1"/>
                    </a:cubicBezTo>
                    <a:cubicBezTo>
                      <a:pt x="131" y="2"/>
                      <a:pt x="131" y="2"/>
                      <a:pt x="132" y="3"/>
                    </a:cubicBezTo>
                    <a:cubicBezTo>
                      <a:pt x="132" y="4"/>
                      <a:pt x="132" y="5"/>
                      <a:pt x="132" y="6"/>
                    </a:cubicBezTo>
                    <a:lnTo>
                      <a:pt x="132" y="124"/>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8" name="Freeform 11">
                <a:extLst>
                  <a:ext uri="{FF2B5EF4-FFF2-40B4-BE49-F238E27FC236}">
                    <a16:creationId xmlns:a16="http://schemas.microsoft.com/office/drawing/2014/main" id="{3320F266-781A-13E2-161E-538DCEDFF174}"/>
                  </a:ext>
                </a:extLst>
              </p:cNvPr>
              <p:cNvSpPr>
                <a:spLocks noEditPoints="1"/>
              </p:cNvSpPr>
              <p:nvPr/>
            </p:nvSpPr>
            <p:spPr bwMode="auto">
              <a:xfrm>
                <a:off x="6218158" y="6375380"/>
                <a:ext cx="79050" cy="97912"/>
              </a:xfrm>
              <a:custGeom>
                <a:avLst/>
                <a:gdLst>
                  <a:gd name="T0" fmla="*/ 78 w 78"/>
                  <a:gd name="T1" fmla="*/ 43 h 96"/>
                  <a:gd name="T2" fmla="*/ 76 w 78"/>
                  <a:gd name="T3" fmla="*/ 48 h 96"/>
                  <a:gd name="T4" fmla="*/ 73 w 78"/>
                  <a:gd name="T5" fmla="*/ 50 h 96"/>
                  <a:gd name="T6" fmla="*/ 12 w 78"/>
                  <a:gd name="T7" fmla="*/ 50 h 96"/>
                  <a:gd name="T8" fmla="*/ 14 w 78"/>
                  <a:gd name="T9" fmla="*/ 64 h 96"/>
                  <a:gd name="T10" fmla="*/ 19 w 78"/>
                  <a:gd name="T11" fmla="*/ 76 h 96"/>
                  <a:gd name="T12" fmla="*/ 29 w 78"/>
                  <a:gd name="T13" fmla="*/ 83 h 96"/>
                  <a:gd name="T14" fmla="*/ 44 w 78"/>
                  <a:gd name="T15" fmla="*/ 86 h 96"/>
                  <a:gd name="T16" fmla="*/ 55 w 78"/>
                  <a:gd name="T17" fmla="*/ 85 h 96"/>
                  <a:gd name="T18" fmla="*/ 63 w 78"/>
                  <a:gd name="T19" fmla="*/ 82 h 96"/>
                  <a:gd name="T20" fmla="*/ 69 w 78"/>
                  <a:gd name="T21" fmla="*/ 80 h 96"/>
                  <a:gd name="T22" fmla="*/ 72 w 78"/>
                  <a:gd name="T23" fmla="*/ 79 h 96"/>
                  <a:gd name="T24" fmla="*/ 73 w 78"/>
                  <a:gd name="T25" fmla="*/ 79 h 96"/>
                  <a:gd name="T26" fmla="*/ 74 w 78"/>
                  <a:gd name="T27" fmla="*/ 80 h 96"/>
                  <a:gd name="T28" fmla="*/ 75 w 78"/>
                  <a:gd name="T29" fmla="*/ 82 h 96"/>
                  <a:gd name="T30" fmla="*/ 75 w 78"/>
                  <a:gd name="T31" fmla="*/ 84 h 96"/>
                  <a:gd name="T32" fmla="*/ 75 w 78"/>
                  <a:gd name="T33" fmla="*/ 85 h 96"/>
                  <a:gd name="T34" fmla="*/ 74 w 78"/>
                  <a:gd name="T35" fmla="*/ 86 h 96"/>
                  <a:gd name="T36" fmla="*/ 74 w 78"/>
                  <a:gd name="T37" fmla="*/ 88 h 96"/>
                  <a:gd name="T38" fmla="*/ 73 w 78"/>
                  <a:gd name="T39" fmla="*/ 88 h 96"/>
                  <a:gd name="T40" fmla="*/ 70 w 78"/>
                  <a:gd name="T41" fmla="*/ 90 h 96"/>
                  <a:gd name="T42" fmla="*/ 64 w 78"/>
                  <a:gd name="T43" fmla="*/ 93 h 96"/>
                  <a:gd name="T44" fmla="*/ 54 w 78"/>
                  <a:gd name="T45" fmla="*/ 95 h 96"/>
                  <a:gd name="T46" fmla="*/ 42 w 78"/>
                  <a:gd name="T47" fmla="*/ 96 h 96"/>
                  <a:gd name="T48" fmla="*/ 24 w 78"/>
                  <a:gd name="T49" fmla="*/ 93 h 96"/>
                  <a:gd name="T50" fmla="*/ 11 w 78"/>
                  <a:gd name="T51" fmla="*/ 84 h 96"/>
                  <a:gd name="T52" fmla="*/ 3 w 78"/>
                  <a:gd name="T53" fmla="*/ 69 h 96"/>
                  <a:gd name="T54" fmla="*/ 0 w 78"/>
                  <a:gd name="T55" fmla="*/ 48 h 96"/>
                  <a:gd name="T56" fmla="*/ 3 w 78"/>
                  <a:gd name="T57" fmla="*/ 28 h 96"/>
                  <a:gd name="T58" fmla="*/ 11 w 78"/>
                  <a:gd name="T59" fmla="*/ 13 h 96"/>
                  <a:gd name="T60" fmla="*/ 24 w 78"/>
                  <a:gd name="T61" fmla="*/ 3 h 96"/>
                  <a:gd name="T62" fmla="*/ 41 w 78"/>
                  <a:gd name="T63" fmla="*/ 0 h 96"/>
                  <a:gd name="T64" fmla="*/ 58 w 78"/>
                  <a:gd name="T65" fmla="*/ 4 h 96"/>
                  <a:gd name="T66" fmla="*/ 69 w 78"/>
                  <a:gd name="T67" fmla="*/ 12 h 96"/>
                  <a:gd name="T68" fmla="*/ 76 w 78"/>
                  <a:gd name="T69" fmla="*/ 26 h 96"/>
                  <a:gd name="T70" fmla="*/ 78 w 78"/>
                  <a:gd name="T71" fmla="*/ 41 h 96"/>
                  <a:gd name="T72" fmla="*/ 78 w 78"/>
                  <a:gd name="T73" fmla="*/ 43 h 96"/>
                  <a:gd name="T74" fmla="*/ 66 w 78"/>
                  <a:gd name="T75" fmla="*/ 40 h 96"/>
                  <a:gd name="T76" fmla="*/ 60 w 78"/>
                  <a:gd name="T77" fmla="*/ 18 h 96"/>
                  <a:gd name="T78" fmla="*/ 40 w 78"/>
                  <a:gd name="T79" fmla="*/ 10 h 96"/>
                  <a:gd name="T80" fmla="*/ 28 w 78"/>
                  <a:gd name="T81" fmla="*/ 13 h 96"/>
                  <a:gd name="T82" fmla="*/ 20 w 78"/>
                  <a:gd name="T83" fmla="*/ 19 h 96"/>
                  <a:gd name="T84" fmla="*/ 14 w 78"/>
                  <a:gd name="T85" fmla="*/ 29 h 96"/>
                  <a:gd name="T86" fmla="*/ 12 w 78"/>
                  <a:gd name="T87" fmla="*/ 40 h 96"/>
                  <a:gd name="T88" fmla="*/ 66 w 78"/>
                  <a:gd name="T89"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 h="96">
                    <a:moveTo>
                      <a:pt x="78" y="43"/>
                    </a:moveTo>
                    <a:cubicBezTo>
                      <a:pt x="78" y="46"/>
                      <a:pt x="78" y="47"/>
                      <a:pt x="76" y="48"/>
                    </a:cubicBezTo>
                    <a:cubicBezTo>
                      <a:pt x="75" y="49"/>
                      <a:pt x="74" y="50"/>
                      <a:pt x="73" y="50"/>
                    </a:cubicBezTo>
                    <a:cubicBezTo>
                      <a:pt x="12" y="50"/>
                      <a:pt x="12" y="50"/>
                      <a:pt x="12" y="50"/>
                    </a:cubicBezTo>
                    <a:cubicBezTo>
                      <a:pt x="12" y="55"/>
                      <a:pt x="13" y="60"/>
                      <a:pt x="14" y="64"/>
                    </a:cubicBezTo>
                    <a:cubicBezTo>
                      <a:pt x="15" y="69"/>
                      <a:pt x="17" y="73"/>
                      <a:pt x="19" y="76"/>
                    </a:cubicBezTo>
                    <a:cubicBezTo>
                      <a:pt x="22" y="79"/>
                      <a:pt x="25" y="81"/>
                      <a:pt x="29" y="83"/>
                    </a:cubicBezTo>
                    <a:cubicBezTo>
                      <a:pt x="33" y="85"/>
                      <a:pt x="38" y="86"/>
                      <a:pt x="44" y="86"/>
                    </a:cubicBezTo>
                    <a:cubicBezTo>
                      <a:pt x="48" y="86"/>
                      <a:pt x="51" y="85"/>
                      <a:pt x="55" y="85"/>
                    </a:cubicBezTo>
                    <a:cubicBezTo>
                      <a:pt x="58" y="84"/>
                      <a:pt x="61" y="83"/>
                      <a:pt x="63" y="82"/>
                    </a:cubicBezTo>
                    <a:cubicBezTo>
                      <a:pt x="66" y="81"/>
                      <a:pt x="68" y="81"/>
                      <a:pt x="69" y="80"/>
                    </a:cubicBezTo>
                    <a:cubicBezTo>
                      <a:pt x="71" y="79"/>
                      <a:pt x="72" y="79"/>
                      <a:pt x="72" y="79"/>
                    </a:cubicBezTo>
                    <a:cubicBezTo>
                      <a:pt x="73" y="79"/>
                      <a:pt x="73" y="79"/>
                      <a:pt x="73" y="79"/>
                    </a:cubicBezTo>
                    <a:cubicBezTo>
                      <a:pt x="74" y="79"/>
                      <a:pt x="74" y="80"/>
                      <a:pt x="74" y="80"/>
                    </a:cubicBezTo>
                    <a:cubicBezTo>
                      <a:pt x="74" y="80"/>
                      <a:pt x="75" y="81"/>
                      <a:pt x="75" y="82"/>
                    </a:cubicBezTo>
                    <a:cubicBezTo>
                      <a:pt x="75" y="82"/>
                      <a:pt x="75" y="83"/>
                      <a:pt x="75" y="84"/>
                    </a:cubicBezTo>
                    <a:cubicBezTo>
                      <a:pt x="75" y="84"/>
                      <a:pt x="75" y="85"/>
                      <a:pt x="75" y="85"/>
                    </a:cubicBezTo>
                    <a:cubicBezTo>
                      <a:pt x="75" y="86"/>
                      <a:pt x="75" y="86"/>
                      <a:pt x="74" y="86"/>
                    </a:cubicBezTo>
                    <a:cubicBezTo>
                      <a:pt x="74" y="87"/>
                      <a:pt x="74" y="87"/>
                      <a:pt x="74" y="88"/>
                    </a:cubicBezTo>
                    <a:cubicBezTo>
                      <a:pt x="74" y="88"/>
                      <a:pt x="74" y="88"/>
                      <a:pt x="73" y="88"/>
                    </a:cubicBezTo>
                    <a:cubicBezTo>
                      <a:pt x="73" y="89"/>
                      <a:pt x="72" y="89"/>
                      <a:pt x="70" y="90"/>
                    </a:cubicBezTo>
                    <a:cubicBezTo>
                      <a:pt x="69" y="91"/>
                      <a:pt x="66" y="92"/>
                      <a:pt x="64" y="93"/>
                    </a:cubicBezTo>
                    <a:cubicBezTo>
                      <a:pt x="61" y="93"/>
                      <a:pt x="58" y="94"/>
                      <a:pt x="54" y="95"/>
                    </a:cubicBezTo>
                    <a:cubicBezTo>
                      <a:pt x="50" y="95"/>
                      <a:pt x="46" y="96"/>
                      <a:pt x="42" y="96"/>
                    </a:cubicBezTo>
                    <a:cubicBezTo>
                      <a:pt x="35" y="96"/>
                      <a:pt x="29" y="95"/>
                      <a:pt x="24" y="93"/>
                    </a:cubicBezTo>
                    <a:cubicBezTo>
                      <a:pt x="19" y="91"/>
                      <a:pt x="14" y="88"/>
                      <a:pt x="11" y="84"/>
                    </a:cubicBezTo>
                    <a:cubicBezTo>
                      <a:pt x="7" y="80"/>
                      <a:pt x="4" y="75"/>
                      <a:pt x="3" y="69"/>
                    </a:cubicBezTo>
                    <a:cubicBezTo>
                      <a:pt x="1" y="63"/>
                      <a:pt x="0" y="56"/>
                      <a:pt x="0" y="48"/>
                    </a:cubicBezTo>
                    <a:cubicBezTo>
                      <a:pt x="0" y="41"/>
                      <a:pt x="1" y="34"/>
                      <a:pt x="3" y="28"/>
                    </a:cubicBezTo>
                    <a:cubicBezTo>
                      <a:pt x="5" y="22"/>
                      <a:pt x="7" y="17"/>
                      <a:pt x="11" y="13"/>
                    </a:cubicBezTo>
                    <a:cubicBezTo>
                      <a:pt x="15" y="9"/>
                      <a:pt x="19" y="6"/>
                      <a:pt x="24" y="3"/>
                    </a:cubicBezTo>
                    <a:cubicBezTo>
                      <a:pt x="29" y="1"/>
                      <a:pt x="35" y="0"/>
                      <a:pt x="41" y="0"/>
                    </a:cubicBezTo>
                    <a:cubicBezTo>
                      <a:pt x="48" y="0"/>
                      <a:pt x="53" y="1"/>
                      <a:pt x="58" y="4"/>
                    </a:cubicBezTo>
                    <a:cubicBezTo>
                      <a:pt x="63" y="6"/>
                      <a:pt x="66" y="9"/>
                      <a:pt x="69" y="12"/>
                    </a:cubicBezTo>
                    <a:cubicBezTo>
                      <a:pt x="73" y="16"/>
                      <a:pt x="75" y="21"/>
                      <a:pt x="76" y="26"/>
                    </a:cubicBezTo>
                    <a:cubicBezTo>
                      <a:pt x="78" y="30"/>
                      <a:pt x="78" y="36"/>
                      <a:pt x="78" y="41"/>
                    </a:cubicBezTo>
                    <a:lnTo>
                      <a:pt x="78" y="43"/>
                    </a:lnTo>
                    <a:close/>
                    <a:moveTo>
                      <a:pt x="66" y="40"/>
                    </a:moveTo>
                    <a:cubicBezTo>
                      <a:pt x="66" y="31"/>
                      <a:pt x="64" y="23"/>
                      <a:pt x="60" y="18"/>
                    </a:cubicBezTo>
                    <a:cubicBezTo>
                      <a:pt x="55" y="13"/>
                      <a:pt x="49" y="10"/>
                      <a:pt x="40" y="10"/>
                    </a:cubicBezTo>
                    <a:cubicBezTo>
                      <a:pt x="36" y="10"/>
                      <a:pt x="32" y="11"/>
                      <a:pt x="28" y="13"/>
                    </a:cubicBezTo>
                    <a:cubicBezTo>
                      <a:pt x="25" y="14"/>
                      <a:pt x="22" y="17"/>
                      <a:pt x="20" y="19"/>
                    </a:cubicBezTo>
                    <a:cubicBezTo>
                      <a:pt x="18" y="22"/>
                      <a:pt x="16" y="25"/>
                      <a:pt x="14" y="29"/>
                    </a:cubicBezTo>
                    <a:cubicBezTo>
                      <a:pt x="13" y="32"/>
                      <a:pt x="13" y="36"/>
                      <a:pt x="12" y="40"/>
                    </a:cubicBezTo>
                    <a:lnTo>
                      <a:pt x="66" y="40"/>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9" name="Freeform 12">
                <a:extLst>
                  <a:ext uri="{FF2B5EF4-FFF2-40B4-BE49-F238E27FC236}">
                    <a16:creationId xmlns:a16="http://schemas.microsoft.com/office/drawing/2014/main" id="{0C4FD40A-BBE1-A175-1BDA-3F5FDCBAFF6D}"/>
                  </a:ext>
                </a:extLst>
              </p:cNvPr>
              <p:cNvSpPr>
                <a:spLocks/>
              </p:cNvSpPr>
              <p:nvPr/>
            </p:nvSpPr>
            <p:spPr bwMode="auto">
              <a:xfrm>
                <a:off x="6314147" y="6375380"/>
                <a:ext cx="129868" cy="97912"/>
              </a:xfrm>
              <a:custGeom>
                <a:avLst/>
                <a:gdLst>
                  <a:gd name="T0" fmla="*/ 126 w 126"/>
                  <a:gd name="T1" fmla="*/ 93 h 95"/>
                  <a:gd name="T2" fmla="*/ 123 w 126"/>
                  <a:gd name="T3" fmla="*/ 95 h 95"/>
                  <a:gd name="T4" fmla="*/ 118 w 126"/>
                  <a:gd name="T5" fmla="*/ 95 h 95"/>
                  <a:gd name="T6" fmla="*/ 115 w 126"/>
                  <a:gd name="T7" fmla="*/ 93 h 95"/>
                  <a:gd name="T8" fmla="*/ 115 w 126"/>
                  <a:gd name="T9" fmla="*/ 38 h 95"/>
                  <a:gd name="T10" fmla="*/ 110 w 126"/>
                  <a:gd name="T11" fmla="*/ 18 h 95"/>
                  <a:gd name="T12" fmla="*/ 95 w 126"/>
                  <a:gd name="T13" fmla="*/ 10 h 95"/>
                  <a:gd name="T14" fmla="*/ 69 w 126"/>
                  <a:gd name="T15" fmla="*/ 29 h 95"/>
                  <a:gd name="T16" fmla="*/ 69 w 126"/>
                  <a:gd name="T17" fmla="*/ 93 h 95"/>
                  <a:gd name="T18" fmla="*/ 66 w 126"/>
                  <a:gd name="T19" fmla="*/ 95 h 95"/>
                  <a:gd name="T20" fmla="*/ 60 w 126"/>
                  <a:gd name="T21" fmla="*/ 95 h 95"/>
                  <a:gd name="T22" fmla="*/ 58 w 126"/>
                  <a:gd name="T23" fmla="*/ 93 h 95"/>
                  <a:gd name="T24" fmla="*/ 57 w 126"/>
                  <a:gd name="T25" fmla="*/ 38 h 95"/>
                  <a:gd name="T26" fmla="*/ 53 w 126"/>
                  <a:gd name="T27" fmla="*/ 18 h 95"/>
                  <a:gd name="T28" fmla="*/ 38 w 126"/>
                  <a:gd name="T29" fmla="*/ 10 h 95"/>
                  <a:gd name="T30" fmla="*/ 12 w 126"/>
                  <a:gd name="T31" fmla="*/ 29 h 95"/>
                  <a:gd name="T32" fmla="*/ 11 w 126"/>
                  <a:gd name="T33" fmla="*/ 93 h 95"/>
                  <a:gd name="T34" fmla="*/ 9 w 126"/>
                  <a:gd name="T35" fmla="*/ 95 h 95"/>
                  <a:gd name="T36" fmla="*/ 3 w 126"/>
                  <a:gd name="T37" fmla="*/ 95 h 95"/>
                  <a:gd name="T38" fmla="*/ 0 w 126"/>
                  <a:gd name="T39" fmla="*/ 93 h 95"/>
                  <a:gd name="T40" fmla="*/ 0 w 126"/>
                  <a:gd name="T41" fmla="*/ 4 h 95"/>
                  <a:gd name="T42" fmla="*/ 1 w 126"/>
                  <a:gd name="T43" fmla="*/ 2 h 95"/>
                  <a:gd name="T44" fmla="*/ 6 w 126"/>
                  <a:gd name="T45" fmla="*/ 1 h 95"/>
                  <a:gd name="T46" fmla="*/ 10 w 126"/>
                  <a:gd name="T47" fmla="*/ 2 h 95"/>
                  <a:gd name="T48" fmla="*/ 11 w 126"/>
                  <a:gd name="T49" fmla="*/ 4 h 95"/>
                  <a:gd name="T50" fmla="*/ 26 w 126"/>
                  <a:gd name="T51" fmla="*/ 4 h 95"/>
                  <a:gd name="T52" fmla="*/ 49 w 126"/>
                  <a:gd name="T53" fmla="*/ 2 h 95"/>
                  <a:gd name="T54" fmla="*/ 63 w 126"/>
                  <a:gd name="T55" fmla="*/ 11 h 95"/>
                  <a:gd name="T56" fmla="*/ 75 w 126"/>
                  <a:gd name="T57" fmla="*/ 10 h 95"/>
                  <a:gd name="T58" fmla="*/ 90 w 126"/>
                  <a:gd name="T59" fmla="*/ 1 h 95"/>
                  <a:gd name="T60" fmla="*/ 111 w 126"/>
                  <a:gd name="T61" fmla="*/ 3 h 95"/>
                  <a:gd name="T62" fmla="*/ 125 w 126"/>
                  <a:gd name="T63" fmla="*/ 23 h 95"/>
                  <a:gd name="T64" fmla="*/ 126 w 126"/>
                  <a:gd name="T65" fmla="*/ 9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95">
                    <a:moveTo>
                      <a:pt x="126" y="92"/>
                    </a:moveTo>
                    <a:cubicBezTo>
                      <a:pt x="126" y="93"/>
                      <a:pt x="126" y="93"/>
                      <a:pt x="126" y="93"/>
                    </a:cubicBezTo>
                    <a:cubicBezTo>
                      <a:pt x="126" y="94"/>
                      <a:pt x="126" y="94"/>
                      <a:pt x="125" y="94"/>
                    </a:cubicBezTo>
                    <a:cubicBezTo>
                      <a:pt x="125" y="94"/>
                      <a:pt x="124" y="94"/>
                      <a:pt x="123" y="95"/>
                    </a:cubicBezTo>
                    <a:cubicBezTo>
                      <a:pt x="123" y="95"/>
                      <a:pt x="122" y="95"/>
                      <a:pt x="121" y="95"/>
                    </a:cubicBezTo>
                    <a:cubicBezTo>
                      <a:pt x="119" y="95"/>
                      <a:pt x="118" y="95"/>
                      <a:pt x="118" y="95"/>
                    </a:cubicBezTo>
                    <a:cubicBezTo>
                      <a:pt x="117" y="94"/>
                      <a:pt x="116" y="94"/>
                      <a:pt x="116" y="94"/>
                    </a:cubicBezTo>
                    <a:cubicBezTo>
                      <a:pt x="115" y="94"/>
                      <a:pt x="115" y="94"/>
                      <a:pt x="115" y="93"/>
                    </a:cubicBezTo>
                    <a:cubicBezTo>
                      <a:pt x="115" y="93"/>
                      <a:pt x="115" y="93"/>
                      <a:pt x="115" y="92"/>
                    </a:cubicBezTo>
                    <a:cubicBezTo>
                      <a:pt x="115" y="38"/>
                      <a:pt x="115" y="38"/>
                      <a:pt x="115" y="38"/>
                    </a:cubicBezTo>
                    <a:cubicBezTo>
                      <a:pt x="115" y="34"/>
                      <a:pt x="114" y="30"/>
                      <a:pt x="114" y="26"/>
                    </a:cubicBezTo>
                    <a:cubicBezTo>
                      <a:pt x="113" y="23"/>
                      <a:pt x="112" y="20"/>
                      <a:pt x="110" y="18"/>
                    </a:cubicBezTo>
                    <a:cubicBezTo>
                      <a:pt x="109" y="15"/>
                      <a:pt x="106" y="13"/>
                      <a:pt x="104" y="12"/>
                    </a:cubicBezTo>
                    <a:cubicBezTo>
                      <a:pt x="102" y="11"/>
                      <a:pt x="99" y="10"/>
                      <a:pt x="95" y="10"/>
                    </a:cubicBezTo>
                    <a:cubicBezTo>
                      <a:pt x="91" y="10"/>
                      <a:pt x="87" y="12"/>
                      <a:pt x="83" y="15"/>
                    </a:cubicBezTo>
                    <a:cubicBezTo>
                      <a:pt x="79" y="18"/>
                      <a:pt x="74" y="23"/>
                      <a:pt x="69" y="29"/>
                    </a:cubicBezTo>
                    <a:cubicBezTo>
                      <a:pt x="69" y="92"/>
                      <a:pt x="69" y="92"/>
                      <a:pt x="69" y="92"/>
                    </a:cubicBezTo>
                    <a:cubicBezTo>
                      <a:pt x="69" y="93"/>
                      <a:pt x="69" y="93"/>
                      <a:pt x="69" y="93"/>
                    </a:cubicBezTo>
                    <a:cubicBezTo>
                      <a:pt x="69" y="94"/>
                      <a:pt x="68" y="94"/>
                      <a:pt x="68" y="94"/>
                    </a:cubicBezTo>
                    <a:cubicBezTo>
                      <a:pt x="67" y="94"/>
                      <a:pt x="67" y="94"/>
                      <a:pt x="66" y="95"/>
                    </a:cubicBezTo>
                    <a:cubicBezTo>
                      <a:pt x="65" y="95"/>
                      <a:pt x="64" y="95"/>
                      <a:pt x="63" y="95"/>
                    </a:cubicBezTo>
                    <a:cubicBezTo>
                      <a:pt x="62" y="95"/>
                      <a:pt x="61" y="95"/>
                      <a:pt x="60" y="95"/>
                    </a:cubicBezTo>
                    <a:cubicBezTo>
                      <a:pt x="60" y="94"/>
                      <a:pt x="59" y="94"/>
                      <a:pt x="59" y="94"/>
                    </a:cubicBezTo>
                    <a:cubicBezTo>
                      <a:pt x="58" y="94"/>
                      <a:pt x="58" y="94"/>
                      <a:pt x="58" y="93"/>
                    </a:cubicBezTo>
                    <a:cubicBezTo>
                      <a:pt x="58" y="93"/>
                      <a:pt x="57" y="93"/>
                      <a:pt x="57" y="92"/>
                    </a:cubicBezTo>
                    <a:cubicBezTo>
                      <a:pt x="57" y="38"/>
                      <a:pt x="57" y="38"/>
                      <a:pt x="57" y="38"/>
                    </a:cubicBezTo>
                    <a:cubicBezTo>
                      <a:pt x="57" y="34"/>
                      <a:pt x="57" y="30"/>
                      <a:pt x="56" y="26"/>
                    </a:cubicBezTo>
                    <a:cubicBezTo>
                      <a:pt x="56" y="23"/>
                      <a:pt x="54" y="20"/>
                      <a:pt x="53" y="18"/>
                    </a:cubicBezTo>
                    <a:cubicBezTo>
                      <a:pt x="51" y="15"/>
                      <a:pt x="49" y="13"/>
                      <a:pt x="47" y="12"/>
                    </a:cubicBezTo>
                    <a:cubicBezTo>
                      <a:pt x="44" y="11"/>
                      <a:pt x="41" y="10"/>
                      <a:pt x="38" y="10"/>
                    </a:cubicBezTo>
                    <a:cubicBezTo>
                      <a:pt x="34" y="10"/>
                      <a:pt x="30" y="12"/>
                      <a:pt x="25" y="15"/>
                    </a:cubicBezTo>
                    <a:cubicBezTo>
                      <a:pt x="21" y="18"/>
                      <a:pt x="17" y="23"/>
                      <a:pt x="12" y="29"/>
                    </a:cubicBezTo>
                    <a:cubicBezTo>
                      <a:pt x="12" y="92"/>
                      <a:pt x="12" y="92"/>
                      <a:pt x="12" y="92"/>
                    </a:cubicBezTo>
                    <a:cubicBezTo>
                      <a:pt x="12" y="93"/>
                      <a:pt x="12" y="93"/>
                      <a:pt x="11" y="93"/>
                    </a:cubicBezTo>
                    <a:cubicBezTo>
                      <a:pt x="11" y="94"/>
                      <a:pt x="11" y="94"/>
                      <a:pt x="10" y="94"/>
                    </a:cubicBezTo>
                    <a:cubicBezTo>
                      <a:pt x="10" y="94"/>
                      <a:pt x="9" y="94"/>
                      <a:pt x="9" y="95"/>
                    </a:cubicBezTo>
                    <a:cubicBezTo>
                      <a:pt x="8" y="95"/>
                      <a:pt x="7" y="95"/>
                      <a:pt x="6" y="95"/>
                    </a:cubicBezTo>
                    <a:cubicBezTo>
                      <a:pt x="5" y="95"/>
                      <a:pt x="4" y="95"/>
                      <a:pt x="3" y="95"/>
                    </a:cubicBezTo>
                    <a:cubicBezTo>
                      <a:pt x="2" y="94"/>
                      <a:pt x="2" y="94"/>
                      <a:pt x="1" y="94"/>
                    </a:cubicBezTo>
                    <a:cubicBezTo>
                      <a:pt x="1" y="94"/>
                      <a:pt x="0" y="94"/>
                      <a:pt x="0" y="93"/>
                    </a:cubicBezTo>
                    <a:cubicBezTo>
                      <a:pt x="0" y="93"/>
                      <a:pt x="0" y="93"/>
                      <a:pt x="0" y="92"/>
                    </a:cubicBezTo>
                    <a:cubicBezTo>
                      <a:pt x="0" y="4"/>
                      <a:pt x="0" y="4"/>
                      <a:pt x="0" y="4"/>
                    </a:cubicBezTo>
                    <a:cubicBezTo>
                      <a:pt x="0" y="3"/>
                      <a:pt x="0" y="3"/>
                      <a:pt x="0" y="3"/>
                    </a:cubicBezTo>
                    <a:cubicBezTo>
                      <a:pt x="0" y="2"/>
                      <a:pt x="1" y="2"/>
                      <a:pt x="1" y="2"/>
                    </a:cubicBezTo>
                    <a:cubicBezTo>
                      <a:pt x="2" y="2"/>
                      <a:pt x="2" y="2"/>
                      <a:pt x="3" y="1"/>
                    </a:cubicBezTo>
                    <a:cubicBezTo>
                      <a:pt x="4" y="1"/>
                      <a:pt x="5" y="1"/>
                      <a:pt x="6" y="1"/>
                    </a:cubicBezTo>
                    <a:cubicBezTo>
                      <a:pt x="7" y="1"/>
                      <a:pt x="8" y="1"/>
                      <a:pt x="8" y="1"/>
                    </a:cubicBezTo>
                    <a:cubicBezTo>
                      <a:pt x="9" y="2"/>
                      <a:pt x="10" y="2"/>
                      <a:pt x="10" y="2"/>
                    </a:cubicBezTo>
                    <a:cubicBezTo>
                      <a:pt x="10" y="2"/>
                      <a:pt x="11" y="2"/>
                      <a:pt x="11" y="3"/>
                    </a:cubicBezTo>
                    <a:cubicBezTo>
                      <a:pt x="11" y="3"/>
                      <a:pt x="11" y="3"/>
                      <a:pt x="11" y="4"/>
                    </a:cubicBezTo>
                    <a:cubicBezTo>
                      <a:pt x="11" y="16"/>
                      <a:pt x="11" y="16"/>
                      <a:pt x="11" y="16"/>
                    </a:cubicBezTo>
                    <a:cubicBezTo>
                      <a:pt x="16" y="11"/>
                      <a:pt x="21" y="7"/>
                      <a:pt x="26" y="4"/>
                    </a:cubicBezTo>
                    <a:cubicBezTo>
                      <a:pt x="30" y="1"/>
                      <a:pt x="35" y="0"/>
                      <a:pt x="39" y="0"/>
                    </a:cubicBezTo>
                    <a:cubicBezTo>
                      <a:pt x="43" y="0"/>
                      <a:pt x="46" y="1"/>
                      <a:pt x="49" y="2"/>
                    </a:cubicBezTo>
                    <a:cubicBezTo>
                      <a:pt x="52" y="2"/>
                      <a:pt x="55" y="4"/>
                      <a:pt x="57" y="5"/>
                    </a:cubicBezTo>
                    <a:cubicBezTo>
                      <a:pt x="59" y="7"/>
                      <a:pt x="61" y="9"/>
                      <a:pt x="63" y="11"/>
                    </a:cubicBezTo>
                    <a:cubicBezTo>
                      <a:pt x="64" y="13"/>
                      <a:pt x="65" y="16"/>
                      <a:pt x="66" y="18"/>
                    </a:cubicBezTo>
                    <a:cubicBezTo>
                      <a:pt x="69" y="15"/>
                      <a:pt x="72" y="12"/>
                      <a:pt x="75" y="10"/>
                    </a:cubicBezTo>
                    <a:cubicBezTo>
                      <a:pt x="78" y="7"/>
                      <a:pt x="80" y="6"/>
                      <a:pt x="83" y="4"/>
                    </a:cubicBezTo>
                    <a:cubicBezTo>
                      <a:pt x="85" y="3"/>
                      <a:pt x="88" y="2"/>
                      <a:pt x="90" y="1"/>
                    </a:cubicBezTo>
                    <a:cubicBezTo>
                      <a:pt x="92" y="1"/>
                      <a:pt x="94" y="0"/>
                      <a:pt x="97" y="0"/>
                    </a:cubicBezTo>
                    <a:cubicBezTo>
                      <a:pt x="102" y="0"/>
                      <a:pt x="107" y="1"/>
                      <a:pt x="111" y="3"/>
                    </a:cubicBezTo>
                    <a:cubicBezTo>
                      <a:pt x="115" y="5"/>
                      <a:pt x="118" y="8"/>
                      <a:pt x="120" y="11"/>
                    </a:cubicBezTo>
                    <a:cubicBezTo>
                      <a:pt x="122" y="14"/>
                      <a:pt x="124" y="18"/>
                      <a:pt x="125" y="23"/>
                    </a:cubicBezTo>
                    <a:cubicBezTo>
                      <a:pt x="126" y="27"/>
                      <a:pt x="126" y="32"/>
                      <a:pt x="126" y="37"/>
                    </a:cubicBezTo>
                    <a:lnTo>
                      <a:pt x="126" y="92"/>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0" name="Freeform 13">
                <a:extLst>
                  <a:ext uri="{FF2B5EF4-FFF2-40B4-BE49-F238E27FC236}">
                    <a16:creationId xmlns:a16="http://schemas.microsoft.com/office/drawing/2014/main" id="{BB83E734-2F13-5ED7-6369-CC20F8D1E8F8}"/>
                  </a:ext>
                </a:extLst>
              </p:cNvPr>
              <p:cNvSpPr>
                <a:spLocks noEditPoints="1"/>
              </p:cNvSpPr>
              <p:nvPr/>
            </p:nvSpPr>
            <p:spPr bwMode="auto">
              <a:xfrm>
                <a:off x="6468481" y="6333955"/>
                <a:ext cx="77168" cy="139337"/>
              </a:xfrm>
              <a:custGeom>
                <a:avLst/>
                <a:gdLst>
                  <a:gd name="T0" fmla="*/ 77 w 77"/>
                  <a:gd name="T1" fmla="*/ 89 h 138"/>
                  <a:gd name="T2" fmla="*/ 75 w 77"/>
                  <a:gd name="T3" fmla="*/ 109 h 138"/>
                  <a:gd name="T4" fmla="*/ 67 w 77"/>
                  <a:gd name="T5" fmla="*/ 125 h 138"/>
                  <a:gd name="T6" fmla="*/ 55 w 77"/>
                  <a:gd name="T7" fmla="*/ 134 h 138"/>
                  <a:gd name="T8" fmla="*/ 39 w 77"/>
                  <a:gd name="T9" fmla="*/ 138 h 138"/>
                  <a:gd name="T10" fmla="*/ 31 w 77"/>
                  <a:gd name="T11" fmla="*/ 137 h 138"/>
                  <a:gd name="T12" fmla="*/ 25 w 77"/>
                  <a:gd name="T13" fmla="*/ 134 h 138"/>
                  <a:gd name="T14" fmla="*/ 18 w 77"/>
                  <a:gd name="T15" fmla="*/ 130 h 138"/>
                  <a:gd name="T16" fmla="*/ 10 w 77"/>
                  <a:gd name="T17" fmla="*/ 123 h 138"/>
                  <a:gd name="T18" fmla="*/ 10 w 77"/>
                  <a:gd name="T19" fmla="*/ 134 h 138"/>
                  <a:gd name="T20" fmla="*/ 10 w 77"/>
                  <a:gd name="T21" fmla="*/ 135 h 138"/>
                  <a:gd name="T22" fmla="*/ 9 w 77"/>
                  <a:gd name="T23" fmla="*/ 136 h 138"/>
                  <a:gd name="T24" fmla="*/ 7 w 77"/>
                  <a:gd name="T25" fmla="*/ 137 h 138"/>
                  <a:gd name="T26" fmla="*/ 5 w 77"/>
                  <a:gd name="T27" fmla="*/ 137 h 138"/>
                  <a:gd name="T28" fmla="*/ 2 w 77"/>
                  <a:gd name="T29" fmla="*/ 137 h 138"/>
                  <a:gd name="T30" fmla="*/ 1 w 77"/>
                  <a:gd name="T31" fmla="*/ 136 h 138"/>
                  <a:gd name="T32" fmla="*/ 0 w 77"/>
                  <a:gd name="T33" fmla="*/ 135 h 138"/>
                  <a:gd name="T34" fmla="*/ 0 w 77"/>
                  <a:gd name="T35" fmla="*/ 134 h 138"/>
                  <a:gd name="T36" fmla="*/ 0 w 77"/>
                  <a:gd name="T37" fmla="*/ 3 h 138"/>
                  <a:gd name="T38" fmla="*/ 0 w 77"/>
                  <a:gd name="T39" fmla="*/ 1 h 138"/>
                  <a:gd name="T40" fmla="*/ 1 w 77"/>
                  <a:gd name="T41" fmla="*/ 1 h 138"/>
                  <a:gd name="T42" fmla="*/ 3 w 77"/>
                  <a:gd name="T43" fmla="*/ 0 h 138"/>
                  <a:gd name="T44" fmla="*/ 5 w 77"/>
                  <a:gd name="T45" fmla="*/ 0 h 138"/>
                  <a:gd name="T46" fmla="*/ 8 w 77"/>
                  <a:gd name="T47" fmla="*/ 0 h 138"/>
                  <a:gd name="T48" fmla="*/ 10 w 77"/>
                  <a:gd name="T49" fmla="*/ 1 h 138"/>
                  <a:gd name="T50" fmla="*/ 11 w 77"/>
                  <a:gd name="T51" fmla="*/ 1 h 138"/>
                  <a:gd name="T52" fmla="*/ 11 w 77"/>
                  <a:gd name="T53" fmla="*/ 3 h 138"/>
                  <a:gd name="T54" fmla="*/ 11 w 77"/>
                  <a:gd name="T55" fmla="*/ 58 h 138"/>
                  <a:gd name="T56" fmla="*/ 19 w 77"/>
                  <a:gd name="T57" fmla="*/ 50 h 138"/>
                  <a:gd name="T58" fmla="*/ 27 w 77"/>
                  <a:gd name="T59" fmla="*/ 46 h 138"/>
                  <a:gd name="T60" fmla="*/ 34 w 77"/>
                  <a:gd name="T61" fmla="*/ 43 h 138"/>
                  <a:gd name="T62" fmla="*/ 41 w 77"/>
                  <a:gd name="T63" fmla="*/ 42 h 138"/>
                  <a:gd name="T64" fmla="*/ 58 w 77"/>
                  <a:gd name="T65" fmla="*/ 46 h 138"/>
                  <a:gd name="T66" fmla="*/ 69 w 77"/>
                  <a:gd name="T67" fmla="*/ 56 h 138"/>
                  <a:gd name="T68" fmla="*/ 75 w 77"/>
                  <a:gd name="T69" fmla="*/ 71 h 138"/>
                  <a:gd name="T70" fmla="*/ 77 w 77"/>
                  <a:gd name="T71" fmla="*/ 89 h 138"/>
                  <a:gd name="T72" fmla="*/ 65 w 77"/>
                  <a:gd name="T73" fmla="*/ 91 h 138"/>
                  <a:gd name="T74" fmla="*/ 64 w 77"/>
                  <a:gd name="T75" fmla="*/ 76 h 138"/>
                  <a:gd name="T76" fmla="*/ 60 w 77"/>
                  <a:gd name="T77" fmla="*/ 64 h 138"/>
                  <a:gd name="T78" fmla="*/ 52 w 77"/>
                  <a:gd name="T79" fmla="*/ 55 h 138"/>
                  <a:gd name="T80" fmla="*/ 40 w 77"/>
                  <a:gd name="T81" fmla="*/ 52 h 138"/>
                  <a:gd name="T82" fmla="*/ 34 w 77"/>
                  <a:gd name="T83" fmla="*/ 53 h 138"/>
                  <a:gd name="T84" fmla="*/ 27 w 77"/>
                  <a:gd name="T85" fmla="*/ 56 h 138"/>
                  <a:gd name="T86" fmla="*/ 19 w 77"/>
                  <a:gd name="T87" fmla="*/ 62 h 138"/>
                  <a:gd name="T88" fmla="*/ 11 w 77"/>
                  <a:gd name="T89" fmla="*/ 71 h 138"/>
                  <a:gd name="T90" fmla="*/ 11 w 77"/>
                  <a:gd name="T91" fmla="*/ 110 h 138"/>
                  <a:gd name="T92" fmla="*/ 26 w 77"/>
                  <a:gd name="T93" fmla="*/ 123 h 138"/>
                  <a:gd name="T94" fmla="*/ 40 w 77"/>
                  <a:gd name="T95" fmla="*/ 128 h 138"/>
                  <a:gd name="T96" fmla="*/ 51 w 77"/>
                  <a:gd name="T97" fmla="*/ 125 h 138"/>
                  <a:gd name="T98" fmla="*/ 59 w 77"/>
                  <a:gd name="T99" fmla="*/ 116 h 138"/>
                  <a:gd name="T100" fmla="*/ 63 w 77"/>
                  <a:gd name="T101" fmla="*/ 104 h 138"/>
                  <a:gd name="T102" fmla="*/ 65 w 77"/>
                  <a:gd name="T103" fmla="*/ 9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 h="138">
                    <a:moveTo>
                      <a:pt x="77" y="89"/>
                    </a:moveTo>
                    <a:cubicBezTo>
                      <a:pt x="77" y="96"/>
                      <a:pt x="76" y="103"/>
                      <a:pt x="75" y="109"/>
                    </a:cubicBezTo>
                    <a:cubicBezTo>
                      <a:pt x="73" y="115"/>
                      <a:pt x="71" y="120"/>
                      <a:pt x="67" y="125"/>
                    </a:cubicBezTo>
                    <a:cubicBezTo>
                      <a:pt x="64" y="129"/>
                      <a:pt x="60" y="132"/>
                      <a:pt x="55" y="134"/>
                    </a:cubicBezTo>
                    <a:cubicBezTo>
                      <a:pt x="51" y="137"/>
                      <a:pt x="45" y="138"/>
                      <a:pt x="39" y="138"/>
                    </a:cubicBezTo>
                    <a:cubicBezTo>
                      <a:pt x="36" y="138"/>
                      <a:pt x="34" y="138"/>
                      <a:pt x="31" y="137"/>
                    </a:cubicBezTo>
                    <a:cubicBezTo>
                      <a:pt x="29" y="136"/>
                      <a:pt x="27" y="136"/>
                      <a:pt x="25" y="134"/>
                    </a:cubicBezTo>
                    <a:cubicBezTo>
                      <a:pt x="22" y="133"/>
                      <a:pt x="20" y="132"/>
                      <a:pt x="18" y="130"/>
                    </a:cubicBezTo>
                    <a:cubicBezTo>
                      <a:pt x="16" y="128"/>
                      <a:pt x="13" y="125"/>
                      <a:pt x="10" y="123"/>
                    </a:cubicBezTo>
                    <a:cubicBezTo>
                      <a:pt x="10" y="134"/>
                      <a:pt x="10" y="134"/>
                      <a:pt x="10" y="134"/>
                    </a:cubicBezTo>
                    <a:cubicBezTo>
                      <a:pt x="10" y="135"/>
                      <a:pt x="10" y="135"/>
                      <a:pt x="10" y="135"/>
                    </a:cubicBezTo>
                    <a:cubicBezTo>
                      <a:pt x="10" y="136"/>
                      <a:pt x="10" y="136"/>
                      <a:pt x="9" y="136"/>
                    </a:cubicBezTo>
                    <a:cubicBezTo>
                      <a:pt x="9" y="136"/>
                      <a:pt x="8" y="137"/>
                      <a:pt x="7" y="137"/>
                    </a:cubicBezTo>
                    <a:cubicBezTo>
                      <a:pt x="7" y="137"/>
                      <a:pt x="6" y="137"/>
                      <a:pt x="5" y="137"/>
                    </a:cubicBezTo>
                    <a:cubicBezTo>
                      <a:pt x="4" y="137"/>
                      <a:pt x="3" y="137"/>
                      <a:pt x="2" y="137"/>
                    </a:cubicBezTo>
                    <a:cubicBezTo>
                      <a:pt x="2" y="137"/>
                      <a:pt x="1" y="136"/>
                      <a:pt x="1" y="136"/>
                    </a:cubicBezTo>
                    <a:cubicBezTo>
                      <a:pt x="0" y="136"/>
                      <a:pt x="0" y="136"/>
                      <a:pt x="0" y="135"/>
                    </a:cubicBezTo>
                    <a:cubicBezTo>
                      <a:pt x="0" y="135"/>
                      <a:pt x="0" y="135"/>
                      <a:pt x="0" y="134"/>
                    </a:cubicBezTo>
                    <a:cubicBezTo>
                      <a:pt x="0" y="3"/>
                      <a:pt x="0" y="3"/>
                      <a:pt x="0" y="3"/>
                    </a:cubicBezTo>
                    <a:cubicBezTo>
                      <a:pt x="0" y="2"/>
                      <a:pt x="0" y="2"/>
                      <a:pt x="0" y="1"/>
                    </a:cubicBezTo>
                    <a:cubicBezTo>
                      <a:pt x="0" y="1"/>
                      <a:pt x="0" y="1"/>
                      <a:pt x="1" y="1"/>
                    </a:cubicBezTo>
                    <a:cubicBezTo>
                      <a:pt x="1" y="0"/>
                      <a:pt x="2" y="0"/>
                      <a:pt x="3" y="0"/>
                    </a:cubicBezTo>
                    <a:cubicBezTo>
                      <a:pt x="3" y="0"/>
                      <a:pt x="4" y="0"/>
                      <a:pt x="5" y="0"/>
                    </a:cubicBezTo>
                    <a:cubicBezTo>
                      <a:pt x="7" y="0"/>
                      <a:pt x="8" y="0"/>
                      <a:pt x="8" y="0"/>
                    </a:cubicBezTo>
                    <a:cubicBezTo>
                      <a:pt x="9" y="0"/>
                      <a:pt x="10" y="0"/>
                      <a:pt x="10" y="1"/>
                    </a:cubicBezTo>
                    <a:cubicBezTo>
                      <a:pt x="11" y="1"/>
                      <a:pt x="11" y="1"/>
                      <a:pt x="11" y="1"/>
                    </a:cubicBezTo>
                    <a:cubicBezTo>
                      <a:pt x="11" y="2"/>
                      <a:pt x="11" y="2"/>
                      <a:pt x="11" y="3"/>
                    </a:cubicBezTo>
                    <a:cubicBezTo>
                      <a:pt x="11" y="58"/>
                      <a:pt x="11" y="58"/>
                      <a:pt x="11" y="58"/>
                    </a:cubicBezTo>
                    <a:cubicBezTo>
                      <a:pt x="14" y="55"/>
                      <a:pt x="17" y="52"/>
                      <a:pt x="19" y="50"/>
                    </a:cubicBezTo>
                    <a:cubicBezTo>
                      <a:pt x="22" y="48"/>
                      <a:pt x="24" y="47"/>
                      <a:pt x="27" y="46"/>
                    </a:cubicBezTo>
                    <a:cubicBezTo>
                      <a:pt x="29" y="44"/>
                      <a:pt x="32" y="44"/>
                      <a:pt x="34" y="43"/>
                    </a:cubicBezTo>
                    <a:cubicBezTo>
                      <a:pt x="36" y="42"/>
                      <a:pt x="39" y="42"/>
                      <a:pt x="41" y="42"/>
                    </a:cubicBezTo>
                    <a:cubicBezTo>
                      <a:pt x="48" y="42"/>
                      <a:pt x="53" y="43"/>
                      <a:pt x="58" y="46"/>
                    </a:cubicBezTo>
                    <a:cubicBezTo>
                      <a:pt x="62" y="48"/>
                      <a:pt x="66" y="52"/>
                      <a:pt x="69" y="56"/>
                    </a:cubicBezTo>
                    <a:cubicBezTo>
                      <a:pt x="72" y="60"/>
                      <a:pt x="74" y="65"/>
                      <a:pt x="75" y="71"/>
                    </a:cubicBezTo>
                    <a:cubicBezTo>
                      <a:pt x="76" y="76"/>
                      <a:pt x="77" y="83"/>
                      <a:pt x="77" y="89"/>
                    </a:cubicBezTo>
                    <a:close/>
                    <a:moveTo>
                      <a:pt x="65" y="91"/>
                    </a:moveTo>
                    <a:cubicBezTo>
                      <a:pt x="65" y="86"/>
                      <a:pt x="64" y="81"/>
                      <a:pt x="64" y="76"/>
                    </a:cubicBezTo>
                    <a:cubicBezTo>
                      <a:pt x="63" y="72"/>
                      <a:pt x="62" y="68"/>
                      <a:pt x="60" y="64"/>
                    </a:cubicBezTo>
                    <a:cubicBezTo>
                      <a:pt x="58" y="61"/>
                      <a:pt x="55" y="58"/>
                      <a:pt x="52" y="55"/>
                    </a:cubicBezTo>
                    <a:cubicBezTo>
                      <a:pt x="49" y="53"/>
                      <a:pt x="45" y="52"/>
                      <a:pt x="40" y="52"/>
                    </a:cubicBezTo>
                    <a:cubicBezTo>
                      <a:pt x="38" y="52"/>
                      <a:pt x="36" y="53"/>
                      <a:pt x="34" y="53"/>
                    </a:cubicBezTo>
                    <a:cubicBezTo>
                      <a:pt x="31" y="54"/>
                      <a:pt x="29" y="55"/>
                      <a:pt x="27" y="56"/>
                    </a:cubicBezTo>
                    <a:cubicBezTo>
                      <a:pt x="24" y="58"/>
                      <a:pt x="22" y="60"/>
                      <a:pt x="19" y="62"/>
                    </a:cubicBezTo>
                    <a:cubicBezTo>
                      <a:pt x="17" y="65"/>
                      <a:pt x="14" y="68"/>
                      <a:pt x="11" y="71"/>
                    </a:cubicBezTo>
                    <a:cubicBezTo>
                      <a:pt x="11" y="110"/>
                      <a:pt x="11" y="110"/>
                      <a:pt x="11" y="110"/>
                    </a:cubicBezTo>
                    <a:cubicBezTo>
                      <a:pt x="16" y="115"/>
                      <a:pt x="21" y="120"/>
                      <a:pt x="26" y="123"/>
                    </a:cubicBezTo>
                    <a:cubicBezTo>
                      <a:pt x="30" y="126"/>
                      <a:pt x="35" y="128"/>
                      <a:pt x="40" y="128"/>
                    </a:cubicBezTo>
                    <a:cubicBezTo>
                      <a:pt x="44" y="128"/>
                      <a:pt x="48" y="127"/>
                      <a:pt x="51" y="125"/>
                    </a:cubicBezTo>
                    <a:cubicBezTo>
                      <a:pt x="54" y="122"/>
                      <a:pt x="57" y="120"/>
                      <a:pt x="59" y="116"/>
                    </a:cubicBezTo>
                    <a:cubicBezTo>
                      <a:pt x="61" y="113"/>
                      <a:pt x="63" y="109"/>
                      <a:pt x="63" y="104"/>
                    </a:cubicBezTo>
                    <a:cubicBezTo>
                      <a:pt x="64" y="100"/>
                      <a:pt x="65" y="95"/>
                      <a:pt x="65" y="91"/>
                    </a:cubicBez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1" name="Freeform 14">
                <a:extLst>
                  <a:ext uri="{FF2B5EF4-FFF2-40B4-BE49-F238E27FC236}">
                    <a16:creationId xmlns:a16="http://schemas.microsoft.com/office/drawing/2014/main" id="{8B06824F-9439-64D3-3155-6E1BB2A92939}"/>
                  </a:ext>
                </a:extLst>
              </p:cNvPr>
              <p:cNvSpPr>
                <a:spLocks noEditPoints="1"/>
              </p:cNvSpPr>
              <p:nvPr/>
            </p:nvSpPr>
            <p:spPr bwMode="auto">
              <a:xfrm>
                <a:off x="6556942" y="6375380"/>
                <a:ext cx="80931" cy="97912"/>
              </a:xfrm>
              <a:custGeom>
                <a:avLst/>
                <a:gdLst>
                  <a:gd name="T0" fmla="*/ 78 w 78"/>
                  <a:gd name="T1" fmla="*/ 43 h 96"/>
                  <a:gd name="T2" fmla="*/ 76 w 78"/>
                  <a:gd name="T3" fmla="*/ 48 h 96"/>
                  <a:gd name="T4" fmla="*/ 73 w 78"/>
                  <a:gd name="T5" fmla="*/ 50 h 96"/>
                  <a:gd name="T6" fmla="*/ 12 w 78"/>
                  <a:gd name="T7" fmla="*/ 50 h 96"/>
                  <a:gd name="T8" fmla="*/ 14 w 78"/>
                  <a:gd name="T9" fmla="*/ 64 h 96"/>
                  <a:gd name="T10" fmla="*/ 19 w 78"/>
                  <a:gd name="T11" fmla="*/ 76 h 96"/>
                  <a:gd name="T12" fmla="*/ 29 w 78"/>
                  <a:gd name="T13" fmla="*/ 83 h 96"/>
                  <a:gd name="T14" fmla="*/ 44 w 78"/>
                  <a:gd name="T15" fmla="*/ 86 h 96"/>
                  <a:gd name="T16" fmla="*/ 55 w 78"/>
                  <a:gd name="T17" fmla="*/ 85 h 96"/>
                  <a:gd name="T18" fmla="*/ 63 w 78"/>
                  <a:gd name="T19" fmla="*/ 82 h 96"/>
                  <a:gd name="T20" fmla="*/ 69 w 78"/>
                  <a:gd name="T21" fmla="*/ 80 h 96"/>
                  <a:gd name="T22" fmla="*/ 72 w 78"/>
                  <a:gd name="T23" fmla="*/ 79 h 96"/>
                  <a:gd name="T24" fmla="*/ 73 w 78"/>
                  <a:gd name="T25" fmla="*/ 79 h 96"/>
                  <a:gd name="T26" fmla="*/ 74 w 78"/>
                  <a:gd name="T27" fmla="*/ 80 h 96"/>
                  <a:gd name="T28" fmla="*/ 75 w 78"/>
                  <a:gd name="T29" fmla="*/ 82 h 96"/>
                  <a:gd name="T30" fmla="*/ 75 w 78"/>
                  <a:gd name="T31" fmla="*/ 84 h 96"/>
                  <a:gd name="T32" fmla="*/ 75 w 78"/>
                  <a:gd name="T33" fmla="*/ 85 h 96"/>
                  <a:gd name="T34" fmla="*/ 74 w 78"/>
                  <a:gd name="T35" fmla="*/ 86 h 96"/>
                  <a:gd name="T36" fmla="*/ 74 w 78"/>
                  <a:gd name="T37" fmla="*/ 88 h 96"/>
                  <a:gd name="T38" fmla="*/ 73 w 78"/>
                  <a:gd name="T39" fmla="*/ 88 h 96"/>
                  <a:gd name="T40" fmla="*/ 70 w 78"/>
                  <a:gd name="T41" fmla="*/ 90 h 96"/>
                  <a:gd name="T42" fmla="*/ 63 w 78"/>
                  <a:gd name="T43" fmla="*/ 93 h 96"/>
                  <a:gd name="T44" fmla="*/ 54 w 78"/>
                  <a:gd name="T45" fmla="*/ 95 h 96"/>
                  <a:gd name="T46" fmla="*/ 42 w 78"/>
                  <a:gd name="T47" fmla="*/ 96 h 96"/>
                  <a:gd name="T48" fmla="*/ 24 w 78"/>
                  <a:gd name="T49" fmla="*/ 93 h 96"/>
                  <a:gd name="T50" fmla="*/ 11 w 78"/>
                  <a:gd name="T51" fmla="*/ 84 h 96"/>
                  <a:gd name="T52" fmla="*/ 3 w 78"/>
                  <a:gd name="T53" fmla="*/ 69 h 96"/>
                  <a:gd name="T54" fmla="*/ 0 w 78"/>
                  <a:gd name="T55" fmla="*/ 48 h 96"/>
                  <a:gd name="T56" fmla="*/ 3 w 78"/>
                  <a:gd name="T57" fmla="*/ 28 h 96"/>
                  <a:gd name="T58" fmla="*/ 11 w 78"/>
                  <a:gd name="T59" fmla="*/ 13 h 96"/>
                  <a:gd name="T60" fmla="*/ 24 w 78"/>
                  <a:gd name="T61" fmla="*/ 3 h 96"/>
                  <a:gd name="T62" fmla="*/ 41 w 78"/>
                  <a:gd name="T63" fmla="*/ 0 h 96"/>
                  <a:gd name="T64" fmla="*/ 58 w 78"/>
                  <a:gd name="T65" fmla="*/ 4 h 96"/>
                  <a:gd name="T66" fmla="*/ 69 w 78"/>
                  <a:gd name="T67" fmla="*/ 12 h 96"/>
                  <a:gd name="T68" fmla="*/ 76 w 78"/>
                  <a:gd name="T69" fmla="*/ 26 h 96"/>
                  <a:gd name="T70" fmla="*/ 78 w 78"/>
                  <a:gd name="T71" fmla="*/ 41 h 96"/>
                  <a:gd name="T72" fmla="*/ 78 w 78"/>
                  <a:gd name="T73" fmla="*/ 43 h 96"/>
                  <a:gd name="T74" fmla="*/ 66 w 78"/>
                  <a:gd name="T75" fmla="*/ 40 h 96"/>
                  <a:gd name="T76" fmla="*/ 60 w 78"/>
                  <a:gd name="T77" fmla="*/ 18 h 96"/>
                  <a:gd name="T78" fmla="*/ 40 w 78"/>
                  <a:gd name="T79" fmla="*/ 10 h 96"/>
                  <a:gd name="T80" fmla="*/ 28 w 78"/>
                  <a:gd name="T81" fmla="*/ 13 h 96"/>
                  <a:gd name="T82" fmla="*/ 20 w 78"/>
                  <a:gd name="T83" fmla="*/ 19 h 96"/>
                  <a:gd name="T84" fmla="*/ 14 w 78"/>
                  <a:gd name="T85" fmla="*/ 29 h 96"/>
                  <a:gd name="T86" fmla="*/ 12 w 78"/>
                  <a:gd name="T87" fmla="*/ 40 h 96"/>
                  <a:gd name="T88" fmla="*/ 66 w 78"/>
                  <a:gd name="T89"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 h="96">
                    <a:moveTo>
                      <a:pt x="78" y="43"/>
                    </a:moveTo>
                    <a:cubicBezTo>
                      <a:pt x="78" y="46"/>
                      <a:pt x="78" y="47"/>
                      <a:pt x="76" y="48"/>
                    </a:cubicBezTo>
                    <a:cubicBezTo>
                      <a:pt x="75" y="49"/>
                      <a:pt x="74" y="50"/>
                      <a:pt x="73" y="50"/>
                    </a:cubicBezTo>
                    <a:cubicBezTo>
                      <a:pt x="12" y="50"/>
                      <a:pt x="12" y="50"/>
                      <a:pt x="12" y="50"/>
                    </a:cubicBezTo>
                    <a:cubicBezTo>
                      <a:pt x="12" y="55"/>
                      <a:pt x="13" y="60"/>
                      <a:pt x="14" y="64"/>
                    </a:cubicBezTo>
                    <a:cubicBezTo>
                      <a:pt x="15" y="69"/>
                      <a:pt x="17" y="73"/>
                      <a:pt x="19" y="76"/>
                    </a:cubicBezTo>
                    <a:cubicBezTo>
                      <a:pt x="22" y="79"/>
                      <a:pt x="25" y="81"/>
                      <a:pt x="29" y="83"/>
                    </a:cubicBezTo>
                    <a:cubicBezTo>
                      <a:pt x="33" y="85"/>
                      <a:pt x="38" y="86"/>
                      <a:pt x="44" y="86"/>
                    </a:cubicBezTo>
                    <a:cubicBezTo>
                      <a:pt x="48" y="86"/>
                      <a:pt x="51" y="85"/>
                      <a:pt x="55" y="85"/>
                    </a:cubicBezTo>
                    <a:cubicBezTo>
                      <a:pt x="58" y="84"/>
                      <a:pt x="61" y="83"/>
                      <a:pt x="63" y="82"/>
                    </a:cubicBezTo>
                    <a:cubicBezTo>
                      <a:pt x="66" y="81"/>
                      <a:pt x="67" y="81"/>
                      <a:pt x="69" y="80"/>
                    </a:cubicBezTo>
                    <a:cubicBezTo>
                      <a:pt x="71" y="79"/>
                      <a:pt x="72" y="79"/>
                      <a:pt x="72" y="79"/>
                    </a:cubicBezTo>
                    <a:cubicBezTo>
                      <a:pt x="73" y="79"/>
                      <a:pt x="73" y="79"/>
                      <a:pt x="73" y="79"/>
                    </a:cubicBezTo>
                    <a:cubicBezTo>
                      <a:pt x="74" y="79"/>
                      <a:pt x="74" y="80"/>
                      <a:pt x="74" y="80"/>
                    </a:cubicBezTo>
                    <a:cubicBezTo>
                      <a:pt x="74" y="80"/>
                      <a:pt x="74" y="81"/>
                      <a:pt x="75" y="82"/>
                    </a:cubicBezTo>
                    <a:cubicBezTo>
                      <a:pt x="75" y="82"/>
                      <a:pt x="75" y="83"/>
                      <a:pt x="75" y="84"/>
                    </a:cubicBezTo>
                    <a:cubicBezTo>
                      <a:pt x="75" y="84"/>
                      <a:pt x="75" y="85"/>
                      <a:pt x="75" y="85"/>
                    </a:cubicBezTo>
                    <a:cubicBezTo>
                      <a:pt x="75" y="86"/>
                      <a:pt x="74" y="86"/>
                      <a:pt x="74" y="86"/>
                    </a:cubicBezTo>
                    <a:cubicBezTo>
                      <a:pt x="74" y="87"/>
                      <a:pt x="74" y="87"/>
                      <a:pt x="74" y="88"/>
                    </a:cubicBezTo>
                    <a:cubicBezTo>
                      <a:pt x="74" y="88"/>
                      <a:pt x="73" y="88"/>
                      <a:pt x="73" y="88"/>
                    </a:cubicBezTo>
                    <a:cubicBezTo>
                      <a:pt x="73" y="89"/>
                      <a:pt x="72" y="89"/>
                      <a:pt x="70" y="90"/>
                    </a:cubicBezTo>
                    <a:cubicBezTo>
                      <a:pt x="68" y="91"/>
                      <a:pt x="66" y="92"/>
                      <a:pt x="63" y="93"/>
                    </a:cubicBezTo>
                    <a:cubicBezTo>
                      <a:pt x="61" y="93"/>
                      <a:pt x="58" y="94"/>
                      <a:pt x="54" y="95"/>
                    </a:cubicBezTo>
                    <a:cubicBezTo>
                      <a:pt x="50" y="95"/>
                      <a:pt x="46" y="96"/>
                      <a:pt x="42" y="96"/>
                    </a:cubicBezTo>
                    <a:cubicBezTo>
                      <a:pt x="35" y="96"/>
                      <a:pt x="29" y="95"/>
                      <a:pt x="24" y="93"/>
                    </a:cubicBezTo>
                    <a:cubicBezTo>
                      <a:pt x="19" y="91"/>
                      <a:pt x="14" y="88"/>
                      <a:pt x="11" y="84"/>
                    </a:cubicBezTo>
                    <a:cubicBezTo>
                      <a:pt x="7" y="80"/>
                      <a:pt x="4" y="75"/>
                      <a:pt x="3" y="69"/>
                    </a:cubicBezTo>
                    <a:cubicBezTo>
                      <a:pt x="1" y="63"/>
                      <a:pt x="0" y="56"/>
                      <a:pt x="0" y="48"/>
                    </a:cubicBezTo>
                    <a:cubicBezTo>
                      <a:pt x="0" y="41"/>
                      <a:pt x="1" y="34"/>
                      <a:pt x="3" y="28"/>
                    </a:cubicBezTo>
                    <a:cubicBezTo>
                      <a:pt x="5" y="22"/>
                      <a:pt x="7" y="17"/>
                      <a:pt x="11" y="13"/>
                    </a:cubicBezTo>
                    <a:cubicBezTo>
                      <a:pt x="14" y="9"/>
                      <a:pt x="19" y="6"/>
                      <a:pt x="24" y="3"/>
                    </a:cubicBezTo>
                    <a:cubicBezTo>
                      <a:pt x="29" y="1"/>
                      <a:pt x="35" y="0"/>
                      <a:pt x="41" y="0"/>
                    </a:cubicBezTo>
                    <a:cubicBezTo>
                      <a:pt x="47" y="0"/>
                      <a:pt x="53" y="1"/>
                      <a:pt x="58" y="4"/>
                    </a:cubicBezTo>
                    <a:cubicBezTo>
                      <a:pt x="62" y="6"/>
                      <a:pt x="66" y="9"/>
                      <a:pt x="69" y="12"/>
                    </a:cubicBezTo>
                    <a:cubicBezTo>
                      <a:pt x="72" y="16"/>
                      <a:pt x="75" y="21"/>
                      <a:pt x="76" y="26"/>
                    </a:cubicBezTo>
                    <a:cubicBezTo>
                      <a:pt x="77" y="30"/>
                      <a:pt x="78" y="36"/>
                      <a:pt x="78" y="41"/>
                    </a:cubicBezTo>
                    <a:lnTo>
                      <a:pt x="78" y="43"/>
                    </a:lnTo>
                    <a:close/>
                    <a:moveTo>
                      <a:pt x="66" y="40"/>
                    </a:moveTo>
                    <a:cubicBezTo>
                      <a:pt x="66" y="31"/>
                      <a:pt x="64" y="23"/>
                      <a:pt x="60" y="18"/>
                    </a:cubicBezTo>
                    <a:cubicBezTo>
                      <a:pt x="55" y="13"/>
                      <a:pt x="49" y="10"/>
                      <a:pt x="40" y="10"/>
                    </a:cubicBezTo>
                    <a:cubicBezTo>
                      <a:pt x="36" y="10"/>
                      <a:pt x="32" y="11"/>
                      <a:pt x="28" y="13"/>
                    </a:cubicBezTo>
                    <a:cubicBezTo>
                      <a:pt x="25" y="14"/>
                      <a:pt x="22" y="17"/>
                      <a:pt x="20" y="19"/>
                    </a:cubicBezTo>
                    <a:cubicBezTo>
                      <a:pt x="17" y="22"/>
                      <a:pt x="16" y="25"/>
                      <a:pt x="14" y="29"/>
                    </a:cubicBezTo>
                    <a:cubicBezTo>
                      <a:pt x="13" y="32"/>
                      <a:pt x="12" y="36"/>
                      <a:pt x="12" y="40"/>
                    </a:cubicBezTo>
                    <a:lnTo>
                      <a:pt x="66" y="40"/>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2" name="Freeform 15">
                <a:extLst>
                  <a:ext uri="{FF2B5EF4-FFF2-40B4-BE49-F238E27FC236}">
                    <a16:creationId xmlns:a16="http://schemas.microsoft.com/office/drawing/2014/main" id="{12FFBA66-F13E-F6D1-1829-A07327DDCEC6}"/>
                  </a:ext>
                </a:extLst>
              </p:cNvPr>
              <p:cNvSpPr>
                <a:spLocks/>
              </p:cNvSpPr>
              <p:nvPr/>
            </p:nvSpPr>
            <p:spPr bwMode="auto">
              <a:xfrm>
                <a:off x="6654813" y="6375380"/>
                <a:ext cx="48935" cy="97912"/>
              </a:xfrm>
              <a:custGeom>
                <a:avLst/>
                <a:gdLst>
                  <a:gd name="T0" fmla="*/ 49 w 49"/>
                  <a:gd name="T1" fmla="*/ 8 h 95"/>
                  <a:gd name="T2" fmla="*/ 49 w 49"/>
                  <a:gd name="T3" fmla="*/ 11 h 95"/>
                  <a:gd name="T4" fmla="*/ 49 w 49"/>
                  <a:gd name="T5" fmla="*/ 12 h 95"/>
                  <a:gd name="T6" fmla="*/ 48 w 49"/>
                  <a:gd name="T7" fmla="*/ 13 h 95"/>
                  <a:gd name="T8" fmla="*/ 47 w 49"/>
                  <a:gd name="T9" fmla="*/ 14 h 95"/>
                  <a:gd name="T10" fmla="*/ 45 w 49"/>
                  <a:gd name="T11" fmla="*/ 13 h 95"/>
                  <a:gd name="T12" fmla="*/ 42 w 49"/>
                  <a:gd name="T13" fmla="*/ 12 h 95"/>
                  <a:gd name="T14" fmla="*/ 39 w 49"/>
                  <a:gd name="T15" fmla="*/ 11 h 95"/>
                  <a:gd name="T16" fmla="*/ 35 w 49"/>
                  <a:gd name="T17" fmla="*/ 11 h 95"/>
                  <a:gd name="T18" fmla="*/ 30 w 49"/>
                  <a:gd name="T19" fmla="*/ 12 h 95"/>
                  <a:gd name="T20" fmla="*/ 24 w 49"/>
                  <a:gd name="T21" fmla="*/ 16 h 95"/>
                  <a:gd name="T22" fmla="*/ 18 w 49"/>
                  <a:gd name="T23" fmla="*/ 22 h 95"/>
                  <a:gd name="T24" fmla="*/ 12 w 49"/>
                  <a:gd name="T25" fmla="*/ 32 h 95"/>
                  <a:gd name="T26" fmla="*/ 12 w 49"/>
                  <a:gd name="T27" fmla="*/ 92 h 95"/>
                  <a:gd name="T28" fmla="*/ 11 w 49"/>
                  <a:gd name="T29" fmla="*/ 93 h 95"/>
                  <a:gd name="T30" fmla="*/ 10 w 49"/>
                  <a:gd name="T31" fmla="*/ 94 h 95"/>
                  <a:gd name="T32" fmla="*/ 9 w 49"/>
                  <a:gd name="T33" fmla="*/ 95 h 95"/>
                  <a:gd name="T34" fmla="*/ 6 w 49"/>
                  <a:gd name="T35" fmla="*/ 95 h 95"/>
                  <a:gd name="T36" fmla="*/ 3 w 49"/>
                  <a:gd name="T37" fmla="*/ 95 h 95"/>
                  <a:gd name="T38" fmla="*/ 1 w 49"/>
                  <a:gd name="T39" fmla="*/ 94 h 95"/>
                  <a:gd name="T40" fmla="*/ 0 w 49"/>
                  <a:gd name="T41" fmla="*/ 93 h 95"/>
                  <a:gd name="T42" fmla="*/ 0 w 49"/>
                  <a:gd name="T43" fmla="*/ 92 h 95"/>
                  <a:gd name="T44" fmla="*/ 0 w 49"/>
                  <a:gd name="T45" fmla="*/ 4 h 95"/>
                  <a:gd name="T46" fmla="*/ 0 w 49"/>
                  <a:gd name="T47" fmla="*/ 3 h 95"/>
                  <a:gd name="T48" fmla="*/ 1 w 49"/>
                  <a:gd name="T49" fmla="*/ 2 h 95"/>
                  <a:gd name="T50" fmla="*/ 3 w 49"/>
                  <a:gd name="T51" fmla="*/ 1 h 95"/>
                  <a:gd name="T52" fmla="*/ 6 w 49"/>
                  <a:gd name="T53" fmla="*/ 1 h 95"/>
                  <a:gd name="T54" fmla="*/ 8 w 49"/>
                  <a:gd name="T55" fmla="*/ 1 h 95"/>
                  <a:gd name="T56" fmla="*/ 10 w 49"/>
                  <a:gd name="T57" fmla="*/ 2 h 95"/>
                  <a:gd name="T58" fmla="*/ 11 w 49"/>
                  <a:gd name="T59" fmla="*/ 3 h 95"/>
                  <a:gd name="T60" fmla="*/ 11 w 49"/>
                  <a:gd name="T61" fmla="*/ 4 h 95"/>
                  <a:gd name="T62" fmla="*/ 11 w 49"/>
                  <a:gd name="T63" fmla="*/ 18 h 95"/>
                  <a:gd name="T64" fmla="*/ 18 w 49"/>
                  <a:gd name="T65" fmla="*/ 9 h 95"/>
                  <a:gd name="T66" fmla="*/ 24 w 49"/>
                  <a:gd name="T67" fmla="*/ 3 h 95"/>
                  <a:gd name="T68" fmla="*/ 30 w 49"/>
                  <a:gd name="T69" fmla="*/ 1 h 95"/>
                  <a:gd name="T70" fmla="*/ 36 w 49"/>
                  <a:gd name="T71" fmla="*/ 0 h 95"/>
                  <a:gd name="T72" fmla="*/ 39 w 49"/>
                  <a:gd name="T73" fmla="*/ 0 h 95"/>
                  <a:gd name="T74" fmla="*/ 42 w 49"/>
                  <a:gd name="T75" fmla="*/ 1 h 95"/>
                  <a:gd name="T76" fmla="*/ 46 w 49"/>
                  <a:gd name="T77" fmla="*/ 2 h 95"/>
                  <a:gd name="T78" fmla="*/ 48 w 49"/>
                  <a:gd name="T79" fmla="*/ 3 h 95"/>
                  <a:gd name="T80" fmla="*/ 49 w 49"/>
                  <a:gd name="T81" fmla="*/ 4 h 95"/>
                  <a:gd name="T82" fmla="*/ 49 w 49"/>
                  <a:gd name="T83" fmla="*/ 4 h 95"/>
                  <a:gd name="T84" fmla="*/ 49 w 49"/>
                  <a:gd name="T85" fmla="*/ 6 h 95"/>
                  <a:gd name="T86" fmla="*/ 49 w 49"/>
                  <a:gd name="T87"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 h="95">
                    <a:moveTo>
                      <a:pt x="49" y="8"/>
                    </a:moveTo>
                    <a:cubicBezTo>
                      <a:pt x="49" y="9"/>
                      <a:pt x="49" y="10"/>
                      <a:pt x="49" y="11"/>
                    </a:cubicBezTo>
                    <a:cubicBezTo>
                      <a:pt x="49" y="11"/>
                      <a:pt x="49" y="12"/>
                      <a:pt x="49" y="12"/>
                    </a:cubicBezTo>
                    <a:cubicBezTo>
                      <a:pt x="49" y="13"/>
                      <a:pt x="48" y="13"/>
                      <a:pt x="48" y="13"/>
                    </a:cubicBezTo>
                    <a:cubicBezTo>
                      <a:pt x="48" y="14"/>
                      <a:pt x="48" y="14"/>
                      <a:pt x="47" y="14"/>
                    </a:cubicBezTo>
                    <a:cubicBezTo>
                      <a:pt x="47" y="14"/>
                      <a:pt x="46" y="14"/>
                      <a:pt x="45" y="13"/>
                    </a:cubicBezTo>
                    <a:cubicBezTo>
                      <a:pt x="44" y="13"/>
                      <a:pt x="43" y="13"/>
                      <a:pt x="42" y="12"/>
                    </a:cubicBezTo>
                    <a:cubicBezTo>
                      <a:pt x="41" y="12"/>
                      <a:pt x="40" y="12"/>
                      <a:pt x="39" y="11"/>
                    </a:cubicBezTo>
                    <a:cubicBezTo>
                      <a:pt x="38" y="11"/>
                      <a:pt x="36" y="11"/>
                      <a:pt x="35" y="11"/>
                    </a:cubicBezTo>
                    <a:cubicBezTo>
                      <a:pt x="33" y="11"/>
                      <a:pt x="31" y="11"/>
                      <a:pt x="30" y="12"/>
                    </a:cubicBezTo>
                    <a:cubicBezTo>
                      <a:pt x="28" y="13"/>
                      <a:pt x="26" y="14"/>
                      <a:pt x="24" y="16"/>
                    </a:cubicBezTo>
                    <a:cubicBezTo>
                      <a:pt x="22" y="17"/>
                      <a:pt x="20" y="20"/>
                      <a:pt x="18" y="22"/>
                    </a:cubicBezTo>
                    <a:cubicBezTo>
                      <a:pt x="16" y="25"/>
                      <a:pt x="14" y="28"/>
                      <a:pt x="12" y="32"/>
                    </a:cubicBezTo>
                    <a:cubicBezTo>
                      <a:pt x="12" y="92"/>
                      <a:pt x="12" y="92"/>
                      <a:pt x="12" y="92"/>
                    </a:cubicBezTo>
                    <a:cubicBezTo>
                      <a:pt x="12" y="93"/>
                      <a:pt x="12" y="93"/>
                      <a:pt x="11" y="93"/>
                    </a:cubicBezTo>
                    <a:cubicBezTo>
                      <a:pt x="11" y="94"/>
                      <a:pt x="11" y="94"/>
                      <a:pt x="10" y="94"/>
                    </a:cubicBezTo>
                    <a:cubicBezTo>
                      <a:pt x="10" y="94"/>
                      <a:pt x="9" y="94"/>
                      <a:pt x="9" y="95"/>
                    </a:cubicBezTo>
                    <a:cubicBezTo>
                      <a:pt x="8" y="95"/>
                      <a:pt x="7" y="95"/>
                      <a:pt x="6" y="95"/>
                    </a:cubicBezTo>
                    <a:cubicBezTo>
                      <a:pt x="5" y="95"/>
                      <a:pt x="4" y="95"/>
                      <a:pt x="3" y="95"/>
                    </a:cubicBezTo>
                    <a:cubicBezTo>
                      <a:pt x="2" y="94"/>
                      <a:pt x="2" y="94"/>
                      <a:pt x="1" y="94"/>
                    </a:cubicBezTo>
                    <a:cubicBezTo>
                      <a:pt x="1" y="94"/>
                      <a:pt x="0" y="94"/>
                      <a:pt x="0" y="93"/>
                    </a:cubicBezTo>
                    <a:cubicBezTo>
                      <a:pt x="0" y="93"/>
                      <a:pt x="0" y="93"/>
                      <a:pt x="0" y="92"/>
                    </a:cubicBezTo>
                    <a:cubicBezTo>
                      <a:pt x="0" y="4"/>
                      <a:pt x="0" y="4"/>
                      <a:pt x="0" y="4"/>
                    </a:cubicBezTo>
                    <a:cubicBezTo>
                      <a:pt x="0" y="3"/>
                      <a:pt x="0" y="3"/>
                      <a:pt x="0" y="3"/>
                    </a:cubicBezTo>
                    <a:cubicBezTo>
                      <a:pt x="0" y="2"/>
                      <a:pt x="1" y="2"/>
                      <a:pt x="1" y="2"/>
                    </a:cubicBezTo>
                    <a:cubicBezTo>
                      <a:pt x="2" y="2"/>
                      <a:pt x="2" y="2"/>
                      <a:pt x="3" y="1"/>
                    </a:cubicBezTo>
                    <a:cubicBezTo>
                      <a:pt x="4" y="1"/>
                      <a:pt x="4" y="1"/>
                      <a:pt x="6" y="1"/>
                    </a:cubicBezTo>
                    <a:cubicBezTo>
                      <a:pt x="7" y="1"/>
                      <a:pt x="8" y="1"/>
                      <a:pt x="8" y="1"/>
                    </a:cubicBezTo>
                    <a:cubicBezTo>
                      <a:pt x="9" y="2"/>
                      <a:pt x="10" y="2"/>
                      <a:pt x="10" y="2"/>
                    </a:cubicBezTo>
                    <a:cubicBezTo>
                      <a:pt x="10" y="2"/>
                      <a:pt x="11" y="2"/>
                      <a:pt x="11" y="3"/>
                    </a:cubicBezTo>
                    <a:cubicBezTo>
                      <a:pt x="11" y="3"/>
                      <a:pt x="11" y="3"/>
                      <a:pt x="11" y="4"/>
                    </a:cubicBezTo>
                    <a:cubicBezTo>
                      <a:pt x="11" y="18"/>
                      <a:pt x="11" y="18"/>
                      <a:pt x="11" y="18"/>
                    </a:cubicBezTo>
                    <a:cubicBezTo>
                      <a:pt x="14" y="14"/>
                      <a:pt x="16" y="11"/>
                      <a:pt x="18" y="9"/>
                    </a:cubicBezTo>
                    <a:cubicBezTo>
                      <a:pt x="20" y="7"/>
                      <a:pt x="22" y="5"/>
                      <a:pt x="24" y="3"/>
                    </a:cubicBezTo>
                    <a:cubicBezTo>
                      <a:pt x="26" y="2"/>
                      <a:pt x="28" y="1"/>
                      <a:pt x="30" y="1"/>
                    </a:cubicBezTo>
                    <a:cubicBezTo>
                      <a:pt x="32" y="0"/>
                      <a:pt x="34" y="0"/>
                      <a:pt x="36" y="0"/>
                    </a:cubicBezTo>
                    <a:cubicBezTo>
                      <a:pt x="37" y="0"/>
                      <a:pt x="38" y="0"/>
                      <a:pt x="39" y="0"/>
                    </a:cubicBezTo>
                    <a:cubicBezTo>
                      <a:pt x="40" y="0"/>
                      <a:pt x="41" y="1"/>
                      <a:pt x="42" y="1"/>
                    </a:cubicBezTo>
                    <a:cubicBezTo>
                      <a:pt x="44" y="1"/>
                      <a:pt x="45" y="1"/>
                      <a:pt x="46" y="2"/>
                    </a:cubicBezTo>
                    <a:cubicBezTo>
                      <a:pt x="47" y="2"/>
                      <a:pt x="47" y="3"/>
                      <a:pt x="48" y="3"/>
                    </a:cubicBezTo>
                    <a:cubicBezTo>
                      <a:pt x="48" y="3"/>
                      <a:pt x="48" y="3"/>
                      <a:pt x="49" y="4"/>
                    </a:cubicBezTo>
                    <a:cubicBezTo>
                      <a:pt x="49" y="4"/>
                      <a:pt x="49" y="4"/>
                      <a:pt x="49" y="4"/>
                    </a:cubicBezTo>
                    <a:cubicBezTo>
                      <a:pt x="49" y="5"/>
                      <a:pt x="49" y="5"/>
                      <a:pt x="49" y="6"/>
                    </a:cubicBezTo>
                    <a:cubicBezTo>
                      <a:pt x="49" y="7"/>
                      <a:pt x="49" y="7"/>
                      <a:pt x="49" y="8"/>
                    </a:cubicBez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3" name="Freeform 16">
                <a:extLst>
                  <a:ext uri="{FF2B5EF4-FFF2-40B4-BE49-F238E27FC236}">
                    <a16:creationId xmlns:a16="http://schemas.microsoft.com/office/drawing/2014/main" id="{17A1B7B0-0838-ABCC-3759-BB00BBD298AD}"/>
                  </a:ext>
                </a:extLst>
              </p:cNvPr>
              <p:cNvSpPr>
                <a:spLocks/>
              </p:cNvSpPr>
              <p:nvPr/>
            </p:nvSpPr>
            <p:spPr bwMode="auto">
              <a:xfrm>
                <a:off x="6701866" y="6375380"/>
                <a:ext cx="62111" cy="97912"/>
              </a:xfrm>
              <a:custGeom>
                <a:avLst/>
                <a:gdLst>
                  <a:gd name="T0" fmla="*/ 60 w 60"/>
                  <a:gd name="T1" fmla="*/ 69 h 96"/>
                  <a:gd name="T2" fmla="*/ 58 w 60"/>
                  <a:gd name="T3" fmla="*/ 80 h 96"/>
                  <a:gd name="T4" fmla="*/ 51 w 60"/>
                  <a:gd name="T5" fmla="*/ 89 h 96"/>
                  <a:gd name="T6" fmla="*/ 41 w 60"/>
                  <a:gd name="T7" fmla="*/ 94 h 96"/>
                  <a:gd name="T8" fmla="*/ 27 w 60"/>
                  <a:gd name="T9" fmla="*/ 96 h 96"/>
                  <a:gd name="T10" fmla="*/ 19 w 60"/>
                  <a:gd name="T11" fmla="*/ 95 h 96"/>
                  <a:gd name="T12" fmla="*/ 11 w 60"/>
                  <a:gd name="T13" fmla="*/ 93 h 96"/>
                  <a:gd name="T14" fmla="*/ 6 w 60"/>
                  <a:gd name="T15" fmla="*/ 91 h 96"/>
                  <a:gd name="T16" fmla="*/ 2 w 60"/>
                  <a:gd name="T17" fmla="*/ 89 h 96"/>
                  <a:gd name="T18" fmla="*/ 1 w 60"/>
                  <a:gd name="T19" fmla="*/ 86 h 96"/>
                  <a:gd name="T20" fmla="*/ 0 w 60"/>
                  <a:gd name="T21" fmla="*/ 82 h 96"/>
                  <a:gd name="T22" fmla="*/ 0 w 60"/>
                  <a:gd name="T23" fmla="*/ 80 h 96"/>
                  <a:gd name="T24" fmla="*/ 1 w 60"/>
                  <a:gd name="T25" fmla="*/ 78 h 96"/>
                  <a:gd name="T26" fmla="*/ 2 w 60"/>
                  <a:gd name="T27" fmla="*/ 77 h 96"/>
                  <a:gd name="T28" fmla="*/ 3 w 60"/>
                  <a:gd name="T29" fmla="*/ 77 h 96"/>
                  <a:gd name="T30" fmla="*/ 6 w 60"/>
                  <a:gd name="T31" fmla="*/ 78 h 96"/>
                  <a:gd name="T32" fmla="*/ 11 w 60"/>
                  <a:gd name="T33" fmla="*/ 81 h 96"/>
                  <a:gd name="T34" fmla="*/ 18 w 60"/>
                  <a:gd name="T35" fmla="*/ 84 h 96"/>
                  <a:gd name="T36" fmla="*/ 28 w 60"/>
                  <a:gd name="T37" fmla="*/ 86 h 96"/>
                  <a:gd name="T38" fmla="*/ 36 w 60"/>
                  <a:gd name="T39" fmla="*/ 85 h 96"/>
                  <a:gd name="T40" fmla="*/ 43 w 60"/>
                  <a:gd name="T41" fmla="*/ 82 h 96"/>
                  <a:gd name="T42" fmla="*/ 47 w 60"/>
                  <a:gd name="T43" fmla="*/ 77 h 96"/>
                  <a:gd name="T44" fmla="*/ 49 w 60"/>
                  <a:gd name="T45" fmla="*/ 70 h 96"/>
                  <a:gd name="T46" fmla="*/ 47 w 60"/>
                  <a:gd name="T47" fmla="*/ 63 h 96"/>
                  <a:gd name="T48" fmla="*/ 42 w 60"/>
                  <a:gd name="T49" fmla="*/ 58 h 96"/>
                  <a:gd name="T50" fmla="*/ 34 w 60"/>
                  <a:gd name="T51" fmla="*/ 54 h 96"/>
                  <a:gd name="T52" fmla="*/ 26 w 60"/>
                  <a:gd name="T53" fmla="*/ 51 h 96"/>
                  <a:gd name="T54" fmla="*/ 18 w 60"/>
                  <a:gd name="T55" fmla="*/ 47 h 96"/>
                  <a:gd name="T56" fmla="*/ 10 w 60"/>
                  <a:gd name="T57" fmla="*/ 42 h 96"/>
                  <a:gd name="T58" fmla="*/ 5 w 60"/>
                  <a:gd name="T59" fmla="*/ 35 h 96"/>
                  <a:gd name="T60" fmla="*/ 3 w 60"/>
                  <a:gd name="T61" fmla="*/ 25 h 96"/>
                  <a:gd name="T62" fmla="*/ 5 w 60"/>
                  <a:gd name="T63" fmla="*/ 16 h 96"/>
                  <a:gd name="T64" fmla="*/ 10 w 60"/>
                  <a:gd name="T65" fmla="*/ 8 h 96"/>
                  <a:gd name="T66" fmla="*/ 20 w 60"/>
                  <a:gd name="T67" fmla="*/ 2 h 96"/>
                  <a:gd name="T68" fmla="*/ 33 w 60"/>
                  <a:gd name="T69" fmla="*/ 0 h 96"/>
                  <a:gd name="T70" fmla="*/ 40 w 60"/>
                  <a:gd name="T71" fmla="*/ 1 h 96"/>
                  <a:gd name="T72" fmla="*/ 46 w 60"/>
                  <a:gd name="T73" fmla="*/ 2 h 96"/>
                  <a:gd name="T74" fmla="*/ 51 w 60"/>
                  <a:gd name="T75" fmla="*/ 4 h 96"/>
                  <a:gd name="T76" fmla="*/ 54 w 60"/>
                  <a:gd name="T77" fmla="*/ 6 h 96"/>
                  <a:gd name="T78" fmla="*/ 55 w 60"/>
                  <a:gd name="T79" fmla="*/ 7 h 96"/>
                  <a:gd name="T80" fmla="*/ 56 w 60"/>
                  <a:gd name="T81" fmla="*/ 8 h 96"/>
                  <a:gd name="T82" fmla="*/ 56 w 60"/>
                  <a:gd name="T83" fmla="*/ 10 h 96"/>
                  <a:gd name="T84" fmla="*/ 56 w 60"/>
                  <a:gd name="T85" fmla="*/ 12 h 96"/>
                  <a:gd name="T86" fmla="*/ 56 w 60"/>
                  <a:gd name="T87" fmla="*/ 14 h 96"/>
                  <a:gd name="T88" fmla="*/ 55 w 60"/>
                  <a:gd name="T89" fmla="*/ 15 h 96"/>
                  <a:gd name="T90" fmla="*/ 55 w 60"/>
                  <a:gd name="T91" fmla="*/ 16 h 96"/>
                  <a:gd name="T92" fmla="*/ 54 w 60"/>
                  <a:gd name="T93" fmla="*/ 17 h 96"/>
                  <a:gd name="T94" fmla="*/ 51 w 60"/>
                  <a:gd name="T95" fmla="*/ 16 h 96"/>
                  <a:gd name="T96" fmla="*/ 47 w 60"/>
                  <a:gd name="T97" fmla="*/ 13 h 96"/>
                  <a:gd name="T98" fmla="*/ 41 w 60"/>
                  <a:gd name="T99" fmla="*/ 11 h 96"/>
                  <a:gd name="T100" fmla="*/ 33 w 60"/>
                  <a:gd name="T101" fmla="*/ 10 h 96"/>
                  <a:gd name="T102" fmla="*/ 25 w 60"/>
                  <a:gd name="T103" fmla="*/ 11 h 96"/>
                  <a:gd name="T104" fmla="*/ 19 w 60"/>
                  <a:gd name="T105" fmla="*/ 14 h 96"/>
                  <a:gd name="T106" fmla="*/ 16 w 60"/>
                  <a:gd name="T107" fmla="*/ 19 h 96"/>
                  <a:gd name="T108" fmla="*/ 15 w 60"/>
                  <a:gd name="T109" fmla="*/ 24 h 96"/>
                  <a:gd name="T110" fmla="*/ 16 w 60"/>
                  <a:gd name="T111" fmla="*/ 32 h 96"/>
                  <a:gd name="T112" fmla="*/ 22 w 60"/>
                  <a:gd name="T113" fmla="*/ 37 h 96"/>
                  <a:gd name="T114" fmla="*/ 29 w 60"/>
                  <a:gd name="T115" fmla="*/ 41 h 96"/>
                  <a:gd name="T116" fmla="*/ 37 w 60"/>
                  <a:gd name="T117" fmla="*/ 44 h 96"/>
                  <a:gd name="T118" fmla="*/ 46 w 60"/>
                  <a:gd name="T119" fmla="*/ 48 h 96"/>
                  <a:gd name="T120" fmla="*/ 53 w 60"/>
                  <a:gd name="T121" fmla="*/ 52 h 96"/>
                  <a:gd name="T122" fmla="*/ 58 w 60"/>
                  <a:gd name="T123" fmla="*/ 59 h 96"/>
                  <a:gd name="T124" fmla="*/ 60 w 60"/>
                  <a:gd name="T125"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96">
                    <a:moveTo>
                      <a:pt x="60" y="69"/>
                    </a:moveTo>
                    <a:cubicBezTo>
                      <a:pt x="60" y="73"/>
                      <a:pt x="59" y="77"/>
                      <a:pt x="58" y="80"/>
                    </a:cubicBezTo>
                    <a:cubicBezTo>
                      <a:pt x="56" y="83"/>
                      <a:pt x="54" y="86"/>
                      <a:pt x="51" y="89"/>
                    </a:cubicBezTo>
                    <a:cubicBezTo>
                      <a:pt x="48" y="91"/>
                      <a:pt x="45" y="93"/>
                      <a:pt x="41" y="94"/>
                    </a:cubicBezTo>
                    <a:cubicBezTo>
                      <a:pt x="37" y="95"/>
                      <a:pt x="32" y="96"/>
                      <a:pt x="27" y="96"/>
                    </a:cubicBezTo>
                    <a:cubicBezTo>
                      <a:pt x="24" y="96"/>
                      <a:pt x="21" y="96"/>
                      <a:pt x="19" y="95"/>
                    </a:cubicBezTo>
                    <a:cubicBezTo>
                      <a:pt x="16" y="95"/>
                      <a:pt x="13" y="94"/>
                      <a:pt x="11" y="93"/>
                    </a:cubicBezTo>
                    <a:cubicBezTo>
                      <a:pt x="9" y="92"/>
                      <a:pt x="7" y="92"/>
                      <a:pt x="6" y="91"/>
                    </a:cubicBezTo>
                    <a:cubicBezTo>
                      <a:pt x="4" y="90"/>
                      <a:pt x="3" y="89"/>
                      <a:pt x="2" y="89"/>
                    </a:cubicBezTo>
                    <a:cubicBezTo>
                      <a:pt x="1" y="88"/>
                      <a:pt x="1" y="87"/>
                      <a:pt x="1" y="86"/>
                    </a:cubicBezTo>
                    <a:cubicBezTo>
                      <a:pt x="0" y="85"/>
                      <a:pt x="0" y="84"/>
                      <a:pt x="0" y="82"/>
                    </a:cubicBezTo>
                    <a:cubicBezTo>
                      <a:pt x="0" y="81"/>
                      <a:pt x="0" y="81"/>
                      <a:pt x="0" y="80"/>
                    </a:cubicBezTo>
                    <a:cubicBezTo>
                      <a:pt x="0" y="79"/>
                      <a:pt x="1" y="79"/>
                      <a:pt x="1" y="78"/>
                    </a:cubicBezTo>
                    <a:cubicBezTo>
                      <a:pt x="1" y="78"/>
                      <a:pt x="1" y="78"/>
                      <a:pt x="2" y="77"/>
                    </a:cubicBezTo>
                    <a:cubicBezTo>
                      <a:pt x="2" y="77"/>
                      <a:pt x="2" y="77"/>
                      <a:pt x="3" y="77"/>
                    </a:cubicBezTo>
                    <a:cubicBezTo>
                      <a:pt x="3" y="77"/>
                      <a:pt x="4" y="77"/>
                      <a:pt x="6" y="78"/>
                    </a:cubicBezTo>
                    <a:cubicBezTo>
                      <a:pt x="7" y="79"/>
                      <a:pt x="9" y="80"/>
                      <a:pt x="11" y="81"/>
                    </a:cubicBezTo>
                    <a:cubicBezTo>
                      <a:pt x="13" y="82"/>
                      <a:pt x="15" y="83"/>
                      <a:pt x="18" y="84"/>
                    </a:cubicBezTo>
                    <a:cubicBezTo>
                      <a:pt x="21" y="85"/>
                      <a:pt x="24" y="86"/>
                      <a:pt x="28" y="86"/>
                    </a:cubicBezTo>
                    <a:cubicBezTo>
                      <a:pt x="31" y="86"/>
                      <a:pt x="34" y="85"/>
                      <a:pt x="36" y="85"/>
                    </a:cubicBezTo>
                    <a:cubicBezTo>
                      <a:pt x="39" y="84"/>
                      <a:pt x="41" y="83"/>
                      <a:pt x="43" y="82"/>
                    </a:cubicBezTo>
                    <a:cubicBezTo>
                      <a:pt x="45" y="80"/>
                      <a:pt x="46" y="79"/>
                      <a:pt x="47" y="77"/>
                    </a:cubicBezTo>
                    <a:cubicBezTo>
                      <a:pt x="48" y="75"/>
                      <a:pt x="49" y="72"/>
                      <a:pt x="49" y="70"/>
                    </a:cubicBezTo>
                    <a:cubicBezTo>
                      <a:pt x="49" y="67"/>
                      <a:pt x="48" y="65"/>
                      <a:pt x="47" y="63"/>
                    </a:cubicBezTo>
                    <a:cubicBezTo>
                      <a:pt x="45" y="61"/>
                      <a:pt x="44" y="59"/>
                      <a:pt x="42" y="58"/>
                    </a:cubicBezTo>
                    <a:cubicBezTo>
                      <a:pt x="39" y="56"/>
                      <a:pt x="37" y="55"/>
                      <a:pt x="34" y="54"/>
                    </a:cubicBezTo>
                    <a:cubicBezTo>
                      <a:pt x="32" y="53"/>
                      <a:pt x="29" y="52"/>
                      <a:pt x="26" y="51"/>
                    </a:cubicBezTo>
                    <a:cubicBezTo>
                      <a:pt x="23" y="50"/>
                      <a:pt x="20" y="48"/>
                      <a:pt x="18" y="47"/>
                    </a:cubicBezTo>
                    <a:cubicBezTo>
                      <a:pt x="15" y="46"/>
                      <a:pt x="12" y="44"/>
                      <a:pt x="10" y="42"/>
                    </a:cubicBezTo>
                    <a:cubicBezTo>
                      <a:pt x="8" y="40"/>
                      <a:pt x="7" y="38"/>
                      <a:pt x="5" y="35"/>
                    </a:cubicBezTo>
                    <a:cubicBezTo>
                      <a:pt x="4" y="32"/>
                      <a:pt x="3" y="29"/>
                      <a:pt x="3" y="25"/>
                    </a:cubicBezTo>
                    <a:cubicBezTo>
                      <a:pt x="3" y="22"/>
                      <a:pt x="4" y="19"/>
                      <a:pt x="5" y="16"/>
                    </a:cubicBezTo>
                    <a:cubicBezTo>
                      <a:pt x="6" y="13"/>
                      <a:pt x="8" y="10"/>
                      <a:pt x="10" y="8"/>
                    </a:cubicBezTo>
                    <a:cubicBezTo>
                      <a:pt x="13" y="6"/>
                      <a:pt x="16" y="4"/>
                      <a:pt x="20" y="2"/>
                    </a:cubicBezTo>
                    <a:cubicBezTo>
                      <a:pt x="24" y="1"/>
                      <a:pt x="28" y="0"/>
                      <a:pt x="33" y="0"/>
                    </a:cubicBezTo>
                    <a:cubicBezTo>
                      <a:pt x="36" y="0"/>
                      <a:pt x="38" y="0"/>
                      <a:pt x="40" y="1"/>
                    </a:cubicBezTo>
                    <a:cubicBezTo>
                      <a:pt x="42" y="1"/>
                      <a:pt x="44" y="2"/>
                      <a:pt x="46" y="2"/>
                    </a:cubicBezTo>
                    <a:cubicBezTo>
                      <a:pt x="48" y="3"/>
                      <a:pt x="49" y="3"/>
                      <a:pt x="51" y="4"/>
                    </a:cubicBezTo>
                    <a:cubicBezTo>
                      <a:pt x="52" y="5"/>
                      <a:pt x="53" y="5"/>
                      <a:pt x="54" y="6"/>
                    </a:cubicBezTo>
                    <a:cubicBezTo>
                      <a:pt x="54" y="6"/>
                      <a:pt x="55" y="7"/>
                      <a:pt x="55" y="7"/>
                    </a:cubicBezTo>
                    <a:cubicBezTo>
                      <a:pt x="55" y="8"/>
                      <a:pt x="55" y="8"/>
                      <a:pt x="56" y="8"/>
                    </a:cubicBezTo>
                    <a:cubicBezTo>
                      <a:pt x="56" y="9"/>
                      <a:pt x="56" y="9"/>
                      <a:pt x="56" y="10"/>
                    </a:cubicBezTo>
                    <a:cubicBezTo>
                      <a:pt x="56" y="10"/>
                      <a:pt x="56" y="11"/>
                      <a:pt x="56" y="12"/>
                    </a:cubicBezTo>
                    <a:cubicBezTo>
                      <a:pt x="56" y="13"/>
                      <a:pt x="56" y="13"/>
                      <a:pt x="56" y="14"/>
                    </a:cubicBezTo>
                    <a:cubicBezTo>
                      <a:pt x="56" y="14"/>
                      <a:pt x="55" y="15"/>
                      <a:pt x="55" y="15"/>
                    </a:cubicBezTo>
                    <a:cubicBezTo>
                      <a:pt x="55" y="16"/>
                      <a:pt x="55" y="16"/>
                      <a:pt x="55" y="16"/>
                    </a:cubicBezTo>
                    <a:cubicBezTo>
                      <a:pt x="54" y="17"/>
                      <a:pt x="54" y="17"/>
                      <a:pt x="54" y="17"/>
                    </a:cubicBezTo>
                    <a:cubicBezTo>
                      <a:pt x="53" y="17"/>
                      <a:pt x="52" y="16"/>
                      <a:pt x="51" y="16"/>
                    </a:cubicBezTo>
                    <a:cubicBezTo>
                      <a:pt x="50" y="15"/>
                      <a:pt x="49" y="14"/>
                      <a:pt x="47" y="13"/>
                    </a:cubicBezTo>
                    <a:cubicBezTo>
                      <a:pt x="45" y="13"/>
                      <a:pt x="43" y="12"/>
                      <a:pt x="41" y="11"/>
                    </a:cubicBezTo>
                    <a:cubicBezTo>
                      <a:pt x="39" y="10"/>
                      <a:pt x="36" y="10"/>
                      <a:pt x="33" y="10"/>
                    </a:cubicBezTo>
                    <a:cubicBezTo>
                      <a:pt x="30" y="10"/>
                      <a:pt x="27" y="10"/>
                      <a:pt x="25" y="11"/>
                    </a:cubicBezTo>
                    <a:cubicBezTo>
                      <a:pt x="22" y="12"/>
                      <a:pt x="21" y="13"/>
                      <a:pt x="19" y="14"/>
                    </a:cubicBezTo>
                    <a:cubicBezTo>
                      <a:pt x="18" y="15"/>
                      <a:pt x="16" y="17"/>
                      <a:pt x="16" y="19"/>
                    </a:cubicBezTo>
                    <a:cubicBezTo>
                      <a:pt x="15" y="20"/>
                      <a:pt x="15" y="22"/>
                      <a:pt x="15" y="24"/>
                    </a:cubicBezTo>
                    <a:cubicBezTo>
                      <a:pt x="15" y="27"/>
                      <a:pt x="15" y="30"/>
                      <a:pt x="16" y="32"/>
                    </a:cubicBezTo>
                    <a:cubicBezTo>
                      <a:pt x="18" y="34"/>
                      <a:pt x="20" y="35"/>
                      <a:pt x="22" y="37"/>
                    </a:cubicBezTo>
                    <a:cubicBezTo>
                      <a:pt x="24" y="38"/>
                      <a:pt x="26" y="39"/>
                      <a:pt x="29" y="41"/>
                    </a:cubicBezTo>
                    <a:cubicBezTo>
                      <a:pt x="32" y="42"/>
                      <a:pt x="35" y="43"/>
                      <a:pt x="37" y="44"/>
                    </a:cubicBezTo>
                    <a:cubicBezTo>
                      <a:pt x="40" y="45"/>
                      <a:pt x="43" y="46"/>
                      <a:pt x="46" y="48"/>
                    </a:cubicBezTo>
                    <a:cubicBezTo>
                      <a:pt x="49" y="49"/>
                      <a:pt x="51" y="50"/>
                      <a:pt x="53" y="52"/>
                    </a:cubicBezTo>
                    <a:cubicBezTo>
                      <a:pt x="55" y="54"/>
                      <a:pt x="57" y="57"/>
                      <a:pt x="58" y="59"/>
                    </a:cubicBezTo>
                    <a:cubicBezTo>
                      <a:pt x="60" y="62"/>
                      <a:pt x="60" y="65"/>
                      <a:pt x="60" y="69"/>
                    </a:cubicBez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4" name="Freeform 17">
                <a:extLst>
                  <a:ext uri="{FF2B5EF4-FFF2-40B4-BE49-F238E27FC236}">
                    <a16:creationId xmlns:a16="http://schemas.microsoft.com/office/drawing/2014/main" id="{C6FF2C71-1080-81AD-C922-B65C123FD508}"/>
                  </a:ext>
                </a:extLst>
              </p:cNvPr>
              <p:cNvSpPr>
                <a:spLocks/>
              </p:cNvSpPr>
              <p:nvPr/>
            </p:nvSpPr>
            <p:spPr bwMode="auto">
              <a:xfrm>
                <a:off x="5433309" y="6166375"/>
                <a:ext cx="135514" cy="154400"/>
              </a:xfrm>
              <a:custGeom>
                <a:avLst/>
                <a:gdLst>
                  <a:gd name="T0" fmla="*/ 86 w 86"/>
                  <a:gd name="T1" fmla="*/ 99 h 99"/>
                  <a:gd name="T2" fmla="*/ 86 w 86"/>
                  <a:gd name="T3" fmla="*/ 0 h 99"/>
                  <a:gd name="T4" fmla="*/ 0 w 86"/>
                  <a:gd name="T5" fmla="*/ 50 h 99"/>
                  <a:gd name="T6" fmla="*/ 86 w 86"/>
                  <a:gd name="T7" fmla="*/ 99 h 99"/>
                </a:gdLst>
                <a:ahLst/>
                <a:cxnLst>
                  <a:cxn ang="0">
                    <a:pos x="T0" y="T1"/>
                  </a:cxn>
                  <a:cxn ang="0">
                    <a:pos x="T2" y="T3"/>
                  </a:cxn>
                  <a:cxn ang="0">
                    <a:pos x="T4" y="T5"/>
                  </a:cxn>
                  <a:cxn ang="0">
                    <a:pos x="T6" y="T7"/>
                  </a:cxn>
                </a:cxnLst>
                <a:rect l="0" t="0" r="r" b="b"/>
                <a:pathLst>
                  <a:path w="86" h="99">
                    <a:moveTo>
                      <a:pt x="86" y="99"/>
                    </a:moveTo>
                    <a:lnTo>
                      <a:pt x="86" y="0"/>
                    </a:lnTo>
                    <a:lnTo>
                      <a:pt x="0" y="50"/>
                    </a:lnTo>
                    <a:lnTo>
                      <a:pt x="86" y="99"/>
                    </a:lnTo>
                    <a:close/>
                  </a:path>
                </a:pathLst>
              </a:custGeom>
              <a:solidFill>
                <a:srgbClr val="55B332"/>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5" name="Freeform 18">
                <a:extLst>
                  <a:ext uri="{FF2B5EF4-FFF2-40B4-BE49-F238E27FC236}">
                    <a16:creationId xmlns:a16="http://schemas.microsoft.com/office/drawing/2014/main" id="{C638F4E9-9AEA-DC7F-8ED8-16E0FC023EBF}"/>
                  </a:ext>
                </a:extLst>
              </p:cNvPr>
              <p:cNvSpPr>
                <a:spLocks/>
              </p:cNvSpPr>
              <p:nvPr/>
            </p:nvSpPr>
            <p:spPr bwMode="auto">
              <a:xfrm>
                <a:off x="5433309" y="6166375"/>
                <a:ext cx="135514" cy="154400"/>
              </a:xfrm>
              <a:custGeom>
                <a:avLst/>
                <a:gdLst>
                  <a:gd name="T0" fmla="*/ 86 w 86"/>
                  <a:gd name="T1" fmla="*/ 99 h 99"/>
                  <a:gd name="T2" fmla="*/ 86 w 86"/>
                  <a:gd name="T3" fmla="*/ 0 h 99"/>
                  <a:gd name="T4" fmla="*/ 0 w 86"/>
                  <a:gd name="T5" fmla="*/ 50 h 99"/>
                </a:gdLst>
                <a:ahLst/>
                <a:cxnLst>
                  <a:cxn ang="0">
                    <a:pos x="T0" y="T1"/>
                  </a:cxn>
                  <a:cxn ang="0">
                    <a:pos x="T2" y="T3"/>
                  </a:cxn>
                  <a:cxn ang="0">
                    <a:pos x="T4" y="T5"/>
                  </a:cxn>
                </a:cxnLst>
                <a:rect l="0" t="0" r="r" b="b"/>
                <a:pathLst>
                  <a:path w="86" h="99">
                    <a:moveTo>
                      <a:pt x="86" y="99"/>
                    </a:moveTo>
                    <a:lnTo>
                      <a:pt x="86" y="0"/>
                    </a:lnTo>
                    <a:lnTo>
                      <a:pt x="0" y="50"/>
                    </a:lnTo>
                  </a:path>
                </a:pathLst>
              </a:custGeom>
              <a:no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6" name="Freeform 19">
                <a:extLst>
                  <a:ext uri="{FF2B5EF4-FFF2-40B4-BE49-F238E27FC236}">
                    <a16:creationId xmlns:a16="http://schemas.microsoft.com/office/drawing/2014/main" id="{333918D8-0BFF-242D-EAF8-371DC0B0C1AD}"/>
                  </a:ext>
                </a:extLst>
              </p:cNvPr>
              <p:cNvSpPr>
                <a:spLocks/>
              </p:cNvSpPr>
              <p:nvPr/>
            </p:nvSpPr>
            <p:spPr bwMode="auto">
              <a:xfrm>
                <a:off x="5427663" y="6260521"/>
                <a:ext cx="135514" cy="150635"/>
              </a:xfrm>
              <a:custGeom>
                <a:avLst/>
                <a:gdLst>
                  <a:gd name="T0" fmla="*/ 0 w 86"/>
                  <a:gd name="T1" fmla="*/ 0 h 98"/>
                  <a:gd name="T2" fmla="*/ 0 w 86"/>
                  <a:gd name="T3" fmla="*/ 98 h 98"/>
                  <a:gd name="T4" fmla="*/ 86 w 86"/>
                  <a:gd name="T5" fmla="*/ 48 h 98"/>
                  <a:gd name="T6" fmla="*/ 86 w 86"/>
                  <a:gd name="T7" fmla="*/ 48 h 98"/>
                  <a:gd name="T8" fmla="*/ 0 w 86"/>
                  <a:gd name="T9" fmla="*/ 0 h 98"/>
                </a:gdLst>
                <a:ahLst/>
                <a:cxnLst>
                  <a:cxn ang="0">
                    <a:pos x="T0" y="T1"/>
                  </a:cxn>
                  <a:cxn ang="0">
                    <a:pos x="T2" y="T3"/>
                  </a:cxn>
                  <a:cxn ang="0">
                    <a:pos x="T4" y="T5"/>
                  </a:cxn>
                  <a:cxn ang="0">
                    <a:pos x="T6" y="T7"/>
                  </a:cxn>
                  <a:cxn ang="0">
                    <a:pos x="T8" y="T9"/>
                  </a:cxn>
                </a:cxnLst>
                <a:rect l="0" t="0" r="r" b="b"/>
                <a:pathLst>
                  <a:path w="86" h="98">
                    <a:moveTo>
                      <a:pt x="0" y="0"/>
                    </a:moveTo>
                    <a:lnTo>
                      <a:pt x="0" y="98"/>
                    </a:lnTo>
                    <a:lnTo>
                      <a:pt x="86" y="48"/>
                    </a:lnTo>
                    <a:lnTo>
                      <a:pt x="86" y="48"/>
                    </a:lnTo>
                    <a:lnTo>
                      <a:pt x="0" y="0"/>
                    </a:lnTo>
                    <a:close/>
                  </a:path>
                </a:pathLst>
              </a:custGeom>
              <a:solidFill>
                <a:srgbClr val="F39800"/>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7" name="Freeform 20">
                <a:extLst>
                  <a:ext uri="{FF2B5EF4-FFF2-40B4-BE49-F238E27FC236}">
                    <a16:creationId xmlns:a16="http://schemas.microsoft.com/office/drawing/2014/main" id="{0242AA28-747F-B888-3D26-2B24A14C13E2}"/>
                  </a:ext>
                </a:extLst>
              </p:cNvPr>
              <p:cNvSpPr>
                <a:spLocks/>
              </p:cNvSpPr>
              <p:nvPr/>
            </p:nvSpPr>
            <p:spPr bwMode="auto">
              <a:xfrm>
                <a:off x="5433309" y="6349019"/>
                <a:ext cx="135514" cy="154400"/>
              </a:xfrm>
              <a:custGeom>
                <a:avLst/>
                <a:gdLst>
                  <a:gd name="T0" fmla="*/ 86 w 86"/>
                  <a:gd name="T1" fmla="*/ 99 h 99"/>
                  <a:gd name="T2" fmla="*/ 86 w 86"/>
                  <a:gd name="T3" fmla="*/ 0 h 99"/>
                  <a:gd name="T4" fmla="*/ 0 w 86"/>
                  <a:gd name="T5" fmla="*/ 50 h 99"/>
                  <a:gd name="T6" fmla="*/ 86 w 86"/>
                  <a:gd name="T7" fmla="*/ 99 h 99"/>
                </a:gdLst>
                <a:ahLst/>
                <a:cxnLst>
                  <a:cxn ang="0">
                    <a:pos x="T0" y="T1"/>
                  </a:cxn>
                  <a:cxn ang="0">
                    <a:pos x="T2" y="T3"/>
                  </a:cxn>
                  <a:cxn ang="0">
                    <a:pos x="T4" y="T5"/>
                  </a:cxn>
                  <a:cxn ang="0">
                    <a:pos x="T6" y="T7"/>
                  </a:cxn>
                </a:cxnLst>
                <a:rect l="0" t="0" r="r" b="b"/>
                <a:pathLst>
                  <a:path w="86" h="99">
                    <a:moveTo>
                      <a:pt x="86" y="99"/>
                    </a:moveTo>
                    <a:lnTo>
                      <a:pt x="86" y="0"/>
                    </a:lnTo>
                    <a:lnTo>
                      <a:pt x="0" y="50"/>
                    </a:lnTo>
                    <a:lnTo>
                      <a:pt x="86" y="99"/>
                    </a:lnTo>
                    <a:close/>
                  </a:path>
                </a:pathLst>
              </a:custGeom>
              <a:solidFill>
                <a:srgbClr val="E83828"/>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8" name="Freeform 21">
                <a:extLst>
                  <a:ext uri="{FF2B5EF4-FFF2-40B4-BE49-F238E27FC236}">
                    <a16:creationId xmlns:a16="http://schemas.microsoft.com/office/drawing/2014/main" id="{F9523867-CCE3-0345-2B04-0E96CB5D1F25}"/>
                  </a:ext>
                </a:extLst>
              </p:cNvPr>
              <p:cNvSpPr>
                <a:spLocks/>
              </p:cNvSpPr>
              <p:nvPr/>
            </p:nvSpPr>
            <p:spPr bwMode="auto">
              <a:xfrm>
                <a:off x="5581998" y="6166375"/>
                <a:ext cx="137395" cy="154400"/>
              </a:xfrm>
              <a:custGeom>
                <a:avLst/>
                <a:gdLst>
                  <a:gd name="T0" fmla="*/ 86 w 86"/>
                  <a:gd name="T1" fmla="*/ 50 h 99"/>
                  <a:gd name="T2" fmla="*/ 0 w 86"/>
                  <a:gd name="T3" fmla="*/ 0 h 99"/>
                  <a:gd name="T4" fmla="*/ 0 w 86"/>
                  <a:gd name="T5" fmla="*/ 99 h 99"/>
                  <a:gd name="T6" fmla="*/ 86 w 86"/>
                  <a:gd name="T7" fmla="*/ 50 h 99"/>
                </a:gdLst>
                <a:ahLst/>
                <a:cxnLst>
                  <a:cxn ang="0">
                    <a:pos x="T0" y="T1"/>
                  </a:cxn>
                  <a:cxn ang="0">
                    <a:pos x="T2" y="T3"/>
                  </a:cxn>
                  <a:cxn ang="0">
                    <a:pos x="T4" y="T5"/>
                  </a:cxn>
                  <a:cxn ang="0">
                    <a:pos x="T6" y="T7"/>
                  </a:cxn>
                </a:cxnLst>
                <a:rect l="0" t="0" r="r" b="b"/>
                <a:pathLst>
                  <a:path w="86" h="99">
                    <a:moveTo>
                      <a:pt x="86" y="50"/>
                    </a:moveTo>
                    <a:lnTo>
                      <a:pt x="0" y="0"/>
                    </a:lnTo>
                    <a:lnTo>
                      <a:pt x="0" y="99"/>
                    </a:lnTo>
                    <a:lnTo>
                      <a:pt x="86" y="50"/>
                    </a:lnTo>
                    <a:close/>
                  </a:path>
                </a:pathLst>
              </a:custGeom>
              <a:solidFill>
                <a:srgbClr val="00A0E9"/>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grpSp>
        <p:sp>
          <p:nvSpPr>
            <p:cNvPr id="30" name="직사각형 29">
              <a:hlinkClick r:id="rId4"/>
              <a:extLst>
                <a:ext uri="{FF2B5EF4-FFF2-40B4-BE49-F238E27FC236}">
                  <a16:creationId xmlns:a16="http://schemas.microsoft.com/office/drawing/2014/main" id="{FA2F338A-403B-EDAE-0B65-6614F1B88919}"/>
                </a:ext>
              </a:extLst>
            </p:cNvPr>
            <p:cNvSpPr/>
            <p:nvPr/>
          </p:nvSpPr>
          <p:spPr>
            <a:xfrm>
              <a:off x="5433309" y="6156959"/>
              <a:ext cx="1341960" cy="348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p>
          </p:txBody>
        </p:sp>
      </p:grpSp>
      <p:pic>
        <p:nvPicPr>
          <p:cNvPr id="2" name="Google Shape;475;p25">
            <a:extLst>
              <a:ext uri="{FF2B5EF4-FFF2-40B4-BE49-F238E27FC236}">
                <a16:creationId xmlns:a16="http://schemas.microsoft.com/office/drawing/2014/main" id="{11129288-B5E2-78C6-B14B-A35A63E0720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12671"/>
          <a:stretch>
            <a:fillRect/>
          </a:stretch>
        </p:blipFill>
        <p:spPr bwMode="auto">
          <a:xfrm rot="19012083" flipH="1">
            <a:off x="2000250" y="3767138"/>
            <a:ext cx="8858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3643446-0EA3-CF0D-41B3-A4861BAF3E9E}"/>
              </a:ext>
            </a:extLst>
          </p:cNvPr>
          <p:cNvSpPr>
            <a:spLocks noGrp="1"/>
          </p:cNvSpPr>
          <p:nvPr>
            <p:ph type="title"/>
          </p:nvPr>
        </p:nvSpPr>
        <p:spPr bwMode="auto">
          <a:xfrm>
            <a:off x="1171575" y="755650"/>
            <a:ext cx="9258300" cy="673100"/>
          </a:xfrm>
          <a:prstGeom prst="rect">
            <a:avLst/>
          </a:prstGeom>
        </p:spPr>
        <p:txBody>
          <a:bodyPr wrap="square" numCol="1" anchorCtr="0" compatLnSpc="1">
            <a:prstTxWarp prst="textNoShape">
              <a:avLst/>
            </a:prstTxWarp>
            <a:normAutofit fontScale="90000"/>
          </a:bodyPr>
          <a:lstStyle/>
          <a:p>
            <a:pPr algn="ctr" defTabSz="839788">
              <a:lnSpc>
                <a:spcPct val="107000"/>
              </a:lnSpc>
              <a:spcAft>
                <a:spcPts val="675"/>
              </a:spcAft>
              <a:defRPr/>
            </a:pPr>
            <a:r>
              <a:rPr lang="ar-SA" sz="3000" u="sng">
                <a:latin typeface="Calibri" panose="020F0502020204030204" pitchFamily="34" charset="0"/>
                <a:ea typeface="Malgun Gothic" panose="020B0503020000020004" pitchFamily="34" charset="-127"/>
                <a:cs typeface="Calibri" panose="020F0502020204030204" pitchFamily="34" charset="0"/>
              </a:rPr>
              <a:t>الكون غير المحسوس (عالم الغيب)</a:t>
            </a:r>
            <a:br>
              <a:rPr lang="en-US" sz="3000">
                <a:latin typeface="Calibri" panose="020F0502020204030204" pitchFamily="34" charset="0"/>
                <a:ea typeface="Malgun Gothic" panose="020B0503020000020004" pitchFamily="34" charset="-127"/>
                <a:cs typeface="Calibri" panose="020F0502020204030204" pitchFamily="34" charset="0"/>
              </a:rPr>
            </a:br>
            <a:endParaRPr lang="ar-SA" sz="2700">
              <a:ea typeface="Malgun Gothic" panose="020B0503020000020004" pitchFamily="34" charset="-127"/>
            </a:endParaRPr>
          </a:p>
        </p:txBody>
      </p:sp>
      <p:sp>
        <p:nvSpPr>
          <p:cNvPr id="5" name="내용 개체 틀 4">
            <a:extLst>
              <a:ext uri="{FF2B5EF4-FFF2-40B4-BE49-F238E27FC236}">
                <a16:creationId xmlns:a16="http://schemas.microsoft.com/office/drawing/2014/main" id="{51407731-47A2-7793-B408-73F52ECDE8A1}"/>
              </a:ext>
            </a:extLst>
          </p:cNvPr>
          <p:cNvSpPr>
            <a:spLocks noGrp="1"/>
          </p:cNvSpPr>
          <p:nvPr>
            <p:ph idx="1"/>
          </p:nvPr>
        </p:nvSpPr>
        <p:spPr bwMode="auto">
          <a:xfrm>
            <a:off x="39688" y="1058863"/>
            <a:ext cx="10147300" cy="5264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0" algn="r"/>
            <a:endParaRPr lang="ar-EG" altLang="en-US" sz="2300" b="1">
              <a:solidFill>
                <a:srgbClr val="6B1F50"/>
              </a:solidFill>
              <a:latin typeface="Calibri" panose="020F0502020204030204" pitchFamily="34" charset="0"/>
              <a:ea typeface="Malgun Gothic" panose="020B0503020000020004" pitchFamily="34" charset="-127"/>
              <a:cs typeface="Calibri" panose="020F0502020204030204" pitchFamily="34" charset="0"/>
            </a:endParaRPr>
          </a:p>
          <a:p>
            <a:pPr indent="0" algn="r"/>
            <a:r>
              <a:rPr lang="ar-SA" altLang="en-US" sz="2300" b="1">
                <a:solidFill>
                  <a:srgbClr val="6B1F50"/>
                </a:solidFill>
                <a:latin typeface="Calibri" panose="020F0502020204030204" pitchFamily="34" charset="0"/>
                <a:ea typeface="Malgun Gothic" panose="020B0503020000020004" pitchFamily="34" charset="-127"/>
                <a:cs typeface="Calibri" panose="020F0502020204030204" pitchFamily="34" charset="0"/>
              </a:rPr>
              <a:t>سمي عالم الغيب لأنه مغيب عن حواس الإنسان ولا يستطيع </a:t>
            </a:r>
            <a:r>
              <a:rPr lang="ar-IQ" altLang="en-US" sz="2300" b="1">
                <a:solidFill>
                  <a:srgbClr val="6B1F50"/>
                </a:solidFill>
                <a:latin typeface="Calibri" panose="020F0502020204030204" pitchFamily="34" charset="0"/>
                <a:ea typeface="Malgun Gothic" panose="020B0503020000020004" pitchFamily="34" charset="-127"/>
                <a:cs typeface="Calibri" panose="020F0502020204030204" pitchFamily="34" charset="0"/>
              </a:rPr>
              <a:t>إ</a:t>
            </a:r>
            <a:r>
              <a:rPr lang="ar-SA" altLang="en-US" sz="2300" b="1">
                <a:solidFill>
                  <a:srgbClr val="6B1F50"/>
                </a:solidFill>
                <a:latin typeface="Calibri" panose="020F0502020204030204" pitchFamily="34" charset="0"/>
                <a:ea typeface="Malgun Gothic" panose="020B0503020000020004" pitchFamily="34" charset="-127"/>
                <a:cs typeface="Calibri" panose="020F0502020204030204" pitchFamily="34" charset="0"/>
              </a:rPr>
              <a:t>دراكه فهو عالم لا يدخل في حدود الكون المادي ولا يمكن إدراك مكوناته بالحواس </a:t>
            </a:r>
            <a:endParaRPr lang="en-US" altLang="en-US" sz="3300" b="1">
              <a:solidFill>
                <a:srgbClr val="6B1F50"/>
              </a:solidFill>
              <a:latin typeface="Calibri" panose="020F0502020204030204" pitchFamily="34" charset="0"/>
              <a:ea typeface="Malgun Gothic" panose="020B0503020000020004" pitchFamily="34" charset="-127"/>
              <a:cs typeface="Calibri" panose="020F0502020204030204" pitchFamily="34" charset="0"/>
            </a:endParaRPr>
          </a:p>
          <a:p>
            <a:pPr indent="0" algn="r"/>
            <a:endParaRPr lang="en-US" altLang="en-US" sz="2300" b="1">
              <a:solidFill>
                <a:srgbClr val="191966"/>
              </a:solidFill>
              <a:latin typeface="Calibri" panose="020F0502020204030204" pitchFamily="34" charset="0"/>
              <a:ea typeface="Malgun Gothic" panose="020B0503020000020004" pitchFamily="34" charset="-127"/>
              <a:cs typeface="Calibri" panose="020F0502020204030204" pitchFamily="34" charset="0"/>
            </a:endParaRPr>
          </a:p>
        </p:txBody>
      </p:sp>
      <p:sp>
        <p:nvSpPr>
          <p:cNvPr id="17" name="Title 3">
            <a:extLst>
              <a:ext uri="{FF2B5EF4-FFF2-40B4-BE49-F238E27FC236}">
                <a16:creationId xmlns:a16="http://schemas.microsoft.com/office/drawing/2014/main" id="{6CA2EDB4-1488-8DE3-4AD0-F2AEE1D7771A}"/>
              </a:ext>
            </a:extLst>
          </p:cNvPr>
          <p:cNvSpPr txBox="1">
            <a:spLocks/>
          </p:cNvSpPr>
          <p:nvPr/>
        </p:nvSpPr>
        <p:spPr>
          <a:xfrm>
            <a:off x="6662738" y="3063875"/>
            <a:ext cx="2673350" cy="730250"/>
          </a:xfrm>
          <a:prstGeom prst="ellipse">
            <a:avLst/>
          </a:prstGeom>
          <a:solidFill>
            <a:srgbClr val="6B1F50"/>
          </a:solidFill>
          <a:ln>
            <a:solidFill>
              <a:srgbClr val="6B1F50"/>
            </a:solidFill>
          </a:ln>
        </p:spPr>
        <p:style>
          <a:lnRef idx="2">
            <a:schemeClr val="accent1">
              <a:shade val="50000"/>
            </a:schemeClr>
          </a:lnRef>
          <a:fillRef idx="1">
            <a:schemeClr val="accent1"/>
          </a:fillRef>
          <a:effectRef idx="0">
            <a:schemeClr val="accent1"/>
          </a:effectRef>
          <a:fontRef idx="minor">
            <a:schemeClr val="lt1"/>
          </a:fontRef>
        </p:style>
        <p:txBody>
          <a:bodyPr lIns="84022" tIns="42012" rIns="84022" bIns="42012" anchor="ctr">
            <a:normAutofit/>
          </a:bodyPr>
          <a:lstStyle>
            <a:lvl1pPr algn="l" defTabSz="995690" rtl="0" eaLnBrk="1" latinLnBrk="1" hangingPunct="1">
              <a:spcBef>
                <a:spcPct val="0"/>
              </a:spcBef>
              <a:buNone/>
              <a:defRPr lang="ko-KR" altLang="en-US" sz="4000" b="1" kern="1200" baseline="0" dirty="0">
                <a:solidFill>
                  <a:srgbClr val="270F35"/>
                </a:solidFill>
                <a:effectLst/>
                <a:latin typeface="+mj-lt"/>
                <a:ea typeface="맑은 고딕" pitchFamily="50" charset="-127"/>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ar-EG" sz="2025">
                <a:solidFill>
                  <a:schemeClr val="bg1">
                    <a:lumMod val="95000"/>
                  </a:schemeClr>
                </a:solidFill>
              </a:rPr>
              <a:t>الجن</a:t>
            </a:r>
            <a:endParaRPr lang="en-US" sz="2025">
              <a:solidFill>
                <a:schemeClr val="bg1">
                  <a:lumMod val="95000"/>
                </a:schemeClr>
              </a:solidFill>
            </a:endParaRPr>
          </a:p>
        </p:txBody>
      </p:sp>
      <p:sp>
        <p:nvSpPr>
          <p:cNvPr id="18" name="Oval 17">
            <a:extLst>
              <a:ext uri="{FF2B5EF4-FFF2-40B4-BE49-F238E27FC236}">
                <a16:creationId xmlns:a16="http://schemas.microsoft.com/office/drawing/2014/main" id="{53FB3AF3-5FB9-EAF6-28B3-A6FFB67DE602}"/>
              </a:ext>
            </a:extLst>
          </p:cNvPr>
          <p:cNvSpPr/>
          <p:nvPr/>
        </p:nvSpPr>
        <p:spPr>
          <a:xfrm>
            <a:off x="7148513" y="2395538"/>
            <a:ext cx="2855912" cy="715962"/>
          </a:xfrm>
          <a:prstGeom prst="ellipse">
            <a:avLst/>
          </a:prstGeom>
          <a:solidFill>
            <a:srgbClr val="FFCCCC"/>
          </a:solidFill>
          <a:ln>
            <a:solidFill>
              <a:srgbClr val="6B1F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EG" sz="2025" dirty="0">
                <a:solidFill>
                  <a:srgbClr val="6B1F50"/>
                </a:solidFill>
              </a:rPr>
              <a:t>الملائكة</a:t>
            </a:r>
            <a:endParaRPr lang="en-US" sz="2025" dirty="0">
              <a:solidFill>
                <a:srgbClr val="6B1F50"/>
              </a:solidFill>
            </a:endParaRPr>
          </a:p>
        </p:txBody>
      </p:sp>
      <p:sp>
        <p:nvSpPr>
          <p:cNvPr id="19" name="Title 3">
            <a:extLst>
              <a:ext uri="{FF2B5EF4-FFF2-40B4-BE49-F238E27FC236}">
                <a16:creationId xmlns:a16="http://schemas.microsoft.com/office/drawing/2014/main" id="{FEF950E9-3EA1-1D89-5F3D-0410977380C2}"/>
              </a:ext>
            </a:extLst>
          </p:cNvPr>
          <p:cNvSpPr txBox="1">
            <a:spLocks/>
          </p:cNvSpPr>
          <p:nvPr/>
        </p:nvSpPr>
        <p:spPr>
          <a:xfrm>
            <a:off x="6359525" y="3732213"/>
            <a:ext cx="2308225" cy="1033462"/>
          </a:xfrm>
          <a:prstGeom prst="ellipse">
            <a:avLst/>
          </a:prstGeom>
          <a:solidFill>
            <a:srgbClr val="FFCCCC"/>
          </a:solidFill>
          <a:ln>
            <a:solidFill>
              <a:srgbClr val="6B1F50"/>
            </a:solidFill>
          </a:ln>
        </p:spPr>
        <p:style>
          <a:lnRef idx="2">
            <a:schemeClr val="accent1">
              <a:shade val="50000"/>
            </a:schemeClr>
          </a:lnRef>
          <a:fillRef idx="1">
            <a:schemeClr val="accent1"/>
          </a:fillRef>
          <a:effectRef idx="0">
            <a:schemeClr val="accent1"/>
          </a:effectRef>
          <a:fontRef idx="minor">
            <a:schemeClr val="lt1"/>
          </a:fontRef>
        </p:style>
        <p:txBody>
          <a:bodyPr spcFirstLastPara="1" lIns="102867" tIns="102867" rIns="102867" bIns="102867"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1pPr>
            <a:lvl2pPr marR="0" lvl="1"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2pPr>
            <a:lvl3pPr marR="0" lvl="2"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3pPr>
            <a:lvl4pPr marR="0" lvl="3"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4pPr>
            <a:lvl5pPr marR="0" lvl="4"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5pPr>
            <a:lvl6pPr marR="0" lvl="5"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6pPr>
            <a:lvl7pPr marR="0" lvl="6"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7pPr>
            <a:lvl8pPr marR="0" lvl="7"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8pPr>
            <a:lvl9pPr marR="0" lvl="8"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9pPr>
          </a:lstStyle>
          <a:p>
            <a:pPr>
              <a:defRPr/>
            </a:pPr>
            <a:r>
              <a:rPr lang="ar-EG" sz="2025" b="1" dirty="0">
                <a:solidFill>
                  <a:srgbClr val="6B1F50"/>
                </a:solidFill>
              </a:rPr>
              <a:t>الجنة والنار</a:t>
            </a:r>
            <a:endParaRPr lang="en-US" sz="2025" b="1" dirty="0">
              <a:solidFill>
                <a:srgbClr val="6B1F50"/>
              </a:solidFill>
            </a:endParaRPr>
          </a:p>
        </p:txBody>
      </p:sp>
      <p:sp>
        <p:nvSpPr>
          <p:cNvPr id="20" name="Title 3">
            <a:extLst>
              <a:ext uri="{FF2B5EF4-FFF2-40B4-BE49-F238E27FC236}">
                <a16:creationId xmlns:a16="http://schemas.microsoft.com/office/drawing/2014/main" id="{E8A5A4E9-835A-5FBB-B4FB-27C7F30E3B04}"/>
              </a:ext>
            </a:extLst>
          </p:cNvPr>
          <p:cNvSpPr txBox="1">
            <a:spLocks/>
          </p:cNvSpPr>
          <p:nvPr/>
        </p:nvSpPr>
        <p:spPr>
          <a:xfrm>
            <a:off x="5994400" y="4722813"/>
            <a:ext cx="2005013" cy="711200"/>
          </a:xfrm>
          <a:prstGeom prst="ellipse">
            <a:avLst/>
          </a:prstGeom>
          <a:solidFill>
            <a:srgbClr val="6B1F50"/>
          </a:solidFill>
        </p:spPr>
        <p:style>
          <a:lnRef idx="2">
            <a:schemeClr val="accent1">
              <a:shade val="50000"/>
            </a:schemeClr>
          </a:lnRef>
          <a:fillRef idx="1">
            <a:schemeClr val="accent1"/>
          </a:fillRef>
          <a:effectRef idx="0">
            <a:schemeClr val="accent1"/>
          </a:effectRef>
          <a:fontRef idx="minor">
            <a:schemeClr val="lt1"/>
          </a:fontRef>
        </p:style>
        <p:txBody>
          <a:bodyPr spcFirstLastPara="1" lIns="102867" tIns="102867" rIns="102867" bIns="102867"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1pPr>
            <a:lvl2pPr marR="0" lvl="1"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2pPr>
            <a:lvl3pPr marR="0" lvl="2"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3pPr>
            <a:lvl4pPr marR="0" lvl="3"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4pPr>
            <a:lvl5pPr marR="0" lvl="4"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5pPr>
            <a:lvl6pPr marR="0" lvl="5"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6pPr>
            <a:lvl7pPr marR="0" lvl="6"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7pPr>
            <a:lvl8pPr marR="0" lvl="7"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8pPr>
            <a:lvl9pPr marR="0" lvl="8" algn="ctr" rtl="0">
              <a:lnSpc>
                <a:spcPct val="100000"/>
              </a:lnSpc>
              <a:spcBef>
                <a:spcPts val="0"/>
              </a:spcBef>
              <a:spcAft>
                <a:spcPts val="0"/>
              </a:spcAft>
              <a:buClr>
                <a:schemeClr val="dk1"/>
              </a:buClr>
              <a:buSzPts val="5000"/>
              <a:buFont typeface="Playfair Display SemiBold"/>
              <a:buNone/>
              <a:defRPr sz="5000" b="0" i="0" u="none" strike="noStrike" cap="none">
                <a:solidFill>
                  <a:schemeClr val="dk1"/>
                </a:solidFill>
                <a:latin typeface="Playfair Display SemiBold"/>
                <a:ea typeface="Playfair Display SemiBold"/>
                <a:cs typeface="Playfair Display SemiBold"/>
                <a:sym typeface="Playfair Display SemiBold"/>
              </a:defRPr>
            </a:lvl9pPr>
          </a:lstStyle>
          <a:p>
            <a:pPr>
              <a:defRPr/>
            </a:pPr>
            <a:r>
              <a:rPr lang="ar-EG" sz="2025" b="1" dirty="0">
                <a:solidFill>
                  <a:schemeClr val="bg1">
                    <a:lumMod val="95000"/>
                  </a:schemeClr>
                </a:solidFill>
              </a:rPr>
              <a:t>الروح والملأ </a:t>
            </a:r>
          </a:p>
          <a:p>
            <a:pPr>
              <a:defRPr/>
            </a:pPr>
            <a:r>
              <a:rPr lang="ar-EG" sz="2025" b="1" dirty="0">
                <a:solidFill>
                  <a:schemeClr val="bg1">
                    <a:lumMod val="95000"/>
                  </a:schemeClr>
                </a:solidFill>
              </a:rPr>
              <a:t>الأعلى</a:t>
            </a:r>
            <a:endParaRPr lang="en-US" sz="2025" b="1" dirty="0">
              <a:solidFill>
                <a:schemeClr val="bg1">
                  <a:lumMod val="95000"/>
                </a:schemeClr>
              </a:solidFill>
            </a:endParaRPr>
          </a:p>
        </p:txBody>
      </p:sp>
      <p:sp>
        <p:nvSpPr>
          <p:cNvPr id="21" name="Rectangle: Rounded Corners 20">
            <a:extLst>
              <a:ext uri="{FF2B5EF4-FFF2-40B4-BE49-F238E27FC236}">
                <a16:creationId xmlns:a16="http://schemas.microsoft.com/office/drawing/2014/main" id="{3BCE6D00-C75E-E2F5-9D89-9334BF62E6FD}"/>
              </a:ext>
            </a:extLst>
          </p:cNvPr>
          <p:cNvSpPr/>
          <p:nvPr/>
        </p:nvSpPr>
        <p:spPr>
          <a:xfrm>
            <a:off x="5386388" y="5462588"/>
            <a:ext cx="4618037" cy="822325"/>
          </a:xfrm>
          <a:prstGeom prst="roundRect">
            <a:avLst/>
          </a:prstGeom>
          <a:solidFill>
            <a:srgbClr val="FFCCCC"/>
          </a:solidFill>
          <a:ln>
            <a:solidFill>
              <a:srgbClr val="6B1F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675"/>
              </a:spcAft>
              <a:defRPr/>
            </a:pPr>
            <a:r>
              <a:rPr lang="ar-SA" sz="2300">
                <a:solidFill>
                  <a:srgbClr val="6B1F50"/>
                </a:solidFill>
                <a:latin typeface="Calibri" pitchFamily="34" charset="0"/>
                <a:cs typeface="Calibri" pitchFamily="34" charset="0"/>
              </a:rPr>
              <a:t>نحن نؤمن بوجوده وتأثيره على حياتنا ولكن لا ندركه </a:t>
            </a:r>
            <a:endParaRPr lang="en-US" sz="2300">
              <a:solidFill>
                <a:srgbClr val="6B1F50"/>
              </a:solidFill>
              <a:latin typeface="Calibri" pitchFamily="34" charset="0"/>
              <a:cs typeface="Calibri" pitchFamily="34" charset="0"/>
            </a:endParaRPr>
          </a:p>
        </p:txBody>
      </p:sp>
      <p:sp>
        <p:nvSpPr>
          <p:cNvPr id="22" name="Rectangle: Rounded Corners 21">
            <a:extLst>
              <a:ext uri="{FF2B5EF4-FFF2-40B4-BE49-F238E27FC236}">
                <a16:creationId xmlns:a16="http://schemas.microsoft.com/office/drawing/2014/main" id="{381FA9A1-854D-8554-B313-C2BAA6A347A6}"/>
              </a:ext>
            </a:extLst>
          </p:cNvPr>
          <p:cNvSpPr/>
          <p:nvPr/>
        </p:nvSpPr>
        <p:spPr>
          <a:xfrm>
            <a:off x="100013" y="5675313"/>
            <a:ext cx="5468937" cy="4873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ar-EG" sz="2025" dirty="0">
                <a:solidFill>
                  <a:schemeClr val="tx1"/>
                </a:solidFill>
                <a:latin typeface="conv_original-hafs"/>
              </a:rPr>
              <a:t>﴿الَّذِينَ يُؤْمِنُونَ بِالْغَيْبِ وَيُقِيمُونَ الصَّلَاةَ وَمِمَّا رَزَقْنَاهُمْ يُنفِقُونَ﴾</a:t>
            </a:r>
          </a:p>
        </p:txBody>
      </p:sp>
      <p:sp>
        <p:nvSpPr>
          <p:cNvPr id="23" name="Rectangle: Rounded Corners 22">
            <a:extLst>
              <a:ext uri="{FF2B5EF4-FFF2-40B4-BE49-F238E27FC236}">
                <a16:creationId xmlns:a16="http://schemas.microsoft.com/office/drawing/2014/main" id="{1A7D1473-58D4-7F09-527C-BF50E810DEE7}"/>
              </a:ext>
            </a:extLst>
          </p:cNvPr>
          <p:cNvSpPr/>
          <p:nvPr/>
        </p:nvSpPr>
        <p:spPr>
          <a:xfrm>
            <a:off x="647700" y="4826000"/>
            <a:ext cx="5467350" cy="4889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ar-EG" sz="1688" dirty="0">
                <a:solidFill>
                  <a:srgbClr val="9E2E76"/>
                </a:solidFill>
                <a:latin typeface="conv_original-hafs"/>
              </a:rPr>
              <a:t>﴿وَيَسْأَلُونَكَ عَنِ الرُّوحِ ۖ قُلِ الرُّوحُ مِنْ أَمْرِ رَبِّي وَمَا أُوتِيتُم مِّنَ الْعِلْمِ إِلَّا قَلِيلًا﴾</a:t>
            </a:r>
          </a:p>
        </p:txBody>
      </p:sp>
      <p:sp>
        <p:nvSpPr>
          <p:cNvPr id="24" name="Rectangle: Rounded Corners 23">
            <a:extLst>
              <a:ext uri="{FF2B5EF4-FFF2-40B4-BE49-F238E27FC236}">
                <a16:creationId xmlns:a16="http://schemas.microsoft.com/office/drawing/2014/main" id="{D4810712-38C5-B559-71CF-0802E33E4E5D}"/>
              </a:ext>
            </a:extLst>
          </p:cNvPr>
          <p:cNvSpPr/>
          <p:nvPr/>
        </p:nvSpPr>
        <p:spPr>
          <a:xfrm>
            <a:off x="69850" y="3125788"/>
            <a:ext cx="6653213" cy="4873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EG" sz="1688" dirty="0">
                <a:solidFill>
                  <a:srgbClr val="9E2E76"/>
                </a:solidFill>
                <a:latin typeface="conv_original-hafs"/>
              </a:rPr>
              <a:t>﴿وَإِذْ قُلْنَا لِلْمَلَائِكَةِ اسْجُدُوا لِآدَمَ فَسَجَدُوا إِلَّا إِبْلِيسَ كَانَ مِنَ الْجِنِّ فَفَسَقَ عَنْ أَمْرِ رَبِّهِ ۗ أَفَتَتَّخِذُونَهُ وَذُرِّيَّتَهُ أَوْلِيَاءَ مِن دُونِي وَهُمْ لَكُمْ عَدُوٌّ ۚ بِئْسَ لِلظَّالِمِينَ بَدَلًا﴾</a:t>
            </a:r>
          </a:p>
        </p:txBody>
      </p:sp>
      <p:sp>
        <p:nvSpPr>
          <p:cNvPr id="25" name="Rectangle: Rounded Corners 24">
            <a:extLst>
              <a:ext uri="{FF2B5EF4-FFF2-40B4-BE49-F238E27FC236}">
                <a16:creationId xmlns:a16="http://schemas.microsoft.com/office/drawing/2014/main" id="{7F8E995A-9632-082E-FCF1-19BDACC3282B}"/>
              </a:ext>
            </a:extLst>
          </p:cNvPr>
          <p:cNvSpPr/>
          <p:nvPr/>
        </p:nvSpPr>
        <p:spPr>
          <a:xfrm>
            <a:off x="39688" y="3671888"/>
            <a:ext cx="6440487" cy="635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EG" sz="1519" dirty="0">
                <a:solidFill>
                  <a:schemeClr val="tx1"/>
                </a:solidFill>
                <a:latin typeface="conv_original-hafs"/>
              </a:rPr>
              <a:t>﴿وَقُلِ الْحَقُّ مِن رَّبِّكُمْ ۖ فَمَن شَاءَ فَلْيُؤْمِن وَمَن شَاءَ فَلْيَكْفُرْ ۚ إِنَّا أَعْتَدْنَا لِلظَّالِمِينَ نَارًا أَحَاطَ بِهِمْ سُرَادِقُهَا ۚ وَإِن يَسْتَغِيثُوا يُغَاثُوا بِمَاءٍ كَالْمُهْلِ يَشْوِي الْوُجُوهَ ۚ بِئْسَ الشَّرَابُ وَسَاءَتْ مُرْتَفَقًا﴾</a:t>
            </a:r>
          </a:p>
        </p:txBody>
      </p:sp>
      <p:sp>
        <p:nvSpPr>
          <p:cNvPr id="26" name="Rectangle: Rounded Corners 25">
            <a:extLst>
              <a:ext uri="{FF2B5EF4-FFF2-40B4-BE49-F238E27FC236}">
                <a16:creationId xmlns:a16="http://schemas.microsoft.com/office/drawing/2014/main" id="{28C9A64F-91B6-2570-8DE0-BE83713D8E5E}"/>
              </a:ext>
            </a:extLst>
          </p:cNvPr>
          <p:cNvSpPr/>
          <p:nvPr/>
        </p:nvSpPr>
        <p:spPr>
          <a:xfrm>
            <a:off x="282575" y="2517775"/>
            <a:ext cx="6926263" cy="4873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EG" sz="1688" dirty="0">
                <a:solidFill>
                  <a:schemeClr val="tx1"/>
                </a:solidFill>
                <a:latin typeface="conv_original-hafs"/>
              </a:rPr>
              <a:t>﴿الْحَمْدُ لِلَّهِ فَاطِرِ السَّمَاوَاتِ وَالْأَرْضِ جَاعِلِ الْمَلَائِكَةِ رُسُلًا أُولِي أَجْنِحَةٍ مَّثْنَىٰ وَثُلَاثَ وَرُبَاعَ ۚ يَزِيدُ فِي الْخَلْقِ مَا يَشَاءُ ۚ إِنَّ اللَّهَ عَلَىٰ كُلِّ شَيْءٍ قَدِيرٌ﴾</a:t>
            </a:r>
          </a:p>
        </p:txBody>
      </p:sp>
      <p:sp>
        <p:nvSpPr>
          <p:cNvPr id="27" name="Rectangle: Rounded Corners 26">
            <a:extLst>
              <a:ext uri="{FF2B5EF4-FFF2-40B4-BE49-F238E27FC236}">
                <a16:creationId xmlns:a16="http://schemas.microsoft.com/office/drawing/2014/main" id="{13B1AA0A-0DEA-EB66-DFD9-E05373BA0617}"/>
              </a:ext>
            </a:extLst>
          </p:cNvPr>
          <p:cNvSpPr/>
          <p:nvPr/>
        </p:nvSpPr>
        <p:spPr>
          <a:xfrm>
            <a:off x="9525" y="4219575"/>
            <a:ext cx="6167438" cy="5889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EG" sz="1519" dirty="0">
                <a:solidFill>
                  <a:schemeClr val="tx1"/>
                </a:solidFill>
                <a:latin typeface="conv_original-hafs"/>
              </a:rPr>
              <a:t>﴿أُولَٰئِكَ لَهُمْ جَنَّاتُ عَدْنٍ تَجْرِي مِن تَحْتِهِمُ الْأَنْهَارُ يُحَلَّوْنَ فِيهَا مِنْ أَسَاوِرَ مِن ذَهَبٍ وَيَلْبَسُونَ ثِيَابًا خُضْرًا مِّن سُندُسٍ وَإِسْتَبْرَقٍ مُّتَّكِئِينَ فِيهَا عَلَى الْأَرَائِكِ ۚ نِعْمَ الثَّوَابُ وَحَسُنَتْ مُرْتَفَقًا﴾</a:t>
            </a:r>
          </a:p>
        </p:txBody>
      </p:sp>
      <p:pic>
        <p:nvPicPr>
          <p:cNvPr id="181263" name="Google Shape;475;p25">
            <a:extLst>
              <a:ext uri="{FF2B5EF4-FFF2-40B4-BE49-F238E27FC236}">
                <a16:creationId xmlns:a16="http://schemas.microsoft.com/office/drawing/2014/main" id="{823D8E37-FCAC-7765-4722-9ED4D6CFA4CD}"/>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12671"/>
          <a:stretch>
            <a:fillRect/>
          </a:stretch>
        </p:blipFill>
        <p:spPr bwMode="auto">
          <a:xfrm rot="19012083" flipH="1">
            <a:off x="2454275" y="496888"/>
            <a:ext cx="8858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64" name="017085 (1)">
            <a:hlinkClick r:id="" action="ppaction://media"/>
            <a:extLst>
              <a:ext uri="{FF2B5EF4-FFF2-40B4-BE49-F238E27FC236}">
                <a16:creationId xmlns:a16="http://schemas.microsoft.com/office/drawing/2014/main" id="{BA01383D-9D34-C10A-D9B5-745B0603C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4887913"/>
            <a:ext cx="4111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65" name="035001 (1)">
            <a:hlinkClick r:id="" action="ppaction://media"/>
            <a:extLst>
              <a:ext uri="{FF2B5EF4-FFF2-40B4-BE49-F238E27FC236}">
                <a16:creationId xmlns:a16="http://schemas.microsoft.com/office/drawing/2014/main" id="{B004A802-6ACE-254D-CDD1-7C46F4EC9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2395538"/>
            <a:ext cx="4111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66" name="018050 (1)">
            <a:hlinkClick r:id="" action="ppaction://media"/>
            <a:extLst>
              <a:ext uri="{FF2B5EF4-FFF2-40B4-BE49-F238E27FC236}">
                <a16:creationId xmlns:a16="http://schemas.microsoft.com/office/drawing/2014/main" id="{4511500B-EE21-47DF-503D-19977DE5AF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186113"/>
            <a:ext cx="411162"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67" name="002003">
            <a:hlinkClick r:id="" action="ppaction://media"/>
            <a:extLst>
              <a:ext uri="{FF2B5EF4-FFF2-40B4-BE49-F238E27FC236}">
                <a16:creationId xmlns:a16="http://schemas.microsoft.com/office/drawing/2014/main" id="{0BA8AF78-0346-1FA9-E284-894E420FF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5751513"/>
            <a:ext cx="411162"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68" name="018029 (1)">
            <a:hlinkClick r:id="" action="ppaction://media"/>
            <a:extLst>
              <a:ext uri="{FF2B5EF4-FFF2-40B4-BE49-F238E27FC236}">
                <a16:creationId xmlns:a16="http://schemas.microsoft.com/office/drawing/2014/main" id="{73C8BD5F-2679-C061-7DEA-FBFD3C70C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3686175"/>
            <a:ext cx="411163"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69" name="018031 (1)">
            <a:hlinkClick r:id="" action="ppaction://media"/>
            <a:extLst>
              <a:ext uri="{FF2B5EF4-FFF2-40B4-BE49-F238E27FC236}">
                <a16:creationId xmlns:a16="http://schemas.microsoft.com/office/drawing/2014/main" id="{A0A00961-D596-F513-0992-338A579D3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4171950"/>
            <a:ext cx="411163"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down)">
                                      <p:cBhvr>
                                        <p:cTn id="14" dur="580">
                                          <p:stCondLst>
                                            <p:cond delay="0"/>
                                          </p:stCondLst>
                                        </p:cTn>
                                        <p:tgtEl>
                                          <p:spTgt spid="5">
                                            <p:txEl>
                                              <p:pRg st="1" end="1"/>
                                            </p:txEl>
                                          </p:spTgt>
                                        </p:tgtEl>
                                      </p:cBhvr>
                                    </p:animEffect>
                                    <p:anim calcmode="lin" valueType="num">
                                      <p:cBhvr>
                                        <p:cTn id="15"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xEl>
                                              <p:pRg st="1" end="1"/>
                                            </p:txEl>
                                          </p:spTgt>
                                        </p:tgtEl>
                                      </p:cBhvr>
                                      <p:to x="100000" y="60000"/>
                                    </p:animScale>
                                    <p:animScale>
                                      <p:cBhvr>
                                        <p:cTn id="21" dur="166" decel="50000">
                                          <p:stCondLst>
                                            <p:cond delay="676"/>
                                          </p:stCondLst>
                                        </p:cTn>
                                        <p:tgtEl>
                                          <p:spTgt spid="5">
                                            <p:txEl>
                                              <p:pRg st="1" end="1"/>
                                            </p:txEl>
                                          </p:spTgt>
                                        </p:tgtEl>
                                      </p:cBhvr>
                                      <p:to x="100000" y="100000"/>
                                    </p:animScale>
                                    <p:animScale>
                                      <p:cBhvr>
                                        <p:cTn id="22" dur="26">
                                          <p:stCondLst>
                                            <p:cond delay="1312"/>
                                          </p:stCondLst>
                                        </p:cTn>
                                        <p:tgtEl>
                                          <p:spTgt spid="5">
                                            <p:txEl>
                                              <p:pRg st="1" end="1"/>
                                            </p:txEl>
                                          </p:spTgt>
                                        </p:tgtEl>
                                      </p:cBhvr>
                                      <p:to x="100000" y="80000"/>
                                    </p:animScale>
                                    <p:animScale>
                                      <p:cBhvr>
                                        <p:cTn id="23" dur="166" decel="50000">
                                          <p:stCondLst>
                                            <p:cond delay="1338"/>
                                          </p:stCondLst>
                                        </p:cTn>
                                        <p:tgtEl>
                                          <p:spTgt spid="5">
                                            <p:txEl>
                                              <p:pRg st="1" end="1"/>
                                            </p:txEl>
                                          </p:spTgt>
                                        </p:tgtEl>
                                      </p:cBhvr>
                                      <p:to x="100000" y="100000"/>
                                    </p:animScale>
                                    <p:animScale>
                                      <p:cBhvr>
                                        <p:cTn id="24" dur="26">
                                          <p:stCondLst>
                                            <p:cond delay="1642"/>
                                          </p:stCondLst>
                                        </p:cTn>
                                        <p:tgtEl>
                                          <p:spTgt spid="5">
                                            <p:txEl>
                                              <p:pRg st="1" end="1"/>
                                            </p:txEl>
                                          </p:spTgt>
                                        </p:tgtEl>
                                      </p:cBhvr>
                                      <p:to x="100000" y="90000"/>
                                    </p:animScale>
                                    <p:animScale>
                                      <p:cBhvr>
                                        <p:cTn id="25" dur="166" decel="50000">
                                          <p:stCondLst>
                                            <p:cond delay="1668"/>
                                          </p:stCondLst>
                                        </p:cTn>
                                        <p:tgtEl>
                                          <p:spTgt spid="5">
                                            <p:txEl>
                                              <p:pRg st="1" end="1"/>
                                            </p:txEl>
                                          </p:spTgt>
                                        </p:tgtEl>
                                      </p:cBhvr>
                                      <p:to x="100000" y="100000"/>
                                    </p:animScale>
                                    <p:animScale>
                                      <p:cBhvr>
                                        <p:cTn id="26" dur="26">
                                          <p:stCondLst>
                                            <p:cond delay="1808"/>
                                          </p:stCondLst>
                                        </p:cTn>
                                        <p:tgtEl>
                                          <p:spTgt spid="5">
                                            <p:txEl>
                                              <p:pRg st="1" end="1"/>
                                            </p:txEl>
                                          </p:spTgt>
                                        </p:tgtEl>
                                      </p:cBhvr>
                                      <p:to x="100000" y="95000"/>
                                    </p:animScale>
                                    <p:animScale>
                                      <p:cBhvr>
                                        <p:cTn id="27" dur="166" decel="50000">
                                          <p:stCondLst>
                                            <p:cond delay="1834"/>
                                          </p:stCondLst>
                                        </p:cTn>
                                        <p:tgtEl>
                                          <p:spTgt spid="5">
                                            <p:txEl>
                                              <p:pRg st="1" end="1"/>
                                            </p:txEl>
                                          </p:spTgt>
                                        </p:tgtEl>
                                      </p:cBhvr>
                                      <p:to x="100000" y="100000"/>
                                    </p:animScale>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2"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fill="hold"/>
                                        <p:tgtEl>
                                          <p:spTgt spid="19"/>
                                        </p:tgtEl>
                                        <p:attrNameLst>
                                          <p:attrName>ppt_x</p:attrName>
                                        </p:attrNameLst>
                                      </p:cBhvr>
                                      <p:tavLst>
                                        <p:tav tm="0">
                                          <p:val>
                                            <p:strVal val="#ppt_x"/>
                                          </p:val>
                                        </p:tav>
                                        <p:tav tm="100000">
                                          <p:val>
                                            <p:strVal val="#ppt_x"/>
                                          </p:val>
                                        </p:tav>
                                      </p:tavLst>
                                    </p:anim>
                                    <p:anim calcmode="lin" valueType="num">
                                      <p:cBhvr additive="base">
                                        <p:cTn id="5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42" presetClass="entr" presetSubtype="0" fill="hold"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anim calcmode="lin" valueType="num">
                                      <p:cBhvr>
                                        <p:cTn id="65" dur="1000" fill="hold"/>
                                        <p:tgtEl>
                                          <p:spTgt spid="25"/>
                                        </p:tgtEl>
                                        <p:attrNameLst>
                                          <p:attrName>ppt_x</p:attrName>
                                        </p:attrNameLst>
                                      </p:cBhvr>
                                      <p:tavLst>
                                        <p:tav tm="0">
                                          <p:val>
                                            <p:strVal val="#ppt_x"/>
                                          </p:val>
                                        </p:tav>
                                        <p:tav tm="100000">
                                          <p:val>
                                            <p:strVal val="#ppt_x"/>
                                          </p:val>
                                        </p:tav>
                                      </p:tavLst>
                                    </p:anim>
                                    <p:anim calcmode="lin" valueType="num">
                                      <p:cBhvr>
                                        <p:cTn id="6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42" presetClass="entr" presetSubtype="0"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1000"/>
                                        <p:tgtEl>
                                          <p:spTgt spid="27"/>
                                        </p:tgtEl>
                                      </p:cBhvr>
                                    </p:animEffect>
                                    <p:anim calcmode="lin" valueType="num">
                                      <p:cBhvr>
                                        <p:cTn id="72" dur="1000" fill="hold"/>
                                        <p:tgtEl>
                                          <p:spTgt spid="27"/>
                                        </p:tgtEl>
                                        <p:attrNameLst>
                                          <p:attrName>ppt_x</p:attrName>
                                        </p:attrNameLst>
                                      </p:cBhvr>
                                      <p:tavLst>
                                        <p:tav tm="0">
                                          <p:val>
                                            <p:strVal val="#ppt_x"/>
                                          </p:val>
                                        </p:tav>
                                        <p:tav tm="100000">
                                          <p:val>
                                            <p:strVal val="#ppt_x"/>
                                          </p:val>
                                        </p:tav>
                                      </p:tavLst>
                                    </p:anim>
                                    <p:anim calcmode="lin" valueType="num">
                                      <p:cBhvr>
                                        <p:cTn id="7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additive="base">
                                        <p:cTn id="78" dur="500" fill="hold"/>
                                        <p:tgtEl>
                                          <p:spTgt spid="20"/>
                                        </p:tgtEl>
                                        <p:attrNameLst>
                                          <p:attrName>ppt_x</p:attrName>
                                        </p:attrNameLst>
                                      </p:cBhvr>
                                      <p:tavLst>
                                        <p:tav tm="0">
                                          <p:val>
                                            <p:strVal val="#ppt_x"/>
                                          </p:val>
                                        </p:tav>
                                        <p:tav tm="100000">
                                          <p:val>
                                            <p:strVal val="#ppt_x"/>
                                          </p:val>
                                        </p:tav>
                                      </p:tavLst>
                                    </p:anim>
                                    <p:anim calcmode="lin" valueType="num">
                                      <p:cBhvr additive="base">
                                        <p:cTn id="7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1000"/>
                                        <p:tgtEl>
                                          <p:spTgt spid="23"/>
                                        </p:tgtEl>
                                      </p:cBhvr>
                                    </p:animEffect>
                                    <p:anim calcmode="lin" valueType="num">
                                      <p:cBhvr>
                                        <p:cTn id="85" dur="1000" fill="hold"/>
                                        <p:tgtEl>
                                          <p:spTgt spid="23"/>
                                        </p:tgtEl>
                                        <p:attrNameLst>
                                          <p:attrName>ppt_x</p:attrName>
                                        </p:attrNameLst>
                                      </p:cBhvr>
                                      <p:tavLst>
                                        <p:tav tm="0">
                                          <p:val>
                                            <p:strVal val="#ppt_x"/>
                                          </p:val>
                                        </p:tav>
                                        <p:tav tm="100000">
                                          <p:val>
                                            <p:strVal val="#ppt_x"/>
                                          </p:val>
                                        </p:tav>
                                      </p:tavLst>
                                    </p:anim>
                                    <p:anim calcmode="lin" valueType="num">
                                      <p:cBhvr>
                                        <p:cTn id="8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6" presetClass="entr" presetSubtype="0" fill="hold"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down)">
                                      <p:cBhvr>
                                        <p:cTn id="91" dur="580">
                                          <p:stCondLst>
                                            <p:cond delay="0"/>
                                          </p:stCondLst>
                                        </p:cTn>
                                        <p:tgtEl>
                                          <p:spTgt spid="21"/>
                                        </p:tgtEl>
                                      </p:cBhvr>
                                    </p:animEffect>
                                    <p:anim calcmode="lin" valueType="num">
                                      <p:cBhvr>
                                        <p:cTn id="9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97" dur="26">
                                          <p:stCondLst>
                                            <p:cond delay="650"/>
                                          </p:stCondLst>
                                        </p:cTn>
                                        <p:tgtEl>
                                          <p:spTgt spid="21"/>
                                        </p:tgtEl>
                                      </p:cBhvr>
                                      <p:to x="100000" y="60000"/>
                                    </p:animScale>
                                    <p:animScale>
                                      <p:cBhvr>
                                        <p:cTn id="98" dur="166" decel="50000">
                                          <p:stCondLst>
                                            <p:cond delay="676"/>
                                          </p:stCondLst>
                                        </p:cTn>
                                        <p:tgtEl>
                                          <p:spTgt spid="21"/>
                                        </p:tgtEl>
                                      </p:cBhvr>
                                      <p:to x="100000" y="100000"/>
                                    </p:animScale>
                                    <p:animScale>
                                      <p:cBhvr>
                                        <p:cTn id="99" dur="26">
                                          <p:stCondLst>
                                            <p:cond delay="1312"/>
                                          </p:stCondLst>
                                        </p:cTn>
                                        <p:tgtEl>
                                          <p:spTgt spid="21"/>
                                        </p:tgtEl>
                                      </p:cBhvr>
                                      <p:to x="100000" y="80000"/>
                                    </p:animScale>
                                    <p:animScale>
                                      <p:cBhvr>
                                        <p:cTn id="100" dur="166" decel="50000">
                                          <p:stCondLst>
                                            <p:cond delay="1338"/>
                                          </p:stCondLst>
                                        </p:cTn>
                                        <p:tgtEl>
                                          <p:spTgt spid="21"/>
                                        </p:tgtEl>
                                      </p:cBhvr>
                                      <p:to x="100000" y="100000"/>
                                    </p:animScale>
                                    <p:animScale>
                                      <p:cBhvr>
                                        <p:cTn id="101" dur="26">
                                          <p:stCondLst>
                                            <p:cond delay="1642"/>
                                          </p:stCondLst>
                                        </p:cTn>
                                        <p:tgtEl>
                                          <p:spTgt spid="21"/>
                                        </p:tgtEl>
                                      </p:cBhvr>
                                      <p:to x="100000" y="90000"/>
                                    </p:animScale>
                                    <p:animScale>
                                      <p:cBhvr>
                                        <p:cTn id="102" dur="166" decel="50000">
                                          <p:stCondLst>
                                            <p:cond delay="1668"/>
                                          </p:stCondLst>
                                        </p:cTn>
                                        <p:tgtEl>
                                          <p:spTgt spid="21"/>
                                        </p:tgtEl>
                                      </p:cBhvr>
                                      <p:to x="100000" y="100000"/>
                                    </p:animScale>
                                    <p:animScale>
                                      <p:cBhvr>
                                        <p:cTn id="103" dur="26">
                                          <p:stCondLst>
                                            <p:cond delay="1808"/>
                                          </p:stCondLst>
                                        </p:cTn>
                                        <p:tgtEl>
                                          <p:spTgt spid="21"/>
                                        </p:tgtEl>
                                      </p:cBhvr>
                                      <p:to x="100000" y="95000"/>
                                    </p:animScale>
                                    <p:animScale>
                                      <p:cBhvr>
                                        <p:cTn id="104" dur="166" decel="50000">
                                          <p:stCondLst>
                                            <p:cond delay="1834"/>
                                          </p:stCondLst>
                                        </p:cTn>
                                        <p:tgtEl>
                                          <p:spTgt spid="21"/>
                                        </p:tgtEl>
                                      </p:cBhvr>
                                      <p:to x="100000" y="100000"/>
                                    </p:animScale>
                                  </p:childTnLst>
                                </p:cTn>
                              </p:par>
                            </p:childTnLst>
                          </p:cTn>
                        </p:par>
                      </p:childTnLst>
                    </p:cTn>
                  </p:par>
                  <p:par>
                    <p:cTn id="105" fill="hold" nodeType="clickPar">
                      <p:stCondLst>
                        <p:cond delay="indefinite"/>
                      </p:stCondLst>
                      <p:childTnLst>
                        <p:par>
                          <p:cTn id="106" fill="hold" nodeType="withGroup">
                            <p:stCondLst>
                              <p:cond delay="0"/>
                            </p:stCondLst>
                            <p:childTnLst>
                              <p:par>
                                <p:cTn id="107" presetID="42" presetClass="entr" presetSubtype="0" fill="hold" nodeType="click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1000"/>
                                        <p:tgtEl>
                                          <p:spTgt spid="22"/>
                                        </p:tgtEl>
                                      </p:cBhvr>
                                    </p:animEffect>
                                    <p:anim calcmode="lin" valueType="num">
                                      <p:cBhvr>
                                        <p:cTn id="110" dur="1000" fill="hold"/>
                                        <p:tgtEl>
                                          <p:spTgt spid="22"/>
                                        </p:tgtEl>
                                        <p:attrNameLst>
                                          <p:attrName>ppt_x</p:attrName>
                                        </p:attrNameLst>
                                      </p:cBhvr>
                                      <p:tavLst>
                                        <p:tav tm="0">
                                          <p:val>
                                            <p:strVal val="#ppt_x"/>
                                          </p:val>
                                        </p:tav>
                                        <p:tav tm="100000">
                                          <p:val>
                                            <p:strVal val="#ppt_x"/>
                                          </p:val>
                                        </p:tav>
                                      </p:tavLst>
                                    </p:anim>
                                    <p:anim calcmode="lin" valueType="num">
                                      <p:cBhvr>
                                        <p:cTn id="11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8" grpId="0" animBg="1"/>
      <p:bldP spid="19" grpId="0" animBg="1"/>
      <p:bldP spid="20" grpId="0" animBg="1"/>
      <p:bldP spid="21" grpId="0" animBg="1"/>
      <p:bldP spid="22" grpId="0"/>
      <p:bldP spid="23" grpId="0"/>
      <p:bldP spid="24" grpId="0"/>
      <p:bldP spid="25" grpId="0"/>
      <p:bldP spid="26" grpId="0"/>
      <p:bldP spid="27"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6">
            <a:extLst>
              <a:ext uri="{FF2B5EF4-FFF2-40B4-BE49-F238E27FC236}">
                <a16:creationId xmlns:a16="http://schemas.microsoft.com/office/drawing/2014/main" id="{5557F851-79B1-3CAE-3A22-E0EBD2DA5FBA}"/>
              </a:ext>
            </a:extLst>
          </p:cNvPr>
          <p:cNvSpPr>
            <a:spLocks noGrp="1"/>
          </p:cNvSpPr>
          <p:nvPr>
            <p:ph type="ctrTitle"/>
          </p:nvPr>
        </p:nvSpPr>
        <p:spPr>
          <a:xfrm>
            <a:off x="1133475" y="755650"/>
            <a:ext cx="8202613" cy="3827463"/>
          </a:xfrm>
        </p:spPr>
        <p:txBody>
          <a:bodyPr/>
          <a:lstStyle/>
          <a:p>
            <a:pPr algn="ctr" defTabSz="771662">
              <a:lnSpc>
                <a:spcPct val="200000"/>
              </a:lnSpc>
              <a:buClrTx/>
              <a:defRPr/>
            </a:pPr>
            <a:r>
              <a:rPr kumimoji="1" lang="ar-EG" altLang="ko-KR" sz="6751" b="1">
                <a:solidFill>
                  <a:srgbClr val="FFCCCC"/>
                </a:solidFill>
                <a:cs typeface="굴림" pitchFamily="50" charset="-127"/>
              </a:rPr>
              <a:t>دور المناهج نحو الكون </a:t>
            </a:r>
            <a:br>
              <a:rPr kumimoji="1" lang="ar-EG" altLang="ko-KR" sz="6751" b="1">
                <a:solidFill>
                  <a:srgbClr val="FFCCCC"/>
                </a:solidFill>
                <a:cs typeface="굴림" pitchFamily="50" charset="-127"/>
              </a:rPr>
            </a:br>
            <a:r>
              <a:rPr kumimoji="1" lang="ar-EG" altLang="ko-KR" sz="6751" b="1">
                <a:solidFill>
                  <a:srgbClr val="FFCCCC"/>
                </a:solidFill>
                <a:cs typeface="굴림" pitchFamily="50" charset="-127"/>
              </a:rPr>
              <a:t>غير المحسوس عالم الغيب</a:t>
            </a:r>
            <a:endParaRPr kumimoji="1" lang="en-US" altLang="ko-KR" sz="6751" b="1">
              <a:solidFill>
                <a:srgbClr val="FFCCCC"/>
              </a:solidFill>
              <a:cs typeface="굴림" pitchFamily="50" charset="-127"/>
            </a:endParaRPr>
          </a:p>
        </p:txBody>
      </p:sp>
      <p:pic>
        <p:nvPicPr>
          <p:cNvPr id="182275" name="그림 2">
            <a:extLst>
              <a:ext uri="{FF2B5EF4-FFF2-40B4-BE49-F238E27FC236}">
                <a16:creationId xmlns:a16="http://schemas.microsoft.com/office/drawing/2014/main" id="{15190694-0830-787D-682A-64AEA8DE5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0" y="633413"/>
            <a:ext cx="148907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직선 연결선 5">
            <a:extLst>
              <a:ext uri="{FF2B5EF4-FFF2-40B4-BE49-F238E27FC236}">
                <a16:creationId xmlns:a16="http://schemas.microsoft.com/office/drawing/2014/main" id="{779C69B5-1580-AF31-AD36-F938385FFD2F}"/>
              </a:ext>
            </a:extLst>
          </p:cNvPr>
          <p:cNvCxnSpPr/>
          <p:nvPr/>
        </p:nvCxnSpPr>
        <p:spPr>
          <a:xfrm>
            <a:off x="1619250" y="4522788"/>
            <a:ext cx="1762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82277" name="Google Shape;475;p25">
            <a:extLst>
              <a:ext uri="{FF2B5EF4-FFF2-40B4-BE49-F238E27FC236}">
                <a16:creationId xmlns:a16="http://schemas.microsoft.com/office/drawing/2014/main" id="{D845537C-F364-580C-B030-D9DBFA8EFEE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12671"/>
          <a:stretch>
            <a:fillRect/>
          </a:stretch>
        </p:blipFill>
        <p:spPr bwMode="auto">
          <a:xfrm rot="19012083" flipH="1">
            <a:off x="449263" y="3716338"/>
            <a:ext cx="8858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40A45FF-8F5D-BA6A-793F-8BA68B11FB00}"/>
              </a:ext>
            </a:extLst>
          </p:cNvPr>
          <p:cNvSpPr>
            <a:spLocks noGrp="1" noChangeArrowheads="1"/>
          </p:cNvSpPr>
          <p:nvPr>
            <p:ph type="title"/>
          </p:nvPr>
        </p:nvSpPr>
        <p:spPr bwMode="auto">
          <a:xfrm>
            <a:off x="708025" y="18255"/>
            <a:ext cx="8872538"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u="sng" dirty="0"/>
              <a:t>المنهج كمنظومة خبرات مربية:</a:t>
            </a:r>
            <a:endParaRPr lang="en-US" altLang="en-US" dirty="0"/>
          </a:p>
        </p:txBody>
      </p:sp>
      <p:sp>
        <p:nvSpPr>
          <p:cNvPr id="24579" name="Rectangle 3">
            <a:extLst>
              <a:ext uri="{FF2B5EF4-FFF2-40B4-BE49-F238E27FC236}">
                <a16:creationId xmlns:a16="http://schemas.microsoft.com/office/drawing/2014/main" id="{1C60DFAC-B706-2F1F-17CB-DC043FCF4798}"/>
              </a:ext>
            </a:extLst>
          </p:cNvPr>
          <p:cNvSpPr>
            <a:spLocks noGrp="1" noChangeArrowheads="1"/>
          </p:cNvSpPr>
          <p:nvPr>
            <p:ph type="body" idx="1"/>
          </p:nvPr>
        </p:nvSpPr>
        <p:spPr bwMode="auto">
          <a:xfrm>
            <a:off x="707231" y="1052736"/>
            <a:ext cx="8872538"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50000"/>
              </a:lnSpc>
              <a:buFontTx/>
              <a:buNone/>
            </a:pPr>
            <a:r>
              <a:rPr lang="ar-SA" altLang="en-US" sz="2300" b="1" u="sng" dirty="0">
                <a:solidFill>
                  <a:srgbClr val="FF0000"/>
                </a:solidFill>
              </a:rPr>
              <a:t>لكى نفهم مفهوم الخبرة</a:t>
            </a:r>
            <a:r>
              <a:rPr lang="ar-SA" altLang="en-US" sz="2300" b="1" u="sng" dirty="0"/>
              <a:t> </a:t>
            </a:r>
            <a:r>
              <a:rPr lang="ar-SA" altLang="en-US" sz="2300" b="1" dirty="0"/>
              <a:t>نتصور أن طفل</a:t>
            </a:r>
            <a:r>
              <a:rPr lang="ar-EG" altLang="en-US" sz="2300" b="1" dirty="0"/>
              <a:t>ًا</a:t>
            </a:r>
            <a:r>
              <a:rPr lang="ar-SA" altLang="en-US" sz="2300" b="1" dirty="0"/>
              <a:t> رأى شمعة مضيئة أمامه لأول مرة</a:t>
            </a:r>
            <a:r>
              <a:rPr lang="ar-EG" altLang="en-US" sz="2300" b="1" dirty="0"/>
              <a:t>،</a:t>
            </a:r>
            <a:r>
              <a:rPr lang="ar-SA" altLang="en-US" sz="2300" b="1" dirty="0"/>
              <a:t> فمن </a:t>
            </a:r>
            <a:r>
              <a:rPr lang="ar-SA" altLang="en-US" sz="2300" b="1" dirty="0" err="1"/>
              <a:t>الطبيع</a:t>
            </a:r>
            <a:r>
              <a:rPr lang="ar-EG" altLang="en-US" sz="2300" b="1" dirty="0"/>
              <a:t>ي</a:t>
            </a:r>
            <a:r>
              <a:rPr lang="ar-SA" altLang="en-US" sz="2300" b="1" dirty="0"/>
              <a:t> أن يسع</a:t>
            </a:r>
            <a:r>
              <a:rPr lang="ar-EG" altLang="en-US" sz="2300" b="1" dirty="0"/>
              <a:t>ى</a:t>
            </a:r>
            <a:r>
              <a:rPr lang="ar-SA" altLang="en-US" sz="2300" b="1" dirty="0"/>
              <a:t> لاستكشاف هذا الش</a:t>
            </a:r>
            <a:r>
              <a:rPr lang="ar-EG" altLang="en-US" sz="2300" b="1" dirty="0" err="1"/>
              <a:t>يء</a:t>
            </a:r>
            <a:r>
              <a:rPr lang="ar-SA" altLang="en-US" sz="2300" b="1" dirty="0"/>
              <a:t>، وسيحاول مد يده لتناول الشمعة</a:t>
            </a:r>
            <a:r>
              <a:rPr lang="ar-EG" altLang="en-US" sz="2300" b="1" dirty="0"/>
              <a:t>،</a:t>
            </a:r>
            <a:r>
              <a:rPr lang="ar-SA" altLang="en-US" sz="2300" b="1" dirty="0"/>
              <a:t> وبخاصة الجزء المضي</a:t>
            </a:r>
            <a:r>
              <a:rPr lang="ar-EG" altLang="en-US" sz="2300" b="1" dirty="0"/>
              <a:t>ء</a:t>
            </a:r>
            <a:r>
              <a:rPr lang="ar-SA" altLang="en-US" sz="2300" b="1" dirty="0"/>
              <a:t> منها</a:t>
            </a:r>
            <a:r>
              <a:rPr lang="ar-EG" altLang="en-US" sz="2300" b="1" dirty="0"/>
              <a:t>،</a:t>
            </a:r>
            <a:r>
              <a:rPr lang="ar-SA" altLang="en-US" sz="2300" b="1" dirty="0"/>
              <a:t> وعندما يشعر بحرارة نار الشمعة وه</a:t>
            </a:r>
            <a:r>
              <a:rPr lang="ar-EG" altLang="en-US" sz="2300" b="1" dirty="0"/>
              <a:t>ي</a:t>
            </a:r>
            <a:r>
              <a:rPr lang="ar-SA" altLang="en-US" sz="2300" b="1" dirty="0"/>
              <a:t> تحرق يده سيبتعد عنها فور</a:t>
            </a:r>
            <a:r>
              <a:rPr lang="ar-EG" altLang="en-US" sz="2300" b="1" dirty="0"/>
              <a:t>ً</a:t>
            </a:r>
            <a:r>
              <a:rPr lang="ar-SA" altLang="en-US" sz="2300" b="1" dirty="0"/>
              <a:t>ا، ولن يحاول مرة أخرى أن يفعل ذلك، وهنا نقول</a:t>
            </a:r>
            <a:r>
              <a:rPr lang="ar-EG" altLang="en-US" sz="2300" b="1" dirty="0"/>
              <a:t>:</a:t>
            </a:r>
            <a:r>
              <a:rPr lang="ar-SA" altLang="en-US" sz="2300" b="1" dirty="0"/>
              <a:t> </a:t>
            </a:r>
            <a:r>
              <a:rPr lang="ar-EG" altLang="en-US" sz="2300" b="1" dirty="0"/>
              <a:t>إ</a:t>
            </a:r>
            <a:r>
              <a:rPr lang="ar-SA" altLang="en-US" sz="2300" b="1" dirty="0"/>
              <a:t>ن الطفل قد اكتسب خبرة نتيجة هذا الموقف.</a:t>
            </a:r>
            <a:endParaRPr lang="ar-SA" altLang="en-US" sz="2300" b="1" u="sng" dirty="0"/>
          </a:p>
          <a:p>
            <a:pPr eaLnBrk="1" hangingPunct="1">
              <a:lnSpc>
                <a:spcPct val="150000"/>
              </a:lnSpc>
              <a:buFontTx/>
              <a:buNone/>
            </a:pPr>
            <a:r>
              <a:rPr lang="ar-SA" altLang="en-US" sz="2300" b="1" u="sng" dirty="0">
                <a:solidFill>
                  <a:srgbClr val="FF0000"/>
                </a:solidFill>
              </a:rPr>
              <a:t>بتحليل</a:t>
            </a:r>
            <a:r>
              <a:rPr lang="ar-SA" altLang="en-US" sz="2300" b="1" dirty="0"/>
              <a:t> هذا الموقف نج</a:t>
            </a:r>
            <a:r>
              <a:rPr lang="ar-EG" altLang="en-US" sz="2300" b="1" dirty="0"/>
              <a:t>د</a:t>
            </a:r>
            <a:r>
              <a:rPr lang="ar-SA" altLang="en-US" sz="2300" b="1" dirty="0"/>
              <a:t> أنه يتكون من:</a:t>
            </a:r>
          </a:p>
          <a:p>
            <a:pPr eaLnBrk="1" hangingPunct="1">
              <a:lnSpc>
                <a:spcPct val="150000"/>
              </a:lnSpc>
              <a:buFontTx/>
              <a:buNone/>
            </a:pPr>
            <a:r>
              <a:rPr lang="ar-SA" altLang="en-US" sz="2300" b="1" dirty="0"/>
              <a:t>1 – مثير (شمعة مضيئة ذات بريق)</a:t>
            </a:r>
            <a:r>
              <a:rPr lang="ar-EG" altLang="en-US" sz="2300" b="1" dirty="0"/>
              <a:t>.</a:t>
            </a:r>
            <a:endParaRPr lang="ar-SA" altLang="en-US" sz="2300" b="1" dirty="0"/>
          </a:p>
          <a:p>
            <a:pPr eaLnBrk="1" hangingPunct="1">
              <a:lnSpc>
                <a:spcPct val="150000"/>
              </a:lnSpc>
              <a:buFontTx/>
              <a:buNone/>
            </a:pPr>
            <a:r>
              <a:rPr lang="ar-SA" altLang="en-US" sz="2300" b="1" dirty="0"/>
              <a:t>2 – طفل عنده رغبة ودافعية لحب الاستطلاع (هبة من الله)</a:t>
            </a:r>
            <a:r>
              <a:rPr lang="ar-EG" altLang="en-US" sz="2300" b="1" dirty="0"/>
              <a:t>.</a:t>
            </a:r>
            <a:endParaRPr lang="ar-SA" altLang="en-US" sz="2300" b="1" dirty="0"/>
          </a:p>
          <a:p>
            <a:pPr eaLnBrk="1" hangingPunct="1">
              <a:lnSpc>
                <a:spcPct val="150000"/>
              </a:lnSpc>
              <a:buFontTx/>
              <a:buNone/>
            </a:pPr>
            <a:r>
              <a:rPr lang="ar-SA" altLang="en-US" sz="2300" b="1" dirty="0"/>
              <a:t>3 – فعل ورد فعل متكرر (من جانب الشمعة والطفل)</a:t>
            </a:r>
            <a:r>
              <a:rPr lang="ar-EG" altLang="en-US" sz="2300" b="1" dirty="0"/>
              <a:t>.</a:t>
            </a:r>
            <a:endParaRPr lang="ar-SA" altLang="en-US" sz="2300" b="1" dirty="0"/>
          </a:p>
          <a:p>
            <a:pPr eaLnBrk="1" hangingPunct="1">
              <a:lnSpc>
                <a:spcPct val="150000"/>
              </a:lnSpc>
              <a:buFontTx/>
              <a:buNone/>
            </a:pPr>
            <a:r>
              <a:rPr lang="ar-SA" altLang="en-US" sz="2300" b="1" dirty="0"/>
              <a:t>4 – ربط بين السبب والنتيجة (ربط الطفل بين النار وحرق يده)</a:t>
            </a:r>
            <a:r>
              <a:rPr lang="ar-EG" altLang="en-US" sz="2300" b="1" dirty="0"/>
              <a:t>،</a:t>
            </a:r>
            <a:r>
              <a:rPr lang="ar-SA" altLang="en-US" sz="2300" b="1" dirty="0"/>
              <a:t> وهذه معلومات تعل</a:t>
            </a:r>
            <a:r>
              <a:rPr lang="ar-EG" altLang="en-US" sz="2300" b="1" dirty="0"/>
              <a:t>َّ</a:t>
            </a:r>
            <a:r>
              <a:rPr lang="ar-SA" altLang="en-US" sz="2300" b="1" dirty="0"/>
              <a:t>مهـــا</a:t>
            </a:r>
            <a:r>
              <a:rPr lang="ar-EG" altLang="en-US" sz="2300" b="1" dirty="0"/>
              <a:t> </a:t>
            </a:r>
            <a:r>
              <a:rPr lang="ar-SA" altLang="en-US" sz="2300" b="1" dirty="0"/>
              <a:t>من هذا الموقف.</a:t>
            </a:r>
            <a:endParaRPr lang="en-US" altLang="en-US" sz="2300" b="1" dirty="0"/>
          </a:p>
        </p:txBody>
      </p:sp>
    </p:spTree>
  </p:cSld>
  <p:clrMapOvr>
    <a:masterClrMapping/>
  </p:clrMapOvr>
  <p:transition>
    <p:randomBar dir="vert"/>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3338B91-D58C-E535-D885-E5A7FAA362B2}"/>
              </a:ext>
            </a:extLst>
          </p:cNvPr>
          <p:cNvSpPr>
            <a:spLocks noGrp="1"/>
          </p:cNvSpPr>
          <p:nvPr>
            <p:ph type="title"/>
          </p:nvPr>
        </p:nvSpPr>
        <p:spPr>
          <a:xfrm>
            <a:off x="342900" y="688975"/>
            <a:ext cx="9805988" cy="855663"/>
          </a:xfrm>
        </p:spPr>
        <p:txBody>
          <a:bodyPr>
            <a:noAutofit/>
          </a:bodyPr>
          <a:lstStyle/>
          <a:p>
            <a:pPr algn="ctr">
              <a:defRPr/>
            </a:pPr>
            <a:br>
              <a:rPr lang="en-US" sz="3713">
                <a:solidFill>
                  <a:schemeClr val="bg1">
                    <a:lumMod val="10000"/>
                  </a:schemeClr>
                </a:solidFill>
              </a:rPr>
            </a:br>
            <a:r>
              <a:rPr lang="ar-EG" sz="3713">
                <a:solidFill>
                  <a:schemeClr val="bg1">
                    <a:lumMod val="10000"/>
                  </a:schemeClr>
                </a:solidFill>
              </a:rPr>
              <a:t>وضح </a:t>
            </a:r>
            <a:r>
              <a:rPr lang="ar-SA" sz="3713">
                <a:solidFill>
                  <a:schemeClr val="bg1">
                    <a:lumMod val="10000"/>
                  </a:schemeClr>
                </a:solidFill>
              </a:rPr>
              <a:t>دور ال</a:t>
            </a:r>
            <a:r>
              <a:rPr lang="ar-EG" sz="3713">
                <a:solidFill>
                  <a:schemeClr val="bg1">
                    <a:lumMod val="10000"/>
                  </a:schemeClr>
                </a:solidFill>
              </a:rPr>
              <a:t>م</a:t>
            </a:r>
            <a:r>
              <a:rPr lang="ar-SA" sz="3713">
                <a:solidFill>
                  <a:schemeClr val="bg1">
                    <a:lumMod val="10000"/>
                  </a:schemeClr>
                </a:solidFill>
              </a:rPr>
              <a:t>ناهج نحو عالم الغيب</a:t>
            </a:r>
            <a:br>
              <a:rPr lang="en-US" sz="1688">
                <a:latin typeface="Calibri" panose="020F0502020204030204" pitchFamily="34" charset="0"/>
                <a:ea typeface="Calibri" panose="020F0502020204030204" pitchFamily="34" charset="0"/>
              </a:rPr>
            </a:br>
            <a:endParaRPr lang="ar-SA" sz="5570"/>
          </a:p>
        </p:txBody>
      </p:sp>
      <p:sp>
        <p:nvSpPr>
          <p:cNvPr id="5" name="내용 개체 틀 4">
            <a:extLst>
              <a:ext uri="{FF2B5EF4-FFF2-40B4-BE49-F238E27FC236}">
                <a16:creationId xmlns:a16="http://schemas.microsoft.com/office/drawing/2014/main" id="{99295A6E-8A35-DE50-9BD4-66F0FC1E5355}"/>
              </a:ext>
            </a:extLst>
          </p:cNvPr>
          <p:cNvSpPr>
            <a:spLocks noGrp="1"/>
          </p:cNvSpPr>
          <p:nvPr>
            <p:ph idx="1"/>
          </p:nvPr>
        </p:nvSpPr>
        <p:spPr>
          <a:xfrm>
            <a:off x="-82550" y="1666875"/>
            <a:ext cx="10369550" cy="4495800"/>
          </a:xfrm>
        </p:spPr>
        <p:txBody>
          <a:bodyPr vert="horz" wrap="square" lIns="91440" tIns="45720" rIns="91440" bIns="45720" numCol="1" anchor="t" anchorCtr="0" compatLnSpc="1">
            <a:prstTxWarp prst="textNoShape">
              <a:avLst/>
            </a:prstTxWarp>
            <a:noAutofit/>
          </a:bodyPr>
          <a:lstStyle/>
          <a:p>
            <a:pPr algn="r">
              <a:defRPr/>
            </a:pPr>
            <a:r>
              <a:rPr lang="ar-EG" sz="2800" b="1" dirty="0"/>
              <a:t>1- تعليم </a:t>
            </a:r>
            <a:r>
              <a:rPr lang="ar-SA" sz="2800" b="1" dirty="0"/>
              <a:t>التلاميذ الإيمان بهذه الغيبيات لأنها جزء من إيمان المسلم</a:t>
            </a:r>
            <a:r>
              <a:rPr lang="ar-EG" sz="2800" b="1" dirty="0"/>
              <a:t>. </a:t>
            </a:r>
            <a:endParaRPr lang="en-US" sz="2800" dirty="0"/>
          </a:p>
          <a:p>
            <a:pPr algn="r">
              <a:defRPr/>
            </a:pPr>
            <a:r>
              <a:rPr lang="ar-EG" sz="2800" b="1" dirty="0"/>
              <a:t>2- </a:t>
            </a:r>
            <a:r>
              <a:rPr lang="ar-SA" sz="2800" b="1" dirty="0"/>
              <a:t>تعريف التلاميذ بهذه الغيبيات كما وردت بالقرآن الكريم أو السنة المطهرة دون زيادة أو نقصان وليس </a:t>
            </a:r>
            <a:r>
              <a:rPr lang="ar-SA" sz="2800" b="1" dirty="0" err="1"/>
              <a:t>للإنسا</a:t>
            </a:r>
            <a:r>
              <a:rPr lang="ar-EG" sz="2800" b="1" dirty="0"/>
              <a:t>ن</a:t>
            </a:r>
            <a:r>
              <a:rPr lang="ar-SA" sz="2800" b="1" dirty="0"/>
              <a:t> الاجتهاد فيها أو البحث عنها لأنها تخرج عن نطاق قدرة الإنسان لإدراكها بحواسه وعقله</a:t>
            </a:r>
            <a:r>
              <a:rPr lang="ar-EG" sz="2800" b="1" dirty="0"/>
              <a:t>. </a:t>
            </a:r>
            <a:endParaRPr lang="en-US" sz="2800" dirty="0"/>
          </a:p>
          <a:p>
            <a:pPr algn="r">
              <a:defRPr/>
            </a:pPr>
            <a:r>
              <a:rPr lang="ar-EG" sz="2800" b="1" dirty="0"/>
              <a:t>3- </a:t>
            </a:r>
            <a:r>
              <a:rPr lang="ar-SA" sz="2800" b="1" dirty="0"/>
              <a:t>تعلم الإنسان كيفية التعامل مع بعض هذه الغيبيات كشياطين الجن التي توسوس للإنسان وتجري منه مجرى الدم والتي تقعد للإنسان بالمرصاد لأجل غوايته ويجب على الإنسان أن يتخذه عدوًّا له ويستعي</a:t>
            </a:r>
            <a:r>
              <a:rPr lang="ar-EG" sz="2800" b="1" dirty="0"/>
              <a:t>ذ </a:t>
            </a:r>
            <a:r>
              <a:rPr lang="ar-SA" sz="2800" b="1" dirty="0"/>
              <a:t>بالله منه</a:t>
            </a:r>
            <a:r>
              <a:rPr lang="ar-EG" sz="2800" b="1" dirty="0"/>
              <a:t>.</a:t>
            </a:r>
            <a:endParaRPr lang="en-US" sz="2800" dirty="0"/>
          </a:p>
          <a:p>
            <a:pPr algn="r">
              <a:defRPr/>
            </a:pPr>
            <a:r>
              <a:rPr lang="ar-EG" sz="2800" b="1" dirty="0"/>
              <a:t>4- أ</a:t>
            </a:r>
            <a:r>
              <a:rPr lang="ar-SA" sz="2800" b="1" dirty="0"/>
              <a:t>ن تتضمن مناهج الدراسة في التربية الدينية أو في مواصفات اللغة العربية والآيات القرآنية التي تصف الجنة </a:t>
            </a:r>
            <a:r>
              <a:rPr lang="ar-EG" sz="2800" b="1" dirty="0"/>
              <a:t>و</a:t>
            </a:r>
            <a:r>
              <a:rPr lang="ar-SA" sz="2800" b="1" dirty="0"/>
              <a:t>نعيمها والنار وسعيرها حتى يتربى التلاميذ من صغرهم على اتقاء النار والفوز بالجنة</a:t>
            </a:r>
            <a:r>
              <a:rPr lang="ar-EG" sz="2800" b="1" dirty="0"/>
              <a:t>.</a:t>
            </a:r>
            <a:endParaRPr lang="en-US" sz="2800" dirty="0"/>
          </a:p>
          <a:p>
            <a:pPr algn="r">
              <a:defRPr/>
            </a:pPr>
            <a:endParaRPr lang="ko-KR" altLang="en-US" sz="2800" dirty="0">
              <a:solidFill>
                <a:srgbClr val="32946A"/>
              </a:solidFill>
              <a:ea typeface="Malgun Gothic" panose="020B0503020000020004" pitchFamily="34" charset="-127"/>
              <a:cs typeface="Calibri" panose="020F0502020204030204" pitchFamily="34" charset="0"/>
            </a:endParaRPr>
          </a:p>
        </p:txBody>
      </p:sp>
      <p:pic>
        <p:nvPicPr>
          <p:cNvPr id="184324" name="Google Shape;475;p25">
            <a:extLst>
              <a:ext uri="{FF2B5EF4-FFF2-40B4-BE49-F238E27FC236}">
                <a16:creationId xmlns:a16="http://schemas.microsoft.com/office/drawing/2014/main" id="{1FEC88D3-006D-910B-83D3-7BF1A83A2BB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12671"/>
          <a:stretch>
            <a:fillRect/>
          </a:stretch>
        </p:blipFill>
        <p:spPr bwMode="auto">
          <a:xfrm rot="19012083" flipH="1">
            <a:off x="1543050" y="515938"/>
            <a:ext cx="8858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80">
                                          <p:stCondLst>
                                            <p:cond delay="0"/>
                                          </p:stCondLst>
                                        </p:cTn>
                                        <p:tgtEl>
                                          <p:spTgt spid="5">
                                            <p:txEl>
                                              <p:pRg st="0" end="0"/>
                                            </p:txEl>
                                          </p:spTgt>
                                        </p:tgtEl>
                                      </p:cBhvr>
                                    </p:animEffect>
                                    <p:anim calcmode="lin" valueType="num">
                                      <p:cBhvr>
                                        <p:cTn id="13"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xEl>
                                              <p:pRg st="0" end="0"/>
                                            </p:txEl>
                                          </p:spTgt>
                                        </p:tgtEl>
                                      </p:cBhvr>
                                      <p:to x="100000" y="60000"/>
                                    </p:animScale>
                                    <p:animScale>
                                      <p:cBhvr>
                                        <p:cTn id="19" dur="166" decel="50000">
                                          <p:stCondLst>
                                            <p:cond delay="676"/>
                                          </p:stCondLst>
                                        </p:cTn>
                                        <p:tgtEl>
                                          <p:spTgt spid="5">
                                            <p:txEl>
                                              <p:pRg st="0" end="0"/>
                                            </p:txEl>
                                          </p:spTgt>
                                        </p:tgtEl>
                                      </p:cBhvr>
                                      <p:to x="100000" y="100000"/>
                                    </p:animScale>
                                    <p:animScale>
                                      <p:cBhvr>
                                        <p:cTn id="20" dur="26">
                                          <p:stCondLst>
                                            <p:cond delay="1312"/>
                                          </p:stCondLst>
                                        </p:cTn>
                                        <p:tgtEl>
                                          <p:spTgt spid="5">
                                            <p:txEl>
                                              <p:pRg st="0" end="0"/>
                                            </p:txEl>
                                          </p:spTgt>
                                        </p:tgtEl>
                                      </p:cBhvr>
                                      <p:to x="100000" y="80000"/>
                                    </p:animScale>
                                    <p:animScale>
                                      <p:cBhvr>
                                        <p:cTn id="21" dur="166" decel="50000">
                                          <p:stCondLst>
                                            <p:cond delay="1338"/>
                                          </p:stCondLst>
                                        </p:cTn>
                                        <p:tgtEl>
                                          <p:spTgt spid="5">
                                            <p:txEl>
                                              <p:pRg st="0" end="0"/>
                                            </p:txEl>
                                          </p:spTgt>
                                        </p:tgtEl>
                                      </p:cBhvr>
                                      <p:to x="100000" y="100000"/>
                                    </p:animScale>
                                    <p:animScale>
                                      <p:cBhvr>
                                        <p:cTn id="22" dur="26">
                                          <p:stCondLst>
                                            <p:cond delay="1642"/>
                                          </p:stCondLst>
                                        </p:cTn>
                                        <p:tgtEl>
                                          <p:spTgt spid="5">
                                            <p:txEl>
                                              <p:pRg st="0" end="0"/>
                                            </p:txEl>
                                          </p:spTgt>
                                        </p:tgtEl>
                                      </p:cBhvr>
                                      <p:to x="100000" y="90000"/>
                                    </p:animScale>
                                    <p:animScale>
                                      <p:cBhvr>
                                        <p:cTn id="23" dur="166" decel="50000">
                                          <p:stCondLst>
                                            <p:cond delay="1668"/>
                                          </p:stCondLst>
                                        </p:cTn>
                                        <p:tgtEl>
                                          <p:spTgt spid="5">
                                            <p:txEl>
                                              <p:pRg st="0" end="0"/>
                                            </p:txEl>
                                          </p:spTgt>
                                        </p:tgtEl>
                                      </p:cBhvr>
                                      <p:to x="100000" y="100000"/>
                                    </p:animScale>
                                    <p:animScale>
                                      <p:cBhvr>
                                        <p:cTn id="24" dur="26">
                                          <p:stCondLst>
                                            <p:cond delay="1808"/>
                                          </p:stCondLst>
                                        </p:cTn>
                                        <p:tgtEl>
                                          <p:spTgt spid="5">
                                            <p:txEl>
                                              <p:pRg st="0" end="0"/>
                                            </p:txEl>
                                          </p:spTgt>
                                        </p:tgtEl>
                                      </p:cBhvr>
                                      <p:to x="100000" y="95000"/>
                                    </p:animScale>
                                    <p:animScale>
                                      <p:cBhvr>
                                        <p:cTn id="25" dur="166" decel="50000">
                                          <p:stCondLst>
                                            <p:cond delay="1834"/>
                                          </p:stCondLst>
                                        </p:cTn>
                                        <p:tgtEl>
                                          <p:spTgt spid="5">
                                            <p:txEl>
                                              <p:pRg st="0" end="0"/>
                                            </p:txEl>
                                          </p:spTgt>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26"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down)">
                                      <p:cBhvr>
                                        <p:cTn id="30" dur="580">
                                          <p:stCondLst>
                                            <p:cond delay="0"/>
                                          </p:stCondLst>
                                        </p:cTn>
                                        <p:tgtEl>
                                          <p:spTgt spid="5">
                                            <p:txEl>
                                              <p:pRg st="1" end="1"/>
                                            </p:txEl>
                                          </p:spTgt>
                                        </p:tgtEl>
                                      </p:cBhvr>
                                    </p:animEffect>
                                    <p:anim calcmode="lin" valueType="num">
                                      <p:cBhvr>
                                        <p:cTn id="31"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xEl>
                                              <p:pRg st="1" end="1"/>
                                            </p:txEl>
                                          </p:spTgt>
                                        </p:tgtEl>
                                      </p:cBhvr>
                                      <p:to x="100000" y="60000"/>
                                    </p:animScale>
                                    <p:animScale>
                                      <p:cBhvr>
                                        <p:cTn id="37" dur="166" decel="50000">
                                          <p:stCondLst>
                                            <p:cond delay="676"/>
                                          </p:stCondLst>
                                        </p:cTn>
                                        <p:tgtEl>
                                          <p:spTgt spid="5">
                                            <p:txEl>
                                              <p:pRg st="1" end="1"/>
                                            </p:txEl>
                                          </p:spTgt>
                                        </p:tgtEl>
                                      </p:cBhvr>
                                      <p:to x="100000" y="100000"/>
                                    </p:animScale>
                                    <p:animScale>
                                      <p:cBhvr>
                                        <p:cTn id="38" dur="26">
                                          <p:stCondLst>
                                            <p:cond delay="1312"/>
                                          </p:stCondLst>
                                        </p:cTn>
                                        <p:tgtEl>
                                          <p:spTgt spid="5">
                                            <p:txEl>
                                              <p:pRg st="1" end="1"/>
                                            </p:txEl>
                                          </p:spTgt>
                                        </p:tgtEl>
                                      </p:cBhvr>
                                      <p:to x="100000" y="80000"/>
                                    </p:animScale>
                                    <p:animScale>
                                      <p:cBhvr>
                                        <p:cTn id="39" dur="166" decel="50000">
                                          <p:stCondLst>
                                            <p:cond delay="1338"/>
                                          </p:stCondLst>
                                        </p:cTn>
                                        <p:tgtEl>
                                          <p:spTgt spid="5">
                                            <p:txEl>
                                              <p:pRg st="1" end="1"/>
                                            </p:txEl>
                                          </p:spTgt>
                                        </p:tgtEl>
                                      </p:cBhvr>
                                      <p:to x="100000" y="100000"/>
                                    </p:animScale>
                                    <p:animScale>
                                      <p:cBhvr>
                                        <p:cTn id="40" dur="26">
                                          <p:stCondLst>
                                            <p:cond delay="1642"/>
                                          </p:stCondLst>
                                        </p:cTn>
                                        <p:tgtEl>
                                          <p:spTgt spid="5">
                                            <p:txEl>
                                              <p:pRg st="1" end="1"/>
                                            </p:txEl>
                                          </p:spTgt>
                                        </p:tgtEl>
                                      </p:cBhvr>
                                      <p:to x="100000" y="90000"/>
                                    </p:animScale>
                                    <p:animScale>
                                      <p:cBhvr>
                                        <p:cTn id="41" dur="166" decel="50000">
                                          <p:stCondLst>
                                            <p:cond delay="1668"/>
                                          </p:stCondLst>
                                        </p:cTn>
                                        <p:tgtEl>
                                          <p:spTgt spid="5">
                                            <p:txEl>
                                              <p:pRg st="1" end="1"/>
                                            </p:txEl>
                                          </p:spTgt>
                                        </p:tgtEl>
                                      </p:cBhvr>
                                      <p:to x="100000" y="100000"/>
                                    </p:animScale>
                                    <p:animScale>
                                      <p:cBhvr>
                                        <p:cTn id="42" dur="26">
                                          <p:stCondLst>
                                            <p:cond delay="1808"/>
                                          </p:stCondLst>
                                        </p:cTn>
                                        <p:tgtEl>
                                          <p:spTgt spid="5">
                                            <p:txEl>
                                              <p:pRg st="1" end="1"/>
                                            </p:txEl>
                                          </p:spTgt>
                                        </p:tgtEl>
                                      </p:cBhvr>
                                      <p:to x="100000" y="95000"/>
                                    </p:animScale>
                                    <p:animScale>
                                      <p:cBhvr>
                                        <p:cTn id="43" dur="166" decel="50000">
                                          <p:stCondLst>
                                            <p:cond delay="1834"/>
                                          </p:stCondLst>
                                        </p:cTn>
                                        <p:tgtEl>
                                          <p:spTgt spid="5">
                                            <p:txEl>
                                              <p:pRg st="1" end="1"/>
                                            </p:txEl>
                                          </p:spTgt>
                                        </p:tgtEl>
                                      </p:cBhvr>
                                      <p:to x="100000" y="100000"/>
                                    </p:animScale>
                                  </p:childTnLst>
                                </p:cTn>
                              </p:par>
                            </p:childTnLst>
                          </p:cTn>
                        </p:par>
                      </p:childTnLst>
                    </p:cTn>
                  </p:par>
                  <p:par>
                    <p:cTn id="44" fill="hold" nodeType="clickPar">
                      <p:stCondLst>
                        <p:cond delay="indefinite"/>
                      </p:stCondLst>
                      <p:childTnLst>
                        <p:par>
                          <p:cTn id="45" fill="hold" nodeType="withGroup">
                            <p:stCondLst>
                              <p:cond delay="0"/>
                            </p:stCondLst>
                            <p:childTnLst>
                              <p:par>
                                <p:cTn id="46" presetID="26" presetClass="entr" presetSubtype="0" fill="hold" nodeType="clickEffect">
                                  <p:stCondLst>
                                    <p:cond delay="0"/>
                                  </p:stCondLst>
                                  <p:childTnLst>
                                    <p:set>
                                      <p:cBhvr>
                                        <p:cTn id="47" dur="1" fill="hold">
                                          <p:stCondLst>
                                            <p:cond delay="0"/>
                                          </p:stCondLst>
                                        </p:cTn>
                                        <p:tgtEl>
                                          <p:spTgt spid="5">
                                            <p:txEl>
                                              <p:pRg st="2" end="2"/>
                                            </p:txEl>
                                          </p:spTgt>
                                        </p:tgtEl>
                                        <p:attrNameLst>
                                          <p:attrName>style.visibility</p:attrName>
                                        </p:attrNameLst>
                                      </p:cBhvr>
                                      <p:to>
                                        <p:strVal val="visible"/>
                                      </p:to>
                                    </p:set>
                                    <p:animEffect transition="in" filter="wipe(down)">
                                      <p:cBhvr>
                                        <p:cTn id="48" dur="580">
                                          <p:stCondLst>
                                            <p:cond delay="0"/>
                                          </p:stCondLst>
                                        </p:cTn>
                                        <p:tgtEl>
                                          <p:spTgt spid="5">
                                            <p:txEl>
                                              <p:pRg st="2" end="2"/>
                                            </p:txEl>
                                          </p:spTgt>
                                        </p:tgtEl>
                                      </p:cBhvr>
                                    </p:animEffect>
                                    <p:anim calcmode="lin" valueType="num">
                                      <p:cBhvr>
                                        <p:cTn id="49"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5">
                                            <p:txEl>
                                              <p:pRg st="2" end="2"/>
                                            </p:txEl>
                                          </p:spTgt>
                                        </p:tgtEl>
                                      </p:cBhvr>
                                      <p:to x="100000" y="60000"/>
                                    </p:animScale>
                                    <p:animScale>
                                      <p:cBhvr>
                                        <p:cTn id="55" dur="166" decel="50000">
                                          <p:stCondLst>
                                            <p:cond delay="676"/>
                                          </p:stCondLst>
                                        </p:cTn>
                                        <p:tgtEl>
                                          <p:spTgt spid="5">
                                            <p:txEl>
                                              <p:pRg st="2" end="2"/>
                                            </p:txEl>
                                          </p:spTgt>
                                        </p:tgtEl>
                                      </p:cBhvr>
                                      <p:to x="100000" y="100000"/>
                                    </p:animScale>
                                    <p:animScale>
                                      <p:cBhvr>
                                        <p:cTn id="56" dur="26">
                                          <p:stCondLst>
                                            <p:cond delay="1312"/>
                                          </p:stCondLst>
                                        </p:cTn>
                                        <p:tgtEl>
                                          <p:spTgt spid="5">
                                            <p:txEl>
                                              <p:pRg st="2" end="2"/>
                                            </p:txEl>
                                          </p:spTgt>
                                        </p:tgtEl>
                                      </p:cBhvr>
                                      <p:to x="100000" y="80000"/>
                                    </p:animScale>
                                    <p:animScale>
                                      <p:cBhvr>
                                        <p:cTn id="57" dur="166" decel="50000">
                                          <p:stCondLst>
                                            <p:cond delay="1338"/>
                                          </p:stCondLst>
                                        </p:cTn>
                                        <p:tgtEl>
                                          <p:spTgt spid="5">
                                            <p:txEl>
                                              <p:pRg st="2" end="2"/>
                                            </p:txEl>
                                          </p:spTgt>
                                        </p:tgtEl>
                                      </p:cBhvr>
                                      <p:to x="100000" y="100000"/>
                                    </p:animScale>
                                    <p:animScale>
                                      <p:cBhvr>
                                        <p:cTn id="58" dur="26">
                                          <p:stCondLst>
                                            <p:cond delay="1642"/>
                                          </p:stCondLst>
                                        </p:cTn>
                                        <p:tgtEl>
                                          <p:spTgt spid="5">
                                            <p:txEl>
                                              <p:pRg st="2" end="2"/>
                                            </p:txEl>
                                          </p:spTgt>
                                        </p:tgtEl>
                                      </p:cBhvr>
                                      <p:to x="100000" y="90000"/>
                                    </p:animScale>
                                    <p:animScale>
                                      <p:cBhvr>
                                        <p:cTn id="59" dur="166" decel="50000">
                                          <p:stCondLst>
                                            <p:cond delay="1668"/>
                                          </p:stCondLst>
                                        </p:cTn>
                                        <p:tgtEl>
                                          <p:spTgt spid="5">
                                            <p:txEl>
                                              <p:pRg st="2" end="2"/>
                                            </p:txEl>
                                          </p:spTgt>
                                        </p:tgtEl>
                                      </p:cBhvr>
                                      <p:to x="100000" y="100000"/>
                                    </p:animScale>
                                    <p:animScale>
                                      <p:cBhvr>
                                        <p:cTn id="60" dur="26">
                                          <p:stCondLst>
                                            <p:cond delay="1808"/>
                                          </p:stCondLst>
                                        </p:cTn>
                                        <p:tgtEl>
                                          <p:spTgt spid="5">
                                            <p:txEl>
                                              <p:pRg st="2" end="2"/>
                                            </p:txEl>
                                          </p:spTgt>
                                        </p:tgtEl>
                                      </p:cBhvr>
                                      <p:to x="100000" y="95000"/>
                                    </p:animScale>
                                    <p:animScale>
                                      <p:cBhvr>
                                        <p:cTn id="61" dur="166" decel="50000">
                                          <p:stCondLst>
                                            <p:cond delay="1834"/>
                                          </p:stCondLst>
                                        </p:cTn>
                                        <p:tgtEl>
                                          <p:spTgt spid="5">
                                            <p:txEl>
                                              <p:pRg st="2" end="2"/>
                                            </p:txEl>
                                          </p:spTgt>
                                        </p:tgtEl>
                                      </p:cBhvr>
                                      <p:to x="100000" y="100000"/>
                                    </p:animScale>
                                  </p:childTnLst>
                                </p:cTn>
                              </p:par>
                            </p:childTnLst>
                          </p:cTn>
                        </p:par>
                      </p:childTnLst>
                    </p:cTn>
                  </p:par>
                  <p:par>
                    <p:cTn id="62" fill="hold" nodeType="clickPar">
                      <p:stCondLst>
                        <p:cond delay="indefinite"/>
                      </p:stCondLst>
                      <p:childTnLst>
                        <p:par>
                          <p:cTn id="63" fill="hold" nodeType="withGroup">
                            <p:stCondLst>
                              <p:cond delay="0"/>
                            </p:stCondLst>
                            <p:childTnLst>
                              <p:par>
                                <p:cTn id="64" presetID="26" presetClass="entr" presetSubtype="0" fill="hold" nodeType="clickEffect">
                                  <p:stCondLst>
                                    <p:cond delay="0"/>
                                  </p:stCondLst>
                                  <p:childTnLst>
                                    <p:set>
                                      <p:cBhvr>
                                        <p:cTn id="65" dur="1" fill="hold">
                                          <p:stCondLst>
                                            <p:cond delay="0"/>
                                          </p:stCondLst>
                                        </p:cTn>
                                        <p:tgtEl>
                                          <p:spTgt spid="5">
                                            <p:txEl>
                                              <p:pRg st="3" end="3"/>
                                            </p:txEl>
                                          </p:spTgt>
                                        </p:tgtEl>
                                        <p:attrNameLst>
                                          <p:attrName>style.visibility</p:attrName>
                                        </p:attrNameLst>
                                      </p:cBhvr>
                                      <p:to>
                                        <p:strVal val="visible"/>
                                      </p:to>
                                    </p:set>
                                    <p:animEffect transition="in" filter="wipe(down)">
                                      <p:cBhvr>
                                        <p:cTn id="66" dur="580">
                                          <p:stCondLst>
                                            <p:cond delay="0"/>
                                          </p:stCondLst>
                                        </p:cTn>
                                        <p:tgtEl>
                                          <p:spTgt spid="5">
                                            <p:txEl>
                                              <p:pRg st="3" end="3"/>
                                            </p:txEl>
                                          </p:spTgt>
                                        </p:tgtEl>
                                      </p:cBhvr>
                                    </p:animEffect>
                                    <p:anim calcmode="lin" valueType="num">
                                      <p:cBhvr>
                                        <p:cTn id="67"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5">
                                            <p:txEl>
                                              <p:pRg st="3" end="3"/>
                                            </p:txEl>
                                          </p:spTgt>
                                        </p:tgtEl>
                                      </p:cBhvr>
                                      <p:to x="100000" y="60000"/>
                                    </p:animScale>
                                    <p:animScale>
                                      <p:cBhvr>
                                        <p:cTn id="73" dur="166" decel="50000">
                                          <p:stCondLst>
                                            <p:cond delay="676"/>
                                          </p:stCondLst>
                                        </p:cTn>
                                        <p:tgtEl>
                                          <p:spTgt spid="5">
                                            <p:txEl>
                                              <p:pRg st="3" end="3"/>
                                            </p:txEl>
                                          </p:spTgt>
                                        </p:tgtEl>
                                      </p:cBhvr>
                                      <p:to x="100000" y="100000"/>
                                    </p:animScale>
                                    <p:animScale>
                                      <p:cBhvr>
                                        <p:cTn id="74" dur="26">
                                          <p:stCondLst>
                                            <p:cond delay="1312"/>
                                          </p:stCondLst>
                                        </p:cTn>
                                        <p:tgtEl>
                                          <p:spTgt spid="5">
                                            <p:txEl>
                                              <p:pRg st="3" end="3"/>
                                            </p:txEl>
                                          </p:spTgt>
                                        </p:tgtEl>
                                      </p:cBhvr>
                                      <p:to x="100000" y="80000"/>
                                    </p:animScale>
                                    <p:animScale>
                                      <p:cBhvr>
                                        <p:cTn id="75" dur="166" decel="50000">
                                          <p:stCondLst>
                                            <p:cond delay="1338"/>
                                          </p:stCondLst>
                                        </p:cTn>
                                        <p:tgtEl>
                                          <p:spTgt spid="5">
                                            <p:txEl>
                                              <p:pRg st="3" end="3"/>
                                            </p:txEl>
                                          </p:spTgt>
                                        </p:tgtEl>
                                      </p:cBhvr>
                                      <p:to x="100000" y="100000"/>
                                    </p:animScale>
                                    <p:animScale>
                                      <p:cBhvr>
                                        <p:cTn id="76" dur="26">
                                          <p:stCondLst>
                                            <p:cond delay="1642"/>
                                          </p:stCondLst>
                                        </p:cTn>
                                        <p:tgtEl>
                                          <p:spTgt spid="5">
                                            <p:txEl>
                                              <p:pRg st="3" end="3"/>
                                            </p:txEl>
                                          </p:spTgt>
                                        </p:tgtEl>
                                      </p:cBhvr>
                                      <p:to x="100000" y="90000"/>
                                    </p:animScale>
                                    <p:animScale>
                                      <p:cBhvr>
                                        <p:cTn id="77" dur="166" decel="50000">
                                          <p:stCondLst>
                                            <p:cond delay="1668"/>
                                          </p:stCondLst>
                                        </p:cTn>
                                        <p:tgtEl>
                                          <p:spTgt spid="5">
                                            <p:txEl>
                                              <p:pRg st="3" end="3"/>
                                            </p:txEl>
                                          </p:spTgt>
                                        </p:tgtEl>
                                      </p:cBhvr>
                                      <p:to x="100000" y="100000"/>
                                    </p:animScale>
                                    <p:animScale>
                                      <p:cBhvr>
                                        <p:cTn id="78" dur="26">
                                          <p:stCondLst>
                                            <p:cond delay="1808"/>
                                          </p:stCondLst>
                                        </p:cTn>
                                        <p:tgtEl>
                                          <p:spTgt spid="5">
                                            <p:txEl>
                                              <p:pRg st="3" end="3"/>
                                            </p:txEl>
                                          </p:spTgt>
                                        </p:tgtEl>
                                      </p:cBhvr>
                                      <p:to x="100000" y="95000"/>
                                    </p:animScale>
                                    <p:animScale>
                                      <p:cBhvr>
                                        <p:cTn id="79" dur="166" decel="50000">
                                          <p:stCondLst>
                                            <p:cond delay="1834"/>
                                          </p:stCondLst>
                                        </p:cTn>
                                        <p:tgtEl>
                                          <p:spTgt spid="5">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A365D3C1-8D80-C620-31E5-84723AA468A1}"/>
              </a:ext>
            </a:extLst>
          </p:cNvPr>
          <p:cNvSpPr txBox="1"/>
          <p:nvPr/>
        </p:nvSpPr>
        <p:spPr>
          <a:xfrm>
            <a:off x="6921500" y="815975"/>
            <a:ext cx="3022600" cy="663575"/>
          </a:xfrm>
          <a:prstGeom prst="rect">
            <a:avLst/>
          </a:prstGeom>
          <a:noFill/>
        </p:spPr>
        <p:txBody>
          <a:bodyPr>
            <a:spAutoFit/>
          </a:bodyPr>
          <a:lstStyle/>
          <a:p>
            <a:pPr algn="r">
              <a:defRPr/>
            </a:pPr>
            <a:r>
              <a:rPr lang="ar-EG" altLang="ko-KR" sz="3713" dirty="0">
                <a:solidFill>
                  <a:schemeClr val="bg1"/>
                </a:solidFill>
                <a:latin typeface="+mj-lt"/>
                <a:ea typeface="맑은 고딕" panose="020B0503020000020004" pitchFamily="50" charset="-127"/>
              </a:rPr>
              <a:t>ما تم دراسته</a:t>
            </a:r>
            <a:endParaRPr lang="ko-KR" altLang="en-US" sz="3713" dirty="0">
              <a:solidFill>
                <a:schemeClr val="bg1"/>
              </a:solidFill>
              <a:latin typeface="+mj-lt"/>
              <a:ea typeface="맑은 고딕" panose="020B0503020000020004" pitchFamily="50" charset="-127"/>
            </a:endParaRPr>
          </a:p>
        </p:txBody>
      </p:sp>
      <p:grpSp>
        <p:nvGrpSpPr>
          <p:cNvPr id="2" name="그룹 1">
            <a:extLst>
              <a:ext uri="{FF2B5EF4-FFF2-40B4-BE49-F238E27FC236}">
                <a16:creationId xmlns:a16="http://schemas.microsoft.com/office/drawing/2014/main" id="{4CF715DF-C148-00BD-D510-28AECE63D8F8}"/>
              </a:ext>
            </a:extLst>
          </p:cNvPr>
          <p:cNvGrpSpPr>
            <a:grpSpLocks/>
          </p:cNvGrpSpPr>
          <p:nvPr/>
        </p:nvGrpSpPr>
        <p:grpSpPr bwMode="auto">
          <a:xfrm>
            <a:off x="5621338" y="2060848"/>
            <a:ext cx="2352675" cy="974725"/>
            <a:chOff x="5663158" y="1788271"/>
            <a:chExt cx="2788717" cy="1155729"/>
          </a:xfrm>
        </p:grpSpPr>
        <p:sp>
          <p:nvSpPr>
            <p:cNvPr id="3" name="TextBox 13">
              <a:extLst>
                <a:ext uri="{FF2B5EF4-FFF2-40B4-BE49-F238E27FC236}">
                  <a16:creationId xmlns:a16="http://schemas.microsoft.com/office/drawing/2014/main" id="{2748E4F6-167D-B326-EFB0-C9AC1158589B}"/>
                </a:ext>
              </a:extLst>
            </p:cNvPr>
            <p:cNvSpPr txBox="1">
              <a:spLocks noChangeArrowheads="1"/>
            </p:cNvSpPr>
            <p:nvPr/>
          </p:nvSpPr>
          <p:spPr bwMode="auto">
            <a:xfrm>
              <a:off x="7731174" y="1788271"/>
              <a:ext cx="720701" cy="540219"/>
            </a:xfrm>
            <a:prstGeom prst="rect">
              <a:avLst/>
            </a:prstGeom>
            <a:noFill/>
            <a:ln w="9525">
              <a:noFill/>
              <a:miter lim="800000"/>
              <a:headEnd/>
              <a:tailEnd/>
            </a:ln>
          </p:spPr>
          <p:txBody>
            <a:bodyPr>
              <a:spAutoFit/>
            </a:bodyPr>
            <a:lstStyle/>
            <a:p>
              <a:pPr>
                <a:defRPr/>
              </a:pPr>
              <a:r>
                <a:rPr lang="ar-EG" altLang="ko-KR" sz="2363" dirty="0">
                  <a:solidFill>
                    <a:srgbClr val="E0898E"/>
                  </a:solidFill>
                  <a:latin typeface="+mj-lt"/>
                  <a:ea typeface="맑은 고딕" panose="020B0503020000020004" pitchFamily="50" charset="-127"/>
                </a:rPr>
                <a:t>1</a:t>
              </a:r>
              <a:endParaRPr lang="ko-KR" altLang="en-US" sz="2363" dirty="0">
                <a:solidFill>
                  <a:srgbClr val="E0898E"/>
                </a:solidFill>
                <a:latin typeface="+mj-lt"/>
                <a:ea typeface="맑은 고딕" panose="020B0503020000020004" pitchFamily="50" charset="-127"/>
              </a:endParaRPr>
            </a:p>
          </p:txBody>
        </p:sp>
        <p:sp>
          <p:nvSpPr>
            <p:cNvPr id="4" name="Text Box 5">
              <a:extLst>
                <a:ext uri="{FF2B5EF4-FFF2-40B4-BE49-F238E27FC236}">
                  <a16:creationId xmlns:a16="http://schemas.microsoft.com/office/drawing/2014/main" id="{07B72109-673B-52C3-803E-9A8D846EACC3}"/>
                </a:ext>
              </a:extLst>
            </p:cNvPr>
            <p:cNvSpPr txBox="1">
              <a:spLocks noChangeArrowheads="1"/>
            </p:cNvSpPr>
            <p:nvPr/>
          </p:nvSpPr>
          <p:spPr bwMode="auto">
            <a:xfrm>
              <a:off x="5663158" y="1850387"/>
              <a:ext cx="1420702" cy="1093613"/>
            </a:xfrm>
            <a:prstGeom prst="rect">
              <a:avLst/>
            </a:prstGeom>
            <a:noFill/>
            <a:ln w="9525">
              <a:noFill/>
              <a:miter lim="800000"/>
              <a:headEnd/>
              <a:tailEnd/>
            </a:ln>
          </p:spPr>
          <p:txBody>
            <a:bodyPr>
              <a:spAutoFit/>
            </a:bodyPr>
            <a:lstStyle/>
            <a:p>
              <a:pPr>
                <a:defRPr/>
              </a:pPr>
              <a:r>
                <a:rPr lang="ar-EG" altLang="ko-KR" sz="2700" dirty="0">
                  <a:solidFill>
                    <a:srgbClr val="E0898E"/>
                  </a:solidFill>
                  <a:latin typeface="+mj-lt"/>
                </a:rPr>
                <a:t>مفهوم الكون</a:t>
              </a:r>
              <a:endParaRPr lang="en-US" altLang="ko-KR" sz="2700" dirty="0">
                <a:solidFill>
                  <a:srgbClr val="E0898E"/>
                </a:solidFill>
                <a:latin typeface="+mj-lt"/>
              </a:endParaRPr>
            </a:p>
          </p:txBody>
        </p:sp>
      </p:grpSp>
      <p:grpSp>
        <p:nvGrpSpPr>
          <p:cNvPr id="5" name="그룹 2">
            <a:extLst>
              <a:ext uri="{FF2B5EF4-FFF2-40B4-BE49-F238E27FC236}">
                <a16:creationId xmlns:a16="http://schemas.microsoft.com/office/drawing/2014/main" id="{F79CCC15-5C7D-A5F6-8527-75C7F03B3560}"/>
              </a:ext>
            </a:extLst>
          </p:cNvPr>
          <p:cNvGrpSpPr>
            <a:grpSpLocks/>
          </p:cNvGrpSpPr>
          <p:nvPr/>
        </p:nvGrpSpPr>
        <p:grpSpPr bwMode="auto">
          <a:xfrm>
            <a:off x="3819525" y="3014663"/>
            <a:ext cx="4116388" cy="922337"/>
            <a:chOff x="4352212" y="2449991"/>
            <a:chExt cx="4877441" cy="1094175"/>
          </a:xfrm>
        </p:grpSpPr>
        <p:sp>
          <p:nvSpPr>
            <p:cNvPr id="6" name="TextBox 13">
              <a:extLst>
                <a:ext uri="{FF2B5EF4-FFF2-40B4-BE49-F238E27FC236}">
                  <a16:creationId xmlns:a16="http://schemas.microsoft.com/office/drawing/2014/main" id="{D79CBCAA-E32C-3685-85CE-460BF0092AE1}"/>
                </a:ext>
              </a:extLst>
            </p:cNvPr>
            <p:cNvSpPr txBox="1">
              <a:spLocks noChangeArrowheads="1"/>
            </p:cNvSpPr>
            <p:nvPr/>
          </p:nvSpPr>
          <p:spPr bwMode="auto">
            <a:xfrm>
              <a:off x="8509228" y="2449991"/>
              <a:ext cx="720425" cy="540496"/>
            </a:xfrm>
            <a:prstGeom prst="rect">
              <a:avLst/>
            </a:prstGeom>
            <a:noFill/>
            <a:ln w="9525">
              <a:noFill/>
              <a:miter lim="800000"/>
              <a:headEnd/>
              <a:tailEnd/>
            </a:ln>
          </p:spPr>
          <p:txBody>
            <a:bodyPr>
              <a:spAutoFit/>
            </a:bodyPr>
            <a:lstStyle/>
            <a:p>
              <a:pPr>
                <a:defRPr/>
              </a:pPr>
              <a:r>
                <a:rPr lang="ar-EG" altLang="ko-KR" sz="2363" dirty="0">
                  <a:solidFill>
                    <a:srgbClr val="E0898E"/>
                  </a:solidFill>
                  <a:latin typeface="+mj-lt"/>
                  <a:ea typeface="맑은 고딕" panose="020B0503020000020004" pitchFamily="50" charset="-127"/>
                </a:rPr>
                <a:t>2</a:t>
              </a:r>
              <a:endParaRPr lang="ko-KR" altLang="en-US" sz="2363" dirty="0">
                <a:solidFill>
                  <a:srgbClr val="E0898E"/>
                </a:solidFill>
                <a:latin typeface="+mj-lt"/>
                <a:ea typeface="맑은 고딕" panose="020B0503020000020004" pitchFamily="50" charset="-127"/>
              </a:endParaRPr>
            </a:p>
          </p:txBody>
        </p:sp>
        <p:sp>
          <p:nvSpPr>
            <p:cNvPr id="7" name="Text Box 5">
              <a:extLst>
                <a:ext uri="{FF2B5EF4-FFF2-40B4-BE49-F238E27FC236}">
                  <a16:creationId xmlns:a16="http://schemas.microsoft.com/office/drawing/2014/main" id="{F1CD67CC-E0FB-C0F0-8B3B-8A77AD415FE4}"/>
                </a:ext>
              </a:extLst>
            </p:cNvPr>
            <p:cNvSpPr txBox="1">
              <a:spLocks noChangeArrowheads="1"/>
            </p:cNvSpPr>
            <p:nvPr/>
          </p:nvSpPr>
          <p:spPr bwMode="auto">
            <a:xfrm>
              <a:off x="4352212" y="2449991"/>
              <a:ext cx="3724386" cy="1094175"/>
            </a:xfrm>
            <a:prstGeom prst="rect">
              <a:avLst/>
            </a:prstGeom>
            <a:noFill/>
            <a:ln w="9525">
              <a:noFill/>
              <a:miter lim="800000"/>
              <a:headEnd/>
              <a:tailEnd/>
            </a:ln>
          </p:spPr>
          <p:txBody>
            <a:bodyPr>
              <a:spAutoFit/>
            </a:bodyPr>
            <a:lstStyle/>
            <a:p>
              <a:pPr>
                <a:defRPr/>
              </a:pPr>
              <a:r>
                <a:rPr lang="ar-EG" altLang="ko-KR" sz="2700" dirty="0">
                  <a:solidFill>
                    <a:srgbClr val="E0898E"/>
                  </a:solidFill>
                  <a:latin typeface="+mj-lt"/>
                </a:rPr>
                <a:t>الكون المحسوس (عالم الشهادة) المادة</a:t>
              </a:r>
              <a:endParaRPr lang="en-US" altLang="ko-KR" sz="2700" dirty="0">
                <a:solidFill>
                  <a:srgbClr val="E0898E"/>
                </a:solidFill>
                <a:latin typeface="+mj-lt"/>
              </a:endParaRPr>
            </a:p>
          </p:txBody>
        </p:sp>
      </p:grpSp>
      <p:grpSp>
        <p:nvGrpSpPr>
          <p:cNvPr id="8" name="그룹 3">
            <a:extLst>
              <a:ext uri="{FF2B5EF4-FFF2-40B4-BE49-F238E27FC236}">
                <a16:creationId xmlns:a16="http://schemas.microsoft.com/office/drawing/2014/main" id="{0C7C7857-6795-EB77-36C2-F864F7AC5728}"/>
              </a:ext>
            </a:extLst>
          </p:cNvPr>
          <p:cNvGrpSpPr>
            <a:grpSpLocks/>
          </p:cNvGrpSpPr>
          <p:nvPr/>
        </p:nvGrpSpPr>
        <p:grpSpPr bwMode="auto">
          <a:xfrm>
            <a:off x="4079875" y="3846239"/>
            <a:ext cx="3871913" cy="950913"/>
            <a:chOff x="3805035" y="3305746"/>
            <a:chExt cx="4588917" cy="1126113"/>
          </a:xfrm>
        </p:grpSpPr>
        <p:sp>
          <p:nvSpPr>
            <p:cNvPr id="9" name="TextBox 13">
              <a:extLst>
                <a:ext uri="{FF2B5EF4-FFF2-40B4-BE49-F238E27FC236}">
                  <a16:creationId xmlns:a16="http://schemas.microsoft.com/office/drawing/2014/main" id="{2F8807D7-D010-9715-79E1-F022BE181BD2}"/>
                </a:ext>
              </a:extLst>
            </p:cNvPr>
            <p:cNvSpPr txBox="1">
              <a:spLocks noChangeArrowheads="1"/>
            </p:cNvSpPr>
            <p:nvPr/>
          </p:nvSpPr>
          <p:spPr bwMode="auto">
            <a:xfrm>
              <a:off x="7673347" y="3305746"/>
              <a:ext cx="720605" cy="539557"/>
            </a:xfrm>
            <a:prstGeom prst="rect">
              <a:avLst/>
            </a:prstGeom>
            <a:noFill/>
            <a:ln w="9525">
              <a:noFill/>
              <a:miter lim="800000"/>
              <a:headEnd/>
              <a:tailEnd/>
            </a:ln>
          </p:spPr>
          <p:txBody>
            <a:bodyPr>
              <a:spAutoFit/>
            </a:bodyPr>
            <a:lstStyle/>
            <a:p>
              <a:pPr>
                <a:defRPr/>
              </a:pPr>
              <a:r>
                <a:rPr lang="ar-EG" altLang="ko-KR" sz="2363" dirty="0">
                  <a:solidFill>
                    <a:srgbClr val="E0898E"/>
                  </a:solidFill>
                  <a:latin typeface="+mj-lt"/>
                  <a:ea typeface="맑은 고딕" panose="020B0503020000020004" pitchFamily="50" charset="-127"/>
                </a:rPr>
                <a:t>3</a:t>
              </a:r>
              <a:endParaRPr lang="ko-KR" altLang="en-US" sz="2363" dirty="0">
                <a:solidFill>
                  <a:srgbClr val="E0898E"/>
                </a:solidFill>
                <a:latin typeface="+mj-lt"/>
                <a:ea typeface="맑은 고딕" panose="020B0503020000020004" pitchFamily="50" charset="-127"/>
              </a:endParaRPr>
            </a:p>
          </p:txBody>
        </p:sp>
        <p:sp>
          <p:nvSpPr>
            <p:cNvPr id="10" name="Text Box 5">
              <a:extLst>
                <a:ext uri="{FF2B5EF4-FFF2-40B4-BE49-F238E27FC236}">
                  <a16:creationId xmlns:a16="http://schemas.microsoft.com/office/drawing/2014/main" id="{FB50AEA6-7923-AC0A-2465-5CDE2B1F3320}"/>
                </a:ext>
              </a:extLst>
            </p:cNvPr>
            <p:cNvSpPr txBox="1">
              <a:spLocks noChangeArrowheads="1"/>
            </p:cNvSpPr>
            <p:nvPr/>
          </p:nvSpPr>
          <p:spPr bwMode="auto">
            <a:xfrm>
              <a:off x="3805035" y="3337706"/>
              <a:ext cx="3725320" cy="1094153"/>
            </a:xfrm>
            <a:prstGeom prst="rect">
              <a:avLst/>
            </a:prstGeom>
            <a:noFill/>
            <a:ln w="9525">
              <a:noFill/>
              <a:miter lim="800000"/>
              <a:headEnd/>
              <a:tailEnd/>
            </a:ln>
          </p:spPr>
          <p:txBody>
            <a:bodyPr>
              <a:spAutoFit/>
            </a:bodyPr>
            <a:lstStyle/>
            <a:p>
              <a:pPr>
                <a:defRPr/>
              </a:pPr>
              <a:r>
                <a:rPr lang="ar-EG" altLang="ko-KR" sz="2700" dirty="0">
                  <a:solidFill>
                    <a:srgbClr val="E0898E"/>
                  </a:solidFill>
                  <a:latin typeface="+mj-lt"/>
                </a:rPr>
                <a:t>دور المناهج نحو الكون المحسوس</a:t>
              </a:r>
              <a:endParaRPr lang="en-US" altLang="ko-KR" sz="2700" dirty="0">
                <a:solidFill>
                  <a:srgbClr val="E0898E"/>
                </a:solidFill>
                <a:latin typeface="+mj-lt"/>
              </a:endParaRPr>
            </a:p>
          </p:txBody>
        </p:sp>
      </p:grpSp>
      <p:grpSp>
        <p:nvGrpSpPr>
          <p:cNvPr id="11" name="그룹 4">
            <a:extLst>
              <a:ext uri="{FF2B5EF4-FFF2-40B4-BE49-F238E27FC236}">
                <a16:creationId xmlns:a16="http://schemas.microsoft.com/office/drawing/2014/main" id="{413CBFD5-BA87-3BEB-9334-820591D2817D}"/>
              </a:ext>
            </a:extLst>
          </p:cNvPr>
          <p:cNvGrpSpPr>
            <a:grpSpLocks/>
          </p:cNvGrpSpPr>
          <p:nvPr/>
        </p:nvGrpSpPr>
        <p:grpSpPr bwMode="auto">
          <a:xfrm>
            <a:off x="4079875" y="4622453"/>
            <a:ext cx="3871913" cy="966787"/>
            <a:chOff x="3810545" y="4102980"/>
            <a:chExt cx="4588919" cy="1146955"/>
          </a:xfrm>
        </p:grpSpPr>
        <p:sp>
          <p:nvSpPr>
            <p:cNvPr id="12" name="TextBox 13">
              <a:extLst>
                <a:ext uri="{FF2B5EF4-FFF2-40B4-BE49-F238E27FC236}">
                  <a16:creationId xmlns:a16="http://schemas.microsoft.com/office/drawing/2014/main" id="{B015F221-F859-D096-8732-3B7A8D1EAE86}"/>
                </a:ext>
              </a:extLst>
            </p:cNvPr>
            <p:cNvSpPr txBox="1">
              <a:spLocks noChangeArrowheads="1"/>
            </p:cNvSpPr>
            <p:nvPr/>
          </p:nvSpPr>
          <p:spPr bwMode="auto">
            <a:xfrm>
              <a:off x="7678858" y="4102980"/>
              <a:ext cx="720606" cy="540519"/>
            </a:xfrm>
            <a:prstGeom prst="rect">
              <a:avLst/>
            </a:prstGeom>
            <a:noFill/>
            <a:ln w="9525">
              <a:noFill/>
              <a:miter lim="800000"/>
              <a:headEnd/>
              <a:tailEnd/>
            </a:ln>
          </p:spPr>
          <p:txBody>
            <a:bodyPr>
              <a:spAutoFit/>
            </a:bodyPr>
            <a:lstStyle/>
            <a:p>
              <a:pPr>
                <a:defRPr/>
              </a:pPr>
              <a:r>
                <a:rPr lang="ar-EG" altLang="ko-KR" sz="2363" dirty="0">
                  <a:solidFill>
                    <a:srgbClr val="E0898E"/>
                  </a:solidFill>
                  <a:latin typeface="+mj-lt"/>
                  <a:ea typeface="맑은 고딕" panose="020B0503020000020004" pitchFamily="50" charset="-127"/>
                </a:rPr>
                <a:t>4</a:t>
              </a:r>
              <a:endParaRPr lang="ko-KR" altLang="en-US" sz="2363" dirty="0">
                <a:solidFill>
                  <a:srgbClr val="E0898E"/>
                </a:solidFill>
                <a:latin typeface="+mj-lt"/>
                <a:ea typeface="맑은 고딕" panose="020B0503020000020004" pitchFamily="50" charset="-127"/>
              </a:endParaRPr>
            </a:p>
          </p:txBody>
        </p:sp>
        <p:sp>
          <p:nvSpPr>
            <p:cNvPr id="13" name="Text Box 5">
              <a:extLst>
                <a:ext uri="{FF2B5EF4-FFF2-40B4-BE49-F238E27FC236}">
                  <a16:creationId xmlns:a16="http://schemas.microsoft.com/office/drawing/2014/main" id="{1F79B499-9A86-CA54-114F-AD5A6D42EA83}"/>
                </a:ext>
              </a:extLst>
            </p:cNvPr>
            <p:cNvSpPr txBox="1">
              <a:spLocks noChangeArrowheads="1"/>
            </p:cNvSpPr>
            <p:nvPr/>
          </p:nvSpPr>
          <p:spPr bwMode="auto">
            <a:xfrm>
              <a:off x="3810545" y="4155714"/>
              <a:ext cx="3725321" cy="1094221"/>
            </a:xfrm>
            <a:prstGeom prst="rect">
              <a:avLst/>
            </a:prstGeom>
            <a:noFill/>
            <a:ln w="9525">
              <a:noFill/>
              <a:miter lim="800000"/>
              <a:headEnd/>
              <a:tailEnd/>
            </a:ln>
          </p:spPr>
          <p:txBody>
            <a:bodyPr>
              <a:spAutoFit/>
            </a:bodyPr>
            <a:lstStyle/>
            <a:p>
              <a:pPr>
                <a:defRPr/>
              </a:pPr>
              <a:r>
                <a:rPr lang="ar-EG" altLang="ko-KR" sz="2700" dirty="0">
                  <a:solidFill>
                    <a:srgbClr val="E0898E"/>
                  </a:solidFill>
                  <a:latin typeface="+mj-lt"/>
                </a:rPr>
                <a:t>الكون غير المحسوس (عالم الغيب)</a:t>
              </a:r>
              <a:endParaRPr lang="en-US" altLang="ko-KR" sz="2700" dirty="0">
                <a:solidFill>
                  <a:srgbClr val="E0898E"/>
                </a:solidFill>
                <a:latin typeface="+mj-lt"/>
              </a:endParaRPr>
            </a:p>
          </p:txBody>
        </p:sp>
      </p:grpSp>
      <p:grpSp>
        <p:nvGrpSpPr>
          <p:cNvPr id="14" name="그룹 5">
            <a:extLst>
              <a:ext uri="{FF2B5EF4-FFF2-40B4-BE49-F238E27FC236}">
                <a16:creationId xmlns:a16="http://schemas.microsoft.com/office/drawing/2014/main" id="{4AB92168-47CC-FFEE-C1F8-2F25D1A28F49}"/>
              </a:ext>
            </a:extLst>
          </p:cNvPr>
          <p:cNvGrpSpPr>
            <a:grpSpLocks/>
          </p:cNvGrpSpPr>
          <p:nvPr/>
        </p:nvGrpSpPr>
        <p:grpSpPr bwMode="auto">
          <a:xfrm>
            <a:off x="2833688" y="5667077"/>
            <a:ext cx="5276850" cy="930275"/>
            <a:chOff x="3589555" y="4048892"/>
            <a:chExt cx="4958891" cy="1103921"/>
          </a:xfrm>
        </p:grpSpPr>
        <p:sp>
          <p:nvSpPr>
            <p:cNvPr id="15" name="TextBox 13">
              <a:extLst>
                <a:ext uri="{FF2B5EF4-FFF2-40B4-BE49-F238E27FC236}">
                  <a16:creationId xmlns:a16="http://schemas.microsoft.com/office/drawing/2014/main" id="{736B1017-C30B-6A7E-C669-22C152DFC16F}"/>
                </a:ext>
              </a:extLst>
            </p:cNvPr>
            <p:cNvSpPr txBox="1">
              <a:spLocks noChangeArrowheads="1"/>
            </p:cNvSpPr>
            <p:nvPr/>
          </p:nvSpPr>
          <p:spPr bwMode="auto">
            <a:xfrm>
              <a:off x="7827885" y="4048892"/>
              <a:ext cx="720561" cy="540658"/>
            </a:xfrm>
            <a:prstGeom prst="rect">
              <a:avLst/>
            </a:prstGeom>
            <a:noFill/>
            <a:ln w="9525">
              <a:noFill/>
              <a:miter lim="800000"/>
              <a:headEnd/>
              <a:tailEnd/>
            </a:ln>
          </p:spPr>
          <p:txBody>
            <a:bodyPr>
              <a:spAutoFit/>
            </a:bodyPr>
            <a:lstStyle/>
            <a:p>
              <a:pPr>
                <a:defRPr/>
              </a:pPr>
              <a:r>
                <a:rPr lang="ar-EG" altLang="ko-KR" sz="2363" dirty="0">
                  <a:solidFill>
                    <a:srgbClr val="E0898E"/>
                  </a:solidFill>
                  <a:latin typeface="+mj-lt"/>
                  <a:ea typeface="맑은 고딕" panose="020B0503020000020004" pitchFamily="50" charset="-127"/>
                </a:rPr>
                <a:t>5</a:t>
              </a:r>
              <a:endParaRPr lang="ko-KR" altLang="en-US" sz="2363" dirty="0">
                <a:solidFill>
                  <a:srgbClr val="E0898E"/>
                </a:solidFill>
                <a:latin typeface="+mj-lt"/>
                <a:ea typeface="맑은 고딕" panose="020B0503020000020004" pitchFamily="50" charset="-127"/>
              </a:endParaRPr>
            </a:p>
          </p:txBody>
        </p:sp>
        <p:sp>
          <p:nvSpPr>
            <p:cNvPr id="16" name="Text Box 5">
              <a:extLst>
                <a:ext uri="{FF2B5EF4-FFF2-40B4-BE49-F238E27FC236}">
                  <a16:creationId xmlns:a16="http://schemas.microsoft.com/office/drawing/2014/main" id="{DD4364D2-F59B-EB00-FB82-83D892F6AF49}"/>
                </a:ext>
              </a:extLst>
            </p:cNvPr>
            <p:cNvSpPr txBox="1">
              <a:spLocks noChangeArrowheads="1"/>
            </p:cNvSpPr>
            <p:nvPr/>
          </p:nvSpPr>
          <p:spPr bwMode="auto">
            <a:xfrm>
              <a:off x="3589555" y="4058312"/>
              <a:ext cx="3725135" cy="1094501"/>
            </a:xfrm>
            <a:prstGeom prst="rect">
              <a:avLst/>
            </a:prstGeom>
            <a:noFill/>
            <a:ln w="9525">
              <a:noFill/>
              <a:miter lim="800000"/>
              <a:headEnd/>
              <a:tailEnd/>
            </a:ln>
          </p:spPr>
          <p:txBody>
            <a:bodyPr>
              <a:spAutoFit/>
            </a:bodyPr>
            <a:lstStyle/>
            <a:p>
              <a:pPr>
                <a:defRPr/>
              </a:pPr>
              <a:r>
                <a:rPr lang="ar-EG" altLang="ko-KR" sz="2700" dirty="0">
                  <a:solidFill>
                    <a:srgbClr val="E0898E"/>
                  </a:solidFill>
                  <a:latin typeface="+mj-lt"/>
                </a:rPr>
                <a:t>دور المناهج نحو الكون غير المحسوس (عالم الغيب)</a:t>
              </a:r>
              <a:endParaRPr lang="en-US" altLang="ko-KR" sz="2700" dirty="0">
                <a:solidFill>
                  <a:srgbClr val="E0898E"/>
                </a:solidFill>
                <a:latin typeface="+mj-lt"/>
              </a:endParaRPr>
            </a:p>
          </p:txBody>
        </p:sp>
      </p:grpSp>
      <p:pic>
        <p:nvPicPr>
          <p:cNvPr id="185352" name="Google Shape;475;p25">
            <a:extLst>
              <a:ext uri="{FF2B5EF4-FFF2-40B4-BE49-F238E27FC236}">
                <a16:creationId xmlns:a16="http://schemas.microsoft.com/office/drawing/2014/main" id="{3AF88E32-F1A3-F48F-E7B0-84E8DC68BCC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12671"/>
          <a:stretch>
            <a:fillRect/>
          </a:stretch>
        </p:blipFill>
        <p:spPr bwMode="auto">
          <a:xfrm rot="484410" flipH="1">
            <a:off x="6978650" y="665163"/>
            <a:ext cx="490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
                                        <p:tgtEl>
                                          <p:spTgt spid="44"/>
                                        </p:tgtEl>
                                      </p:cBhvr>
                                    </p:animEffect>
                                    <p:anim calcmode="lin" valueType="num">
                                      <p:cBhvr>
                                        <p:cTn id="8" dur="400" fill="hold"/>
                                        <p:tgtEl>
                                          <p:spTgt spid="44"/>
                                        </p:tgtEl>
                                        <p:attrNameLst>
                                          <p:attrName>ppt_x</p:attrName>
                                        </p:attrNameLst>
                                      </p:cBhvr>
                                      <p:tavLst>
                                        <p:tav tm="0">
                                          <p:val>
                                            <p:strVal val="#ppt_x"/>
                                          </p:val>
                                        </p:tav>
                                        <p:tav tm="100000">
                                          <p:val>
                                            <p:strVal val="#ppt_x"/>
                                          </p:val>
                                        </p:tav>
                                      </p:tavLst>
                                    </p:anim>
                                    <p:anim calcmode="lin" valueType="num">
                                      <p:cBhvr>
                                        <p:cTn id="9" dur="400" fill="hold"/>
                                        <p:tgtEl>
                                          <p:spTgt spid="4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6"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80">
                                          <p:stCondLst>
                                            <p:cond delay="0"/>
                                          </p:stCondLst>
                                        </p:cTn>
                                        <p:tgtEl>
                                          <p:spTgt spid="2"/>
                                        </p:tgtEl>
                                      </p:cBhvr>
                                    </p:animEffect>
                                    <p:anim calcmode="lin" valueType="num">
                                      <p:cBhvr>
                                        <p:cTn id="1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2" dur="26">
                                          <p:stCondLst>
                                            <p:cond delay="650"/>
                                          </p:stCondLst>
                                        </p:cTn>
                                        <p:tgtEl>
                                          <p:spTgt spid="2"/>
                                        </p:tgtEl>
                                      </p:cBhvr>
                                      <p:to x="100000" y="60000"/>
                                    </p:animScale>
                                    <p:animScale>
                                      <p:cBhvr>
                                        <p:cTn id="23" dur="166" decel="50000">
                                          <p:stCondLst>
                                            <p:cond delay="676"/>
                                          </p:stCondLst>
                                        </p:cTn>
                                        <p:tgtEl>
                                          <p:spTgt spid="2"/>
                                        </p:tgtEl>
                                      </p:cBhvr>
                                      <p:to x="100000" y="100000"/>
                                    </p:animScale>
                                    <p:animScale>
                                      <p:cBhvr>
                                        <p:cTn id="24" dur="26">
                                          <p:stCondLst>
                                            <p:cond delay="1312"/>
                                          </p:stCondLst>
                                        </p:cTn>
                                        <p:tgtEl>
                                          <p:spTgt spid="2"/>
                                        </p:tgtEl>
                                      </p:cBhvr>
                                      <p:to x="100000" y="80000"/>
                                    </p:animScale>
                                    <p:animScale>
                                      <p:cBhvr>
                                        <p:cTn id="25" dur="166" decel="50000">
                                          <p:stCondLst>
                                            <p:cond delay="1338"/>
                                          </p:stCondLst>
                                        </p:cTn>
                                        <p:tgtEl>
                                          <p:spTgt spid="2"/>
                                        </p:tgtEl>
                                      </p:cBhvr>
                                      <p:to x="100000" y="100000"/>
                                    </p:animScale>
                                    <p:animScale>
                                      <p:cBhvr>
                                        <p:cTn id="26" dur="26">
                                          <p:stCondLst>
                                            <p:cond delay="1642"/>
                                          </p:stCondLst>
                                        </p:cTn>
                                        <p:tgtEl>
                                          <p:spTgt spid="2"/>
                                        </p:tgtEl>
                                      </p:cBhvr>
                                      <p:to x="100000" y="90000"/>
                                    </p:animScale>
                                    <p:animScale>
                                      <p:cBhvr>
                                        <p:cTn id="27" dur="166" decel="50000">
                                          <p:stCondLst>
                                            <p:cond delay="1668"/>
                                          </p:stCondLst>
                                        </p:cTn>
                                        <p:tgtEl>
                                          <p:spTgt spid="2"/>
                                        </p:tgtEl>
                                      </p:cBhvr>
                                      <p:to x="100000" y="100000"/>
                                    </p:animScale>
                                    <p:animScale>
                                      <p:cBhvr>
                                        <p:cTn id="28" dur="26">
                                          <p:stCondLst>
                                            <p:cond delay="1808"/>
                                          </p:stCondLst>
                                        </p:cTn>
                                        <p:tgtEl>
                                          <p:spTgt spid="2"/>
                                        </p:tgtEl>
                                      </p:cBhvr>
                                      <p:to x="100000" y="95000"/>
                                    </p:animScale>
                                    <p:animScale>
                                      <p:cBhvr>
                                        <p:cTn id="29" dur="166" decel="50000">
                                          <p:stCondLst>
                                            <p:cond delay="1834"/>
                                          </p:stCondLst>
                                        </p:cTn>
                                        <p:tgtEl>
                                          <p:spTgt spid="2"/>
                                        </p:tgtEl>
                                      </p:cBhvr>
                                      <p:to x="100000" y="100000"/>
                                    </p:animScale>
                                  </p:childTnLst>
                                </p:cTn>
                              </p:par>
                            </p:childTnLst>
                          </p:cTn>
                        </p:par>
                      </p:childTnLst>
                    </p:cTn>
                  </p:par>
                  <p:par>
                    <p:cTn id="30" fill="hold" nodeType="clickPar">
                      <p:stCondLst>
                        <p:cond delay="indefinite"/>
                      </p:stCondLst>
                      <p:childTnLst>
                        <p:par>
                          <p:cTn id="31" fill="hold" nodeType="withGroup">
                            <p:stCondLst>
                              <p:cond delay="0"/>
                            </p:stCondLst>
                            <p:childTnLst>
                              <p:par>
                                <p:cTn id="32" presetID="26"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80">
                                          <p:stCondLst>
                                            <p:cond delay="0"/>
                                          </p:stCondLst>
                                        </p:cTn>
                                        <p:tgtEl>
                                          <p:spTgt spid="5"/>
                                        </p:tgtEl>
                                      </p:cBhvr>
                                    </p:animEffect>
                                    <p:anim calcmode="lin" valueType="num">
                                      <p:cBhvr>
                                        <p:cTn id="3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0" dur="26">
                                          <p:stCondLst>
                                            <p:cond delay="650"/>
                                          </p:stCondLst>
                                        </p:cTn>
                                        <p:tgtEl>
                                          <p:spTgt spid="5"/>
                                        </p:tgtEl>
                                      </p:cBhvr>
                                      <p:to x="100000" y="60000"/>
                                    </p:animScale>
                                    <p:animScale>
                                      <p:cBhvr>
                                        <p:cTn id="41" dur="166" decel="50000">
                                          <p:stCondLst>
                                            <p:cond delay="676"/>
                                          </p:stCondLst>
                                        </p:cTn>
                                        <p:tgtEl>
                                          <p:spTgt spid="5"/>
                                        </p:tgtEl>
                                      </p:cBhvr>
                                      <p:to x="100000" y="100000"/>
                                    </p:animScale>
                                    <p:animScale>
                                      <p:cBhvr>
                                        <p:cTn id="42" dur="26">
                                          <p:stCondLst>
                                            <p:cond delay="1312"/>
                                          </p:stCondLst>
                                        </p:cTn>
                                        <p:tgtEl>
                                          <p:spTgt spid="5"/>
                                        </p:tgtEl>
                                      </p:cBhvr>
                                      <p:to x="100000" y="80000"/>
                                    </p:animScale>
                                    <p:animScale>
                                      <p:cBhvr>
                                        <p:cTn id="43" dur="166" decel="50000">
                                          <p:stCondLst>
                                            <p:cond delay="1338"/>
                                          </p:stCondLst>
                                        </p:cTn>
                                        <p:tgtEl>
                                          <p:spTgt spid="5"/>
                                        </p:tgtEl>
                                      </p:cBhvr>
                                      <p:to x="100000" y="100000"/>
                                    </p:animScale>
                                    <p:animScale>
                                      <p:cBhvr>
                                        <p:cTn id="44" dur="26">
                                          <p:stCondLst>
                                            <p:cond delay="1642"/>
                                          </p:stCondLst>
                                        </p:cTn>
                                        <p:tgtEl>
                                          <p:spTgt spid="5"/>
                                        </p:tgtEl>
                                      </p:cBhvr>
                                      <p:to x="100000" y="90000"/>
                                    </p:animScale>
                                    <p:animScale>
                                      <p:cBhvr>
                                        <p:cTn id="45" dur="166" decel="50000">
                                          <p:stCondLst>
                                            <p:cond delay="1668"/>
                                          </p:stCondLst>
                                        </p:cTn>
                                        <p:tgtEl>
                                          <p:spTgt spid="5"/>
                                        </p:tgtEl>
                                      </p:cBhvr>
                                      <p:to x="100000" y="100000"/>
                                    </p:animScale>
                                    <p:animScale>
                                      <p:cBhvr>
                                        <p:cTn id="46" dur="26">
                                          <p:stCondLst>
                                            <p:cond delay="1808"/>
                                          </p:stCondLst>
                                        </p:cTn>
                                        <p:tgtEl>
                                          <p:spTgt spid="5"/>
                                        </p:tgtEl>
                                      </p:cBhvr>
                                      <p:to x="100000" y="95000"/>
                                    </p:animScale>
                                    <p:animScale>
                                      <p:cBhvr>
                                        <p:cTn id="47" dur="166" decel="50000">
                                          <p:stCondLst>
                                            <p:cond delay="1834"/>
                                          </p:stCondLst>
                                        </p:cTn>
                                        <p:tgtEl>
                                          <p:spTgt spid="5"/>
                                        </p:tgtEl>
                                      </p:cBhvr>
                                      <p:to x="100000" y="100000"/>
                                    </p:animScale>
                                  </p:childTnLst>
                                </p:cTn>
                              </p:par>
                            </p:childTnLst>
                          </p:cTn>
                        </p:par>
                      </p:childTnLst>
                    </p:cTn>
                  </p:par>
                  <p:par>
                    <p:cTn id="48" fill="hold" nodeType="clickPar">
                      <p:stCondLst>
                        <p:cond delay="indefinite"/>
                      </p:stCondLst>
                      <p:childTnLst>
                        <p:par>
                          <p:cTn id="49" fill="hold" nodeType="withGroup">
                            <p:stCondLst>
                              <p:cond delay="0"/>
                            </p:stCondLst>
                            <p:childTnLst>
                              <p:par>
                                <p:cTn id="50" presetID="26"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580">
                                          <p:stCondLst>
                                            <p:cond delay="0"/>
                                          </p:stCondLst>
                                        </p:cTn>
                                        <p:tgtEl>
                                          <p:spTgt spid="8"/>
                                        </p:tgtEl>
                                      </p:cBhvr>
                                    </p:animEffect>
                                    <p:anim calcmode="lin" valueType="num">
                                      <p:cBhvr>
                                        <p:cTn id="5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8" dur="26">
                                          <p:stCondLst>
                                            <p:cond delay="650"/>
                                          </p:stCondLst>
                                        </p:cTn>
                                        <p:tgtEl>
                                          <p:spTgt spid="8"/>
                                        </p:tgtEl>
                                      </p:cBhvr>
                                      <p:to x="100000" y="60000"/>
                                    </p:animScale>
                                    <p:animScale>
                                      <p:cBhvr>
                                        <p:cTn id="59" dur="166" decel="50000">
                                          <p:stCondLst>
                                            <p:cond delay="676"/>
                                          </p:stCondLst>
                                        </p:cTn>
                                        <p:tgtEl>
                                          <p:spTgt spid="8"/>
                                        </p:tgtEl>
                                      </p:cBhvr>
                                      <p:to x="100000" y="100000"/>
                                    </p:animScale>
                                    <p:animScale>
                                      <p:cBhvr>
                                        <p:cTn id="60" dur="26">
                                          <p:stCondLst>
                                            <p:cond delay="1312"/>
                                          </p:stCondLst>
                                        </p:cTn>
                                        <p:tgtEl>
                                          <p:spTgt spid="8"/>
                                        </p:tgtEl>
                                      </p:cBhvr>
                                      <p:to x="100000" y="80000"/>
                                    </p:animScale>
                                    <p:animScale>
                                      <p:cBhvr>
                                        <p:cTn id="61" dur="166" decel="50000">
                                          <p:stCondLst>
                                            <p:cond delay="1338"/>
                                          </p:stCondLst>
                                        </p:cTn>
                                        <p:tgtEl>
                                          <p:spTgt spid="8"/>
                                        </p:tgtEl>
                                      </p:cBhvr>
                                      <p:to x="100000" y="100000"/>
                                    </p:animScale>
                                    <p:animScale>
                                      <p:cBhvr>
                                        <p:cTn id="62" dur="26">
                                          <p:stCondLst>
                                            <p:cond delay="1642"/>
                                          </p:stCondLst>
                                        </p:cTn>
                                        <p:tgtEl>
                                          <p:spTgt spid="8"/>
                                        </p:tgtEl>
                                      </p:cBhvr>
                                      <p:to x="100000" y="90000"/>
                                    </p:animScale>
                                    <p:animScale>
                                      <p:cBhvr>
                                        <p:cTn id="63" dur="166" decel="50000">
                                          <p:stCondLst>
                                            <p:cond delay="1668"/>
                                          </p:stCondLst>
                                        </p:cTn>
                                        <p:tgtEl>
                                          <p:spTgt spid="8"/>
                                        </p:tgtEl>
                                      </p:cBhvr>
                                      <p:to x="100000" y="100000"/>
                                    </p:animScale>
                                    <p:animScale>
                                      <p:cBhvr>
                                        <p:cTn id="64" dur="26">
                                          <p:stCondLst>
                                            <p:cond delay="1808"/>
                                          </p:stCondLst>
                                        </p:cTn>
                                        <p:tgtEl>
                                          <p:spTgt spid="8"/>
                                        </p:tgtEl>
                                      </p:cBhvr>
                                      <p:to x="100000" y="95000"/>
                                    </p:animScale>
                                    <p:animScale>
                                      <p:cBhvr>
                                        <p:cTn id="65" dur="166" decel="50000">
                                          <p:stCondLst>
                                            <p:cond delay="1834"/>
                                          </p:stCondLst>
                                        </p:cTn>
                                        <p:tgtEl>
                                          <p:spTgt spid="8"/>
                                        </p:tgtEl>
                                      </p:cBhvr>
                                      <p:to x="100000" y="100000"/>
                                    </p:animScale>
                                  </p:childTnLst>
                                </p:cTn>
                              </p:par>
                            </p:childTnLst>
                          </p:cTn>
                        </p:par>
                      </p:childTnLst>
                    </p:cTn>
                  </p:par>
                  <p:par>
                    <p:cTn id="66" fill="hold" nodeType="clickPar">
                      <p:stCondLst>
                        <p:cond delay="indefinite"/>
                      </p:stCondLst>
                      <p:childTnLst>
                        <p:par>
                          <p:cTn id="67" fill="hold" nodeType="withGroup">
                            <p:stCondLst>
                              <p:cond delay="0"/>
                            </p:stCondLst>
                            <p:childTnLst>
                              <p:par>
                                <p:cTn id="68" presetID="26" presetClass="entr" presetSubtype="0"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down)">
                                      <p:cBhvr>
                                        <p:cTn id="70" dur="580">
                                          <p:stCondLst>
                                            <p:cond delay="0"/>
                                          </p:stCondLst>
                                        </p:cTn>
                                        <p:tgtEl>
                                          <p:spTgt spid="11"/>
                                        </p:tgtEl>
                                      </p:cBhvr>
                                    </p:animEffect>
                                    <p:anim calcmode="lin" valueType="num">
                                      <p:cBhvr>
                                        <p:cTn id="7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6" dur="26">
                                          <p:stCondLst>
                                            <p:cond delay="650"/>
                                          </p:stCondLst>
                                        </p:cTn>
                                        <p:tgtEl>
                                          <p:spTgt spid="11"/>
                                        </p:tgtEl>
                                      </p:cBhvr>
                                      <p:to x="100000" y="60000"/>
                                    </p:animScale>
                                    <p:animScale>
                                      <p:cBhvr>
                                        <p:cTn id="77" dur="166" decel="50000">
                                          <p:stCondLst>
                                            <p:cond delay="676"/>
                                          </p:stCondLst>
                                        </p:cTn>
                                        <p:tgtEl>
                                          <p:spTgt spid="11"/>
                                        </p:tgtEl>
                                      </p:cBhvr>
                                      <p:to x="100000" y="100000"/>
                                    </p:animScale>
                                    <p:animScale>
                                      <p:cBhvr>
                                        <p:cTn id="78" dur="26">
                                          <p:stCondLst>
                                            <p:cond delay="1312"/>
                                          </p:stCondLst>
                                        </p:cTn>
                                        <p:tgtEl>
                                          <p:spTgt spid="11"/>
                                        </p:tgtEl>
                                      </p:cBhvr>
                                      <p:to x="100000" y="80000"/>
                                    </p:animScale>
                                    <p:animScale>
                                      <p:cBhvr>
                                        <p:cTn id="79" dur="166" decel="50000">
                                          <p:stCondLst>
                                            <p:cond delay="1338"/>
                                          </p:stCondLst>
                                        </p:cTn>
                                        <p:tgtEl>
                                          <p:spTgt spid="11"/>
                                        </p:tgtEl>
                                      </p:cBhvr>
                                      <p:to x="100000" y="100000"/>
                                    </p:animScale>
                                    <p:animScale>
                                      <p:cBhvr>
                                        <p:cTn id="80" dur="26">
                                          <p:stCondLst>
                                            <p:cond delay="1642"/>
                                          </p:stCondLst>
                                        </p:cTn>
                                        <p:tgtEl>
                                          <p:spTgt spid="11"/>
                                        </p:tgtEl>
                                      </p:cBhvr>
                                      <p:to x="100000" y="90000"/>
                                    </p:animScale>
                                    <p:animScale>
                                      <p:cBhvr>
                                        <p:cTn id="81" dur="166" decel="50000">
                                          <p:stCondLst>
                                            <p:cond delay="1668"/>
                                          </p:stCondLst>
                                        </p:cTn>
                                        <p:tgtEl>
                                          <p:spTgt spid="11"/>
                                        </p:tgtEl>
                                      </p:cBhvr>
                                      <p:to x="100000" y="100000"/>
                                    </p:animScale>
                                    <p:animScale>
                                      <p:cBhvr>
                                        <p:cTn id="82" dur="26">
                                          <p:stCondLst>
                                            <p:cond delay="1808"/>
                                          </p:stCondLst>
                                        </p:cTn>
                                        <p:tgtEl>
                                          <p:spTgt spid="11"/>
                                        </p:tgtEl>
                                      </p:cBhvr>
                                      <p:to x="100000" y="95000"/>
                                    </p:animScale>
                                    <p:animScale>
                                      <p:cBhvr>
                                        <p:cTn id="83" dur="166" decel="50000">
                                          <p:stCondLst>
                                            <p:cond delay="1834"/>
                                          </p:stCondLst>
                                        </p:cTn>
                                        <p:tgtEl>
                                          <p:spTgt spid="11"/>
                                        </p:tgtEl>
                                      </p:cBhvr>
                                      <p:to x="100000" y="100000"/>
                                    </p:animScale>
                                  </p:childTnLst>
                                </p:cTn>
                              </p:par>
                            </p:childTnLst>
                          </p:cTn>
                        </p:par>
                      </p:childTnLst>
                    </p:cTn>
                  </p:par>
                  <p:par>
                    <p:cTn id="84" fill="hold" nodeType="clickPar">
                      <p:stCondLst>
                        <p:cond delay="indefinite"/>
                      </p:stCondLst>
                      <p:childTnLst>
                        <p:par>
                          <p:cTn id="85" fill="hold" nodeType="withGroup">
                            <p:stCondLst>
                              <p:cond delay="0"/>
                            </p:stCondLst>
                            <p:childTnLst>
                              <p:par>
                                <p:cTn id="86" presetID="26" presetClass="entr" presetSubtype="0" fill="hold" nodeType="click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down)">
                                      <p:cBhvr>
                                        <p:cTn id="88" dur="580">
                                          <p:stCondLst>
                                            <p:cond delay="0"/>
                                          </p:stCondLst>
                                        </p:cTn>
                                        <p:tgtEl>
                                          <p:spTgt spid="14"/>
                                        </p:tgtEl>
                                      </p:cBhvr>
                                    </p:animEffect>
                                    <p:anim calcmode="lin" valueType="num">
                                      <p:cBhvr>
                                        <p:cTn id="8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4" dur="26">
                                          <p:stCondLst>
                                            <p:cond delay="650"/>
                                          </p:stCondLst>
                                        </p:cTn>
                                        <p:tgtEl>
                                          <p:spTgt spid="14"/>
                                        </p:tgtEl>
                                      </p:cBhvr>
                                      <p:to x="100000" y="60000"/>
                                    </p:animScale>
                                    <p:animScale>
                                      <p:cBhvr>
                                        <p:cTn id="95" dur="166" decel="50000">
                                          <p:stCondLst>
                                            <p:cond delay="676"/>
                                          </p:stCondLst>
                                        </p:cTn>
                                        <p:tgtEl>
                                          <p:spTgt spid="14"/>
                                        </p:tgtEl>
                                      </p:cBhvr>
                                      <p:to x="100000" y="100000"/>
                                    </p:animScale>
                                    <p:animScale>
                                      <p:cBhvr>
                                        <p:cTn id="96" dur="26">
                                          <p:stCondLst>
                                            <p:cond delay="1312"/>
                                          </p:stCondLst>
                                        </p:cTn>
                                        <p:tgtEl>
                                          <p:spTgt spid="14"/>
                                        </p:tgtEl>
                                      </p:cBhvr>
                                      <p:to x="100000" y="80000"/>
                                    </p:animScale>
                                    <p:animScale>
                                      <p:cBhvr>
                                        <p:cTn id="97" dur="166" decel="50000">
                                          <p:stCondLst>
                                            <p:cond delay="1338"/>
                                          </p:stCondLst>
                                        </p:cTn>
                                        <p:tgtEl>
                                          <p:spTgt spid="14"/>
                                        </p:tgtEl>
                                      </p:cBhvr>
                                      <p:to x="100000" y="100000"/>
                                    </p:animScale>
                                    <p:animScale>
                                      <p:cBhvr>
                                        <p:cTn id="98" dur="26">
                                          <p:stCondLst>
                                            <p:cond delay="1642"/>
                                          </p:stCondLst>
                                        </p:cTn>
                                        <p:tgtEl>
                                          <p:spTgt spid="14"/>
                                        </p:tgtEl>
                                      </p:cBhvr>
                                      <p:to x="100000" y="90000"/>
                                    </p:animScale>
                                    <p:animScale>
                                      <p:cBhvr>
                                        <p:cTn id="99" dur="166" decel="50000">
                                          <p:stCondLst>
                                            <p:cond delay="1668"/>
                                          </p:stCondLst>
                                        </p:cTn>
                                        <p:tgtEl>
                                          <p:spTgt spid="14"/>
                                        </p:tgtEl>
                                      </p:cBhvr>
                                      <p:to x="100000" y="100000"/>
                                    </p:animScale>
                                    <p:animScale>
                                      <p:cBhvr>
                                        <p:cTn id="100" dur="26">
                                          <p:stCondLst>
                                            <p:cond delay="1808"/>
                                          </p:stCondLst>
                                        </p:cTn>
                                        <p:tgtEl>
                                          <p:spTgt spid="14"/>
                                        </p:tgtEl>
                                      </p:cBhvr>
                                      <p:to x="100000" y="95000"/>
                                    </p:animScale>
                                    <p:animScale>
                                      <p:cBhvr>
                                        <p:cTn id="101"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그림 2">
            <a:extLst>
              <a:ext uri="{FF2B5EF4-FFF2-40B4-BE49-F238E27FC236}">
                <a16:creationId xmlns:a16="http://schemas.microsoft.com/office/drawing/2014/main" id="{8879DC7C-FCE5-A878-0124-A971FC7CD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25" y="704850"/>
            <a:ext cx="3613150"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직선 연결선 5">
            <a:extLst>
              <a:ext uri="{FF2B5EF4-FFF2-40B4-BE49-F238E27FC236}">
                <a16:creationId xmlns:a16="http://schemas.microsoft.com/office/drawing/2014/main" id="{9BC7D875-AEB6-15FF-4332-445112B81A79}"/>
              </a:ext>
            </a:extLst>
          </p:cNvPr>
          <p:cNvCxnSpPr>
            <a:cxnSpLocks/>
          </p:cNvCxnSpPr>
          <p:nvPr/>
        </p:nvCxnSpPr>
        <p:spPr>
          <a:xfrm>
            <a:off x="1619250" y="4522788"/>
            <a:ext cx="24304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6372" name="그룹 27">
            <a:extLst>
              <a:ext uri="{FF2B5EF4-FFF2-40B4-BE49-F238E27FC236}">
                <a16:creationId xmlns:a16="http://schemas.microsoft.com/office/drawing/2014/main" id="{4633A6B0-2A5B-9BDA-B937-B50EC705DF89}"/>
              </a:ext>
            </a:extLst>
          </p:cNvPr>
          <p:cNvGrpSpPr>
            <a:grpSpLocks/>
          </p:cNvGrpSpPr>
          <p:nvPr/>
        </p:nvGrpSpPr>
        <p:grpSpPr bwMode="auto">
          <a:xfrm>
            <a:off x="4579938" y="5730875"/>
            <a:ext cx="1136650" cy="293688"/>
            <a:chOff x="5427663" y="6156959"/>
            <a:chExt cx="1347606" cy="348343"/>
          </a:xfrm>
        </p:grpSpPr>
        <p:grpSp>
          <p:nvGrpSpPr>
            <p:cNvPr id="186375" name="그룹 28">
              <a:extLst>
                <a:ext uri="{FF2B5EF4-FFF2-40B4-BE49-F238E27FC236}">
                  <a16:creationId xmlns:a16="http://schemas.microsoft.com/office/drawing/2014/main" id="{B68428DD-693C-B7A0-0B9F-B6E604185C88}"/>
                </a:ext>
              </a:extLst>
            </p:cNvPr>
            <p:cNvGrpSpPr>
              <a:grpSpLocks/>
            </p:cNvGrpSpPr>
            <p:nvPr/>
          </p:nvGrpSpPr>
          <p:grpSpPr bwMode="auto">
            <a:xfrm>
              <a:off x="5427663" y="6166383"/>
              <a:ext cx="1335600" cy="338400"/>
              <a:chOff x="5427663" y="6166383"/>
              <a:chExt cx="1335600" cy="338400"/>
            </a:xfrm>
          </p:grpSpPr>
          <p:sp>
            <p:nvSpPr>
              <p:cNvPr id="31" name="AutoShape 3">
                <a:extLst>
                  <a:ext uri="{FF2B5EF4-FFF2-40B4-BE49-F238E27FC236}">
                    <a16:creationId xmlns:a16="http://schemas.microsoft.com/office/drawing/2014/main" id="{93042BBE-D388-D5ED-50DE-FF6065DD6D47}"/>
                  </a:ext>
                </a:extLst>
              </p:cNvPr>
              <p:cNvSpPr>
                <a:spLocks noChangeAspect="1" noChangeArrowheads="1" noTextEdit="1"/>
              </p:cNvSpPr>
              <p:nvPr/>
            </p:nvSpPr>
            <p:spPr bwMode="auto">
              <a:xfrm>
                <a:off x="5429545" y="6166375"/>
                <a:ext cx="1332549" cy="338928"/>
              </a:xfrm>
              <a:prstGeom prst="rect">
                <a:avLst/>
              </a:prstGeom>
              <a:no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2" name="Freeform 5">
                <a:extLst>
                  <a:ext uri="{FF2B5EF4-FFF2-40B4-BE49-F238E27FC236}">
                    <a16:creationId xmlns:a16="http://schemas.microsoft.com/office/drawing/2014/main" id="{190B389F-780E-F641-3DDF-02FFDDF94895}"/>
                  </a:ext>
                </a:extLst>
              </p:cNvPr>
              <p:cNvSpPr>
                <a:spLocks/>
              </p:cNvSpPr>
              <p:nvPr/>
            </p:nvSpPr>
            <p:spPr bwMode="auto">
              <a:xfrm>
                <a:off x="5629051" y="6341487"/>
                <a:ext cx="84697" cy="131805"/>
              </a:xfrm>
              <a:custGeom>
                <a:avLst/>
                <a:gdLst>
                  <a:gd name="T0" fmla="*/ 83 w 83"/>
                  <a:gd name="T1" fmla="*/ 90 h 130"/>
                  <a:gd name="T2" fmla="*/ 79 w 83"/>
                  <a:gd name="T3" fmla="*/ 108 h 130"/>
                  <a:gd name="T4" fmla="*/ 69 w 83"/>
                  <a:gd name="T5" fmla="*/ 120 h 130"/>
                  <a:gd name="T6" fmla="*/ 54 w 83"/>
                  <a:gd name="T7" fmla="*/ 128 h 130"/>
                  <a:gd name="T8" fmla="*/ 36 w 83"/>
                  <a:gd name="T9" fmla="*/ 130 h 130"/>
                  <a:gd name="T10" fmla="*/ 24 w 83"/>
                  <a:gd name="T11" fmla="*/ 129 h 130"/>
                  <a:gd name="T12" fmla="*/ 14 w 83"/>
                  <a:gd name="T13" fmla="*/ 127 h 130"/>
                  <a:gd name="T14" fmla="*/ 7 w 83"/>
                  <a:gd name="T15" fmla="*/ 124 h 130"/>
                  <a:gd name="T16" fmla="*/ 3 w 83"/>
                  <a:gd name="T17" fmla="*/ 121 h 130"/>
                  <a:gd name="T18" fmla="*/ 1 w 83"/>
                  <a:gd name="T19" fmla="*/ 117 h 130"/>
                  <a:gd name="T20" fmla="*/ 0 w 83"/>
                  <a:gd name="T21" fmla="*/ 110 h 130"/>
                  <a:gd name="T22" fmla="*/ 0 w 83"/>
                  <a:gd name="T23" fmla="*/ 105 h 130"/>
                  <a:gd name="T24" fmla="*/ 1 w 83"/>
                  <a:gd name="T25" fmla="*/ 102 h 130"/>
                  <a:gd name="T26" fmla="*/ 2 w 83"/>
                  <a:gd name="T27" fmla="*/ 100 h 130"/>
                  <a:gd name="T28" fmla="*/ 4 w 83"/>
                  <a:gd name="T29" fmla="*/ 99 h 130"/>
                  <a:gd name="T30" fmla="*/ 8 w 83"/>
                  <a:gd name="T31" fmla="*/ 101 h 130"/>
                  <a:gd name="T32" fmla="*/ 14 w 83"/>
                  <a:gd name="T33" fmla="*/ 105 h 130"/>
                  <a:gd name="T34" fmla="*/ 24 w 83"/>
                  <a:gd name="T35" fmla="*/ 108 h 130"/>
                  <a:gd name="T36" fmla="*/ 36 w 83"/>
                  <a:gd name="T37" fmla="*/ 110 h 130"/>
                  <a:gd name="T38" fmla="*/ 45 w 83"/>
                  <a:gd name="T39" fmla="*/ 109 h 130"/>
                  <a:gd name="T40" fmla="*/ 51 w 83"/>
                  <a:gd name="T41" fmla="*/ 105 h 130"/>
                  <a:gd name="T42" fmla="*/ 55 w 83"/>
                  <a:gd name="T43" fmla="*/ 100 h 130"/>
                  <a:gd name="T44" fmla="*/ 56 w 83"/>
                  <a:gd name="T45" fmla="*/ 94 h 130"/>
                  <a:gd name="T46" fmla="*/ 54 w 83"/>
                  <a:gd name="T47" fmla="*/ 86 h 130"/>
                  <a:gd name="T48" fmla="*/ 48 w 83"/>
                  <a:gd name="T49" fmla="*/ 81 h 130"/>
                  <a:gd name="T50" fmla="*/ 39 w 83"/>
                  <a:gd name="T51" fmla="*/ 76 h 130"/>
                  <a:gd name="T52" fmla="*/ 29 w 83"/>
                  <a:gd name="T53" fmla="*/ 72 h 130"/>
                  <a:gd name="T54" fmla="*/ 19 w 83"/>
                  <a:gd name="T55" fmla="*/ 66 h 130"/>
                  <a:gd name="T56" fmla="*/ 11 w 83"/>
                  <a:gd name="T57" fmla="*/ 59 h 130"/>
                  <a:gd name="T58" fmla="*/ 5 w 83"/>
                  <a:gd name="T59" fmla="*/ 50 h 130"/>
                  <a:gd name="T60" fmla="*/ 2 w 83"/>
                  <a:gd name="T61" fmla="*/ 36 h 130"/>
                  <a:gd name="T62" fmla="*/ 6 w 83"/>
                  <a:gd name="T63" fmla="*/ 20 h 130"/>
                  <a:gd name="T64" fmla="*/ 15 w 83"/>
                  <a:gd name="T65" fmla="*/ 9 h 130"/>
                  <a:gd name="T66" fmla="*/ 28 w 83"/>
                  <a:gd name="T67" fmla="*/ 2 h 130"/>
                  <a:gd name="T68" fmla="*/ 45 w 83"/>
                  <a:gd name="T69" fmla="*/ 0 h 130"/>
                  <a:gd name="T70" fmla="*/ 54 w 83"/>
                  <a:gd name="T71" fmla="*/ 0 h 130"/>
                  <a:gd name="T72" fmla="*/ 62 w 83"/>
                  <a:gd name="T73" fmla="*/ 2 h 130"/>
                  <a:gd name="T74" fmla="*/ 69 w 83"/>
                  <a:gd name="T75" fmla="*/ 5 h 130"/>
                  <a:gd name="T76" fmla="*/ 73 w 83"/>
                  <a:gd name="T77" fmla="*/ 7 h 130"/>
                  <a:gd name="T78" fmla="*/ 75 w 83"/>
                  <a:gd name="T79" fmla="*/ 9 h 130"/>
                  <a:gd name="T80" fmla="*/ 75 w 83"/>
                  <a:gd name="T81" fmla="*/ 11 h 130"/>
                  <a:gd name="T82" fmla="*/ 75 w 83"/>
                  <a:gd name="T83" fmla="*/ 13 h 130"/>
                  <a:gd name="T84" fmla="*/ 76 w 83"/>
                  <a:gd name="T85" fmla="*/ 18 h 130"/>
                  <a:gd name="T86" fmla="*/ 75 w 83"/>
                  <a:gd name="T87" fmla="*/ 22 h 130"/>
                  <a:gd name="T88" fmla="*/ 75 w 83"/>
                  <a:gd name="T89" fmla="*/ 26 h 130"/>
                  <a:gd name="T90" fmla="*/ 74 w 83"/>
                  <a:gd name="T91" fmla="*/ 28 h 130"/>
                  <a:gd name="T92" fmla="*/ 72 w 83"/>
                  <a:gd name="T93" fmla="*/ 28 h 130"/>
                  <a:gd name="T94" fmla="*/ 69 w 83"/>
                  <a:gd name="T95" fmla="*/ 27 h 130"/>
                  <a:gd name="T96" fmla="*/ 63 w 83"/>
                  <a:gd name="T97" fmla="*/ 24 h 130"/>
                  <a:gd name="T98" fmla="*/ 55 w 83"/>
                  <a:gd name="T99" fmla="*/ 21 h 130"/>
                  <a:gd name="T100" fmla="*/ 45 w 83"/>
                  <a:gd name="T101" fmla="*/ 20 h 130"/>
                  <a:gd name="T102" fmla="*/ 38 w 83"/>
                  <a:gd name="T103" fmla="*/ 21 h 130"/>
                  <a:gd name="T104" fmla="*/ 33 w 83"/>
                  <a:gd name="T105" fmla="*/ 23 h 130"/>
                  <a:gd name="T106" fmla="*/ 30 w 83"/>
                  <a:gd name="T107" fmla="*/ 28 h 130"/>
                  <a:gd name="T108" fmla="*/ 28 w 83"/>
                  <a:gd name="T109" fmla="*/ 33 h 130"/>
                  <a:gd name="T110" fmla="*/ 31 w 83"/>
                  <a:gd name="T111" fmla="*/ 40 h 130"/>
                  <a:gd name="T112" fmla="*/ 37 w 83"/>
                  <a:gd name="T113" fmla="*/ 46 h 130"/>
                  <a:gd name="T114" fmla="*/ 46 w 83"/>
                  <a:gd name="T115" fmla="*/ 50 h 130"/>
                  <a:gd name="T116" fmla="*/ 56 w 83"/>
                  <a:gd name="T117" fmla="*/ 55 h 130"/>
                  <a:gd name="T118" fmla="*/ 66 w 83"/>
                  <a:gd name="T119" fmla="*/ 60 h 130"/>
                  <a:gd name="T120" fmla="*/ 74 w 83"/>
                  <a:gd name="T121" fmla="*/ 67 h 130"/>
                  <a:gd name="T122" fmla="*/ 81 w 83"/>
                  <a:gd name="T123" fmla="*/ 77 h 130"/>
                  <a:gd name="T124" fmla="*/ 83 w 83"/>
                  <a:gd name="T125" fmla="*/ 9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 h="130">
                    <a:moveTo>
                      <a:pt x="83" y="90"/>
                    </a:moveTo>
                    <a:cubicBezTo>
                      <a:pt x="83" y="97"/>
                      <a:pt x="82" y="103"/>
                      <a:pt x="79" y="108"/>
                    </a:cubicBezTo>
                    <a:cubicBezTo>
                      <a:pt x="77" y="113"/>
                      <a:pt x="73" y="117"/>
                      <a:pt x="69" y="120"/>
                    </a:cubicBezTo>
                    <a:cubicBezTo>
                      <a:pt x="65" y="124"/>
                      <a:pt x="60" y="126"/>
                      <a:pt x="54" y="128"/>
                    </a:cubicBezTo>
                    <a:cubicBezTo>
                      <a:pt x="49" y="130"/>
                      <a:pt x="42" y="130"/>
                      <a:pt x="36" y="130"/>
                    </a:cubicBezTo>
                    <a:cubicBezTo>
                      <a:pt x="32" y="130"/>
                      <a:pt x="28" y="130"/>
                      <a:pt x="24" y="129"/>
                    </a:cubicBezTo>
                    <a:cubicBezTo>
                      <a:pt x="20" y="129"/>
                      <a:pt x="17" y="128"/>
                      <a:pt x="14" y="127"/>
                    </a:cubicBezTo>
                    <a:cubicBezTo>
                      <a:pt x="11" y="126"/>
                      <a:pt x="9" y="125"/>
                      <a:pt x="7" y="124"/>
                    </a:cubicBezTo>
                    <a:cubicBezTo>
                      <a:pt x="5" y="122"/>
                      <a:pt x="3" y="121"/>
                      <a:pt x="3" y="121"/>
                    </a:cubicBezTo>
                    <a:cubicBezTo>
                      <a:pt x="2" y="120"/>
                      <a:pt x="1" y="119"/>
                      <a:pt x="1" y="117"/>
                    </a:cubicBezTo>
                    <a:cubicBezTo>
                      <a:pt x="0" y="115"/>
                      <a:pt x="0" y="113"/>
                      <a:pt x="0" y="110"/>
                    </a:cubicBezTo>
                    <a:cubicBezTo>
                      <a:pt x="0" y="108"/>
                      <a:pt x="0" y="106"/>
                      <a:pt x="0" y="105"/>
                    </a:cubicBezTo>
                    <a:cubicBezTo>
                      <a:pt x="1" y="104"/>
                      <a:pt x="1" y="103"/>
                      <a:pt x="1" y="102"/>
                    </a:cubicBezTo>
                    <a:cubicBezTo>
                      <a:pt x="1" y="101"/>
                      <a:pt x="2" y="100"/>
                      <a:pt x="2" y="100"/>
                    </a:cubicBezTo>
                    <a:cubicBezTo>
                      <a:pt x="3" y="100"/>
                      <a:pt x="3" y="99"/>
                      <a:pt x="4" y="99"/>
                    </a:cubicBezTo>
                    <a:cubicBezTo>
                      <a:pt x="5" y="99"/>
                      <a:pt x="6" y="100"/>
                      <a:pt x="8" y="101"/>
                    </a:cubicBezTo>
                    <a:cubicBezTo>
                      <a:pt x="9" y="102"/>
                      <a:pt x="12" y="103"/>
                      <a:pt x="14" y="105"/>
                    </a:cubicBezTo>
                    <a:cubicBezTo>
                      <a:pt x="17" y="106"/>
                      <a:pt x="20" y="107"/>
                      <a:pt x="24" y="108"/>
                    </a:cubicBezTo>
                    <a:cubicBezTo>
                      <a:pt x="27" y="109"/>
                      <a:pt x="31" y="110"/>
                      <a:pt x="36" y="110"/>
                    </a:cubicBezTo>
                    <a:cubicBezTo>
                      <a:pt x="39" y="110"/>
                      <a:pt x="42" y="109"/>
                      <a:pt x="45" y="109"/>
                    </a:cubicBezTo>
                    <a:cubicBezTo>
                      <a:pt x="47" y="108"/>
                      <a:pt x="49" y="107"/>
                      <a:pt x="51" y="105"/>
                    </a:cubicBezTo>
                    <a:cubicBezTo>
                      <a:pt x="53" y="104"/>
                      <a:pt x="54" y="102"/>
                      <a:pt x="55" y="100"/>
                    </a:cubicBezTo>
                    <a:cubicBezTo>
                      <a:pt x="56" y="98"/>
                      <a:pt x="56" y="96"/>
                      <a:pt x="56" y="94"/>
                    </a:cubicBezTo>
                    <a:cubicBezTo>
                      <a:pt x="56" y="91"/>
                      <a:pt x="55" y="88"/>
                      <a:pt x="54" y="86"/>
                    </a:cubicBezTo>
                    <a:cubicBezTo>
                      <a:pt x="52" y="84"/>
                      <a:pt x="50" y="82"/>
                      <a:pt x="48" y="81"/>
                    </a:cubicBezTo>
                    <a:cubicBezTo>
                      <a:pt x="45" y="79"/>
                      <a:pt x="42" y="78"/>
                      <a:pt x="39" y="76"/>
                    </a:cubicBezTo>
                    <a:cubicBezTo>
                      <a:pt x="36" y="75"/>
                      <a:pt x="33" y="73"/>
                      <a:pt x="29" y="72"/>
                    </a:cubicBezTo>
                    <a:cubicBezTo>
                      <a:pt x="26" y="70"/>
                      <a:pt x="23" y="68"/>
                      <a:pt x="19" y="66"/>
                    </a:cubicBezTo>
                    <a:cubicBezTo>
                      <a:pt x="16" y="65"/>
                      <a:pt x="13" y="62"/>
                      <a:pt x="11" y="59"/>
                    </a:cubicBezTo>
                    <a:cubicBezTo>
                      <a:pt x="8" y="57"/>
                      <a:pt x="6" y="53"/>
                      <a:pt x="5" y="50"/>
                    </a:cubicBezTo>
                    <a:cubicBezTo>
                      <a:pt x="3" y="46"/>
                      <a:pt x="2" y="41"/>
                      <a:pt x="2" y="36"/>
                    </a:cubicBezTo>
                    <a:cubicBezTo>
                      <a:pt x="2" y="30"/>
                      <a:pt x="3" y="25"/>
                      <a:pt x="6" y="20"/>
                    </a:cubicBezTo>
                    <a:cubicBezTo>
                      <a:pt x="8" y="15"/>
                      <a:pt x="11" y="12"/>
                      <a:pt x="15" y="9"/>
                    </a:cubicBezTo>
                    <a:cubicBezTo>
                      <a:pt x="19" y="6"/>
                      <a:pt x="23" y="3"/>
                      <a:pt x="28" y="2"/>
                    </a:cubicBezTo>
                    <a:cubicBezTo>
                      <a:pt x="34" y="0"/>
                      <a:pt x="39" y="0"/>
                      <a:pt x="45" y="0"/>
                    </a:cubicBezTo>
                    <a:cubicBezTo>
                      <a:pt x="48" y="0"/>
                      <a:pt x="51" y="0"/>
                      <a:pt x="54" y="0"/>
                    </a:cubicBezTo>
                    <a:cubicBezTo>
                      <a:pt x="57" y="1"/>
                      <a:pt x="60" y="1"/>
                      <a:pt x="62" y="2"/>
                    </a:cubicBezTo>
                    <a:cubicBezTo>
                      <a:pt x="65" y="3"/>
                      <a:pt x="67" y="4"/>
                      <a:pt x="69" y="5"/>
                    </a:cubicBezTo>
                    <a:cubicBezTo>
                      <a:pt x="71" y="6"/>
                      <a:pt x="73" y="7"/>
                      <a:pt x="73" y="7"/>
                    </a:cubicBezTo>
                    <a:cubicBezTo>
                      <a:pt x="74" y="8"/>
                      <a:pt x="74" y="8"/>
                      <a:pt x="75" y="9"/>
                    </a:cubicBezTo>
                    <a:cubicBezTo>
                      <a:pt x="75" y="9"/>
                      <a:pt x="75" y="10"/>
                      <a:pt x="75" y="11"/>
                    </a:cubicBezTo>
                    <a:cubicBezTo>
                      <a:pt x="75" y="11"/>
                      <a:pt x="75" y="12"/>
                      <a:pt x="75" y="13"/>
                    </a:cubicBezTo>
                    <a:cubicBezTo>
                      <a:pt x="76" y="15"/>
                      <a:pt x="76" y="16"/>
                      <a:pt x="76" y="18"/>
                    </a:cubicBezTo>
                    <a:cubicBezTo>
                      <a:pt x="76" y="20"/>
                      <a:pt x="76" y="21"/>
                      <a:pt x="75" y="22"/>
                    </a:cubicBezTo>
                    <a:cubicBezTo>
                      <a:pt x="75" y="24"/>
                      <a:pt x="75" y="25"/>
                      <a:pt x="75" y="26"/>
                    </a:cubicBezTo>
                    <a:cubicBezTo>
                      <a:pt x="75" y="27"/>
                      <a:pt x="74" y="27"/>
                      <a:pt x="74" y="28"/>
                    </a:cubicBezTo>
                    <a:cubicBezTo>
                      <a:pt x="74" y="28"/>
                      <a:pt x="73" y="28"/>
                      <a:pt x="72" y="28"/>
                    </a:cubicBezTo>
                    <a:cubicBezTo>
                      <a:pt x="72" y="28"/>
                      <a:pt x="70" y="28"/>
                      <a:pt x="69" y="27"/>
                    </a:cubicBezTo>
                    <a:cubicBezTo>
                      <a:pt x="67" y="26"/>
                      <a:pt x="65" y="25"/>
                      <a:pt x="63" y="24"/>
                    </a:cubicBezTo>
                    <a:cubicBezTo>
                      <a:pt x="61" y="23"/>
                      <a:pt x="58" y="22"/>
                      <a:pt x="55" y="21"/>
                    </a:cubicBezTo>
                    <a:cubicBezTo>
                      <a:pt x="52" y="20"/>
                      <a:pt x="49" y="20"/>
                      <a:pt x="45" y="20"/>
                    </a:cubicBezTo>
                    <a:cubicBezTo>
                      <a:pt x="42" y="20"/>
                      <a:pt x="40" y="20"/>
                      <a:pt x="38" y="21"/>
                    </a:cubicBezTo>
                    <a:cubicBezTo>
                      <a:pt x="36" y="21"/>
                      <a:pt x="34" y="22"/>
                      <a:pt x="33" y="23"/>
                    </a:cubicBezTo>
                    <a:cubicBezTo>
                      <a:pt x="31" y="25"/>
                      <a:pt x="30" y="26"/>
                      <a:pt x="30" y="28"/>
                    </a:cubicBezTo>
                    <a:cubicBezTo>
                      <a:pt x="29" y="29"/>
                      <a:pt x="28" y="31"/>
                      <a:pt x="28" y="33"/>
                    </a:cubicBezTo>
                    <a:cubicBezTo>
                      <a:pt x="28" y="36"/>
                      <a:pt x="29" y="38"/>
                      <a:pt x="31" y="40"/>
                    </a:cubicBezTo>
                    <a:cubicBezTo>
                      <a:pt x="32" y="42"/>
                      <a:pt x="34" y="44"/>
                      <a:pt x="37" y="46"/>
                    </a:cubicBezTo>
                    <a:cubicBezTo>
                      <a:pt x="40" y="47"/>
                      <a:pt x="42" y="49"/>
                      <a:pt x="46" y="50"/>
                    </a:cubicBezTo>
                    <a:cubicBezTo>
                      <a:pt x="49" y="52"/>
                      <a:pt x="52" y="53"/>
                      <a:pt x="56" y="55"/>
                    </a:cubicBezTo>
                    <a:cubicBezTo>
                      <a:pt x="59" y="56"/>
                      <a:pt x="62" y="58"/>
                      <a:pt x="66" y="60"/>
                    </a:cubicBezTo>
                    <a:cubicBezTo>
                      <a:pt x="69" y="62"/>
                      <a:pt x="72" y="65"/>
                      <a:pt x="74" y="67"/>
                    </a:cubicBezTo>
                    <a:cubicBezTo>
                      <a:pt x="77" y="70"/>
                      <a:pt x="79" y="73"/>
                      <a:pt x="81" y="77"/>
                    </a:cubicBezTo>
                    <a:cubicBezTo>
                      <a:pt x="82" y="81"/>
                      <a:pt x="83" y="85"/>
                      <a:pt x="83" y="90"/>
                    </a:cubicBez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3" name="Freeform 6">
                <a:extLst>
                  <a:ext uri="{FF2B5EF4-FFF2-40B4-BE49-F238E27FC236}">
                    <a16:creationId xmlns:a16="http://schemas.microsoft.com/office/drawing/2014/main" id="{8FC3FB9C-A0EA-826A-52E0-0FBC5251D256}"/>
                  </a:ext>
                </a:extLst>
              </p:cNvPr>
              <p:cNvSpPr>
                <a:spLocks/>
              </p:cNvSpPr>
              <p:nvPr/>
            </p:nvSpPr>
            <p:spPr bwMode="auto">
              <a:xfrm>
                <a:off x="5726921" y="6333955"/>
                <a:ext cx="26350" cy="139337"/>
              </a:xfrm>
              <a:custGeom>
                <a:avLst/>
                <a:gdLst>
                  <a:gd name="T0" fmla="*/ 25 w 25"/>
                  <a:gd name="T1" fmla="*/ 133 h 137"/>
                  <a:gd name="T2" fmla="*/ 24 w 25"/>
                  <a:gd name="T3" fmla="*/ 135 h 137"/>
                  <a:gd name="T4" fmla="*/ 22 w 25"/>
                  <a:gd name="T5" fmla="*/ 136 h 137"/>
                  <a:gd name="T6" fmla="*/ 18 w 25"/>
                  <a:gd name="T7" fmla="*/ 137 h 137"/>
                  <a:gd name="T8" fmla="*/ 12 w 25"/>
                  <a:gd name="T9" fmla="*/ 137 h 137"/>
                  <a:gd name="T10" fmla="*/ 7 w 25"/>
                  <a:gd name="T11" fmla="*/ 137 h 137"/>
                  <a:gd name="T12" fmla="*/ 3 w 25"/>
                  <a:gd name="T13" fmla="*/ 136 h 137"/>
                  <a:gd name="T14" fmla="*/ 1 w 25"/>
                  <a:gd name="T15" fmla="*/ 135 h 137"/>
                  <a:gd name="T16" fmla="*/ 0 w 25"/>
                  <a:gd name="T17" fmla="*/ 133 h 137"/>
                  <a:gd name="T18" fmla="*/ 0 w 25"/>
                  <a:gd name="T19" fmla="*/ 4 h 137"/>
                  <a:gd name="T20" fmla="*/ 1 w 25"/>
                  <a:gd name="T21" fmla="*/ 3 h 137"/>
                  <a:gd name="T22" fmla="*/ 3 w 25"/>
                  <a:gd name="T23" fmla="*/ 1 h 137"/>
                  <a:gd name="T24" fmla="*/ 7 w 25"/>
                  <a:gd name="T25" fmla="*/ 1 h 137"/>
                  <a:gd name="T26" fmla="*/ 12 w 25"/>
                  <a:gd name="T27" fmla="*/ 0 h 137"/>
                  <a:gd name="T28" fmla="*/ 18 w 25"/>
                  <a:gd name="T29" fmla="*/ 1 h 137"/>
                  <a:gd name="T30" fmla="*/ 22 w 25"/>
                  <a:gd name="T31" fmla="*/ 1 h 137"/>
                  <a:gd name="T32" fmla="*/ 24 w 25"/>
                  <a:gd name="T33" fmla="*/ 3 h 137"/>
                  <a:gd name="T34" fmla="*/ 25 w 25"/>
                  <a:gd name="T35" fmla="*/ 4 h 137"/>
                  <a:gd name="T36" fmla="*/ 25 w 25"/>
                  <a:gd name="T37" fmla="*/ 13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137">
                    <a:moveTo>
                      <a:pt x="25" y="133"/>
                    </a:moveTo>
                    <a:cubicBezTo>
                      <a:pt x="25" y="133"/>
                      <a:pt x="25" y="134"/>
                      <a:pt x="24" y="135"/>
                    </a:cubicBezTo>
                    <a:cubicBezTo>
                      <a:pt x="24" y="135"/>
                      <a:pt x="23" y="135"/>
                      <a:pt x="22" y="136"/>
                    </a:cubicBezTo>
                    <a:cubicBezTo>
                      <a:pt x="21" y="136"/>
                      <a:pt x="20" y="136"/>
                      <a:pt x="18" y="137"/>
                    </a:cubicBezTo>
                    <a:cubicBezTo>
                      <a:pt x="17" y="137"/>
                      <a:pt x="15" y="137"/>
                      <a:pt x="12" y="137"/>
                    </a:cubicBezTo>
                    <a:cubicBezTo>
                      <a:pt x="10" y="137"/>
                      <a:pt x="8" y="137"/>
                      <a:pt x="7" y="137"/>
                    </a:cubicBezTo>
                    <a:cubicBezTo>
                      <a:pt x="5" y="136"/>
                      <a:pt x="4" y="136"/>
                      <a:pt x="3" y="136"/>
                    </a:cubicBezTo>
                    <a:cubicBezTo>
                      <a:pt x="2" y="135"/>
                      <a:pt x="1" y="135"/>
                      <a:pt x="1" y="135"/>
                    </a:cubicBezTo>
                    <a:cubicBezTo>
                      <a:pt x="0" y="134"/>
                      <a:pt x="0" y="133"/>
                      <a:pt x="0" y="133"/>
                    </a:cubicBezTo>
                    <a:cubicBezTo>
                      <a:pt x="0" y="4"/>
                      <a:pt x="0" y="4"/>
                      <a:pt x="0" y="4"/>
                    </a:cubicBezTo>
                    <a:cubicBezTo>
                      <a:pt x="0" y="4"/>
                      <a:pt x="0" y="3"/>
                      <a:pt x="1" y="3"/>
                    </a:cubicBezTo>
                    <a:cubicBezTo>
                      <a:pt x="1" y="2"/>
                      <a:pt x="2" y="2"/>
                      <a:pt x="3" y="1"/>
                    </a:cubicBezTo>
                    <a:cubicBezTo>
                      <a:pt x="4" y="1"/>
                      <a:pt x="5" y="1"/>
                      <a:pt x="7" y="1"/>
                    </a:cubicBezTo>
                    <a:cubicBezTo>
                      <a:pt x="8" y="0"/>
                      <a:pt x="10" y="0"/>
                      <a:pt x="12" y="0"/>
                    </a:cubicBezTo>
                    <a:cubicBezTo>
                      <a:pt x="15" y="0"/>
                      <a:pt x="17" y="0"/>
                      <a:pt x="18" y="1"/>
                    </a:cubicBezTo>
                    <a:cubicBezTo>
                      <a:pt x="20" y="1"/>
                      <a:pt x="21" y="1"/>
                      <a:pt x="22" y="1"/>
                    </a:cubicBezTo>
                    <a:cubicBezTo>
                      <a:pt x="23" y="2"/>
                      <a:pt x="24" y="2"/>
                      <a:pt x="24" y="3"/>
                    </a:cubicBezTo>
                    <a:cubicBezTo>
                      <a:pt x="25" y="3"/>
                      <a:pt x="25" y="4"/>
                      <a:pt x="25" y="4"/>
                    </a:cubicBezTo>
                    <a:lnTo>
                      <a:pt x="25" y="133"/>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4" name="Freeform 7">
                <a:extLst>
                  <a:ext uri="{FF2B5EF4-FFF2-40B4-BE49-F238E27FC236}">
                    <a16:creationId xmlns:a16="http://schemas.microsoft.com/office/drawing/2014/main" id="{541C763A-EDBC-33AB-8081-170511C5EB98}"/>
                  </a:ext>
                </a:extLst>
              </p:cNvPr>
              <p:cNvSpPr>
                <a:spLocks noEditPoints="1"/>
              </p:cNvSpPr>
              <p:nvPr/>
            </p:nvSpPr>
            <p:spPr bwMode="auto">
              <a:xfrm>
                <a:off x="5772093" y="6337721"/>
                <a:ext cx="28233" cy="135571"/>
              </a:xfrm>
              <a:custGeom>
                <a:avLst/>
                <a:gdLst>
                  <a:gd name="T0" fmla="*/ 28 w 28"/>
                  <a:gd name="T1" fmla="*/ 12 h 133"/>
                  <a:gd name="T2" fmla="*/ 25 w 28"/>
                  <a:gd name="T3" fmla="*/ 22 h 133"/>
                  <a:gd name="T4" fmla="*/ 14 w 28"/>
                  <a:gd name="T5" fmla="*/ 25 h 133"/>
                  <a:gd name="T6" fmla="*/ 2 w 28"/>
                  <a:gd name="T7" fmla="*/ 23 h 133"/>
                  <a:gd name="T8" fmla="*/ 0 w 28"/>
                  <a:gd name="T9" fmla="*/ 13 h 133"/>
                  <a:gd name="T10" fmla="*/ 3 w 28"/>
                  <a:gd name="T11" fmla="*/ 2 h 133"/>
                  <a:gd name="T12" fmla="*/ 14 w 28"/>
                  <a:gd name="T13" fmla="*/ 0 h 133"/>
                  <a:gd name="T14" fmla="*/ 25 w 28"/>
                  <a:gd name="T15" fmla="*/ 2 h 133"/>
                  <a:gd name="T16" fmla="*/ 28 w 28"/>
                  <a:gd name="T17" fmla="*/ 12 h 133"/>
                  <a:gd name="T18" fmla="*/ 26 w 28"/>
                  <a:gd name="T19" fmla="*/ 129 h 133"/>
                  <a:gd name="T20" fmla="*/ 25 w 28"/>
                  <a:gd name="T21" fmla="*/ 131 h 133"/>
                  <a:gd name="T22" fmla="*/ 23 w 28"/>
                  <a:gd name="T23" fmla="*/ 132 h 133"/>
                  <a:gd name="T24" fmla="*/ 20 w 28"/>
                  <a:gd name="T25" fmla="*/ 133 h 133"/>
                  <a:gd name="T26" fmla="*/ 14 w 28"/>
                  <a:gd name="T27" fmla="*/ 133 h 133"/>
                  <a:gd name="T28" fmla="*/ 8 w 28"/>
                  <a:gd name="T29" fmla="*/ 133 h 133"/>
                  <a:gd name="T30" fmla="*/ 4 w 28"/>
                  <a:gd name="T31" fmla="*/ 132 h 133"/>
                  <a:gd name="T32" fmla="*/ 2 w 28"/>
                  <a:gd name="T33" fmla="*/ 131 h 133"/>
                  <a:gd name="T34" fmla="*/ 1 w 28"/>
                  <a:gd name="T35" fmla="*/ 129 h 133"/>
                  <a:gd name="T36" fmla="*/ 1 w 28"/>
                  <a:gd name="T37" fmla="*/ 42 h 133"/>
                  <a:gd name="T38" fmla="*/ 2 w 28"/>
                  <a:gd name="T39" fmla="*/ 40 h 133"/>
                  <a:gd name="T40" fmla="*/ 4 w 28"/>
                  <a:gd name="T41" fmla="*/ 39 h 133"/>
                  <a:gd name="T42" fmla="*/ 8 w 28"/>
                  <a:gd name="T43" fmla="*/ 38 h 133"/>
                  <a:gd name="T44" fmla="*/ 14 w 28"/>
                  <a:gd name="T45" fmla="*/ 38 h 133"/>
                  <a:gd name="T46" fmla="*/ 20 w 28"/>
                  <a:gd name="T47" fmla="*/ 38 h 133"/>
                  <a:gd name="T48" fmla="*/ 23 w 28"/>
                  <a:gd name="T49" fmla="*/ 39 h 133"/>
                  <a:gd name="T50" fmla="*/ 25 w 28"/>
                  <a:gd name="T51" fmla="*/ 40 h 133"/>
                  <a:gd name="T52" fmla="*/ 26 w 28"/>
                  <a:gd name="T53" fmla="*/ 42 h 133"/>
                  <a:gd name="T54" fmla="*/ 26 w 28"/>
                  <a:gd name="T55" fmla="*/ 12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 h="133">
                    <a:moveTo>
                      <a:pt x="28" y="12"/>
                    </a:moveTo>
                    <a:cubicBezTo>
                      <a:pt x="28" y="17"/>
                      <a:pt x="27" y="21"/>
                      <a:pt x="25" y="22"/>
                    </a:cubicBezTo>
                    <a:cubicBezTo>
                      <a:pt x="23" y="24"/>
                      <a:pt x="19" y="25"/>
                      <a:pt x="14" y="25"/>
                    </a:cubicBezTo>
                    <a:cubicBezTo>
                      <a:pt x="8" y="25"/>
                      <a:pt x="4" y="24"/>
                      <a:pt x="2" y="23"/>
                    </a:cubicBezTo>
                    <a:cubicBezTo>
                      <a:pt x="0" y="21"/>
                      <a:pt x="0" y="17"/>
                      <a:pt x="0" y="13"/>
                    </a:cubicBezTo>
                    <a:cubicBezTo>
                      <a:pt x="0" y="8"/>
                      <a:pt x="1" y="4"/>
                      <a:pt x="3" y="2"/>
                    </a:cubicBezTo>
                    <a:cubicBezTo>
                      <a:pt x="5" y="1"/>
                      <a:pt x="8" y="0"/>
                      <a:pt x="14" y="0"/>
                    </a:cubicBezTo>
                    <a:cubicBezTo>
                      <a:pt x="19" y="0"/>
                      <a:pt x="23" y="0"/>
                      <a:pt x="25" y="2"/>
                    </a:cubicBezTo>
                    <a:cubicBezTo>
                      <a:pt x="27" y="4"/>
                      <a:pt x="28" y="7"/>
                      <a:pt x="28" y="12"/>
                    </a:cubicBezTo>
                    <a:close/>
                    <a:moveTo>
                      <a:pt x="26" y="129"/>
                    </a:moveTo>
                    <a:cubicBezTo>
                      <a:pt x="26" y="129"/>
                      <a:pt x="26" y="130"/>
                      <a:pt x="25" y="131"/>
                    </a:cubicBezTo>
                    <a:cubicBezTo>
                      <a:pt x="25" y="131"/>
                      <a:pt x="24" y="131"/>
                      <a:pt x="23" y="132"/>
                    </a:cubicBezTo>
                    <a:cubicBezTo>
                      <a:pt x="23" y="132"/>
                      <a:pt x="21" y="132"/>
                      <a:pt x="20" y="133"/>
                    </a:cubicBezTo>
                    <a:cubicBezTo>
                      <a:pt x="18" y="133"/>
                      <a:pt x="16" y="133"/>
                      <a:pt x="14" y="133"/>
                    </a:cubicBezTo>
                    <a:cubicBezTo>
                      <a:pt x="11" y="133"/>
                      <a:pt x="9" y="133"/>
                      <a:pt x="8" y="133"/>
                    </a:cubicBezTo>
                    <a:cubicBezTo>
                      <a:pt x="6" y="132"/>
                      <a:pt x="5" y="132"/>
                      <a:pt x="4" y="132"/>
                    </a:cubicBezTo>
                    <a:cubicBezTo>
                      <a:pt x="3" y="131"/>
                      <a:pt x="2" y="131"/>
                      <a:pt x="2" y="131"/>
                    </a:cubicBezTo>
                    <a:cubicBezTo>
                      <a:pt x="2" y="130"/>
                      <a:pt x="1" y="129"/>
                      <a:pt x="1" y="129"/>
                    </a:cubicBezTo>
                    <a:cubicBezTo>
                      <a:pt x="1" y="42"/>
                      <a:pt x="1" y="42"/>
                      <a:pt x="1" y="42"/>
                    </a:cubicBezTo>
                    <a:cubicBezTo>
                      <a:pt x="1" y="41"/>
                      <a:pt x="2" y="41"/>
                      <a:pt x="2" y="40"/>
                    </a:cubicBezTo>
                    <a:cubicBezTo>
                      <a:pt x="2" y="40"/>
                      <a:pt x="3" y="39"/>
                      <a:pt x="4" y="39"/>
                    </a:cubicBezTo>
                    <a:cubicBezTo>
                      <a:pt x="5" y="39"/>
                      <a:pt x="6" y="38"/>
                      <a:pt x="8" y="38"/>
                    </a:cubicBezTo>
                    <a:cubicBezTo>
                      <a:pt x="9" y="38"/>
                      <a:pt x="11" y="38"/>
                      <a:pt x="14" y="38"/>
                    </a:cubicBezTo>
                    <a:cubicBezTo>
                      <a:pt x="16" y="38"/>
                      <a:pt x="18" y="38"/>
                      <a:pt x="20" y="38"/>
                    </a:cubicBezTo>
                    <a:cubicBezTo>
                      <a:pt x="21" y="38"/>
                      <a:pt x="23" y="39"/>
                      <a:pt x="23" y="39"/>
                    </a:cubicBezTo>
                    <a:cubicBezTo>
                      <a:pt x="24" y="39"/>
                      <a:pt x="25" y="40"/>
                      <a:pt x="25" y="40"/>
                    </a:cubicBezTo>
                    <a:cubicBezTo>
                      <a:pt x="26" y="41"/>
                      <a:pt x="26" y="41"/>
                      <a:pt x="26" y="42"/>
                    </a:cubicBezTo>
                    <a:lnTo>
                      <a:pt x="26" y="129"/>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5" name="Freeform 8">
                <a:extLst>
                  <a:ext uri="{FF2B5EF4-FFF2-40B4-BE49-F238E27FC236}">
                    <a16:creationId xmlns:a16="http://schemas.microsoft.com/office/drawing/2014/main" id="{8AB28937-D651-BCEB-3A10-964CA118833A}"/>
                  </a:ext>
                </a:extLst>
              </p:cNvPr>
              <p:cNvSpPr>
                <a:spLocks noEditPoints="1"/>
              </p:cNvSpPr>
              <p:nvPr/>
            </p:nvSpPr>
            <p:spPr bwMode="auto">
              <a:xfrm>
                <a:off x="5813499" y="6333955"/>
                <a:ext cx="88461" cy="139337"/>
              </a:xfrm>
              <a:custGeom>
                <a:avLst/>
                <a:gdLst>
                  <a:gd name="T0" fmla="*/ 88 w 88"/>
                  <a:gd name="T1" fmla="*/ 132 h 137"/>
                  <a:gd name="T2" fmla="*/ 87 w 88"/>
                  <a:gd name="T3" fmla="*/ 134 h 137"/>
                  <a:gd name="T4" fmla="*/ 85 w 88"/>
                  <a:gd name="T5" fmla="*/ 135 h 137"/>
                  <a:gd name="T6" fmla="*/ 82 w 88"/>
                  <a:gd name="T7" fmla="*/ 136 h 137"/>
                  <a:gd name="T8" fmla="*/ 77 w 88"/>
                  <a:gd name="T9" fmla="*/ 136 h 137"/>
                  <a:gd name="T10" fmla="*/ 72 w 88"/>
                  <a:gd name="T11" fmla="*/ 136 h 137"/>
                  <a:gd name="T12" fmla="*/ 69 w 88"/>
                  <a:gd name="T13" fmla="*/ 135 h 137"/>
                  <a:gd name="T14" fmla="*/ 67 w 88"/>
                  <a:gd name="T15" fmla="*/ 134 h 137"/>
                  <a:gd name="T16" fmla="*/ 67 w 88"/>
                  <a:gd name="T17" fmla="*/ 132 h 137"/>
                  <a:gd name="T18" fmla="*/ 67 w 88"/>
                  <a:gd name="T19" fmla="*/ 122 h 137"/>
                  <a:gd name="T20" fmla="*/ 52 w 88"/>
                  <a:gd name="T21" fmla="*/ 133 h 137"/>
                  <a:gd name="T22" fmla="*/ 36 w 88"/>
                  <a:gd name="T23" fmla="*/ 137 h 137"/>
                  <a:gd name="T24" fmla="*/ 19 w 88"/>
                  <a:gd name="T25" fmla="*/ 134 h 137"/>
                  <a:gd name="T26" fmla="*/ 8 w 88"/>
                  <a:gd name="T27" fmla="*/ 123 h 137"/>
                  <a:gd name="T28" fmla="*/ 2 w 88"/>
                  <a:gd name="T29" fmla="*/ 108 h 137"/>
                  <a:gd name="T30" fmla="*/ 0 w 88"/>
                  <a:gd name="T31" fmla="*/ 89 h 137"/>
                  <a:gd name="T32" fmla="*/ 2 w 88"/>
                  <a:gd name="T33" fmla="*/ 69 h 137"/>
                  <a:gd name="T34" fmla="*/ 9 w 88"/>
                  <a:gd name="T35" fmla="*/ 53 h 137"/>
                  <a:gd name="T36" fmla="*/ 21 w 88"/>
                  <a:gd name="T37" fmla="*/ 43 h 137"/>
                  <a:gd name="T38" fmla="*/ 38 w 88"/>
                  <a:gd name="T39" fmla="*/ 39 h 137"/>
                  <a:gd name="T40" fmla="*/ 51 w 88"/>
                  <a:gd name="T41" fmla="*/ 42 h 137"/>
                  <a:gd name="T42" fmla="*/ 63 w 88"/>
                  <a:gd name="T43" fmla="*/ 51 h 137"/>
                  <a:gd name="T44" fmla="*/ 63 w 88"/>
                  <a:gd name="T45" fmla="*/ 4 h 137"/>
                  <a:gd name="T46" fmla="*/ 64 w 88"/>
                  <a:gd name="T47" fmla="*/ 2 h 137"/>
                  <a:gd name="T48" fmla="*/ 66 w 88"/>
                  <a:gd name="T49" fmla="*/ 1 h 137"/>
                  <a:gd name="T50" fmla="*/ 69 w 88"/>
                  <a:gd name="T51" fmla="*/ 0 h 137"/>
                  <a:gd name="T52" fmla="*/ 75 w 88"/>
                  <a:gd name="T53" fmla="*/ 0 h 137"/>
                  <a:gd name="T54" fmla="*/ 81 w 88"/>
                  <a:gd name="T55" fmla="*/ 0 h 137"/>
                  <a:gd name="T56" fmla="*/ 85 w 88"/>
                  <a:gd name="T57" fmla="*/ 1 h 137"/>
                  <a:gd name="T58" fmla="*/ 87 w 88"/>
                  <a:gd name="T59" fmla="*/ 2 h 137"/>
                  <a:gd name="T60" fmla="*/ 88 w 88"/>
                  <a:gd name="T61" fmla="*/ 4 h 137"/>
                  <a:gd name="T62" fmla="*/ 88 w 88"/>
                  <a:gd name="T63" fmla="*/ 132 h 137"/>
                  <a:gd name="T64" fmla="*/ 63 w 88"/>
                  <a:gd name="T65" fmla="*/ 74 h 137"/>
                  <a:gd name="T66" fmla="*/ 53 w 88"/>
                  <a:gd name="T67" fmla="*/ 63 h 137"/>
                  <a:gd name="T68" fmla="*/ 43 w 88"/>
                  <a:gd name="T69" fmla="*/ 60 h 137"/>
                  <a:gd name="T70" fmla="*/ 34 w 88"/>
                  <a:gd name="T71" fmla="*/ 62 h 137"/>
                  <a:gd name="T72" fmla="*/ 29 w 88"/>
                  <a:gd name="T73" fmla="*/ 69 h 137"/>
                  <a:gd name="T74" fmla="*/ 26 w 88"/>
                  <a:gd name="T75" fmla="*/ 78 h 137"/>
                  <a:gd name="T76" fmla="*/ 25 w 88"/>
                  <a:gd name="T77" fmla="*/ 88 h 137"/>
                  <a:gd name="T78" fmla="*/ 26 w 88"/>
                  <a:gd name="T79" fmla="*/ 98 h 137"/>
                  <a:gd name="T80" fmla="*/ 28 w 88"/>
                  <a:gd name="T81" fmla="*/ 108 h 137"/>
                  <a:gd name="T82" fmla="*/ 34 w 88"/>
                  <a:gd name="T83" fmla="*/ 114 h 137"/>
                  <a:gd name="T84" fmla="*/ 42 w 88"/>
                  <a:gd name="T85" fmla="*/ 117 h 137"/>
                  <a:gd name="T86" fmla="*/ 47 w 88"/>
                  <a:gd name="T87" fmla="*/ 116 h 137"/>
                  <a:gd name="T88" fmla="*/ 52 w 88"/>
                  <a:gd name="T89" fmla="*/ 113 h 137"/>
                  <a:gd name="T90" fmla="*/ 57 w 88"/>
                  <a:gd name="T91" fmla="*/ 109 h 137"/>
                  <a:gd name="T92" fmla="*/ 63 w 88"/>
                  <a:gd name="T93" fmla="*/ 103 h 137"/>
                  <a:gd name="T94" fmla="*/ 63 w 88"/>
                  <a:gd name="T95" fmla="*/ 7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137">
                    <a:moveTo>
                      <a:pt x="88" y="132"/>
                    </a:moveTo>
                    <a:cubicBezTo>
                      <a:pt x="88" y="133"/>
                      <a:pt x="87" y="133"/>
                      <a:pt x="87" y="134"/>
                    </a:cubicBezTo>
                    <a:cubicBezTo>
                      <a:pt x="87" y="134"/>
                      <a:pt x="86" y="135"/>
                      <a:pt x="85" y="135"/>
                    </a:cubicBezTo>
                    <a:cubicBezTo>
                      <a:pt x="85" y="135"/>
                      <a:pt x="84" y="135"/>
                      <a:pt x="82" y="136"/>
                    </a:cubicBezTo>
                    <a:cubicBezTo>
                      <a:pt x="81" y="136"/>
                      <a:pt x="79" y="136"/>
                      <a:pt x="77" y="136"/>
                    </a:cubicBezTo>
                    <a:cubicBezTo>
                      <a:pt x="75" y="136"/>
                      <a:pt x="73" y="136"/>
                      <a:pt x="72" y="136"/>
                    </a:cubicBezTo>
                    <a:cubicBezTo>
                      <a:pt x="71" y="135"/>
                      <a:pt x="70" y="135"/>
                      <a:pt x="69" y="135"/>
                    </a:cubicBezTo>
                    <a:cubicBezTo>
                      <a:pt x="68" y="135"/>
                      <a:pt x="68" y="134"/>
                      <a:pt x="67" y="134"/>
                    </a:cubicBezTo>
                    <a:cubicBezTo>
                      <a:pt x="67" y="133"/>
                      <a:pt x="67" y="133"/>
                      <a:pt x="67" y="132"/>
                    </a:cubicBezTo>
                    <a:cubicBezTo>
                      <a:pt x="67" y="122"/>
                      <a:pt x="67" y="122"/>
                      <a:pt x="67" y="122"/>
                    </a:cubicBezTo>
                    <a:cubicBezTo>
                      <a:pt x="62" y="127"/>
                      <a:pt x="57" y="131"/>
                      <a:pt x="52" y="133"/>
                    </a:cubicBezTo>
                    <a:cubicBezTo>
                      <a:pt x="48" y="136"/>
                      <a:pt x="42" y="137"/>
                      <a:pt x="36" y="137"/>
                    </a:cubicBezTo>
                    <a:cubicBezTo>
                      <a:pt x="29" y="137"/>
                      <a:pt x="24" y="136"/>
                      <a:pt x="19" y="134"/>
                    </a:cubicBezTo>
                    <a:cubicBezTo>
                      <a:pt x="15" y="131"/>
                      <a:pt x="11" y="128"/>
                      <a:pt x="8" y="123"/>
                    </a:cubicBezTo>
                    <a:cubicBezTo>
                      <a:pt x="5" y="119"/>
                      <a:pt x="3" y="114"/>
                      <a:pt x="2" y="108"/>
                    </a:cubicBezTo>
                    <a:cubicBezTo>
                      <a:pt x="0" y="102"/>
                      <a:pt x="0" y="96"/>
                      <a:pt x="0" y="89"/>
                    </a:cubicBezTo>
                    <a:cubicBezTo>
                      <a:pt x="0" y="82"/>
                      <a:pt x="0" y="75"/>
                      <a:pt x="2" y="69"/>
                    </a:cubicBezTo>
                    <a:cubicBezTo>
                      <a:pt x="4" y="62"/>
                      <a:pt x="6" y="57"/>
                      <a:pt x="9" y="53"/>
                    </a:cubicBezTo>
                    <a:cubicBezTo>
                      <a:pt x="13" y="48"/>
                      <a:pt x="17" y="45"/>
                      <a:pt x="21" y="43"/>
                    </a:cubicBezTo>
                    <a:cubicBezTo>
                      <a:pt x="26" y="40"/>
                      <a:pt x="32" y="39"/>
                      <a:pt x="38" y="39"/>
                    </a:cubicBezTo>
                    <a:cubicBezTo>
                      <a:pt x="43" y="39"/>
                      <a:pt x="47" y="40"/>
                      <a:pt x="51" y="42"/>
                    </a:cubicBezTo>
                    <a:cubicBezTo>
                      <a:pt x="55" y="44"/>
                      <a:pt x="59" y="47"/>
                      <a:pt x="63" y="51"/>
                    </a:cubicBezTo>
                    <a:cubicBezTo>
                      <a:pt x="63" y="4"/>
                      <a:pt x="63" y="4"/>
                      <a:pt x="63" y="4"/>
                    </a:cubicBezTo>
                    <a:cubicBezTo>
                      <a:pt x="63" y="3"/>
                      <a:pt x="63" y="2"/>
                      <a:pt x="64" y="2"/>
                    </a:cubicBezTo>
                    <a:cubicBezTo>
                      <a:pt x="64" y="1"/>
                      <a:pt x="65" y="1"/>
                      <a:pt x="66" y="1"/>
                    </a:cubicBezTo>
                    <a:cubicBezTo>
                      <a:pt x="66" y="0"/>
                      <a:pt x="68" y="0"/>
                      <a:pt x="69" y="0"/>
                    </a:cubicBezTo>
                    <a:cubicBezTo>
                      <a:pt x="71" y="0"/>
                      <a:pt x="73" y="0"/>
                      <a:pt x="75" y="0"/>
                    </a:cubicBezTo>
                    <a:cubicBezTo>
                      <a:pt x="78" y="0"/>
                      <a:pt x="80" y="0"/>
                      <a:pt x="81" y="0"/>
                    </a:cubicBezTo>
                    <a:cubicBezTo>
                      <a:pt x="83" y="0"/>
                      <a:pt x="84" y="0"/>
                      <a:pt x="85" y="1"/>
                    </a:cubicBezTo>
                    <a:cubicBezTo>
                      <a:pt x="86" y="1"/>
                      <a:pt x="87" y="1"/>
                      <a:pt x="87" y="2"/>
                    </a:cubicBezTo>
                    <a:cubicBezTo>
                      <a:pt x="87" y="2"/>
                      <a:pt x="88" y="3"/>
                      <a:pt x="88" y="4"/>
                    </a:cubicBezTo>
                    <a:lnTo>
                      <a:pt x="88" y="132"/>
                    </a:lnTo>
                    <a:close/>
                    <a:moveTo>
                      <a:pt x="63" y="74"/>
                    </a:moveTo>
                    <a:cubicBezTo>
                      <a:pt x="59" y="69"/>
                      <a:pt x="56" y="66"/>
                      <a:pt x="53" y="63"/>
                    </a:cubicBezTo>
                    <a:cubicBezTo>
                      <a:pt x="50" y="61"/>
                      <a:pt x="46" y="60"/>
                      <a:pt x="43" y="60"/>
                    </a:cubicBezTo>
                    <a:cubicBezTo>
                      <a:pt x="40" y="60"/>
                      <a:pt x="37" y="61"/>
                      <a:pt x="34" y="62"/>
                    </a:cubicBezTo>
                    <a:cubicBezTo>
                      <a:pt x="32" y="64"/>
                      <a:pt x="30" y="66"/>
                      <a:pt x="29" y="69"/>
                    </a:cubicBezTo>
                    <a:cubicBezTo>
                      <a:pt x="27" y="71"/>
                      <a:pt x="26" y="74"/>
                      <a:pt x="26" y="78"/>
                    </a:cubicBezTo>
                    <a:cubicBezTo>
                      <a:pt x="25" y="81"/>
                      <a:pt x="25" y="84"/>
                      <a:pt x="25" y="88"/>
                    </a:cubicBezTo>
                    <a:cubicBezTo>
                      <a:pt x="25" y="91"/>
                      <a:pt x="25" y="95"/>
                      <a:pt x="26" y="98"/>
                    </a:cubicBezTo>
                    <a:cubicBezTo>
                      <a:pt x="26" y="102"/>
                      <a:pt x="27" y="105"/>
                      <a:pt x="28" y="108"/>
                    </a:cubicBezTo>
                    <a:cubicBezTo>
                      <a:pt x="30" y="110"/>
                      <a:pt x="32" y="113"/>
                      <a:pt x="34" y="114"/>
                    </a:cubicBezTo>
                    <a:cubicBezTo>
                      <a:pt x="36" y="116"/>
                      <a:pt x="39" y="117"/>
                      <a:pt x="42" y="117"/>
                    </a:cubicBezTo>
                    <a:cubicBezTo>
                      <a:pt x="44" y="117"/>
                      <a:pt x="46" y="116"/>
                      <a:pt x="47" y="116"/>
                    </a:cubicBezTo>
                    <a:cubicBezTo>
                      <a:pt x="49" y="115"/>
                      <a:pt x="50" y="115"/>
                      <a:pt x="52" y="113"/>
                    </a:cubicBezTo>
                    <a:cubicBezTo>
                      <a:pt x="54" y="112"/>
                      <a:pt x="55" y="111"/>
                      <a:pt x="57" y="109"/>
                    </a:cubicBezTo>
                    <a:cubicBezTo>
                      <a:pt x="59" y="107"/>
                      <a:pt x="61" y="105"/>
                      <a:pt x="63" y="103"/>
                    </a:cubicBezTo>
                    <a:lnTo>
                      <a:pt x="63" y="74"/>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6" name="Freeform 9">
                <a:extLst>
                  <a:ext uri="{FF2B5EF4-FFF2-40B4-BE49-F238E27FC236}">
                    <a16:creationId xmlns:a16="http://schemas.microsoft.com/office/drawing/2014/main" id="{3FF473C2-1B4D-68D6-C13E-516005A04367}"/>
                  </a:ext>
                </a:extLst>
              </p:cNvPr>
              <p:cNvSpPr>
                <a:spLocks noEditPoints="1"/>
              </p:cNvSpPr>
              <p:nvPr/>
            </p:nvSpPr>
            <p:spPr bwMode="auto">
              <a:xfrm>
                <a:off x="5917017" y="6375380"/>
                <a:ext cx="88460" cy="97912"/>
              </a:xfrm>
              <a:custGeom>
                <a:avLst/>
                <a:gdLst>
                  <a:gd name="T0" fmla="*/ 86 w 86"/>
                  <a:gd name="T1" fmla="*/ 47 h 98"/>
                  <a:gd name="T2" fmla="*/ 84 w 86"/>
                  <a:gd name="T3" fmla="*/ 53 h 98"/>
                  <a:gd name="T4" fmla="*/ 78 w 86"/>
                  <a:gd name="T5" fmla="*/ 56 h 98"/>
                  <a:gd name="T6" fmla="*/ 25 w 86"/>
                  <a:gd name="T7" fmla="*/ 56 h 98"/>
                  <a:gd name="T8" fmla="*/ 27 w 86"/>
                  <a:gd name="T9" fmla="*/ 66 h 98"/>
                  <a:gd name="T10" fmla="*/ 31 w 86"/>
                  <a:gd name="T11" fmla="*/ 73 h 98"/>
                  <a:gd name="T12" fmla="*/ 38 w 86"/>
                  <a:gd name="T13" fmla="*/ 78 h 98"/>
                  <a:gd name="T14" fmla="*/ 49 w 86"/>
                  <a:gd name="T15" fmla="*/ 80 h 98"/>
                  <a:gd name="T16" fmla="*/ 61 w 86"/>
                  <a:gd name="T17" fmla="*/ 79 h 98"/>
                  <a:gd name="T18" fmla="*/ 69 w 86"/>
                  <a:gd name="T19" fmla="*/ 77 h 98"/>
                  <a:gd name="T20" fmla="*/ 75 w 86"/>
                  <a:gd name="T21" fmla="*/ 75 h 98"/>
                  <a:gd name="T22" fmla="*/ 79 w 86"/>
                  <a:gd name="T23" fmla="*/ 74 h 98"/>
                  <a:gd name="T24" fmla="*/ 80 w 86"/>
                  <a:gd name="T25" fmla="*/ 74 h 98"/>
                  <a:gd name="T26" fmla="*/ 81 w 86"/>
                  <a:gd name="T27" fmla="*/ 75 h 98"/>
                  <a:gd name="T28" fmla="*/ 82 w 86"/>
                  <a:gd name="T29" fmla="*/ 78 h 98"/>
                  <a:gd name="T30" fmla="*/ 82 w 86"/>
                  <a:gd name="T31" fmla="*/ 82 h 98"/>
                  <a:gd name="T32" fmla="*/ 82 w 86"/>
                  <a:gd name="T33" fmla="*/ 86 h 98"/>
                  <a:gd name="T34" fmla="*/ 81 w 86"/>
                  <a:gd name="T35" fmla="*/ 88 h 98"/>
                  <a:gd name="T36" fmla="*/ 81 w 86"/>
                  <a:gd name="T37" fmla="*/ 90 h 98"/>
                  <a:gd name="T38" fmla="*/ 80 w 86"/>
                  <a:gd name="T39" fmla="*/ 91 h 98"/>
                  <a:gd name="T40" fmla="*/ 76 w 86"/>
                  <a:gd name="T41" fmla="*/ 93 h 98"/>
                  <a:gd name="T42" fmla="*/ 69 w 86"/>
                  <a:gd name="T43" fmla="*/ 96 h 98"/>
                  <a:gd name="T44" fmla="*/ 59 w 86"/>
                  <a:gd name="T45" fmla="*/ 98 h 98"/>
                  <a:gd name="T46" fmla="*/ 47 w 86"/>
                  <a:gd name="T47" fmla="*/ 98 h 98"/>
                  <a:gd name="T48" fmla="*/ 26 w 86"/>
                  <a:gd name="T49" fmla="*/ 95 h 98"/>
                  <a:gd name="T50" fmla="*/ 12 w 86"/>
                  <a:gd name="T51" fmla="*/ 87 h 98"/>
                  <a:gd name="T52" fmla="*/ 3 w 86"/>
                  <a:gd name="T53" fmla="*/ 72 h 98"/>
                  <a:gd name="T54" fmla="*/ 0 w 86"/>
                  <a:gd name="T55" fmla="*/ 50 h 98"/>
                  <a:gd name="T56" fmla="*/ 3 w 86"/>
                  <a:gd name="T57" fmla="*/ 29 h 98"/>
                  <a:gd name="T58" fmla="*/ 12 w 86"/>
                  <a:gd name="T59" fmla="*/ 13 h 98"/>
                  <a:gd name="T60" fmla="*/ 26 w 86"/>
                  <a:gd name="T61" fmla="*/ 4 h 98"/>
                  <a:gd name="T62" fmla="*/ 45 w 86"/>
                  <a:gd name="T63" fmla="*/ 0 h 98"/>
                  <a:gd name="T64" fmla="*/ 63 w 86"/>
                  <a:gd name="T65" fmla="*/ 3 h 98"/>
                  <a:gd name="T66" fmla="*/ 76 w 86"/>
                  <a:gd name="T67" fmla="*/ 12 h 98"/>
                  <a:gd name="T68" fmla="*/ 84 w 86"/>
                  <a:gd name="T69" fmla="*/ 26 h 98"/>
                  <a:gd name="T70" fmla="*/ 86 w 86"/>
                  <a:gd name="T71" fmla="*/ 43 h 98"/>
                  <a:gd name="T72" fmla="*/ 86 w 86"/>
                  <a:gd name="T73" fmla="*/ 47 h 98"/>
                  <a:gd name="T74" fmla="*/ 62 w 86"/>
                  <a:gd name="T75" fmla="*/ 40 h 98"/>
                  <a:gd name="T76" fmla="*/ 58 w 86"/>
                  <a:gd name="T77" fmla="*/ 23 h 98"/>
                  <a:gd name="T78" fmla="*/ 44 w 86"/>
                  <a:gd name="T79" fmla="*/ 18 h 98"/>
                  <a:gd name="T80" fmla="*/ 36 w 86"/>
                  <a:gd name="T81" fmla="*/ 19 h 98"/>
                  <a:gd name="T82" fmla="*/ 30 w 86"/>
                  <a:gd name="T83" fmla="*/ 24 h 98"/>
                  <a:gd name="T84" fmla="*/ 27 w 86"/>
                  <a:gd name="T85" fmla="*/ 31 h 98"/>
                  <a:gd name="T86" fmla="*/ 25 w 86"/>
                  <a:gd name="T87" fmla="*/ 40 h 98"/>
                  <a:gd name="T88" fmla="*/ 62 w 86"/>
                  <a:gd name="T89" fmla="*/ 4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98">
                    <a:moveTo>
                      <a:pt x="86" y="47"/>
                    </a:moveTo>
                    <a:cubicBezTo>
                      <a:pt x="86" y="50"/>
                      <a:pt x="85" y="52"/>
                      <a:pt x="84" y="53"/>
                    </a:cubicBezTo>
                    <a:cubicBezTo>
                      <a:pt x="83" y="55"/>
                      <a:pt x="81" y="56"/>
                      <a:pt x="78" y="56"/>
                    </a:cubicBezTo>
                    <a:cubicBezTo>
                      <a:pt x="25" y="56"/>
                      <a:pt x="25" y="56"/>
                      <a:pt x="25" y="56"/>
                    </a:cubicBezTo>
                    <a:cubicBezTo>
                      <a:pt x="25" y="59"/>
                      <a:pt x="26" y="63"/>
                      <a:pt x="27" y="66"/>
                    </a:cubicBezTo>
                    <a:cubicBezTo>
                      <a:pt x="27" y="69"/>
                      <a:pt x="29" y="71"/>
                      <a:pt x="31" y="73"/>
                    </a:cubicBezTo>
                    <a:cubicBezTo>
                      <a:pt x="33" y="75"/>
                      <a:pt x="35" y="77"/>
                      <a:pt x="38" y="78"/>
                    </a:cubicBezTo>
                    <a:cubicBezTo>
                      <a:pt x="41" y="79"/>
                      <a:pt x="45" y="80"/>
                      <a:pt x="49" y="80"/>
                    </a:cubicBezTo>
                    <a:cubicBezTo>
                      <a:pt x="53" y="80"/>
                      <a:pt x="57" y="80"/>
                      <a:pt x="61" y="79"/>
                    </a:cubicBezTo>
                    <a:cubicBezTo>
                      <a:pt x="64" y="78"/>
                      <a:pt x="67" y="78"/>
                      <a:pt x="69" y="77"/>
                    </a:cubicBezTo>
                    <a:cubicBezTo>
                      <a:pt x="71" y="76"/>
                      <a:pt x="73" y="75"/>
                      <a:pt x="75" y="75"/>
                    </a:cubicBezTo>
                    <a:cubicBezTo>
                      <a:pt x="76" y="74"/>
                      <a:pt x="78" y="74"/>
                      <a:pt x="79" y="74"/>
                    </a:cubicBezTo>
                    <a:cubicBezTo>
                      <a:pt x="79" y="74"/>
                      <a:pt x="80" y="74"/>
                      <a:pt x="80" y="74"/>
                    </a:cubicBezTo>
                    <a:cubicBezTo>
                      <a:pt x="81" y="74"/>
                      <a:pt x="81" y="75"/>
                      <a:pt x="81" y="75"/>
                    </a:cubicBezTo>
                    <a:cubicBezTo>
                      <a:pt x="81" y="76"/>
                      <a:pt x="82" y="77"/>
                      <a:pt x="82" y="78"/>
                    </a:cubicBezTo>
                    <a:cubicBezTo>
                      <a:pt x="82" y="79"/>
                      <a:pt x="82" y="80"/>
                      <a:pt x="82" y="82"/>
                    </a:cubicBezTo>
                    <a:cubicBezTo>
                      <a:pt x="82" y="83"/>
                      <a:pt x="82" y="85"/>
                      <a:pt x="82" y="86"/>
                    </a:cubicBezTo>
                    <a:cubicBezTo>
                      <a:pt x="82" y="87"/>
                      <a:pt x="82" y="88"/>
                      <a:pt x="81" y="88"/>
                    </a:cubicBezTo>
                    <a:cubicBezTo>
                      <a:pt x="81" y="89"/>
                      <a:pt x="81" y="90"/>
                      <a:pt x="81" y="90"/>
                    </a:cubicBezTo>
                    <a:cubicBezTo>
                      <a:pt x="81" y="91"/>
                      <a:pt x="80" y="91"/>
                      <a:pt x="80" y="91"/>
                    </a:cubicBezTo>
                    <a:cubicBezTo>
                      <a:pt x="79" y="92"/>
                      <a:pt x="78" y="93"/>
                      <a:pt x="76" y="93"/>
                    </a:cubicBezTo>
                    <a:cubicBezTo>
                      <a:pt x="74" y="94"/>
                      <a:pt x="72" y="95"/>
                      <a:pt x="69" y="96"/>
                    </a:cubicBezTo>
                    <a:cubicBezTo>
                      <a:pt x="66" y="96"/>
                      <a:pt x="63" y="97"/>
                      <a:pt x="59" y="98"/>
                    </a:cubicBezTo>
                    <a:cubicBezTo>
                      <a:pt x="55" y="98"/>
                      <a:pt x="51" y="98"/>
                      <a:pt x="47" y="98"/>
                    </a:cubicBezTo>
                    <a:cubicBezTo>
                      <a:pt x="39" y="98"/>
                      <a:pt x="32" y="97"/>
                      <a:pt x="26" y="95"/>
                    </a:cubicBezTo>
                    <a:cubicBezTo>
                      <a:pt x="21" y="94"/>
                      <a:pt x="16" y="91"/>
                      <a:pt x="12" y="87"/>
                    </a:cubicBezTo>
                    <a:cubicBezTo>
                      <a:pt x="8" y="83"/>
                      <a:pt x="5" y="78"/>
                      <a:pt x="3" y="72"/>
                    </a:cubicBezTo>
                    <a:cubicBezTo>
                      <a:pt x="1" y="65"/>
                      <a:pt x="0" y="58"/>
                      <a:pt x="0" y="50"/>
                    </a:cubicBezTo>
                    <a:cubicBezTo>
                      <a:pt x="0" y="43"/>
                      <a:pt x="1" y="36"/>
                      <a:pt x="3" y="29"/>
                    </a:cubicBezTo>
                    <a:cubicBezTo>
                      <a:pt x="5" y="23"/>
                      <a:pt x="8" y="18"/>
                      <a:pt x="12" y="13"/>
                    </a:cubicBezTo>
                    <a:cubicBezTo>
                      <a:pt x="16" y="9"/>
                      <a:pt x="21" y="6"/>
                      <a:pt x="26" y="4"/>
                    </a:cubicBezTo>
                    <a:cubicBezTo>
                      <a:pt x="32" y="1"/>
                      <a:pt x="38" y="0"/>
                      <a:pt x="45" y="0"/>
                    </a:cubicBezTo>
                    <a:cubicBezTo>
                      <a:pt x="52" y="0"/>
                      <a:pt x="58" y="1"/>
                      <a:pt x="63" y="3"/>
                    </a:cubicBezTo>
                    <a:cubicBezTo>
                      <a:pt x="69" y="6"/>
                      <a:pt x="73" y="9"/>
                      <a:pt x="76" y="12"/>
                    </a:cubicBezTo>
                    <a:cubicBezTo>
                      <a:pt x="80" y="16"/>
                      <a:pt x="82" y="21"/>
                      <a:pt x="84" y="26"/>
                    </a:cubicBezTo>
                    <a:cubicBezTo>
                      <a:pt x="85" y="31"/>
                      <a:pt x="86" y="37"/>
                      <a:pt x="86" y="43"/>
                    </a:cubicBezTo>
                    <a:lnTo>
                      <a:pt x="86" y="47"/>
                    </a:lnTo>
                    <a:close/>
                    <a:moveTo>
                      <a:pt x="62" y="40"/>
                    </a:moveTo>
                    <a:cubicBezTo>
                      <a:pt x="62" y="33"/>
                      <a:pt x="61" y="27"/>
                      <a:pt x="58" y="23"/>
                    </a:cubicBezTo>
                    <a:cubicBezTo>
                      <a:pt x="55" y="20"/>
                      <a:pt x="50" y="18"/>
                      <a:pt x="44" y="18"/>
                    </a:cubicBezTo>
                    <a:cubicBezTo>
                      <a:pt x="41" y="18"/>
                      <a:pt x="38" y="18"/>
                      <a:pt x="36" y="19"/>
                    </a:cubicBezTo>
                    <a:cubicBezTo>
                      <a:pt x="34" y="20"/>
                      <a:pt x="32" y="22"/>
                      <a:pt x="30" y="24"/>
                    </a:cubicBezTo>
                    <a:cubicBezTo>
                      <a:pt x="29" y="26"/>
                      <a:pt x="27" y="28"/>
                      <a:pt x="27" y="31"/>
                    </a:cubicBezTo>
                    <a:cubicBezTo>
                      <a:pt x="26" y="34"/>
                      <a:pt x="25" y="37"/>
                      <a:pt x="25" y="40"/>
                    </a:cubicBezTo>
                    <a:lnTo>
                      <a:pt x="62" y="40"/>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7" name="Freeform 10">
                <a:extLst>
                  <a:ext uri="{FF2B5EF4-FFF2-40B4-BE49-F238E27FC236}">
                    <a16:creationId xmlns:a16="http://schemas.microsoft.com/office/drawing/2014/main" id="{25AF5A52-86FF-7698-64BE-D86DC5F36EC2}"/>
                  </a:ext>
                </a:extLst>
              </p:cNvPr>
              <p:cNvSpPr>
                <a:spLocks/>
              </p:cNvSpPr>
              <p:nvPr/>
            </p:nvSpPr>
            <p:spPr bwMode="auto">
              <a:xfrm>
                <a:off x="6063824" y="6343370"/>
                <a:ext cx="135514" cy="129922"/>
              </a:xfrm>
              <a:custGeom>
                <a:avLst/>
                <a:gdLst>
                  <a:gd name="T0" fmla="*/ 132 w 132"/>
                  <a:gd name="T1" fmla="*/ 124 h 127"/>
                  <a:gd name="T2" fmla="*/ 132 w 132"/>
                  <a:gd name="T3" fmla="*/ 125 h 127"/>
                  <a:gd name="T4" fmla="*/ 131 w 132"/>
                  <a:gd name="T5" fmla="*/ 126 h 127"/>
                  <a:gd name="T6" fmla="*/ 129 w 132"/>
                  <a:gd name="T7" fmla="*/ 127 h 127"/>
                  <a:gd name="T8" fmla="*/ 126 w 132"/>
                  <a:gd name="T9" fmla="*/ 127 h 127"/>
                  <a:gd name="T10" fmla="*/ 123 w 132"/>
                  <a:gd name="T11" fmla="*/ 127 h 127"/>
                  <a:gd name="T12" fmla="*/ 121 w 132"/>
                  <a:gd name="T13" fmla="*/ 126 h 127"/>
                  <a:gd name="T14" fmla="*/ 120 w 132"/>
                  <a:gd name="T15" fmla="*/ 125 h 127"/>
                  <a:gd name="T16" fmla="*/ 120 w 132"/>
                  <a:gd name="T17" fmla="*/ 124 h 127"/>
                  <a:gd name="T18" fmla="*/ 120 w 132"/>
                  <a:gd name="T19" fmla="*/ 10 h 127"/>
                  <a:gd name="T20" fmla="*/ 120 w 132"/>
                  <a:gd name="T21" fmla="*/ 10 h 127"/>
                  <a:gd name="T22" fmla="*/ 70 w 132"/>
                  <a:gd name="T23" fmla="*/ 125 h 127"/>
                  <a:gd name="T24" fmla="*/ 70 w 132"/>
                  <a:gd name="T25" fmla="*/ 126 h 127"/>
                  <a:gd name="T26" fmla="*/ 68 w 132"/>
                  <a:gd name="T27" fmla="*/ 126 h 127"/>
                  <a:gd name="T28" fmla="*/ 67 w 132"/>
                  <a:gd name="T29" fmla="*/ 127 h 127"/>
                  <a:gd name="T30" fmla="*/ 65 w 132"/>
                  <a:gd name="T31" fmla="*/ 127 h 127"/>
                  <a:gd name="T32" fmla="*/ 62 w 132"/>
                  <a:gd name="T33" fmla="*/ 127 h 127"/>
                  <a:gd name="T34" fmla="*/ 61 w 132"/>
                  <a:gd name="T35" fmla="*/ 126 h 127"/>
                  <a:gd name="T36" fmla="*/ 60 w 132"/>
                  <a:gd name="T37" fmla="*/ 126 h 127"/>
                  <a:gd name="T38" fmla="*/ 59 w 132"/>
                  <a:gd name="T39" fmla="*/ 125 h 127"/>
                  <a:gd name="T40" fmla="*/ 12 w 132"/>
                  <a:gd name="T41" fmla="*/ 10 h 127"/>
                  <a:gd name="T42" fmla="*/ 12 w 132"/>
                  <a:gd name="T43" fmla="*/ 10 h 127"/>
                  <a:gd name="T44" fmla="*/ 12 w 132"/>
                  <a:gd name="T45" fmla="*/ 124 h 127"/>
                  <a:gd name="T46" fmla="*/ 11 w 132"/>
                  <a:gd name="T47" fmla="*/ 125 h 127"/>
                  <a:gd name="T48" fmla="*/ 10 w 132"/>
                  <a:gd name="T49" fmla="*/ 126 h 127"/>
                  <a:gd name="T50" fmla="*/ 8 w 132"/>
                  <a:gd name="T51" fmla="*/ 127 h 127"/>
                  <a:gd name="T52" fmla="*/ 5 w 132"/>
                  <a:gd name="T53" fmla="*/ 127 h 127"/>
                  <a:gd name="T54" fmla="*/ 3 w 132"/>
                  <a:gd name="T55" fmla="*/ 127 h 127"/>
                  <a:gd name="T56" fmla="*/ 1 w 132"/>
                  <a:gd name="T57" fmla="*/ 126 h 127"/>
                  <a:gd name="T58" fmla="*/ 0 w 132"/>
                  <a:gd name="T59" fmla="*/ 125 h 127"/>
                  <a:gd name="T60" fmla="*/ 0 w 132"/>
                  <a:gd name="T61" fmla="*/ 124 h 127"/>
                  <a:gd name="T62" fmla="*/ 0 w 132"/>
                  <a:gd name="T63" fmla="*/ 6 h 127"/>
                  <a:gd name="T64" fmla="*/ 2 w 132"/>
                  <a:gd name="T65" fmla="*/ 1 h 127"/>
                  <a:gd name="T66" fmla="*/ 5 w 132"/>
                  <a:gd name="T67" fmla="*/ 0 h 127"/>
                  <a:gd name="T68" fmla="*/ 12 w 132"/>
                  <a:gd name="T69" fmla="*/ 0 h 127"/>
                  <a:gd name="T70" fmla="*/ 16 w 132"/>
                  <a:gd name="T71" fmla="*/ 0 h 127"/>
                  <a:gd name="T72" fmla="*/ 19 w 132"/>
                  <a:gd name="T73" fmla="*/ 2 h 127"/>
                  <a:gd name="T74" fmla="*/ 22 w 132"/>
                  <a:gd name="T75" fmla="*/ 4 h 127"/>
                  <a:gd name="T76" fmla="*/ 23 w 132"/>
                  <a:gd name="T77" fmla="*/ 8 h 127"/>
                  <a:gd name="T78" fmla="*/ 65 w 132"/>
                  <a:gd name="T79" fmla="*/ 108 h 127"/>
                  <a:gd name="T80" fmla="*/ 66 w 132"/>
                  <a:gd name="T81" fmla="*/ 108 h 127"/>
                  <a:gd name="T82" fmla="*/ 109 w 132"/>
                  <a:gd name="T83" fmla="*/ 8 h 127"/>
                  <a:gd name="T84" fmla="*/ 111 w 132"/>
                  <a:gd name="T85" fmla="*/ 4 h 127"/>
                  <a:gd name="T86" fmla="*/ 114 w 132"/>
                  <a:gd name="T87" fmla="*/ 2 h 127"/>
                  <a:gd name="T88" fmla="*/ 116 w 132"/>
                  <a:gd name="T89" fmla="*/ 0 h 127"/>
                  <a:gd name="T90" fmla="*/ 120 w 132"/>
                  <a:gd name="T91" fmla="*/ 0 h 127"/>
                  <a:gd name="T92" fmla="*/ 127 w 132"/>
                  <a:gd name="T93" fmla="*/ 0 h 127"/>
                  <a:gd name="T94" fmla="*/ 129 w 132"/>
                  <a:gd name="T95" fmla="*/ 0 h 127"/>
                  <a:gd name="T96" fmla="*/ 130 w 132"/>
                  <a:gd name="T97" fmla="*/ 1 h 127"/>
                  <a:gd name="T98" fmla="*/ 132 w 132"/>
                  <a:gd name="T99" fmla="*/ 3 h 127"/>
                  <a:gd name="T100" fmla="*/ 132 w 132"/>
                  <a:gd name="T101" fmla="*/ 6 h 127"/>
                  <a:gd name="T102" fmla="*/ 132 w 132"/>
                  <a:gd name="T103" fmla="*/ 1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 h="127">
                    <a:moveTo>
                      <a:pt x="132" y="124"/>
                    </a:moveTo>
                    <a:cubicBezTo>
                      <a:pt x="132" y="125"/>
                      <a:pt x="132" y="125"/>
                      <a:pt x="132" y="125"/>
                    </a:cubicBezTo>
                    <a:cubicBezTo>
                      <a:pt x="132" y="126"/>
                      <a:pt x="131" y="126"/>
                      <a:pt x="131" y="126"/>
                    </a:cubicBezTo>
                    <a:cubicBezTo>
                      <a:pt x="130" y="126"/>
                      <a:pt x="130" y="126"/>
                      <a:pt x="129" y="127"/>
                    </a:cubicBezTo>
                    <a:cubicBezTo>
                      <a:pt x="128" y="127"/>
                      <a:pt x="127" y="127"/>
                      <a:pt x="126" y="127"/>
                    </a:cubicBezTo>
                    <a:cubicBezTo>
                      <a:pt x="125" y="127"/>
                      <a:pt x="124" y="127"/>
                      <a:pt x="123" y="127"/>
                    </a:cubicBezTo>
                    <a:cubicBezTo>
                      <a:pt x="123" y="126"/>
                      <a:pt x="122" y="126"/>
                      <a:pt x="121" y="126"/>
                    </a:cubicBezTo>
                    <a:cubicBezTo>
                      <a:pt x="121" y="126"/>
                      <a:pt x="121" y="126"/>
                      <a:pt x="120" y="125"/>
                    </a:cubicBezTo>
                    <a:cubicBezTo>
                      <a:pt x="120" y="125"/>
                      <a:pt x="120" y="125"/>
                      <a:pt x="120" y="124"/>
                    </a:cubicBezTo>
                    <a:cubicBezTo>
                      <a:pt x="120" y="10"/>
                      <a:pt x="120" y="10"/>
                      <a:pt x="120" y="10"/>
                    </a:cubicBezTo>
                    <a:cubicBezTo>
                      <a:pt x="120" y="10"/>
                      <a:pt x="120" y="10"/>
                      <a:pt x="120" y="10"/>
                    </a:cubicBezTo>
                    <a:cubicBezTo>
                      <a:pt x="70" y="125"/>
                      <a:pt x="70" y="125"/>
                      <a:pt x="70" y="125"/>
                    </a:cubicBezTo>
                    <a:cubicBezTo>
                      <a:pt x="70" y="125"/>
                      <a:pt x="70" y="125"/>
                      <a:pt x="70" y="126"/>
                    </a:cubicBezTo>
                    <a:cubicBezTo>
                      <a:pt x="69" y="126"/>
                      <a:pt x="69" y="126"/>
                      <a:pt x="68" y="126"/>
                    </a:cubicBezTo>
                    <a:cubicBezTo>
                      <a:pt x="68" y="126"/>
                      <a:pt x="67" y="127"/>
                      <a:pt x="67" y="127"/>
                    </a:cubicBezTo>
                    <a:cubicBezTo>
                      <a:pt x="66" y="127"/>
                      <a:pt x="66" y="127"/>
                      <a:pt x="65" y="127"/>
                    </a:cubicBezTo>
                    <a:cubicBezTo>
                      <a:pt x="64" y="127"/>
                      <a:pt x="63" y="127"/>
                      <a:pt x="62" y="127"/>
                    </a:cubicBezTo>
                    <a:cubicBezTo>
                      <a:pt x="62" y="127"/>
                      <a:pt x="61" y="126"/>
                      <a:pt x="61" y="126"/>
                    </a:cubicBezTo>
                    <a:cubicBezTo>
                      <a:pt x="60" y="126"/>
                      <a:pt x="60" y="126"/>
                      <a:pt x="60" y="126"/>
                    </a:cubicBezTo>
                    <a:cubicBezTo>
                      <a:pt x="59" y="125"/>
                      <a:pt x="59" y="125"/>
                      <a:pt x="59" y="125"/>
                    </a:cubicBezTo>
                    <a:cubicBezTo>
                      <a:pt x="12" y="10"/>
                      <a:pt x="12" y="10"/>
                      <a:pt x="12" y="10"/>
                    </a:cubicBezTo>
                    <a:cubicBezTo>
                      <a:pt x="12" y="10"/>
                      <a:pt x="12" y="10"/>
                      <a:pt x="12" y="10"/>
                    </a:cubicBezTo>
                    <a:cubicBezTo>
                      <a:pt x="12" y="124"/>
                      <a:pt x="12" y="124"/>
                      <a:pt x="12" y="124"/>
                    </a:cubicBezTo>
                    <a:cubicBezTo>
                      <a:pt x="12" y="125"/>
                      <a:pt x="12" y="125"/>
                      <a:pt x="11" y="125"/>
                    </a:cubicBezTo>
                    <a:cubicBezTo>
                      <a:pt x="11" y="126"/>
                      <a:pt x="11" y="126"/>
                      <a:pt x="10" y="126"/>
                    </a:cubicBezTo>
                    <a:cubicBezTo>
                      <a:pt x="10" y="126"/>
                      <a:pt x="9" y="126"/>
                      <a:pt x="8" y="127"/>
                    </a:cubicBezTo>
                    <a:cubicBezTo>
                      <a:pt x="8" y="127"/>
                      <a:pt x="7" y="127"/>
                      <a:pt x="5" y="127"/>
                    </a:cubicBezTo>
                    <a:cubicBezTo>
                      <a:pt x="4" y="127"/>
                      <a:pt x="3" y="127"/>
                      <a:pt x="3" y="127"/>
                    </a:cubicBezTo>
                    <a:cubicBezTo>
                      <a:pt x="2" y="126"/>
                      <a:pt x="1" y="126"/>
                      <a:pt x="1" y="126"/>
                    </a:cubicBezTo>
                    <a:cubicBezTo>
                      <a:pt x="0" y="126"/>
                      <a:pt x="0" y="126"/>
                      <a:pt x="0" y="125"/>
                    </a:cubicBezTo>
                    <a:cubicBezTo>
                      <a:pt x="0" y="125"/>
                      <a:pt x="0" y="125"/>
                      <a:pt x="0" y="124"/>
                    </a:cubicBezTo>
                    <a:cubicBezTo>
                      <a:pt x="0" y="6"/>
                      <a:pt x="0" y="6"/>
                      <a:pt x="0" y="6"/>
                    </a:cubicBezTo>
                    <a:cubicBezTo>
                      <a:pt x="0" y="4"/>
                      <a:pt x="0" y="2"/>
                      <a:pt x="2" y="1"/>
                    </a:cubicBezTo>
                    <a:cubicBezTo>
                      <a:pt x="3" y="0"/>
                      <a:pt x="4" y="0"/>
                      <a:pt x="5" y="0"/>
                    </a:cubicBezTo>
                    <a:cubicBezTo>
                      <a:pt x="12" y="0"/>
                      <a:pt x="12" y="0"/>
                      <a:pt x="12" y="0"/>
                    </a:cubicBezTo>
                    <a:cubicBezTo>
                      <a:pt x="13" y="0"/>
                      <a:pt x="15" y="0"/>
                      <a:pt x="16" y="0"/>
                    </a:cubicBezTo>
                    <a:cubicBezTo>
                      <a:pt x="17" y="1"/>
                      <a:pt x="18" y="1"/>
                      <a:pt x="19" y="2"/>
                    </a:cubicBezTo>
                    <a:cubicBezTo>
                      <a:pt x="20" y="3"/>
                      <a:pt x="21" y="3"/>
                      <a:pt x="22" y="4"/>
                    </a:cubicBezTo>
                    <a:cubicBezTo>
                      <a:pt x="22" y="5"/>
                      <a:pt x="23" y="6"/>
                      <a:pt x="23" y="8"/>
                    </a:cubicBezTo>
                    <a:cubicBezTo>
                      <a:pt x="65" y="108"/>
                      <a:pt x="65" y="108"/>
                      <a:pt x="65" y="108"/>
                    </a:cubicBezTo>
                    <a:cubicBezTo>
                      <a:pt x="66" y="108"/>
                      <a:pt x="66" y="108"/>
                      <a:pt x="66" y="108"/>
                    </a:cubicBezTo>
                    <a:cubicBezTo>
                      <a:pt x="109" y="8"/>
                      <a:pt x="109" y="8"/>
                      <a:pt x="109" y="8"/>
                    </a:cubicBezTo>
                    <a:cubicBezTo>
                      <a:pt x="110" y="7"/>
                      <a:pt x="111" y="5"/>
                      <a:pt x="111" y="4"/>
                    </a:cubicBezTo>
                    <a:cubicBezTo>
                      <a:pt x="112" y="3"/>
                      <a:pt x="113" y="2"/>
                      <a:pt x="114" y="2"/>
                    </a:cubicBezTo>
                    <a:cubicBezTo>
                      <a:pt x="115" y="1"/>
                      <a:pt x="115" y="0"/>
                      <a:pt x="116" y="0"/>
                    </a:cubicBezTo>
                    <a:cubicBezTo>
                      <a:pt x="117" y="0"/>
                      <a:pt x="118" y="0"/>
                      <a:pt x="120" y="0"/>
                    </a:cubicBezTo>
                    <a:cubicBezTo>
                      <a:pt x="127" y="0"/>
                      <a:pt x="127" y="0"/>
                      <a:pt x="127" y="0"/>
                    </a:cubicBezTo>
                    <a:cubicBezTo>
                      <a:pt x="127" y="0"/>
                      <a:pt x="128" y="0"/>
                      <a:pt x="129" y="0"/>
                    </a:cubicBezTo>
                    <a:cubicBezTo>
                      <a:pt x="129" y="0"/>
                      <a:pt x="130" y="1"/>
                      <a:pt x="130" y="1"/>
                    </a:cubicBezTo>
                    <a:cubicBezTo>
                      <a:pt x="131" y="2"/>
                      <a:pt x="131" y="2"/>
                      <a:pt x="132" y="3"/>
                    </a:cubicBezTo>
                    <a:cubicBezTo>
                      <a:pt x="132" y="4"/>
                      <a:pt x="132" y="5"/>
                      <a:pt x="132" y="6"/>
                    </a:cubicBezTo>
                    <a:lnTo>
                      <a:pt x="132" y="124"/>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8" name="Freeform 11">
                <a:extLst>
                  <a:ext uri="{FF2B5EF4-FFF2-40B4-BE49-F238E27FC236}">
                    <a16:creationId xmlns:a16="http://schemas.microsoft.com/office/drawing/2014/main" id="{569807B3-FC2A-FA73-73A9-4D719618DDA3}"/>
                  </a:ext>
                </a:extLst>
              </p:cNvPr>
              <p:cNvSpPr>
                <a:spLocks noEditPoints="1"/>
              </p:cNvSpPr>
              <p:nvPr/>
            </p:nvSpPr>
            <p:spPr bwMode="auto">
              <a:xfrm>
                <a:off x="6218158" y="6375380"/>
                <a:ext cx="79050" cy="97912"/>
              </a:xfrm>
              <a:custGeom>
                <a:avLst/>
                <a:gdLst>
                  <a:gd name="T0" fmla="*/ 78 w 78"/>
                  <a:gd name="T1" fmla="*/ 43 h 96"/>
                  <a:gd name="T2" fmla="*/ 76 w 78"/>
                  <a:gd name="T3" fmla="*/ 48 h 96"/>
                  <a:gd name="T4" fmla="*/ 73 w 78"/>
                  <a:gd name="T5" fmla="*/ 50 h 96"/>
                  <a:gd name="T6" fmla="*/ 12 w 78"/>
                  <a:gd name="T7" fmla="*/ 50 h 96"/>
                  <a:gd name="T8" fmla="*/ 14 w 78"/>
                  <a:gd name="T9" fmla="*/ 64 h 96"/>
                  <a:gd name="T10" fmla="*/ 19 w 78"/>
                  <a:gd name="T11" fmla="*/ 76 h 96"/>
                  <a:gd name="T12" fmla="*/ 29 w 78"/>
                  <a:gd name="T13" fmla="*/ 83 h 96"/>
                  <a:gd name="T14" fmla="*/ 44 w 78"/>
                  <a:gd name="T15" fmla="*/ 86 h 96"/>
                  <a:gd name="T16" fmla="*/ 55 w 78"/>
                  <a:gd name="T17" fmla="*/ 85 h 96"/>
                  <a:gd name="T18" fmla="*/ 63 w 78"/>
                  <a:gd name="T19" fmla="*/ 82 h 96"/>
                  <a:gd name="T20" fmla="*/ 69 w 78"/>
                  <a:gd name="T21" fmla="*/ 80 h 96"/>
                  <a:gd name="T22" fmla="*/ 72 w 78"/>
                  <a:gd name="T23" fmla="*/ 79 h 96"/>
                  <a:gd name="T24" fmla="*/ 73 w 78"/>
                  <a:gd name="T25" fmla="*/ 79 h 96"/>
                  <a:gd name="T26" fmla="*/ 74 w 78"/>
                  <a:gd name="T27" fmla="*/ 80 h 96"/>
                  <a:gd name="T28" fmla="*/ 75 w 78"/>
                  <a:gd name="T29" fmla="*/ 82 h 96"/>
                  <a:gd name="T30" fmla="*/ 75 w 78"/>
                  <a:gd name="T31" fmla="*/ 84 h 96"/>
                  <a:gd name="T32" fmla="*/ 75 w 78"/>
                  <a:gd name="T33" fmla="*/ 85 h 96"/>
                  <a:gd name="T34" fmla="*/ 74 w 78"/>
                  <a:gd name="T35" fmla="*/ 86 h 96"/>
                  <a:gd name="T36" fmla="*/ 74 w 78"/>
                  <a:gd name="T37" fmla="*/ 88 h 96"/>
                  <a:gd name="T38" fmla="*/ 73 w 78"/>
                  <a:gd name="T39" fmla="*/ 88 h 96"/>
                  <a:gd name="T40" fmla="*/ 70 w 78"/>
                  <a:gd name="T41" fmla="*/ 90 h 96"/>
                  <a:gd name="T42" fmla="*/ 64 w 78"/>
                  <a:gd name="T43" fmla="*/ 93 h 96"/>
                  <a:gd name="T44" fmla="*/ 54 w 78"/>
                  <a:gd name="T45" fmla="*/ 95 h 96"/>
                  <a:gd name="T46" fmla="*/ 42 w 78"/>
                  <a:gd name="T47" fmla="*/ 96 h 96"/>
                  <a:gd name="T48" fmla="*/ 24 w 78"/>
                  <a:gd name="T49" fmla="*/ 93 h 96"/>
                  <a:gd name="T50" fmla="*/ 11 w 78"/>
                  <a:gd name="T51" fmla="*/ 84 h 96"/>
                  <a:gd name="T52" fmla="*/ 3 w 78"/>
                  <a:gd name="T53" fmla="*/ 69 h 96"/>
                  <a:gd name="T54" fmla="*/ 0 w 78"/>
                  <a:gd name="T55" fmla="*/ 48 h 96"/>
                  <a:gd name="T56" fmla="*/ 3 w 78"/>
                  <a:gd name="T57" fmla="*/ 28 h 96"/>
                  <a:gd name="T58" fmla="*/ 11 w 78"/>
                  <a:gd name="T59" fmla="*/ 13 h 96"/>
                  <a:gd name="T60" fmla="*/ 24 w 78"/>
                  <a:gd name="T61" fmla="*/ 3 h 96"/>
                  <a:gd name="T62" fmla="*/ 41 w 78"/>
                  <a:gd name="T63" fmla="*/ 0 h 96"/>
                  <a:gd name="T64" fmla="*/ 58 w 78"/>
                  <a:gd name="T65" fmla="*/ 4 h 96"/>
                  <a:gd name="T66" fmla="*/ 69 w 78"/>
                  <a:gd name="T67" fmla="*/ 12 h 96"/>
                  <a:gd name="T68" fmla="*/ 76 w 78"/>
                  <a:gd name="T69" fmla="*/ 26 h 96"/>
                  <a:gd name="T70" fmla="*/ 78 w 78"/>
                  <a:gd name="T71" fmla="*/ 41 h 96"/>
                  <a:gd name="T72" fmla="*/ 78 w 78"/>
                  <a:gd name="T73" fmla="*/ 43 h 96"/>
                  <a:gd name="T74" fmla="*/ 66 w 78"/>
                  <a:gd name="T75" fmla="*/ 40 h 96"/>
                  <a:gd name="T76" fmla="*/ 60 w 78"/>
                  <a:gd name="T77" fmla="*/ 18 h 96"/>
                  <a:gd name="T78" fmla="*/ 40 w 78"/>
                  <a:gd name="T79" fmla="*/ 10 h 96"/>
                  <a:gd name="T80" fmla="*/ 28 w 78"/>
                  <a:gd name="T81" fmla="*/ 13 h 96"/>
                  <a:gd name="T82" fmla="*/ 20 w 78"/>
                  <a:gd name="T83" fmla="*/ 19 h 96"/>
                  <a:gd name="T84" fmla="*/ 14 w 78"/>
                  <a:gd name="T85" fmla="*/ 29 h 96"/>
                  <a:gd name="T86" fmla="*/ 12 w 78"/>
                  <a:gd name="T87" fmla="*/ 40 h 96"/>
                  <a:gd name="T88" fmla="*/ 66 w 78"/>
                  <a:gd name="T89"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 h="96">
                    <a:moveTo>
                      <a:pt x="78" y="43"/>
                    </a:moveTo>
                    <a:cubicBezTo>
                      <a:pt x="78" y="46"/>
                      <a:pt x="78" y="47"/>
                      <a:pt x="76" y="48"/>
                    </a:cubicBezTo>
                    <a:cubicBezTo>
                      <a:pt x="75" y="49"/>
                      <a:pt x="74" y="50"/>
                      <a:pt x="73" y="50"/>
                    </a:cubicBezTo>
                    <a:cubicBezTo>
                      <a:pt x="12" y="50"/>
                      <a:pt x="12" y="50"/>
                      <a:pt x="12" y="50"/>
                    </a:cubicBezTo>
                    <a:cubicBezTo>
                      <a:pt x="12" y="55"/>
                      <a:pt x="13" y="60"/>
                      <a:pt x="14" y="64"/>
                    </a:cubicBezTo>
                    <a:cubicBezTo>
                      <a:pt x="15" y="69"/>
                      <a:pt x="17" y="73"/>
                      <a:pt x="19" y="76"/>
                    </a:cubicBezTo>
                    <a:cubicBezTo>
                      <a:pt x="22" y="79"/>
                      <a:pt x="25" y="81"/>
                      <a:pt x="29" y="83"/>
                    </a:cubicBezTo>
                    <a:cubicBezTo>
                      <a:pt x="33" y="85"/>
                      <a:pt x="38" y="86"/>
                      <a:pt x="44" y="86"/>
                    </a:cubicBezTo>
                    <a:cubicBezTo>
                      <a:pt x="48" y="86"/>
                      <a:pt x="51" y="85"/>
                      <a:pt x="55" y="85"/>
                    </a:cubicBezTo>
                    <a:cubicBezTo>
                      <a:pt x="58" y="84"/>
                      <a:pt x="61" y="83"/>
                      <a:pt x="63" y="82"/>
                    </a:cubicBezTo>
                    <a:cubicBezTo>
                      <a:pt x="66" y="81"/>
                      <a:pt x="68" y="81"/>
                      <a:pt x="69" y="80"/>
                    </a:cubicBezTo>
                    <a:cubicBezTo>
                      <a:pt x="71" y="79"/>
                      <a:pt x="72" y="79"/>
                      <a:pt x="72" y="79"/>
                    </a:cubicBezTo>
                    <a:cubicBezTo>
                      <a:pt x="73" y="79"/>
                      <a:pt x="73" y="79"/>
                      <a:pt x="73" y="79"/>
                    </a:cubicBezTo>
                    <a:cubicBezTo>
                      <a:pt x="74" y="79"/>
                      <a:pt x="74" y="80"/>
                      <a:pt x="74" y="80"/>
                    </a:cubicBezTo>
                    <a:cubicBezTo>
                      <a:pt x="74" y="80"/>
                      <a:pt x="75" y="81"/>
                      <a:pt x="75" y="82"/>
                    </a:cubicBezTo>
                    <a:cubicBezTo>
                      <a:pt x="75" y="82"/>
                      <a:pt x="75" y="83"/>
                      <a:pt x="75" y="84"/>
                    </a:cubicBezTo>
                    <a:cubicBezTo>
                      <a:pt x="75" y="84"/>
                      <a:pt x="75" y="85"/>
                      <a:pt x="75" y="85"/>
                    </a:cubicBezTo>
                    <a:cubicBezTo>
                      <a:pt x="75" y="86"/>
                      <a:pt x="75" y="86"/>
                      <a:pt x="74" y="86"/>
                    </a:cubicBezTo>
                    <a:cubicBezTo>
                      <a:pt x="74" y="87"/>
                      <a:pt x="74" y="87"/>
                      <a:pt x="74" y="88"/>
                    </a:cubicBezTo>
                    <a:cubicBezTo>
                      <a:pt x="74" y="88"/>
                      <a:pt x="74" y="88"/>
                      <a:pt x="73" y="88"/>
                    </a:cubicBezTo>
                    <a:cubicBezTo>
                      <a:pt x="73" y="89"/>
                      <a:pt x="72" y="89"/>
                      <a:pt x="70" y="90"/>
                    </a:cubicBezTo>
                    <a:cubicBezTo>
                      <a:pt x="69" y="91"/>
                      <a:pt x="66" y="92"/>
                      <a:pt x="64" y="93"/>
                    </a:cubicBezTo>
                    <a:cubicBezTo>
                      <a:pt x="61" y="93"/>
                      <a:pt x="58" y="94"/>
                      <a:pt x="54" y="95"/>
                    </a:cubicBezTo>
                    <a:cubicBezTo>
                      <a:pt x="50" y="95"/>
                      <a:pt x="46" y="96"/>
                      <a:pt x="42" y="96"/>
                    </a:cubicBezTo>
                    <a:cubicBezTo>
                      <a:pt x="35" y="96"/>
                      <a:pt x="29" y="95"/>
                      <a:pt x="24" y="93"/>
                    </a:cubicBezTo>
                    <a:cubicBezTo>
                      <a:pt x="19" y="91"/>
                      <a:pt x="14" y="88"/>
                      <a:pt x="11" y="84"/>
                    </a:cubicBezTo>
                    <a:cubicBezTo>
                      <a:pt x="7" y="80"/>
                      <a:pt x="4" y="75"/>
                      <a:pt x="3" y="69"/>
                    </a:cubicBezTo>
                    <a:cubicBezTo>
                      <a:pt x="1" y="63"/>
                      <a:pt x="0" y="56"/>
                      <a:pt x="0" y="48"/>
                    </a:cubicBezTo>
                    <a:cubicBezTo>
                      <a:pt x="0" y="41"/>
                      <a:pt x="1" y="34"/>
                      <a:pt x="3" y="28"/>
                    </a:cubicBezTo>
                    <a:cubicBezTo>
                      <a:pt x="5" y="22"/>
                      <a:pt x="7" y="17"/>
                      <a:pt x="11" y="13"/>
                    </a:cubicBezTo>
                    <a:cubicBezTo>
                      <a:pt x="15" y="9"/>
                      <a:pt x="19" y="6"/>
                      <a:pt x="24" y="3"/>
                    </a:cubicBezTo>
                    <a:cubicBezTo>
                      <a:pt x="29" y="1"/>
                      <a:pt x="35" y="0"/>
                      <a:pt x="41" y="0"/>
                    </a:cubicBezTo>
                    <a:cubicBezTo>
                      <a:pt x="48" y="0"/>
                      <a:pt x="53" y="1"/>
                      <a:pt x="58" y="4"/>
                    </a:cubicBezTo>
                    <a:cubicBezTo>
                      <a:pt x="63" y="6"/>
                      <a:pt x="66" y="9"/>
                      <a:pt x="69" y="12"/>
                    </a:cubicBezTo>
                    <a:cubicBezTo>
                      <a:pt x="73" y="16"/>
                      <a:pt x="75" y="21"/>
                      <a:pt x="76" y="26"/>
                    </a:cubicBezTo>
                    <a:cubicBezTo>
                      <a:pt x="78" y="30"/>
                      <a:pt x="78" y="36"/>
                      <a:pt x="78" y="41"/>
                    </a:cubicBezTo>
                    <a:lnTo>
                      <a:pt x="78" y="43"/>
                    </a:lnTo>
                    <a:close/>
                    <a:moveTo>
                      <a:pt x="66" y="40"/>
                    </a:moveTo>
                    <a:cubicBezTo>
                      <a:pt x="66" y="31"/>
                      <a:pt x="64" y="23"/>
                      <a:pt x="60" y="18"/>
                    </a:cubicBezTo>
                    <a:cubicBezTo>
                      <a:pt x="55" y="13"/>
                      <a:pt x="49" y="10"/>
                      <a:pt x="40" y="10"/>
                    </a:cubicBezTo>
                    <a:cubicBezTo>
                      <a:pt x="36" y="10"/>
                      <a:pt x="32" y="11"/>
                      <a:pt x="28" y="13"/>
                    </a:cubicBezTo>
                    <a:cubicBezTo>
                      <a:pt x="25" y="14"/>
                      <a:pt x="22" y="17"/>
                      <a:pt x="20" y="19"/>
                    </a:cubicBezTo>
                    <a:cubicBezTo>
                      <a:pt x="18" y="22"/>
                      <a:pt x="16" y="25"/>
                      <a:pt x="14" y="29"/>
                    </a:cubicBezTo>
                    <a:cubicBezTo>
                      <a:pt x="13" y="32"/>
                      <a:pt x="13" y="36"/>
                      <a:pt x="12" y="40"/>
                    </a:cubicBezTo>
                    <a:lnTo>
                      <a:pt x="66" y="40"/>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39" name="Freeform 12">
                <a:extLst>
                  <a:ext uri="{FF2B5EF4-FFF2-40B4-BE49-F238E27FC236}">
                    <a16:creationId xmlns:a16="http://schemas.microsoft.com/office/drawing/2014/main" id="{2A5FEE0A-E89D-EA2C-1CC4-A439A9A5CADA}"/>
                  </a:ext>
                </a:extLst>
              </p:cNvPr>
              <p:cNvSpPr>
                <a:spLocks/>
              </p:cNvSpPr>
              <p:nvPr/>
            </p:nvSpPr>
            <p:spPr bwMode="auto">
              <a:xfrm>
                <a:off x="6314147" y="6375380"/>
                <a:ext cx="129868" cy="97912"/>
              </a:xfrm>
              <a:custGeom>
                <a:avLst/>
                <a:gdLst>
                  <a:gd name="T0" fmla="*/ 126 w 126"/>
                  <a:gd name="T1" fmla="*/ 93 h 95"/>
                  <a:gd name="T2" fmla="*/ 123 w 126"/>
                  <a:gd name="T3" fmla="*/ 95 h 95"/>
                  <a:gd name="T4" fmla="*/ 118 w 126"/>
                  <a:gd name="T5" fmla="*/ 95 h 95"/>
                  <a:gd name="T6" fmla="*/ 115 w 126"/>
                  <a:gd name="T7" fmla="*/ 93 h 95"/>
                  <a:gd name="T8" fmla="*/ 115 w 126"/>
                  <a:gd name="T9" fmla="*/ 38 h 95"/>
                  <a:gd name="T10" fmla="*/ 110 w 126"/>
                  <a:gd name="T11" fmla="*/ 18 h 95"/>
                  <a:gd name="T12" fmla="*/ 95 w 126"/>
                  <a:gd name="T13" fmla="*/ 10 h 95"/>
                  <a:gd name="T14" fmla="*/ 69 w 126"/>
                  <a:gd name="T15" fmla="*/ 29 h 95"/>
                  <a:gd name="T16" fmla="*/ 69 w 126"/>
                  <a:gd name="T17" fmla="*/ 93 h 95"/>
                  <a:gd name="T18" fmla="*/ 66 w 126"/>
                  <a:gd name="T19" fmla="*/ 95 h 95"/>
                  <a:gd name="T20" fmla="*/ 60 w 126"/>
                  <a:gd name="T21" fmla="*/ 95 h 95"/>
                  <a:gd name="T22" fmla="*/ 58 w 126"/>
                  <a:gd name="T23" fmla="*/ 93 h 95"/>
                  <a:gd name="T24" fmla="*/ 57 w 126"/>
                  <a:gd name="T25" fmla="*/ 38 h 95"/>
                  <a:gd name="T26" fmla="*/ 53 w 126"/>
                  <a:gd name="T27" fmla="*/ 18 h 95"/>
                  <a:gd name="T28" fmla="*/ 38 w 126"/>
                  <a:gd name="T29" fmla="*/ 10 h 95"/>
                  <a:gd name="T30" fmla="*/ 12 w 126"/>
                  <a:gd name="T31" fmla="*/ 29 h 95"/>
                  <a:gd name="T32" fmla="*/ 11 w 126"/>
                  <a:gd name="T33" fmla="*/ 93 h 95"/>
                  <a:gd name="T34" fmla="*/ 9 w 126"/>
                  <a:gd name="T35" fmla="*/ 95 h 95"/>
                  <a:gd name="T36" fmla="*/ 3 w 126"/>
                  <a:gd name="T37" fmla="*/ 95 h 95"/>
                  <a:gd name="T38" fmla="*/ 0 w 126"/>
                  <a:gd name="T39" fmla="*/ 93 h 95"/>
                  <a:gd name="T40" fmla="*/ 0 w 126"/>
                  <a:gd name="T41" fmla="*/ 4 h 95"/>
                  <a:gd name="T42" fmla="*/ 1 w 126"/>
                  <a:gd name="T43" fmla="*/ 2 h 95"/>
                  <a:gd name="T44" fmla="*/ 6 w 126"/>
                  <a:gd name="T45" fmla="*/ 1 h 95"/>
                  <a:gd name="T46" fmla="*/ 10 w 126"/>
                  <a:gd name="T47" fmla="*/ 2 h 95"/>
                  <a:gd name="T48" fmla="*/ 11 w 126"/>
                  <a:gd name="T49" fmla="*/ 4 h 95"/>
                  <a:gd name="T50" fmla="*/ 26 w 126"/>
                  <a:gd name="T51" fmla="*/ 4 h 95"/>
                  <a:gd name="T52" fmla="*/ 49 w 126"/>
                  <a:gd name="T53" fmla="*/ 2 h 95"/>
                  <a:gd name="T54" fmla="*/ 63 w 126"/>
                  <a:gd name="T55" fmla="*/ 11 h 95"/>
                  <a:gd name="T56" fmla="*/ 75 w 126"/>
                  <a:gd name="T57" fmla="*/ 10 h 95"/>
                  <a:gd name="T58" fmla="*/ 90 w 126"/>
                  <a:gd name="T59" fmla="*/ 1 h 95"/>
                  <a:gd name="T60" fmla="*/ 111 w 126"/>
                  <a:gd name="T61" fmla="*/ 3 h 95"/>
                  <a:gd name="T62" fmla="*/ 125 w 126"/>
                  <a:gd name="T63" fmla="*/ 23 h 95"/>
                  <a:gd name="T64" fmla="*/ 126 w 126"/>
                  <a:gd name="T65" fmla="*/ 9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95">
                    <a:moveTo>
                      <a:pt x="126" y="92"/>
                    </a:moveTo>
                    <a:cubicBezTo>
                      <a:pt x="126" y="93"/>
                      <a:pt x="126" y="93"/>
                      <a:pt x="126" y="93"/>
                    </a:cubicBezTo>
                    <a:cubicBezTo>
                      <a:pt x="126" y="94"/>
                      <a:pt x="126" y="94"/>
                      <a:pt x="125" y="94"/>
                    </a:cubicBezTo>
                    <a:cubicBezTo>
                      <a:pt x="125" y="94"/>
                      <a:pt x="124" y="94"/>
                      <a:pt x="123" y="95"/>
                    </a:cubicBezTo>
                    <a:cubicBezTo>
                      <a:pt x="123" y="95"/>
                      <a:pt x="122" y="95"/>
                      <a:pt x="121" y="95"/>
                    </a:cubicBezTo>
                    <a:cubicBezTo>
                      <a:pt x="119" y="95"/>
                      <a:pt x="118" y="95"/>
                      <a:pt x="118" y="95"/>
                    </a:cubicBezTo>
                    <a:cubicBezTo>
                      <a:pt x="117" y="94"/>
                      <a:pt x="116" y="94"/>
                      <a:pt x="116" y="94"/>
                    </a:cubicBezTo>
                    <a:cubicBezTo>
                      <a:pt x="115" y="94"/>
                      <a:pt x="115" y="94"/>
                      <a:pt x="115" y="93"/>
                    </a:cubicBezTo>
                    <a:cubicBezTo>
                      <a:pt x="115" y="93"/>
                      <a:pt x="115" y="93"/>
                      <a:pt x="115" y="92"/>
                    </a:cubicBezTo>
                    <a:cubicBezTo>
                      <a:pt x="115" y="38"/>
                      <a:pt x="115" y="38"/>
                      <a:pt x="115" y="38"/>
                    </a:cubicBezTo>
                    <a:cubicBezTo>
                      <a:pt x="115" y="34"/>
                      <a:pt x="114" y="30"/>
                      <a:pt x="114" y="26"/>
                    </a:cubicBezTo>
                    <a:cubicBezTo>
                      <a:pt x="113" y="23"/>
                      <a:pt x="112" y="20"/>
                      <a:pt x="110" y="18"/>
                    </a:cubicBezTo>
                    <a:cubicBezTo>
                      <a:pt x="109" y="15"/>
                      <a:pt x="106" y="13"/>
                      <a:pt x="104" y="12"/>
                    </a:cubicBezTo>
                    <a:cubicBezTo>
                      <a:pt x="102" y="11"/>
                      <a:pt x="99" y="10"/>
                      <a:pt x="95" y="10"/>
                    </a:cubicBezTo>
                    <a:cubicBezTo>
                      <a:pt x="91" y="10"/>
                      <a:pt x="87" y="12"/>
                      <a:pt x="83" y="15"/>
                    </a:cubicBezTo>
                    <a:cubicBezTo>
                      <a:pt x="79" y="18"/>
                      <a:pt x="74" y="23"/>
                      <a:pt x="69" y="29"/>
                    </a:cubicBezTo>
                    <a:cubicBezTo>
                      <a:pt x="69" y="92"/>
                      <a:pt x="69" y="92"/>
                      <a:pt x="69" y="92"/>
                    </a:cubicBezTo>
                    <a:cubicBezTo>
                      <a:pt x="69" y="93"/>
                      <a:pt x="69" y="93"/>
                      <a:pt x="69" y="93"/>
                    </a:cubicBezTo>
                    <a:cubicBezTo>
                      <a:pt x="69" y="94"/>
                      <a:pt x="68" y="94"/>
                      <a:pt x="68" y="94"/>
                    </a:cubicBezTo>
                    <a:cubicBezTo>
                      <a:pt x="67" y="94"/>
                      <a:pt x="67" y="94"/>
                      <a:pt x="66" y="95"/>
                    </a:cubicBezTo>
                    <a:cubicBezTo>
                      <a:pt x="65" y="95"/>
                      <a:pt x="64" y="95"/>
                      <a:pt x="63" y="95"/>
                    </a:cubicBezTo>
                    <a:cubicBezTo>
                      <a:pt x="62" y="95"/>
                      <a:pt x="61" y="95"/>
                      <a:pt x="60" y="95"/>
                    </a:cubicBezTo>
                    <a:cubicBezTo>
                      <a:pt x="60" y="94"/>
                      <a:pt x="59" y="94"/>
                      <a:pt x="59" y="94"/>
                    </a:cubicBezTo>
                    <a:cubicBezTo>
                      <a:pt x="58" y="94"/>
                      <a:pt x="58" y="94"/>
                      <a:pt x="58" y="93"/>
                    </a:cubicBezTo>
                    <a:cubicBezTo>
                      <a:pt x="58" y="93"/>
                      <a:pt x="57" y="93"/>
                      <a:pt x="57" y="92"/>
                    </a:cubicBezTo>
                    <a:cubicBezTo>
                      <a:pt x="57" y="38"/>
                      <a:pt x="57" y="38"/>
                      <a:pt x="57" y="38"/>
                    </a:cubicBezTo>
                    <a:cubicBezTo>
                      <a:pt x="57" y="34"/>
                      <a:pt x="57" y="30"/>
                      <a:pt x="56" y="26"/>
                    </a:cubicBezTo>
                    <a:cubicBezTo>
                      <a:pt x="56" y="23"/>
                      <a:pt x="54" y="20"/>
                      <a:pt x="53" y="18"/>
                    </a:cubicBezTo>
                    <a:cubicBezTo>
                      <a:pt x="51" y="15"/>
                      <a:pt x="49" y="13"/>
                      <a:pt x="47" y="12"/>
                    </a:cubicBezTo>
                    <a:cubicBezTo>
                      <a:pt x="44" y="11"/>
                      <a:pt x="41" y="10"/>
                      <a:pt x="38" y="10"/>
                    </a:cubicBezTo>
                    <a:cubicBezTo>
                      <a:pt x="34" y="10"/>
                      <a:pt x="30" y="12"/>
                      <a:pt x="25" y="15"/>
                    </a:cubicBezTo>
                    <a:cubicBezTo>
                      <a:pt x="21" y="18"/>
                      <a:pt x="17" y="23"/>
                      <a:pt x="12" y="29"/>
                    </a:cubicBezTo>
                    <a:cubicBezTo>
                      <a:pt x="12" y="92"/>
                      <a:pt x="12" y="92"/>
                      <a:pt x="12" y="92"/>
                    </a:cubicBezTo>
                    <a:cubicBezTo>
                      <a:pt x="12" y="93"/>
                      <a:pt x="12" y="93"/>
                      <a:pt x="11" y="93"/>
                    </a:cubicBezTo>
                    <a:cubicBezTo>
                      <a:pt x="11" y="94"/>
                      <a:pt x="11" y="94"/>
                      <a:pt x="10" y="94"/>
                    </a:cubicBezTo>
                    <a:cubicBezTo>
                      <a:pt x="10" y="94"/>
                      <a:pt x="9" y="94"/>
                      <a:pt x="9" y="95"/>
                    </a:cubicBezTo>
                    <a:cubicBezTo>
                      <a:pt x="8" y="95"/>
                      <a:pt x="7" y="95"/>
                      <a:pt x="6" y="95"/>
                    </a:cubicBezTo>
                    <a:cubicBezTo>
                      <a:pt x="5" y="95"/>
                      <a:pt x="4" y="95"/>
                      <a:pt x="3" y="95"/>
                    </a:cubicBezTo>
                    <a:cubicBezTo>
                      <a:pt x="2" y="94"/>
                      <a:pt x="2" y="94"/>
                      <a:pt x="1" y="94"/>
                    </a:cubicBezTo>
                    <a:cubicBezTo>
                      <a:pt x="1" y="94"/>
                      <a:pt x="0" y="94"/>
                      <a:pt x="0" y="93"/>
                    </a:cubicBezTo>
                    <a:cubicBezTo>
                      <a:pt x="0" y="93"/>
                      <a:pt x="0" y="93"/>
                      <a:pt x="0" y="92"/>
                    </a:cubicBezTo>
                    <a:cubicBezTo>
                      <a:pt x="0" y="4"/>
                      <a:pt x="0" y="4"/>
                      <a:pt x="0" y="4"/>
                    </a:cubicBezTo>
                    <a:cubicBezTo>
                      <a:pt x="0" y="3"/>
                      <a:pt x="0" y="3"/>
                      <a:pt x="0" y="3"/>
                    </a:cubicBezTo>
                    <a:cubicBezTo>
                      <a:pt x="0" y="2"/>
                      <a:pt x="1" y="2"/>
                      <a:pt x="1" y="2"/>
                    </a:cubicBezTo>
                    <a:cubicBezTo>
                      <a:pt x="2" y="2"/>
                      <a:pt x="2" y="2"/>
                      <a:pt x="3" y="1"/>
                    </a:cubicBezTo>
                    <a:cubicBezTo>
                      <a:pt x="4" y="1"/>
                      <a:pt x="5" y="1"/>
                      <a:pt x="6" y="1"/>
                    </a:cubicBezTo>
                    <a:cubicBezTo>
                      <a:pt x="7" y="1"/>
                      <a:pt x="8" y="1"/>
                      <a:pt x="8" y="1"/>
                    </a:cubicBezTo>
                    <a:cubicBezTo>
                      <a:pt x="9" y="2"/>
                      <a:pt x="10" y="2"/>
                      <a:pt x="10" y="2"/>
                    </a:cubicBezTo>
                    <a:cubicBezTo>
                      <a:pt x="10" y="2"/>
                      <a:pt x="11" y="2"/>
                      <a:pt x="11" y="3"/>
                    </a:cubicBezTo>
                    <a:cubicBezTo>
                      <a:pt x="11" y="3"/>
                      <a:pt x="11" y="3"/>
                      <a:pt x="11" y="4"/>
                    </a:cubicBezTo>
                    <a:cubicBezTo>
                      <a:pt x="11" y="16"/>
                      <a:pt x="11" y="16"/>
                      <a:pt x="11" y="16"/>
                    </a:cubicBezTo>
                    <a:cubicBezTo>
                      <a:pt x="16" y="11"/>
                      <a:pt x="21" y="7"/>
                      <a:pt x="26" y="4"/>
                    </a:cubicBezTo>
                    <a:cubicBezTo>
                      <a:pt x="30" y="1"/>
                      <a:pt x="35" y="0"/>
                      <a:pt x="39" y="0"/>
                    </a:cubicBezTo>
                    <a:cubicBezTo>
                      <a:pt x="43" y="0"/>
                      <a:pt x="46" y="1"/>
                      <a:pt x="49" y="2"/>
                    </a:cubicBezTo>
                    <a:cubicBezTo>
                      <a:pt x="52" y="2"/>
                      <a:pt x="55" y="4"/>
                      <a:pt x="57" y="5"/>
                    </a:cubicBezTo>
                    <a:cubicBezTo>
                      <a:pt x="59" y="7"/>
                      <a:pt x="61" y="9"/>
                      <a:pt x="63" y="11"/>
                    </a:cubicBezTo>
                    <a:cubicBezTo>
                      <a:pt x="64" y="13"/>
                      <a:pt x="65" y="16"/>
                      <a:pt x="66" y="18"/>
                    </a:cubicBezTo>
                    <a:cubicBezTo>
                      <a:pt x="69" y="15"/>
                      <a:pt x="72" y="12"/>
                      <a:pt x="75" y="10"/>
                    </a:cubicBezTo>
                    <a:cubicBezTo>
                      <a:pt x="78" y="7"/>
                      <a:pt x="80" y="6"/>
                      <a:pt x="83" y="4"/>
                    </a:cubicBezTo>
                    <a:cubicBezTo>
                      <a:pt x="85" y="3"/>
                      <a:pt x="88" y="2"/>
                      <a:pt x="90" y="1"/>
                    </a:cubicBezTo>
                    <a:cubicBezTo>
                      <a:pt x="92" y="1"/>
                      <a:pt x="94" y="0"/>
                      <a:pt x="97" y="0"/>
                    </a:cubicBezTo>
                    <a:cubicBezTo>
                      <a:pt x="102" y="0"/>
                      <a:pt x="107" y="1"/>
                      <a:pt x="111" y="3"/>
                    </a:cubicBezTo>
                    <a:cubicBezTo>
                      <a:pt x="115" y="5"/>
                      <a:pt x="118" y="8"/>
                      <a:pt x="120" y="11"/>
                    </a:cubicBezTo>
                    <a:cubicBezTo>
                      <a:pt x="122" y="14"/>
                      <a:pt x="124" y="18"/>
                      <a:pt x="125" y="23"/>
                    </a:cubicBezTo>
                    <a:cubicBezTo>
                      <a:pt x="126" y="27"/>
                      <a:pt x="126" y="32"/>
                      <a:pt x="126" y="37"/>
                    </a:cubicBezTo>
                    <a:lnTo>
                      <a:pt x="126" y="92"/>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0" name="Freeform 13">
                <a:extLst>
                  <a:ext uri="{FF2B5EF4-FFF2-40B4-BE49-F238E27FC236}">
                    <a16:creationId xmlns:a16="http://schemas.microsoft.com/office/drawing/2014/main" id="{EBCA12D6-255D-D17B-72FD-A7FE32B9E898}"/>
                  </a:ext>
                </a:extLst>
              </p:cNvPr>
              <p:cNvSpPr>
                <a:spLocks noEditPoints="1"/>
              </p:cNvSpPr>
              <p:nvPr/>
            </p:nvSpPr>
            <p:spPr bwMode="auto">
              <a:xfrm>
                <a:off x="6468481" y="6333955"/>
                <a:ext cx="77168" cy="139337"/>
              </a:xfrm>
              <a:custGeom>
                <a:avLst/>
                <a:gdLst>
                  <a:gd name="T0" fmla="*/ 77 w 77"/>
                  <a:gd name="T1" fmla="*/ 89 h 138"/>
                  <a:gd name="T2" fmla="*/ 75 w 77"/>
                  <a:gd name="T3" fmla="*/ 109 h 138"/>
                  <a:gd name="T4" fmla="*/ 67 w 77"/>
                  <a:gd name="T5" fmla="*/ 125 h 138"/>
                  <a:gd name="T6" fmla="*/ 55 w 77"/>
                  <a:gd name="T7" fmla="*/ 134 h 138"/>
                  <a:gd name="T8" fmla="*/ 39 w 77"/>
                  <a:gd name="T9" fmla="*/ 138 h 138"/>
                  <a:gd name="T10" fmla="*/ 31 w 77"/>
                  <a:gd name="T11" fmla="*/ 137 h 138"/>
                  <a:gd name="T12" fmla="*/ 25 w 77"/>
                  <a:gd name="T13" fmla="*/ 134 h 138"/>
                  <a:gd name="T14" fmla="*/ 18 w 77"/>
                  <a:gd name="T15" fmla="*/ 130 h 138"/>
                  <a:gd name="T16" fmla="*/ 10 w 77"/>
                  <a:gd name="T17" fmla="*/ 123 h 138"/>
                  <a:gd name="T18" fmla="*/ 10 w 77"/>
                  <a:gd name="T19" fmla="*/ 134 h 138"/>
                  <a:gd name="T20" fmla="*/ 10 w 77"/>
                  <a:gd name="T21" fmla="*/ 135 h 138"/>
                  <a:gd name="T22" fmla="*/ 9 w 77"/>
                  <a:gd name="T23" fmla="*/ 136 h 138"/>
                  <a:gd name="T24" fmla="*/ 7 w 77"/>
                  <a:gd name="T25" fmla="*/ 137 h 138"/>
                  <a:gd name="T26" fmla="*/ 5 w 77"/>
                  <a:gd name="T27" fmla="*/ 137 h 138"/>
                  <a:gd name="T28" fmla="*/ 2 w 77"/>
                  <a:gd name="T29" fmla="*/ 137 h 138"/>
                  <a:gd name="T30" fmla="*/ 1 w 77"/>
                  <a:gd name="T31" fmla="*/ 136 h 138"/>
                  <a:gd name="T32" fmla="*/ 0 w 77"/>
                  <a:gd name="T33" fmla="*/ 135 h 138"/>
                  <a:gd name="T34" fmla="*/ 0 w 77"/>
                  <a:gd name="T35" fmla="*/ 134 h 138"/>
                  <a:gd name="T36" fmla="*/ 0 w 77"/>
                  <a:gd name="T37" fmla="*/ 3 h 138"/>
                  <a:gd name="T38" fmla="*/ 0 w 77"/>
                  <a:gd name="T39" fmla="*/ 1 h 138"/>
                  <a:gd name="T40" fmla="*/ 1 w 77"/>
                  <a:gd name="T41" fmla="*/ 1 h 138"/>
                  <a:gd name="T42" fmla="*/ 3 w 77"/>
                  <a:gd name="T43" fmla="*/ 0 h 138"/>
                  <a:gd name="T44" fmla="*/ 5 w 77"/>
                  <a:gd name="T45" fmla="*/ 0 h 138"/>
                  <a:gd name="T46" fmla="*/ 8 w 77"/>
                  <a:gd name="T47" fmla="*/ 0 h 138"/>
                  <a:gd name="T48" fmla="*/ 10 w 77"/>
                  <a:gd name="T49" fmla="*/ 1 h 138"/>
                  <a:gd name="T50" fmla="*/ 11 w 77"/>
                  <a:gd name="T51" fmla="*/ 1 h 138"/>
                  <a:gd name="T52" fmla="*/ 11 w 77"/>
                  <a:gd name="T53" fmla="*/ 3 h 138"/>
                  <a:gd name="T54" fmla="*/ 11 w 77"/>
                  <a:gd name="T55" fmla="*/ 58 h 138"/>
                  <a:gd name="T56" fmla="*/ 19 w 77"/>
                  <a:gd name="T57" fmla="*/ 50 h 138"/>
                  <a:gd name="T58" fmla="*/ 27 w 77"/>
                  <a:gd name="T59" fmla="*/ 46 h 138"/>
                  <a:gd name="T60" fmla="*/ 34 w 77"/>
                  <a:gd name="T61" fmla="*/ 43 h 138"/>
                  <a:gd name="T62" fmla="*/ 41 w 77"/>
                  <a:gd name="T63" fmla="*/ 42 h 138"/>
                  <a:gd name="T64" fmla="*/ 58 w 77"/>
                  <a:gd name="T65" fmla="*/ 46 h 138"/>
                  <a:gd name="T66" fmla="*/ 69 w 77"/>
                  <a:gd name="T67" fmla="*/ 56 h 138"/>
                  <a:gd name="T68" fmla="*/ 75 w 77"/>
                  <a:gd name="T69" fmla="*/ 71 h 138"/>
                  <a:gd name="T70" fmla="*/ 77 w 77"/>
                  <a:gd name="T71" fmla="*/ 89 h 138"/>
                  <a:gd name="T72" fmla="*/ 65 w 77"/>
                  <a:gd name="T73" fmla="*/ 91 h 138"/>
                  <a:gd name="T74" fmla="*/ 64 w 77"/>
                  <a:gd name="T75" fmla="*/ 76 h 138"/>
                  <a:gd name="T76" fmla="*/ 60 w 77"/>
                  <a:gd name="T77" fmla="*/ 64 h 138"/>
                  <a:gd name="T78" fmla="*/ 52 w 77"/>
                  <a:gd name="T79" fmla="*/ 55 h 138"/>
                  <a:gd name="T80" fmla="*/ 40 w 77"/>
                  <a:gd name="T81" fmla="*/ 52 h 138"/>
                  <a:gd name="T82" fmla="*/ 34 w 77"/>
                  <a:gd name="T83" fmla="*/ 53 h 138"/>
                  <a:gd name="T84" fmla="*/ 27 w 77"/>
                  <a:gd name="T85" fmla="*/ 56 h 138"/>
                  <a:gd name="T86" fmla="*/ 19 w 77"/>
                  <a:gd name="T87" fmla="*/ 62 h 138"/>
                  <a:gd name="T88" fmla="*/ 11 w 77"/>
                  <a:gd name="T89" fmla="*/ 71 h 138"/>
                  <a:gd name="T90" fmla="*/ 11 w 77"/>
                  <a:gd name="T91" fmla="*/ 110 h 138"/>
                  <a:gd name="T92" fmla="*/ 26 w 77"/>
                  <a:gd name="T93" fmla="*/ 123 h 138"/>
                  <a:gd name="T94" fmla="*/ 40 w 77"/>
                  <a:gd name="T95" fmla="*/ 128 h 138"/>
                  <a:gd name="T96" fmla="*/ 51 w 77"/>
                  <a:gd name="T97" fmla="*/ 125 h 138"/>
                  <a:gd name="T98" fmla="*/ 59 w 77"/>
                  <a:gd name="T99" fmla="*/ 116 h 138"/>
                  <a:gd name="T100" fmla="*/ 63 w 77"/>
                  <a:gd name="T101" fmla="*/ 104 h 138"/>
                  <a:gd name="T102" fmla="*/ 65 w 77"/>
                  <a:gd name="T103" fmla="*/ 9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 h="138">
                    <a:moveTo>
                      <a:pt x="77" y="89"/>
                    </a:moveTo>
                    <a:cubicBezTo>
                      <a:pt x="77" y="96"/>
                      <a:pt x="76" y="103"/>
                      <a:pt x="75" y="109"/>
                    </a:cubicBezTo>
                    <a:cubicBezTo>
                      <a:pt x="73" y="115"/>
                      <a:pt x="71" y="120"/>
                      <a:pt x="67" y="125"/>
                    </a:cubicBezTo>
                    <a:cubicBezTo>
                      <a:pt x="64" y="129"/>
                      <a:pt x="60" y="132"/>
                      <a:pt x="55" y="134"/>
                    </a:cubicBezTo>
                    <a:cubicBezTo>
                      <a:pt x="51" y="137"/>
                      <a:pt x="45" y="138"/>
                      <a:pt x="39" y="138"/>
                    </a:cubicBezTo>
                    <a:cubicBezTo>
                      <a:pt x="36" y="138"/>
                      <a:pt x="34" y="138"/>
                      <a:pt x="31" y="137"/>
                    </a:cubicBezTo>
                    <a:cubicBezTo>
                      <a:pt x="29" y="136"/>
                      <a:pt x="27" y="136"/>
                      <a:pt x="25" y="134"/>
                    </a:cubicBezTo>
                    <a:cubicBezTo>
                      <a:pt x="22" y="133"/>
                      <a:pt x="20" y="132"/>
                      <a:pt x="18" y="130"/>
                    </a:cubicBezTo>
                    <a:cubicBezTo>
                      <a:pt x="16" y="128"/>
                      <a:pt x="13" y="125"/>
                      <a:pt x="10" y="123"/>
                    </a:cubicBezTo>
                    <a:cubicBezTo>
                      <a:pt x="10" y="134"/>
                      <a:pt x="10" y="134"/>
                      <a:pt x="10" y="134"/>
                    </a:cubicBezTo>
                    <a:cubicBezTo>
                      <a:pt x="10" y="135"/>
                      <a:pt x="10" y="135"/>
                      <a:pt x="10" y="135"/>
                    </a:cubicBezTo>
                    <a:cubicBezTo>
                      <a:pt x="10" y="136"/>
                      <a:pt x="10" y="136"/>
                      <a:pt x="9" y="136"/>
                    </a:cubicBezTo>
                    <a:cubicBezTo>
                      <a:pt x="9" y="136"/>
                      <a:pt x="8" y="137"/>
                      <a:pt x="7" y="137"/>
                    </a:cubicBezTo>
                    <a:cubicBezTo>
                      <a:pt x="7" y="137"/>
                      <a:pt x="6" y="137"/>
                      <a:pt x="5" y="137"/>
                    </a:cubicBezTo>
                    <a:cubicBezTo>
                      <a:pt x="4" y="137"/>
                      <a:pt x="3" y="137"/>
                      <a:pt x="2" y="137"/>
                    </a:cubicBezTo>
                    <a:cubicBezTo>
                      <a:pt x="2" y="137"/>
                      <a:pt x="1" y="136"/>
                      <a:pt x="1" y="136"/>
                    </a:cubicBezTo>
                    <a:cubicBezTo>
                      <a:pt x="0" y="136"/>
                      <a:pt x="0" y="136"/>
                      <a:pt x="0" y="135"/>
                    </a:cubicBezTo>
                    <a:cubicBezTo>
                      <a:pt x="0" y="135"/>
                      <a:pt x="0" y="135"/>
                      <a:pt x="0" y="134"/>
                    </a:cubicBezTo>
                    <a:cubicBezTo>
                      <a:pt x="0" y="3"/>
                      <a:pt x="0" y="3"/>
                      <a:pt x="0" y="3"/>
                    </a:cubicBezTo>
                    <a:cubicBezTo>
                      <a:pt x="0" y="2"/>
                      <a:pt x="0" y="2"/>
                      <a:pt x="0" y="1"/>
                    </a:cubicBezTo>
                    <a:cubicBezTo>
                      <a:pt x="0" y="1"/>
                      <a:pt x="0" y="1"/>
                      <a:pt x="1" y="1"/>
                    </a:cubicBezTo>
                    <a:cubicBezTo>
                      <a:pt x="1" y="0"/>
                      <a:pt x="2" y="0"/>
                      <a:pt x="3" y="0"/>
                    </a:cubicBezTo>
                    <a:cubicBezTo>
                      <a:pt x="3" y="0"/>
                      <a:pt x="4" y="0"/>
                      <a:pt x="5" y="0"/>
                    </a:cubicBezTo>
                    <a:cubicBezTo>
                      <a:pt x="7" y="0"/>
                      <a:pt x="8" y="0"/>
                      <a:pt x="8" y="0"/>
                    </a:cubicBezTo>
                    <a:cubicBezTo>
                      <a:pt x="9" y="0"/>
                      <a:pt x="10" y="0"/>
                      <a:pt x="10" y="1"/>
                    </a:cubicBezTo>
                    <a:cubicBezTo>
                      <a:pt x="11" y="1"/>
                      <a:pt x="11" y="1"/>
                      <a:pt x="11" y="1"/>
                    </a:cubicBezTo>
                    <a:cubicBezTo>
                      <a:pt x="11" y="2"/>
                      <a:pt x="11" y="2"/>
                      <a:pt x="11" y="3"/>
                    </a:cubicBezTo>
                    <a:cubicBezTo>
                      <a:pt x="11" y="58"/>
                      <a:pt x="11" y="58"/>
                      <a:pt x="11" y="58"/>
                    </a:cubicBezTo>
                    <a:cubicBezTo>
                      <a:pt x="14" y="55"/>
                      <a:pt x="17" y="52"/>
                      <a:pt x="19" y="50"/>
                    </a:cubicBezTo>
                    <a:cubicBezTo>
                      <a:pt x="22" y="48"/>
                      <a:pt x="24" y="47"/>
                      <a:pt x="27" y="46"/>
                    </a:cubicBezTo>
                    <a:cubicBezTo>
                      <a:pt x="29" y="44"/>
                      <a:pt x="32" y="44"/>
                      <a:pt x="34" y="43"/>
                    </a:cubicBezTo>
                    <a:cubicBezTo>
                      <a:pt x="36" y="42"/>
                      <a:pt x="39" y="42"/>
                      <a:pt x="41" y="42"/>
                    </a:cubicBezTo>
                    <a:cubicBezTo>
                      <a:pt x="48" y="42"/>
                      <a:pt x="53" y="43"/>
                      <a:pt x="58" y="46"/>
                    </a:cubicBezTo>
                    <a:cubicBezTo>
                      <a:pt x="62" y="48"/>
                      <a:pt x="66" y="52"/>
                      <a:pt x="69" y="56"/>
                    </a:cubicBezTo>
                    <a:cubicBezTo>
                      <a:pt x="72" y="60"/>
                      <a:pt x="74" y="65"/>
                      <a:pt x="75" y="71"/>
                    </a:cubicBezTo>
                    <a:cubicBezTo>
                      <a:pt x="76" y="76"/>
                      <a:pt x="77" y="83"/>
                      <a:pt x="77" y="89"/>
                    </a:cubicBezTo>
                    <a:close/>
                    <a:moveTo>
                      <a:pt x="65" y="91"/>
                    </a:moveTo>
                    <a:cubicBezTo>
                      <a:pt x="65" y="86"/>
                      <a:pt x="64" y="81"/>
                      <a:pt x="64" y="76"/>
                    </a:cubicBezTo>
                    <a:cubicBezTo>
                      <a:pt x="63" y="72"/>
                      <a:pt x="62" y="68"/>
                      <a:pt x="60" y="64"/>
                    </a:cubicBezTo>
                    <a:cubicBezTo>
                      <a:pt x="58" y="61"/>
                      <a:pt x="55" y="58"/>
                      <a:pt x="52" y="55"/>
                    </a:cubicBezTo>
                    <a:cubicBezTo>
                      <a:pt x="49" y="53"/>
                      <a:pt x="45" y="52"/>
                      <a:pt x="40" y="52"/>
                    </a:cubicBezTo>
                    <a:cubicBezTo>
                      <a:pt x="38" y="52"/>
                      <a:pt x="36" y="53"/>
                      <a:pt x="34" y="53"/>
                    </a:cubicBezTo>
                    <a:cubicBezTo>
                      <a:pt x="31" y="54"/>
                      <a:pt x="29" y="55"/>
                      <a:pt x="27" y="56"/>
                    </a:cubicBezTo>
                    <a:cubicBezTo>
                      <a:pt x="24" y="58"/>
                      <a:pt x="22" y="60"/>
                      <a:pt x="19" y="62"/>
                    </a:cubicBezTo>
                    <a:cubicBezTo>
                      <a:pt x="17" y="65"/>
                      <a:pt x="14" y="68"/>
                      <a:pt x="11" y="71"/>
                    </a:cubicBezTo>
                    <a:cubicBezTo>
                      <a:pt x="11" y="110"/>
                      <a:pt x="11" y="110"/>
                      <a:pt x="11" y="110"/>
                    </a:cubicBezTo>
                    <a:cubicBezTo>
                      <a:pt x="16" y="115"/>
                      <a:pt x="21" y="120"/>
                      <a:pt x="26" y="123"/>
                    </a:cubicBezTo>
                    <a:cubicBezTo>
                      <a:pt x="30" y="126"/>
                      <a:pt x="35" y="128"/>
                      <a:pt x="40" y="128"/>
                    </a:cubicBezTo>
                    <a:cubicBezTo>
                      <a:pt x="44" y="128"/>
                      <a:pt x="48" y="127"/>
                      <a:pt x="51" y="125"/>
                    </a:cubicBezTo>
                    <a:cubicBezTo>
                      <a:pt x="54" y="122"/>
                      <a:pt x="57" y="120"/>
                      <a:pt x="59" y="116"/>
                    </a:cubicBezTo>
                    <a:cubicBezTo>
                      <a:pt x="61" y="113"/>
                      <a:pt x="63" y="109"/>
                      <a:pt x="63" y="104"/>
                    </a:cubicBezTo>
                    <a:cubicBezTo>
                      <a:pt x="64" y="100"/>
                      <a:pt x="65" y="95"/>
                      <a:pt x="65" y="91"/>
                    </a:cubicBez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1" name="Freeform 14">
                <a:extLst>
                  <a:ext uri="{FF2B5EF4-FFF2-40B4-BE49-F238E27FC236}">
                    <a16:creationId xmlns:a16="http://schemas.microsoft.com/office/drawing/2014/main" id="{0E282B27-ACED-D11B-449C-2DEF3BC6F1B1}"/>
                  </a:ext>
                </a:extLst>
              </p:cNvPr>
              <p:cNvSpPr>
                <a:spLocks noEditPoints="1"/>
              </p:cNvSpPr>
              <p:nvPr/>
            </p:nvSpPr>
            <p:spPr bwMode="auto">
              <a:xfrm>
                <a:off x="6556942" y="6375380"/>
                <a:ext cx="80931" cy="97912"/>
              </a:xfrm>
              <a:custGeom>
                <a:avLst/>
                <a:gdLst>
                  <a:gd name="T0" fmla="*/ 78 w 78"/>
                  <a:gd name="T1" fmla="*/ 43 h 96"/>
                  <a:gd name="T2" fmla="*/ 76 w 78"/>
                  <a:gd name="T3" fmla="*/ 48 h 96"/>
                  <a:gd name="T4" fmla="*/ 73 w 78"/>
                  <a:gd name="T5" fmla="*/ 50 h 96"/>
                  <a:gd name="T6" fmla="*/ 12 w 78"/>
                  <a:gd name="T7" fmla="*/ 50 h 96"/>
                  <a:gd name="T8" fmla="*/ 14 w 78"/>
                  <a:gd name="T9" fmla="*/ 64 h 96"/>
                  <a:gd name="T10" fmla="*/ 19 w 78"/>
                  <a:gd name="T11" fmla="*/ 76 h 96"/>
                  <a:gd name="T12" fmla="*/ 29 w 78"/>
                  <a:gd name="T13" fmla="*/ 83 h 96"/>
                  <a:gd name="T14" fmla="*/ 44 w 78"/>
                  <a:gd name="T15" fmla="*/ 86 h 96"/>
                  <a:gd name="T16" fmla="*/ 55 w 78"/>
                  <a:gd name="T17" fmla="*/ 85 h 96"/>
                  <a:gd name="T18" fmla="*/ 63 w 78"/>
                  <a:gd name="T19" fmla="*/ 82 h 96"/>
                  <a:gd name="T20" fmla="*/ 69 w 78"/>
                  <a:gd name="T21" fmla="*/ 80 h 96"/>
                  <a:gd name="T22" fmla="*/ 72 w 78"/>
                  <a:gd name="T23" fmla="*/ 79 h 96"/>
                  <a:gd name="T24" fmla="*/ 73 w 78"/>
                  <a:gd name="T25" fmla="*/ 79 h 96"/>
                  <a:gd name="T26" fmla="*/ 74 w 78"/>
                  <a:gd name="T27" fmla="*/ 80 h 96"/>
                  <a:gd name="T28" fmla="*/ 75 w 78"/>
                  <a:gd name="T29" fmla="*/ 82 h 96"/>
                  <a:gd name="T30" fmla="*/ 75 w 78"/>
                  <a:gd name="T31" fmla="*/ 84 h 96"/>
                  <a:gd name="T32" fmla="*/ 75 w 78"/>
                  <a:gd name="T33" fmla="*/ 85 h 96"/>
                  <a:gd name="T34" fmla="*/ 74 w 78"/>
                  <a:gd name="T35" fmla="*/ 86 h 96"/>
                  <a:gd name="T36" fmla="*/ 74 w 78"/>
                  <a:gd name="T37" fmla="*/ 88 h 96"/>
                  <a:gd name="T38" fmla="*/ 73 w 78"/>
                  <a:gd name="T39" fmla="*/ 88 h 96"/>
                  <a:gd name="T40" fmla="*/ 70 w 78"/>
                  <a:gd name="T41" fmla="*/ 90 h 96"/>
                  <a:gd name="T42" fmla="*/ 63 w 78"/>
                  <a:gd name="T43" fmla="*/ 93 h 96"/>
                  <a:gd name="T44" fmla="*/ 54 w 78"/>
                  <a:gd name="T45" fmla="*/ 95 h 96"/>
                  <a:gd name="T46" fmla="*/ 42 w 78"/>
                  <a:gd name="T47" fmla="*/ 96 h 96"/>
                  <a:gd name="T48" fmla="*/ 24 w 78"/>
                  <a:gd name="T49" fmla="*/ 93 h 96"/>
                  <a:gd name="T50" fmla="*/ 11 w 78"/>
                  <a:gd name="T51" fmla="*/ 84 h 96"/>
                  <a:gd name="T52" fmla="*/ 3 w 78"/>
                  <a:gd name="T53" fmla="*/ 69 h 96"/>
                  <a:gd name="T54" fmla="*/ 0 w 78"/>
                  <a:gd name="T55" fmla="*/ 48 h 96"/>
                  <a:gd name="T56" fmla="*/ 3 w 78"/>
                  <a:gd name="T57" fmla="*/ 28 h 96"/>
                  <a:gd name="T58" fmla="*/ 11 w 78"/>
                  <a:gd name="T59" fmla="*/ 13 h 96"/>
                  <a:gd name="T60" fmla="*/ 24 w 78"/>
                  <a:gd name="T61" fmla="*/ 3 h 96"/>
                  <a:gd name="T62" fmla="*/ 41 w 78"/>
                  <a:gd name="T63" fmla="*/ 0 h 96"/>
                  <a:gd name="T64" fmla="*/ 58 w 78"/>
                  <a:gd name="T65" fmla="*/ 4 h 96"/>
                  <a:gd name="T66" fmla="*/ 69 w 78"/>
                  <a:gd name="T67" fmla="*/ 12 h 96"/>
                  <a:gd name="T68" fmla="*/ 76 w 78"/>
                  <a:gd name="T69" fmla="*/ 26 h 96"/>
                  <a:gd name="T70" fmla="*/ 78 w 78"/>
                  <a:gd name="T71" fmla="*/ 41 h 96"/>
                  <a:gd name="T72" fmla="*/ 78 w 78"/>
                  <a:gd name="T73" fmla="*/ 43 h 96"/>
                  <a:gd name="T74" fmla="*/ 66 w 78"/>
                  <a:gd name="T75" fmla="*/ 40 h 96"/>
                  <a:gd name="T76" fmla="*/ 60 w 78"/>
                  <a:gd name="T77" fmla="*/ 18 h 96"/>
                  <a:gd name="T78" fmla="*/ 40 w 78"/>
                  <a:gd name="T79" fmla="*/ 10 h 96"/>
                  <a:gd name="T80" fmla="*/ 28 w 78"/>
                  <a:gd name="T81" fmla="*/ 13 h 96"/>
                  <a:gd name="T82" fmla="*/ 20 w 78"/>
                  <a:gd name="T83" fmla="*/ 19 h 96"/>
                  <a:gd name="T84" fmla="*/ 14 w 78"/>
                  <a:gd name="T85" fmla="*/ 29 h 96"/>
                  <a:gd name="T86" fmla="*/ 12 w 78"/>
                  <a:gd name="T87" fmla="*/ 40 h 96"/>
                  <a:gd name="T88" fmla="*/ 66 w 78"/>
                  <a:gd name="T89"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 h="96">
                    <a:moveTo>
                      <a:pt x="78" y="43"/>
                    </a:moveTo>
                    <a:cubicBezTo>
                      <a:pt x="78" y="46"/>
                      <a:pt x="78" y="47"/>
                      <a:pt x="76" y="48"/>
                    </a:cubicBezTo>
                    <a:cubicBezTo>
                      <a:pt x="75" y="49"/>
                      <a:pt x="74" y="50"/>
                      <a:pt x="73" y="50"/>
                    </a:cubicBezTo>
                    <a:cubicBezTo>
                      <a:pt x="12" y="50"/>
                      <a:pt x="12" y="50"/>
                      <a:pt x="12" y="50"/>
                    </a:cubicBezTo>
                    <a:cubicBezTo>
                      <a:pt x="12" y="55"/>
                      <a:pt x="13" y="60"/>
                      <a:pt x="14" y="64"/>
                    </a:cubicBezTo>
                    <a:cubicBezTo>
                      <a:pt x="15" y="69"/>
                      <a:pt x="17" y="73"/>
                      <a:pt x="19" y="76"/>
                    </a:cubicBezTo>
                    <a:cubicBezTo>
                      <a:pt x="22" y="79"/>
                      <a:pt x="25" y="81"/>
                      <a:pt x="29" y="83"/>
                    </a:cubicBezTo>
                    <a:cubicBezTo>
                      <a:pt x="33" y="85"/>
                      <a:pt x="38" y="86"/>
                      <a:pt x="44" y="86"/>
                    </a:cubicBezTo>
                    <a:cubicBezTo>
                      <a:pt x="48" y="86"/>
                      <a:pt x="51" y="85"/>
                      <a:pt x="55" y="85"/>
                    </a:cubicBezTo>
                    <a:cubicBezTo>
                      <a:pt x="58" y="84"/>
                      <a:pt x="61" y="83"/>
                      <a:pt x="63" y="82"/>
                    </a:cubicBezTo>
                    <a:cubicBezTo>
                      <a:pt x="66" y="81"/>
                      <a:pt x="67" y="81"/>
                      <a:pt x="69" y="80"/>
                    </a:cubicBezTo>
                    <a:cubicBezTo>
                      <a:pt x="71" y="79"/>
                      <a:pt x="72" y="79"/>
                      <a:pt x="72" y="79"/>
                    </a:cubicBezTo>
                    <a:cubicBezTo>
                      <a:pt x="73" y="79"/>
                      <a:pt x="73" y="79"/>
                      <a:pt x="73" y="79"/>
                    </a:cubicBezTo>
                    <a:cubicBezTo>
                      <a:pt x="74" y="79"/>
                      <a:pt x="74" y="80"/>
                      <a:pt x="74" y="80"/>
                    </a:cubicBezTo>
                    <a:cubicBezTo>
                      <a:pt x="74" y="80"/>
                      <a:pt x="74" y="81"/>
                      <a:pt x="75" y="82"/>
                    </a:cubicBezTo>
                    <a:cubicBezTo>
                      <a:pt x="75" y="82"/>
                      <a:pt x="75" y="83"/>
                      <a:pt x="75" y="84"/>
                    </a:cubicBezTo>
                    <a:cubicBezTo>
                      <a:pt x="75" y="84"/>
                      <a:pt x="75" y="85"/>
                      <a:pt x="75" y="85"/>
                    </a:cubicBezTo>
                    <a:cubicBezTo>
                      <a:pt x="75" y="86"/>
                      <a:pt x="74" y="86"/>
                      <a:pt x="74" y="86"/>
                    </a:cubicBezTo>
                    <a:cubicBezTo>
                      <a:pt x="74" y="87"/>
                      <a:pt x="74" y="87"/>
                      <a:pt x="74" y="88"/>
                    </a:cubicBezTo>
                    <a:cubicBezTo>
                      <a:pt x="74" y="88"/>
                      <a:pt x="73" y="88"/>
                      <a:pt x="73" y="88"/>
                    </a:cubicBezTo>
                    <a:cubicBezTo>
                      <a:pt x="73" y="89"/>
                      <a:pt x="72" y="89"/>
                      <a:pt x="70" y="90"/>
                    </a:cubicBezTo>
                    <a:cubicBezTo>
                      <a:pt x="68" y="91"/>
                      <a:pt x="66" y="92"/>
                      <a:pt x="63" y="93"/>
                    </a:cubicBezTo>
                    <a:cubicBezTo>
                      <a:pt x="61" y="93"/>
                      <a:pt x="58" y="94"/>
                      <a:pt x="54" y="95"/>
                    </a:cubicBezTo>
                    <a:cubicBezTo>
                      <a:pt x="50" y="95"/>
                      <a:pt x="46" y="96"/>
                      <a:pt x="42" y="96"/>
                    </a:cubicBezTo>
                    <a:cubicBezTo>
                      <a:pt x="35" y="96"/>
                      <a:pt x="29" y="95"/>
                      <a:pt x="24" y="93"/>
                    </a:cubicBezTo>
                    <a:cubicBezTo>
                      <a:pt x="19" y="91"/>
                      <a:pt x="14" y="88"/>
                      <a:pt x="11" y="84"/>
                    </a:cubicBezTo>
                    <a:cubicBezTo>
                      <a:pt x="7" y="80"/>
                      <a:pt x="4" y="75"/>
                      <a:pt x="3" y="69"/>
                    </a:cubicBezTo>
                    <a:cubicBezTo>
                      <a:pt x="1" y="63"/>
                      <a:pt x="0" y="56"/>
                      <a:pt x="0" y="48"/>
                    </a:cubicBezTo>
                    <a:cubicBezTo>
                      <a:pt x="0" y="41"/>
                      <a:pt x="1" y="34"/>
                      <a:pt x="3" y="28"/>
                    </a:cubicBezTo>
                    <a:cubicBezTo>
                      <a:pt x="5" y="22"/>
                      <a:pt x="7" y="17"/>
                      <a:pt x="11" y="13"/>
                    </a:cubicBezTo>
                    <a:cubicBezTo>
                      <a:pt x="14" y="9"/>
                      <a:pt x="19" y="6"/>
                      <a:pt x="24" y="3"/>
                    </a:cubicBezTo>
                    <a:cubicBezTo>
                      <a:pt x="29" y="1"/>
                      <a:pt x="35" y="0"/>
                      <a:pt x="41" y="0"/>
                    </a:cubicBezTo>
                    <a:cubicBezTo>
                      <a:pt x="47" y="0"/>
                      <a:pt x="53" y="1"/>
                      <a:pt x="58" y="4"/>
                    </a:cubicBezTo>
                    <a:cubicBezTo>
                      <a:pt x="62" y="6"/>
                      <a:pt x="66" y="9"/>
                      <a:pt x="69" y="12"/>
                    </a:cubicBezTo>
                    <a:cubicBezTo>
                      <a:pt x="72" y="16"/>
                      <a:pt x="75" y="21"/>
                      <a:pt x="76" y="26"/>
                    </a:cubicBezTo>
                    <a:cubicBezTo>
                      <a:pt x="77" y="30"/>
                      <a:pt x="78" y="36"/>
                      <a:pt x="78" y="41"/>
                    </a:cubicBezTo>
                    <a:lnTo>
                      <a:pt x="78" y="43"/>
                    </a:lnTo>
                    <a:close/>
                    <a:moveTo>
                      <a:pt x="66" y="40"/>
                    </a:moveTo>
                    <a:cubicBezTo>
                      <a:pt x="66" y="31"/>
                      <a:pt x="64" y="23"/>
                      <a:pt x="60" y="18"/>
                    </a:cubicBezTo>
                    <a:cubicBezTo>
                      <a:pt x="55" y="13"/>
                      <a:pt x="49" y="10"/>
                      <a:pt x="40" y="10"/>
                    </a:cubicBezTo>
                    <a:cubicBezTo>
                      <a:pt x="36" y="10"/>
                      <a:pt x="32" y="11"/>
                      <a:pt x="28" y="13"/>
                    </a:cubicBezTo>
                    <a:cubicBezTo>
                      <a:pt x="25" y="14"/>
                      <a:pt x="22" y="17"/>
                      <a:pt x="20" y="19"/>
                    </a:cubicBezTo>
                    <a:cubicBezTo>
                      <a:pt x="17" y="22"/>
                      <a:pt x="16" y="25"/>
                      <a:pt x="14" y="29"/>
                    </a:cubicBezTo>
                    <a:cubicBezTo>
                      <a:pt x="13" y="32"/>
                      <a:pt x="12" y="36"/>
                      <a:pt x="12" y="40"/>
                    </a:cubicBezTo>
                    <a:lnTo>
                      <a:pt x="66" y="40"/>
                    </a:ln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2" name="Freeform 15">
                <a:extLst>
                  <a:ext uri="{FF2B5EF4-FFF2-40B4-BE49-F238E27FC236}">
                    <a16:creationId xmlns:a16="http://schemas.microsoft.com/office/drawing/2014/main" id="{7976DB96-DE80-392A-9FE7-4B3B22FB1901}"/>
                  </a:ext>
                </a:extLst>
              </p:cNvPr>
              <p:cNvSpPr>
                <a:spLocks/>
              </p:cNvSpPr>
              <p:nvPr/>
            </p:nvSpPr>
            <p:spPr bwMode="auto">
              <a:xfrm>
                <a:off x="6654813" y="6375380"/>
                <a:ext cx="48935" cy="97912"/>
              </a:xfrm>
              <a:custGeom>
                <a:avLst/>
                <a:gdLst>
                  <a:gd name="T0" fmla="*/ 49 w 49"/>
                  <a:gd name="T1" fmla="*/ 8 h 95"/>
                  <a:gd name="T2" fmla="*/ 49 w 49"/>
                  <a:gd name="T3" fmla="*/ 11 h 95"/>
                  <a:gd name="T4" fmla="*/ 49 w 49"/>
                  <a:gd name="T5" fmla="*/ 12 h 95"/>
                  <a:gd name="T6" fmla="*/ 48 w 49"/>
                  <a:gd name="T7" fmla="*/ 13 h 95"/>
                  <a:gd name="T8" fmla="*/ 47 w 49"/>
                  <a:gd name="T9" fmla="*/ 14 h 95"/>
                  <a:gd name="T10" fmla="*/ 45 w 49"/>
                  <a:gd name="T11" fmla="*/ 13 h 95"/>
                  <a:gd name="T12" fmla="*/ 42 w 49"/>
                  <a:gd name="T13" fmla="*/ 12 h 95"/>
                  <a:gd name="T14" fmla="*/ 39 w 49"/>
                  <a:gd name="T15" fmla="*/ 11 h 95"/>
                  <a:gd name="T16" fmla="*/ 35 w 49"/>
                  <a:gd name="T17" fmla="*/ 11 h 95"/>
                  <a:gd name="T18" fmla="*/ 30 w 49"/>
                  <a:gd name="T19" fmla="*/ 12 h 95"/>
                  <a:gd name="T20" fmla="*/ 24 w 49"/>
                  <a:gd name="T21" fmla="*/ 16 h 95"/>
                  <a:gd name="T22" fmla="*/ 18 w 49"/>
                  <a:gd name="T23" fmla="*/ 22 h 95"/>
                  <a:gd name="T24" fmla="*/ 12 w 49"/>
                  <a:gd name="T25" fmla="*/ 32 h 95"/>
                  <a:gd name="T26" fmla="*/ 12 w 49"/>
                  <a:gd name="T27" fmla="*/ 92 h 95"/>
                  <a:gd name="T28" fmla="*/ 11 w 49"/>
                  <a:gd name="T29" fmla="*/ 93 h 95"/>
                  <a:gd name="T30" fmla="*/ 10 w 49"/>
                  <a:gd name="T31" fmla="*/ 94 h 95"/>
                  <a:gd name="T32" fmla="*/ 9 w 49"/>
                  <a:gd name="T33" fmla="*/ 95 h 95"/>
                  <a:gd name="T34" fmla="*/ 6 w 49"/>
                  <a:gd name="T35" fmla="*/ 95 h 95"/>
                  <a:gd name="T36" fmla="*/ 3 w 49"/>
                  <a:gd name="T37" fmla="*/ 95 h 95"/>
                  <a:gd name="T38" fmla="*/ 1 w 49"/>
                  <a:gd name="T39" fmla="*/ 94 h 95"/>
                  <a:gd name="T40" fmla="*/ 0 w 49"/>
                  <a:gd name="T41" fmla="*/ 93 h 95"/>
                  <a:gd name="T42" fmla="*/ 0 w 49"/>
                  <a:gd name="T43" fmla="*/ 92 h 95"/>
                  <a:gd name="T44" fmla="*/ 0 w 49"/>
                  <a:gd name="T45" fmla="*/ 4 h 95"/>
                  <a:gd name="T46" fmla="*/ 0 w 49"/>
                  <a:gd name="T47" fmla="*/ 3 h 95"/>
                  <a:gd name="T48" fmla="*/ 1 w 49"/>
                  <a:gd name="T49" fmla="*/ 2 h 95"/>
                  <a:gd name="T50" fmla="*/ 3 w 49"/>
                  <a:gd name="T51" fmla="*/ 1 h 95"/>
                  <a:gd name="T52" fmla="*/ 6 w 49"/>
                  <a:gd name="T53" fmla="*/ 1 h 95"/>
                  <a:gd name="T54" fmla="*/ 8 w 49"/>
                  <a:gd name="T55" fmla="*/ 1 h 95"/>
                  <a:gd name="T56" fmla="*/ 10 w 49"/>
                  <a:gd name="T57" fmla="*/ 2 h 95"/>
                  <a:gd name="T58" fmla="*/ 11 w 49"/>
                  <a:gd name="T59" fmla="*/ 3 h 95"/>
                  <a:gd name="T60" fmla="*/ 11 w 49"/>
                  <a:gd name="T61" fmla="*/ 4 h 95"/>
                  <a:gd name="T62" fmla="*/ 11 w 49"/>
                  <a:gd name="T63" fmla="*/ 18 h 95"/>
                  <a:gd name="T64" fmla="*/ 18 w 49"/>
                  <a:gd name="T65" fmla="*/ 9 h 95"/>
                  <a:gd name="T66" fmla="*/ 24 w 49"/>
                  <a:gd name="T67" fmla="*/ 3 h 95"/>
                  <a:gd name="T68" fmla="*/ 30 w 49"/>
                  <a:gd name="T69" fmla="*/ 1 h 95"/>
                  <a:gd name="T70" fmla="*/ 36 w 49"/>
                  <a:gd name="T71" fmla="*/ 0 h 95"/>
                  <a:gd name="T72" fmla="*/ 39 w 49"/>
                  <a:gd name="T73" fmla="*/ 0 h 95"/>
                  <a:gd name="T74" fmla="*/ 42 w 49"/>
                  <a:gd name="T75" fmla="*/ 1 h 95"/>
                  <a:gd name="T76" fmla="*/ 46 w 49"/>
                  <a:gd name="T77" fmla="*/ 2 h 95"/>
                  <a:gd name="T78" fmla="*/ 48 w 49"/>
                  <a:gd name="T79" fmla="*/ 3 h 95"/>
                  <a:gd name="T80" fmla="*/ 49 w 49"/>
                  <a:gd name="T81" fmla="*/ 4 h 95"/>
                  <a:gd name="T82" fmla="*/ 49 w 49"/>
                  <a:gd name="T83" fmla="*/ 4 h 95"/>
                  <a:gd name="T84" fmla="*/ 49 w 49"/>
                  <a:gd name="T85" fmla="*/ 6 h 95"/>
                  <a:gd name="T86" fmla="*/ 49 w 49"/>
                  <a:gd name="T87"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 h="95">
                    <a:moveTo>
                      <a:pt x="49" y="8"/>
                    </a:moveTo>
                    <a:cubicBezTo>
                      <a:pt x="49" y="9"/>
                      <a:pt x="49" y="10"/>
                      <a:pt x="49" y="11"/>
                    </a:cubicBezTo>
                    <a:cubicBezTo>
                      <a:pt x="49" y="11"/>
                      <a:pt x="49" y="12"/>
                      <a:pt x="49" y="12"/>
                    </a:cubicBezTo>
                    <a:cubicBezTo>
                      <a:pt x="49" y="13"/>
                      <a:pt x="48" y="13"/>
                      <a:pt x="48" y="13"/>
                    </a:cubicBezTo>
                    <a:cubicBezTo>
                      <a:pt x="48" y="14"/>
                      <a:pt x="48" y="14"/>
                      <a:pt x="47" y="14"/>
                    </a:cubicBezTo>
                    <a:cubicBezTo>
                      <a:pt x="47" y="14"/>
                      <a:pt x="46" y="14"/>
                      <a:pt x="45" y="13"/>
                    </a:cubicBezTo>
                    <a:cubicBezTo>
                      <a:pt x="44" y="13"/>
                      <a:pt x="43" y="13"/>
                      <a:pt x="42" y="12"/>
                    </a:cubicBezTo>
                    <a:cubicBezTo>
                      <a:pt x="41" y="12"/>
                      <a:pt x="40" y="12"/>
                      <a:pt x="39" y="11"/>
                    </a:cubicBezTo>
                    <a:cubicBezTo>
                      <a:pt x="38" y="11"/>
                      <a:pt x="36" y="11"/>
                      <a:pt x="35" y="11"/>
                    </a:cubicBezTo>
                    <a:cubicBezTo>
                      <a:pt x="33" y="11"/>
                      <a:pt x="31" y="11"/>
                      <a:pt x="30" y="12"/>
                    </a:cubicBezTo>
                    <a:cubicBezTo>
                      <a:pt x="28" y="13"/>
                      <a:pt x="26" y="14"/>
                      <a:pt x="24" y="16"/>
                    </a:cubicBezTo>
                    <a:cubicBezTo>
                      <a:pt x="22" y="17"/>
                      <a:pt x="20" y="20"/>
                      <a:pt x="18" y="22"/>
                    </a:cubicBezTo>
                    <a:cubicBezTo>
                      <a:pt x="16" y="25"/>
                      <a:pt x="14" y="28"/>
                      <a:pt x="12" y="32"/>
                    </a:cubicBezTo>
                    <a:cubicBezTo>
                      <a:pt x="12" y="92"/>
                      <a:pt x="12" y="92"/>
                      <a:pt x="12" y="92"/>
                    </a:cubicBezTo>
                    <a:cubicBezTo>
                      <a:pt x="12" y="93"/>
                      <a:pt x="12" y="93"/>
                      <a:pt x="11" y="93"/>
                    </a:cubicBezTo>
                    <a:cubicBezTo>
                      <a:pt x="11" y="94"/>
                      <a:pt x="11" y="94"/>
                      <a:pt x="10" y="94"/>
                    </a:cubicBezTo>
                    <a:cubicBezTo>
                      <a:pt x="10" y="94"/>
                      <a:pt x="9" y="94"/>
                      <a:pt x="9" y="95"/>
                    </a:cubicBezTo>
                    <a:cubicBezTo>
                      <a:pt x="8" y="95"/>
                      <a:pt x="7" y="95"/>
                      <a:pt x="6" y="95"/>
                    </a:cubicBezTo>
                    <a:cubicBezTo>
                      <a:pt x="5" y="95"/>
                      <a:pt x="4" y="95"/>
                      <a:pt x="3" y="95"/>
                    </a:cubicBezTo>
                    <a:cubicBezTo>
                      <a:pt x="2" y="94"/>
                      <a:pt x="2" y="94"/>
                      <a:pt x="1" y="94"/>
                    </a:cubicBezTo>
                    <a:cubicBezTo>
                      <a:pt x="1" y="94"/>
                      <a:pt x="0" y="94"/>
                      <a:pt x="0" y="93"/>
                    </a:cubicBezTo>
                    <a:cubicBezTo>
                      <a:pt x="0" y="93"/>
                      <a:pt x="0" y="93"/>
                      <a:pt x="0" y="92"/>
                    </a:cubicBezTo>
                    <a:cubicBezTo>
                      <a:pt x="0" y="4"/>
                      <a:pt x="0" y="4"/>
                      <a:pt x="0" y="4"/>
                    </a:cubicBezTo>
                    <a:cubicBezTo>
                      <a:pt x="0" y="3"/>
                      <a:pt x="0" y="3"/>
                      <a:pt x="0" y="3"/>
                    </a:cubicBezTo>
                    <a:cubicBezTo>
                      <a:pt x="0" y="2"/>
                      <a:pt x="1" y="2"/>
                      <a:pt x="1" y="2"/>
                    </a:cubicBezTo>
                    <a:cubicBezTo>
                      <a:pt x="2" y="2"/>
                      <a:pt x="2" y="2"/>
                      <a:pt x="3" y="1"/>
                    </a:cubicBezTo>
                    <a:cubicBezTo>
                      <a:pt x="4" y="1"/>
                      <a:pt x="4" y="1"/>
                      <a:pt x="6" y="1"/>
                    </a:cubicBezTo>
                    <a:cubicBezTo>
                      <a:pt x="7" y="1"/>
                      <a:pt x="8" y="1"/>
                      <a:pt x="8" y="1"/>
                    </a:cubicBezTo>
                    <a:cubicBezTo>
                      <a:pt x="9" y="2"/>
                      <a:pt x="10" y="2"/>
                      <a:pt x="10" y="2"/>
                    </a:cubicBezTo>
                    <a:cubicBezTo>
                      <a:pt x="10" y="2"/>
                      <a:pt x="11" y="2"/>
                      <a:pt x="11" y="3"/>
                    </a:cubicBezTo>
                    <a:cubicBezTo>
                      <a:pt x="11" y="3"/>
                      <a:pt x="11" y="3"/>
                      <a:pt x="11" y="4"/>
                    </a:cubicBezTo>
                    <a:cubicBezTo>
                      <a:pt x="11" y="18"/>
                      <a:pt x="11" y="18"/>
                      <a:pt x="11" y="18"/>
                    </a:cubicBezTo>
                    <a:cubicBezTo>
                      <a:pt x="14" y="14"/>
                      <a:pt x="16" y="11"/>
                      <a:pt x="18" y="9"/>
                    </a:cubicBezTo>
                    <a:cubicBezTo>
                      <a:pt x="20" y="7"/>
                      <a:pt x="22" y="5"/>
                      <a:pt x="24" y="3"/>
                    </a:cubicBezTo>
                    <a:cubicBezTo>
                      <a:pt x="26" y="2"/>
                      <a:pt x="28" y="1"/>
                      <a:pt x="30" y="1"/>
                    </a:cubicBezTo>
                    <a:cubicBezTo>
                      <a:pt x="32" y="0"/>
                      <a:pt x="34" y="0"/>
                      <a:pt x="36" y="0"/>
                    </a:cubicBezTo>
                    <a:cubicBezTo>
                      <a:pt x="37" y="0"/>
                      <a:pt x="38" y="0"/>
                      <a:pt x="39" y="0"/>
                    </a:cubicBezTo>
                    <a:cubicBezTo>
                      <a:pt x="40" y="0"/>
                      <a:pt x="41" y="1"/>
                      <a:pt x="42" y="1"/>
                    </a:cubicBezTo>
                    <a:cubicBezTo>
                      <a:pt x="44" y="1"/>
                      <a:pt x="45" y="1"/>
                      <a:pt x="46" y="2"/>
                    </a:cubicBezTo>
                    <a:cubicBezTo>
                      <a:pt x="47" y="2"/>
                      <a:pt x="47" y="3"/>
                      <a:pt x="48" y="3"/>
                    </a:cubicBezTo>
                    <a:cubicBezTo>
                      <a:pt x="48" y="3"/>
                      <a:pt x="48" y="3"/>
                      <a:pt x="49" y="4"/>
                    </a:cubicBezTo>
                    <a:cubicBezTo>
                      <a:pt x="49" y="4"/>
                      <a:pt x="49" y="4"/>
                      <a:pt x="49" y="4"/>
                    </a:cubicBezTo>
                    <a:cubicBezTo>
                      <a:pt x="49" y="5"/>
                      <a:pt x="49" y="5"/>
                      <a:pt x="49" y="6"/>
                    </a:cubicBezTo>
                    <a:cubicBezTo>
                      <a:pt x="49" y="7"/>
                      <a:pt x="49" y="7"/>
                      <a:pt x="49" y="8"/>
                    </a:cubicBez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3" name="Freeform 16">
                <a:extLst>
                  <a:ext uri="{FF2B5EF4-FFF2-40B4-BE49-F238E27FC236}">
                    <a16:creationId xmlns:a16="http://schemas.microsoft.com/office/drawing/2014/main" id="{63D0AFA7-162C-2AF4-F90B-8897B1FEFD71}"/>
                  </a:ext>
                </a:extLst>
              </p:cNvPr>
              <p:cNvSpPr>
                <a:spLocks/>
              </p:cNvSpPr>
              <p:nvPr/>
            </p:nvSpPr>
            <p:spPr bwMode="auto">
              <a:xfrm>
                <a:off x="6701866" y="6375380"/>
                <a:ext cx="62111" cy="97912"/>
              </a:xfrm>
              <a:custGeom>
                <a:avLst/>
                <a:gdLst>
                  <a:gd name="T0" fmla="*/ 60 w 60"/>
                  <a:gd name="T1" fmla="*/ 69 h 96"/>
                  <a:gd name="T2" fmla="*/ 58 w 60"/>
                  <a:gd name="T3" fmla="*/ 80 h 96"/>
                  <a:gd name="T4" fmla="*/ 51 w 60"/>
                  <a:gd name="T5" fmla="*/ 89 h 96"/>
                  <a:gd name="T6" fmla="*/ 41 w 60"/>
                  <a:gd name="T7" fmla="*/ 94 h 96"/>
                  <a:gd name="T8" fmla="*/ 27 w 60"/>
                  <a:gd name="T9" fmla="*/ 96 h 96"/>
                  <a:gd name="T10" fmla="*/ 19 w 60"/>
                  <a:gd name="T11" fmla="*/ 95 h 96"/>
                  <a:gd name="T12" fmla="*/ 11 w 60"/>
                  <a:gd name="T13" fmla="*/ 93 h 96"/>
                  <a:gd name="T14" fmla="*/ 6 w 60"/>
                  <a:gd name="T15" fmla="*/ 91 h 96"/>
                  <a:gd name="T16" fmla="*/ 2 w 60"/>
                  <a:gd name="T17" fmla="*/ 89 h 96"/>
                  <a:gd name="T18" fmla="*/ 1 w 60"/>
                  <a:gd name="T19" fmla="*/ 86 h 96"/>
                  <a:gd name="T20" fmla="*/ 0 w 60"/>
                  <a:gd name="T21" fmla="*/ 82 h 96"/>
                  <a:gd name="T22" fmla="*/ 0 w 60"/>
                  <a:gd name="T23" fmla="*/ 80 h 96"/>
                  <a:gd name="T24" fmla="*/ 1 w 60"/>
                  <a:gd name="T25" fmla="*/ 78 h 96"/>
                  <a:gd name="T26" fmla="*/ 2 w 60"/>
                  <a:gd name="T27" fmla="*/ 77 h 96"/>
                  <a:gd name="T28" fmla="*/ 3 w 60"/>
                  <a:gd name="T29" fmla="*/ 77 h 96"/>
                  <a:gd name="T30" fmla="*/ 6 w 60"/>
                  <a:gd name="T31" fmla="*/ 78 h 96"/>
                  <a:gd name="T32" fmla="*/ 11 w 60"/>
                  <a:gd name="T33" fmla="*/ 81 h 96"/>
                  <a:gd name="T34" fmla="*/ 18 w 60"/>
                  <a:gd name="T35" fmla="*/ 84 h 96"/>
                  <a:gd name="T36" fmla="*/ 28 w 60"/>
                  <a:gd name="T37" fmla="*/ 86 h 96"/>
                  <a:gd name="T38" fmla="*/ 36 w 60"/>
                  <a:gd name="T39" fmla="*/ 85 h 96"/>
                  <a:gd name="T40" fmla="*/ 43 w 60"/>
                  <a:gd name="T41" fmla="*/ 82 h 96"/>
                  <a:gd name="T42" fmla="*/ 47 w 60"/>
                  <a:gd name="T43" fmla="*/ 77 h 96"/>
                  <a:gd name="T44" fmla="*/ 49 w 60"/>
                  <a:gd name="T45" fmla="*/ 70 h 96"/>
                  <a:gd name="T46" fmla="*/ 47 w 60"/>
                  <a:gd name="T47" fmla="*/ 63 h 96"/>
                  <a:gd name="T48" fmla="*/ 42 w 60"/>
                  <a:gd name="T49" fmla="*/ 58 h 96"/>
                  <a:gd name="T50" fmla="*/ 34 w 60"/>
                  <a:gd name="T51" fmla="*/ 54 h 96"/>
                  <a:gd name="T52" fmla="*/ 26 w 60"/>
                  <a:gd name="T53" fmla="*/ 51 h 96"/>
                  <a:gd name="T54" fmla="*/ 18 w 60"/>
                  <a:gd name="T55" fmla="*/ 47 h 96"/>
                  <a:gd name="T56" fmla="*/ 10 w 60"/>
                  <a:gd name="T57" fmla="*/ 42 h 96"/>
                  <a:gd name="T58" fmla="*/ 5 w 60"/>
                  <a:gd name="T59" fmla="*/ 35 h 96"/>
                  <a:gd name="T60" fmla="*/ 3 w 60"/>
                  <a:gd name="T61" fmla="*/ 25 h 96"/>
                  <a:gd name="T62" fmla="*/ 5 w 60"/>
                  <a:gd name="T63" fmla="*/ 16 h 96"/>
                  <a:gd name="T64" fmla="*/ 10 w 60"/>
                  <a:gd name="T65" fmla="*/ 8 h 96"/>
                  <a:gd name="T66" fmla="*/ 20 w 60"/>
                  <a:gd name="T67" fmla="*/ 2 h 96"/>
                  <a:gd name="T68" fmla="*/ 33 w 60"/>
                  <a:gd name="T69" fmla="*/ 0 h 96"/>
                  <a:gd name="T70" fmla="*/ 40 w 60"/>
                  <a:gd name="T71" fmla="*/ 1 h 96"/>
                  <a:gd name="T72" fmla="*/ 46 w 60"/>
                  <a:gd name="T73" fmla="*/ 2 h 96"/>
                  <a:gd name="T74" fmla="*/ 51 w 60"/>
                  <a:gd name="T75" fmla="*/ 4 h 96"/>
                  <a:gd name="T76" fmla="*/ 54 w 60"/>
                  <a:gd name="T77" fmla="*/ 6 h 96"/>
                  <a:gd name="T78" fmla="*/ 55 w 60"/>
                  <a:gd name="T79" fmla="*/ 7 h 96"/>
                  <a:gd name="T80" fmla="*/ 56 w 60"/>
                  <a:gd name="T81" fmla="*/ 8 h 96"/>
                  <a:gd name="T82" fmla="*/ 56 w 60"/>
                  <a:gd name="T83" fmla="*/ 10 h 96"/>
                  <a:gd name="T84" fmla="*/ 56 w 60"/>
                  <a:gd name="T85" fmla="*/ 12 h 96"/>
                  <a:gd name="T86" fmla="*/ 56 w 60"/>
                  <a:gd name="T87" fmla="*/ 14 h 96"/>
                  <a:gd name="T88" fmla="*/ 55 w 60"/>
                  <a:gd name="T89" fmla="*/ 15 h 96"/>
                  <a:gd name="T90" fmla="*/ 55 w 60"/>
                  <a:gd name="T91" fmla="*/ 16 h 96"/>
                  <a:gd name="T92" fmla="*/ 54 w 60"/>
                  <a:gd name="T93" fmla="*/ 17 h 96"/>
                  <a:gd name="T94" fmla="*/ 51 w 60"/>
                  <a:gd name="T95" fmla="*/ 16 h 96"/>
                  <a:gd name="T96" fmla="*/ 47 w 60"/>
                  <a:gd name="T97" fmla="*/ 13 h 96"/>
                  <a:gd name="T98" fmla="*/ 41 w 60"/>
                  <a:gd name="T99" fmla="*/ 11 h 96"/>
                  <a:gd name="T100" fmla="*/ 33 w 60"/>
                  <a:gd name="T101" fmla="*/ 10 h 96"/>
                  <a:gd name="T102" fmla="*/ 25 w 60"/>
                  <a:gd name="T103" fmla="*/ 11 h 96"/>
                  <a:gd name="T104" fmla="*/ 19 w 60"/>
                  <a:gd name="T105" fmla="*/ 14 h 96"/>
                  <a:gd name="T106" fmla="*/ 16 w 60"/>
                  <a:gd name="T107" fmla="*/ 19 h 96"/>
                  <a:gd name="T108" fmla="*/ 15 w 60"/>
                  <a:gd name="T109" fmla="*/ 24 h 96"/>
                  <a:gd name="T110" fmla="*/ 16 w 60"/>
                  <a:gd name="T111" fmla="*/ 32 h 96"/>
                  <a:gd name="T112" fmla="*/ 22 w 60"/>
                  <a:gd name="T113" fmla="*/ 37 h 96"/>
                  <a:gd name="T114" fmla="*/ 29 w 60"/>
                  <a:gd name="T115" fmla="*/ 41 h 96"/>
                  <a:gd name="T116" fmla="*/ 37 w 60"/>
                  <a:gd name="T117" fmla="*/ 44 h 96"/>
                  <a:gd name="T118" fmla="*/ 46 w 60"/>
                  <a:gd name="T119" fmla="*/ 48 h 96"/>
                  <a:gd name="T120" fmla="*/ 53 w 60"/>
                  <a:gd name="T121" fmla="*/ 52 h 96"/>
                  <a:gd name="T122" fmla="*/ 58 w 60"/>
                  <a:gd name="T123" fmla="*/ 59 h 96"/>
                  <a:gd name="T124" fmla="*/ 60 w 60"/>
                  <a:gd name="T125"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96">
                    <a:moveTo>
                      <a:pt x="60" y="69"/>
                    </a:moveTo>
                    <a:cubicBezTo>
                      <a:pt x="60" y="73"/>
                      <a:pt x="59" y="77"/>
                      <a:pt x="58" y="80"/>
                    </a:cubicBezTo>
                    <a:cubicBezTo>
                      <a:pt x="56" y="83"/>
                      <a:pt x="54" y="86"/>
                      <a:pt x="51" y="89"/>
                    </a:cubicBezTo>
                    <a:cubicBezTo>
                      <a:pt x="48" y="91"/>
                      <a:pt x="45" y="93"/>
                      <a:pt x="41" y="94"/>
                    </a:cubicBezTo>
                    <a:cubicBezTo>
                      <a:pt x="37" y="95"/>
                      <a:pt x="32" y="96"/>
                      <a:pt x="27" y="96"/>
                    </a:cubicBezTo>
                    <a:cubicBezTo>
                      <a:pt x="24" y="96"/>
                      <a:pt x="21" y="96"/>
                      <a:pt x="19" y="95"/>
                    </a:cubicBezTo>
                    <a:cubicBezTo>
                      <a:pt x="16" y="95"/>
                      <a:pt x="13" y="94"/>
                      <a:pt x="11" y="93"/>
                    </a:cubicBezTo>
                    <a:cubicBezTo>
                      <a:pt x="9" y="92"/>
                      <a:pt x="7" y="92"/>
                      <a:pt x="6" y="91"/>
                    </a:cubicBezTo>
                    <a:cubicBezTo>
                      <a:pt x="4" y="90"/>
                      <a:pt x="3" y="89"/>
                      <a:pt x="2" y="89"/>
                    </a:cubicBezTo>
                    <a:cubicBezTo>
                      <a:pt x="1" y="88"/>
                      <a:pt x="1" y="87"/>
                      <a:pt x="1" y="86"/>
                    </a:cubicBezTo>
                    <a:cubicBezTo>
                      <a:pt x="0" y="85"/>
                      <a:pt x="0" y="84"/>
                      <a:pt x="0" y="82"/>
                    </a:cubicBezTo>
                    <a:cubicBezTo>
                      <a:pt x="0" y="81"/>
                      <a:pt x="0" y="81"/>
                      <a:pt x="0" y="80"/>
                    </a:cubicBezTo>
                    <a:cubicBezTo>
                      <a:pt x="0" y="79"/>
                      <a:pt x="1" y="79"/>
                      <a:pt x="1" y="78"/>
                    </a:cubicBezTo>
                    <a:cubicBezTo>
                      <a:pt x="1" y="78"/>
                      <a:pt x="1" y="78"/>
                      <a:pt x="2" y="77"/>
                    </a:cubicBezTo>
                    <a:cubicBezTo>
                      <a:pt x="2" y="77"/>
                      <a:pt x="2" y="77"/>
                      <a:pt x="3" y="77"/>
                    </a:cubicBezTo>
                    <a:cubicBezTo>
                      <a:pt x="3" y="77"/>
                      <a:pt x="4" y="77"/>
                      <a:pt x="6" y="78"/>
                    </a:cubicBezTo>
                    <a:cubicBezTo>
                      <a:pt x="7" y="79"/>
                      <a:pt x="9" y="80"/>
                      <a:pt x="11" y="81"/>
                    </a:cubicBezTo>
                    <a:cubicBezTo>
                      <a:pt x="13" y="82"/>
                      <a:pt x="15" y="83"/>
                      <a:pt x="18" y="84"/>
                    </a:cubicBezTo>
                    <a:cubicBezTo>
                      <a:pt x="21" y="85"/>
                      <a:pt x="24" y="86"/>
                      <a:pt x="28" y="86"/>
                    </a:cubicBezTo>
                    <a:cubicBezTo>
                      <a:pt x="31" y="86"/>
                      <a:pt x="34" y="85"/>
                      <a:pt x="36" y="85"/>
                    </a:cubicBezTo>
                    <a:cubicBezTo>
                      <a:pt x="39" y="84"/>
                      <a:pt x="41" y="83"/>
                      <a:pt x="43" y="82"/>
                    </a:cubicBezTo>
                    <a:cubicBezTo>
                      <a:pt x="45" y="80"/>
                      <a:pt x="46" y="79"/>
                      <a:pt x="47" y="77"/>
                    </a:cubicBezTo>
                    <a:cubicBezTo>
                      <a:pt x="48" y="75"/>
                      <a:pt x="49" y="72"/>
                      <a:pt x="49" y="70"/>
                    </a:cubicBezTo>
                    <a:cubicBezTo>
                      <a:pt x="49" y="67"/>
                      <a:pt x="48" y="65"/>
                      <a:pt x="47" y="63"/>
                    </a:cubicBezTo>
                    <a:cubicBezTo>
                      <a:pt x="45" y="61"/>
                      <a:pt x="44" y="59"/>
                      <a:pt x="42" y="58"/>
                    </a:cubicBezTo>
                    <a:cubicBezTo>
                      <a:pt x="39" y="56"/>
                      <a:pt x="37" y="55"/>
                      <a:pt x="34" y="54"/>
                    </a:cubicBezTo>
                    <a:cubicBezTo>
                      <a:pt x="32" y="53"/>
                      <a:pt x="29" y="52"/>
                      <a:pt x="26" y="51"/>
                    </a:cubicBezTo>
                    <a:cubicBezTo>
                      <a:pt x="23" y="50"/>
                      <a:pt x="20" y="48"/>
                      <a:pt x="18" y="47"/>
                    </a:cubicBezTo>
                    <a:cubicBezTo>
                      <a:pt x="15" y="46"/>
                      <a:pt x="12" y="44"/>
                      <a:pt x="10" y="42"/>
                    </a:cubicBezTo>
                    <a:cubicBezTo>
                      <a:pt x="8" y="40"/>
                      <a:pt x="7" y="38"/>
                      <a:pt x="5" y="35"/>
                    </a:cubicBezTo>
                    <a:cubicBezTo>
                      <a:pt x="4" y="32"/>
                      <a:pt x="3" y="29"/>
                      <a:pt x="3" y="25"/>
                    </a:cubicBezTo>
                    <a:cubicBezTo>
                      <a:pt x="3" y="22"/>
                      <a:pt x="4" y="19"/>
                      <a:pt x="5" y="16"/>
                    </a:cubicBezTo>
                    <a:cubicBezTo>
                      <a:pt x="6" y="13"/>
                      <a:pt x="8" y="10"/>
                      <a:pt x="10" y="8"/>
                    </a:cubicBezTo>
                    <a:cubicBezTo>
                      <a:pt x="13" y="6"/>
                      <a:pt x="16" y="4"/>
                      <a:pt x="20" y="2"/>
                    </a:cubicBezTo>
                    <a:cubicBezTo>
                      <a:pt x="24" y="1"/>
                      <a:pt x="28" y="0"/>
                      <a:pt x="33" y="0"/>
                    </a:cubicBezTo>
                    <a:cubicBezTo>
                      <a:pt x="36" y="0"/>
                      <a:pt x="38" y="0"/>
                      <a:pt x="40" y="1"/>
                    </a:cubicBezTo>
                    <a:cubicBezTo>
                      <a:pt x="42" y="1"/>
                      <a:pt x="44" y="2"/>
                      <a:pt x="46" y="2"/>
                    </a:cubicBezTo>
                    <a:cubicBezTo>
                      <a:pt x="48" y="3"/>
                      <a:pt x="49" y="3"/>
                      <a:pt x="51" y="4"/>
                    </a:cubicBezTo>
                    <a:cubicBezTo>
                      <a:pt x="52" y="5"/>
                      <a:pt x="53" y="5"/>
                      <a:pt x="54" y="6"/>
                    </a:cubicBezTo>
                    <a:cubicBezTo>
                      <a:pt x="54" y="6"/>
                      <a:pt x="55" y="7"/>
                      <a:pt x="55" y="7"/>
                    </a:cubicBezTo>
                    <a:cubicBezTo>
                      <a:pt x="55" y="8"/>
                      <a:pt x="55" y="8"/>
                      <a:pt x="56" y="8"/>
                    </a:cubicBezTo>
                    <a:cubicBezTo>
                      <a:pt x="56" y="9"/>
                      <a:pt x="56" y="9"/>
                      <a:pt x="56" y="10"/>
                    </a:cubicBezTo>
                    <a:cubicBezTo>
                      <a:pt x="56" y="10"/>
                      <a:pt x="56" y="11"/>
                      <a:pt x="56" y="12"/>
                    </a:cubicBezTo>
                    <a:cubicBezTo>
                      <a:pt x="56" y="13"/>
                      <a:pt x="56" y="13"/>
                      <a:pt x="56" y="14"/>
                    </a:cubicBezTo>
                    <a:cubicBezTo>
                      <a:pt x="56" y="14"/>
                      <a:pt x="55" y="15"/>
                      <a:pt x="55" y="15"/>
                    </a:cubicBezTo>
                    <a:cubicBezTo>
                      <a:pt x="55" y="16"/>
                      <a:pt x="55" y="16"/>
                      <a:pt x="55" y="16"/>
                    </a:cubicBezTo>
                    <a:cubicBezTo>
                      <a:pt x="54" y="17"/>
                      <a:pt x="54" y="17"/>
                      <a:pt x="54" y="17"/>
                    </a:cubicBezTo>
                    <a:cubicBezTo>
                      <a:pt x="53" y="17"/>
                      <a:pt x="52" y="16"/>
                      <a:pt x="51" y="16"/>
                    </a:cubicBezTo>
                    <a:cubicBezTo>
                      <a:pt x="50" y="15"/>
                      <a:pt x="49" y="14"/>
                      <a:pt x="47" y="13"/>
                    </a:cubicBezTo>
                    <a:cubicBezTo>
                      <a:pt x="45" y="13"/>
                      <a:pt x="43" y="12"/>
                      <a:pt x="41" y="11"/>
                    </a:cubicBezTo>
                    <a:cubicBezTo>
                      <a:pt x="39" y="10"/>
                      <a:pt x="36" y="10"/>
                      <a:pt x="33" y="10"/>
                    </a:cubicBezTo>
                    <a:cubicBezTo>
                      <a:pt x="30" y="10"/>
                      <a:pt x="27" y="10"/>
                      <a:pt x="25" y="11"/>
                    </a:cubicBezTo>
                    <a:cubicBezTo>
                      <a:pt x="22" y="12"/>
                      <a:pt x="21" y="13"/>
                      <a:pt x="19" y="14"/>
                    </a:cubicBezTo>
                    <a:cubicBezTo>
                      <a:pt x="18" y="15"/>
                      <a:pt x="16" y="17"/>
                      <a:pt x="16" y="19"/>
                    </a:cubicBezTo>
                    <a:cubicBezTo>
                      <a:pt x="15" y="20"/>
                      <a:pt x="15" y="22"/>
                      <a:pt x="15" y="24"/>
                    </a:cubicBezTo>
                    <a:cubicBezTo>
                      <a:pt x="15" y="27"/>
                      <a:pt x="15" y="30"/>
                      <a:pt x="16" y="32"/>
                    </a:cubicBezTo>
                    <a:cubicBezTo>
                      <a:pt x="18" y="34"/>
                      <a:pt x="20" y="35"/>
                      <a:pt x="22" y="37"/>
                    </a:cubicBezTo>
                    <a:cubicBezTo>
                      <a:pt x="24" y="38"/>
                      <a:pt x="26" y="39"/>
                      <a:pt x="29" y="41"/>
                    </a:cubicBezTo>
                    <a:cubicBezTo>
                      <a:pt x="32" y="42"/>
                      <a:pt x="35" y="43"/>
                      <a:pt x="37" y="44"/>
                    </a:cubicBezTo>
                    <a:cubicBezTo>
                      <a:pt x="40" y="45"/>
                      <a:pt x="43" y="46"/>
                      <a:pt x="46" y="48"/>
                    </a:cubicBezTo>
                    <a:cubicBezTo>
                      <a:pt x="49" y="49"/>
                      <a:pt x="51" y="50"/>
                      <a:pt x="53" y="52"/>
                    </a:cubicBezTo>
                    <a:cubicBezTo>
                      <a:pt x="55" y="54"/>
                      <a:pt x="57" y="57"/>
                      <a:pt x="58" y="59"/>
                    </a:cubicBezTo>
                    <a:cubicBezTo>
                      <a:pt x="60" y="62"/>
                      <a:pt x="60" y="65"/>
                      <a:pt x="60" y="69"/>
                    </a:cubicBezTo>
                    <a:close/>
                  </a:path>
                </a:pathLst>
              </a:custGeom>
              <a:solidFill>
                <a:schemeClr val="bg1">
                  <a:alpha val="50000"/>
                </a:schemeClr>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4" name="Freeform 17">
                <a:extLst>
                  <a:ext uri="{FF2B5EF4-FFF2-40B4-BE49-F238E27FC236}">
                    <a16:creationId xmlns:a16="http://schemas.microsoft.com/office/drawing/2014/main" id="{3F24A7DD-504E-5431-716A-AC2720C54B69}"/>
                  </a:ext>
                </a:extLst>
              </p:cNvPr>
              <p:cNvSpPr>
                <a:spLocks/>
              </p:cNvSpPr>
              <p:nvPr/>
            </p:nvSpPr>
            <p:spPr bwMode="auto">
              <a:xfrm>
                <a:off x="5433309" y="6166375"/>
                <a:ext cx="135514" cy="154400"/>
              </a:xfrm>
              <a:custGeom>
                <a:avLst/>
                <a:gdLst>
                  <a:gd name="T0" fmla="*/ 86 w 86"/>
                  <a:gd name="T1" fmla="*/ 99 h 99"/>
                  <a:gd name="T2" fmla="*/ 86 w 86"/>
                  <a:gd name="T3" fmla="*/ 0 h 99"/>
                  <a:gd name="T4" fmla="*/ 0 w 86"/>
                  <a:gd name="T5" fmla="*/ 50 h 99"/>
                  <a:gd name="T6" fmla="*/ 86 w 86"/>
                  <a:gd name="T7" fmla="*/ 99 h 99"/>
                </a:gdLst>
                <a:ahLst/>
                <a:cxnLst>
                  <a:cxn ang="0">
                    <a:pos x="T0" y="T1"/>
                  </a:cxn>
                  <a:cxn ang="0">
                    <a:pos x="T2" y="T3"/>
                  </a:cxn>
                  <a:cxn ang="0">
                    <a:pos x="T4" y="T5"/>
                  </a:cxn>
                  <a:cxn ang="0">
                    <a:pos x="T6" y="T7"/>
                  </a:cxn>
                </a:cxnLst>
                <a:rect l="0" t="0" r="r" b="b"/>
                <a:pathLst>
                  <a:path w="86" h="99">
                    <a:moveTo>
                      <a:pt x="86" y="99"/>
                    </a:moveTo>
                    <a:lnTo>
                      <a:pt x="86" y="0"/>
                    </a:lnTo>
                    <a:lnTo>
                      <a:pt x="0" y="50"/>
                    </a:lnTo>
                    <a:lnTo>
                      <a:pt x="86" y="99"/>
                    </a:lnTo>
                    <a:close/>
                  </a:path>
                </a:pathLst>
              </a:custGeom>
              <a:solidFill>
                <a:srgbClr val="55B332"/>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5" name="Freeform 18">
                <a:extLst>
                  <a:ext uri="{FF2B5EF4-FFF2-40B4-BE49-F238E27FC236}">
                    <a16:creationId xmlns:a16="http://schemas.microsoft.com/office/drawing/2014/main" id="{60A99FCF-4366-A82B-26EB-C55E9EDD5F87}"/>
                  </a:ext>
                </a:extLst>
              </p:cNvPr>
              <p:cNvSpPr>
                <a:spLocks/>
              </p:cNvSpPr>
              <p:nvPr/>
            </p:nvSpPr>
            <p:spPr bwMode="auto">
              <a:xfrm>
                <a:off x="5433309" y="6166375"/>
                <a:ext cx="135514" cy="154400"/>
              </a:xfrm>
              <a:custGeom>
                <a:avLst/>
                <a:gdLst>
                  <a:gd name="T0" fmla="*/ 86 w 86"/>
                  <a:gd name="T1" fmla="*/ 99 h 99"/>
                  <a:gd name="T2" fmla="*/ 86 w 86"/>
                  <a:gd name="T3" fmla="*/ 0 h 99"/>
                  <a:gd name="T4" fmla="*/ 0 w 86"/>
                  <a:gd name="T5" fmla="*/ 50 h 99"/>
                </a:gdLst>
                <a:ahLst/>
                <a:cxnLst>
                  <a:cxn ang="0">
                    <a:pos x="T0" y="T1"/>
                  </a:cxn>
                  <a:cxn ang="0">
                    <a:pos x="T2" y="T3"/>
                  </a:cxn>
                  <a:cxn ang="0">
                    <a:pos x="T4" y="T5"/>
                  </a:cxn>
                </a:cxnLst>
                <a:rect l="0" t="0" r="r" b="b"/>
                <a:pathLst>
                  <a:path w="86" h="99">
                    <a:moveTo>
                      <a:pt x="86" y="99"/>
                    </a:moveTo>
                    <a:lnTo>
                      <a:pt x="86" y="0"/>
                    </a:lnTo>
                    <a:lnTo>
                      <a:pt x="0" y="50"/>
                    </a:lnTo>
                  </a:path>
                </a:pathLst>
              </a:custGeom>
              <a:no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6" name="Freeform 19">
                <a:extLst>
                  <a:ext uri="{FF2B5EF4-FFF2-40B4-BE49-F238E27FC236}">
                    <a16:creationId xmlns:a16="http://schemas.microsoft.com/office/drawing/2014/main" id="{4FD43C47-45FB-971C-9DDD-CD597E58DE31}"/>
                  </a:ext>
                </a:extLst>
              </p:cNvPr>
              <p:cNvSpPr>
                <a:spLocks/>
              </p:cNvSpPr>
              <p:nvPr/>
            </p:nvSpPr>
            <p:spPr bwMode="auto">
              <a:xfrm>
                <a:off x="5427663" y="6260521"/>
                <a:ext cx="135514" cy="150635"/>
              </a:xfrm>
              <a:custGeom>
                <a:avLst/>
                <a:gdLst>
                  <a:gd name="T0" fmla="*/ 0 w 86"/>
                  <a:gd name="T1" fmla="*/ 0 h 98"/>
                  <a:gd name="T2" fmla="*/ 0 w 86"/>
                  <a:gd name="T3" fmla="*/ 98 h 98"/>
                  <a:gd name="T4" fmla="*/ 86 w 86"/>
                  <a:gd name="T5" fmla="*/ 48 h 98"/>
                  <a:gd name="T6" fmla="*/ 86 w 86"/>
                  <a:gd name="T7" fmla="*/ 48 h 98"/>
                  <a:gd name="T8" fmla="*/ 0 w 86"/>
                  <a:gd name="T9" fmla="*/ 0 h 98"/>
                </a:gdLst>
                <a:ahLst/>
                <a:cxnLst>
                  <a:cxn ang="0">
                    <a:pos x="T0" y="T1"/>
                  </a:cxn>
                  <a:cxn ang="0">
                    <a:pos x="T2" y="T3"/>
                  </a:cxn>
                  <a:cxn ang="0">
                    <a:pos x="T4" y="T5"/>
                  </a:cxn>
                  <a:cxn ang="0">
                    <a:pos x="T6" y="T7"/>
                  </a:cxn>
                  <a:cxn ang="0">
                    <a:pos x="T8" y="T9"/>
                  </a:cxn>
                </a:cxnLst>
                <a:rect l="0" t="0" r="r" b="b"/>
                <a:pathLst>
                  <a:path w="86" h="98">
                    <a:moveTo>
                      <a:pt x="0" y="0"/>
                    </a:moveTo>
                    <a:lnTo>
                      <a:pt x="0" y="98"/>
                    </a:lnTo>
                    <a:lnTo>
                      <a:pt x="86" y="48"/>
                    </a:lnTo>
                    <a:lnTo>
                      <a:pt x="86" y="48"/>
                    </a:lnTo>
                    <a:lnTo>
                      <a:pt x="0" y="0"/>
                    </a:lnTo>
                    <a:close/>
                  </a:path>
                </a:pathLst>
              </a:custGeom>
              <a:solidFill>
                <a:srgbClr val="F39800"/>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7" name="Freeform 20">
                <a:extLst>
                  <a:ext uri="{FF2B5EF4-FFF2-40B4-BE49-F238E27FC236}">
                    <a16:creationId xmlns:a16="http://schemas.microsoft.com/office/drawing/2014/main" id="{69E2B8C7-B365-92C4-9004-C61215F4BAE0}"/>
                  </a:ext>
                </a:extLst>
              </p:cNvPr>
              <p:cNvSpPr>
                <a:spLocks/>
              </p:cNvSpPr>
              <p:nvPr/>
            </p:nvSpPr>
            <p:spPr bwMode="auto">
              <a:xfrm>
                <a:off x="5433309" y="6349019"/>
                <a:ext cx="135514" cy="154400"/>
              </a:xfrm>
              <a:custGeom>
                <a:avLst/>
                <a:gdLst>
                  <a:gd name="T0" fmla="*/ 86 w 86"/>
                  <a:gd name="T1" fmla="*/ 99 h 99"/>
                  <a:gd name="T2" fmla="*/ 86 w 86"/>
                  <a:gd name="T3" fmla="*/ 0 h 99"/>
                  <a:gd name="T4" fmla="*/ 0 w 86"/>
                  <a:gd name="T5" fmla="*/ 50 h 99"/>
                  <a:gd name="T6" fmla="*/ 86 w 86"/>
                  <a:gd name="T7" fmla="*/ 99 h 99"/>
                </a:gdLst>
                <a:ahLst/>
                <a:cxnLst>
                  <a:cxn ang="0">
                    <a:pos x="T0" y="T1"/>
                  </a:cxn>
                  <a:cxn ang="0">
                    <a:pos x="T2" y="T3"/>
                  </a:cxn>
                  <a:cxn ang="0">
                    <a:pos x="T4" y="T5"/>
                  </a:cxn>
                  <a:cxn ang="0">
                    <a:pos x="T6" y="T7"/>
                  </a:cxn>
                </a:cxnLst>
                <a:rect l="0" t="0" r="r" b="b"/>
                <a:pathLst>
                  <a:path w="86" h="99">
                    <a:moveTo>
                      <a:pt x="86" y="99"/>
                    </a:moveTo>
                    <a:lnTo>
                      <a:pt x="86" y="0"/>
                    </a:lnTo>
                    <a:lnTo>
                      <a:pt x="0" y="50"/>
                    </a:lnTo>
                    <a:lnTo>
                      <a:pt x="86" y="99"/>
                    </a:lnTo>
                    <a:close/>
                  </a:path>
                </a:pathLst>
              </a:custGeom>
              <a:solidFill>
                <a:srgbClr val="E83828"/>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sp>
            <p:nvSpPr>
              <p:cNvPr id="48" name="Freeform 21">
                <a:extLst>
                  <a:ext uri="{FF2B5EF4-FFF2-40B4-BE49-F238E27FC236}">
                    <a16:creationId xmlns:a16="http://schemas.microsoft.com/office/drawing/2014/main" id="{078CFB98-0893-20DF-6557-41EBC252C87B}"/>
                  </a:ext>
                </a:extLst>
              </p:cNvPr>
              <p:cNvSpPr>
                <a:spLocks/>
              </p:cNvSpPr>
              <p:nvPr/>
            </p:nvSpPr>
            <p:spPr bwMode="auto">
              <a:xfrm>
                <a:off x="5581998" y="6166375"/>
                <a:ext cx="137395" cy="154400"/>
              </a:xfrm>
              <a:custGeom>
                <a:avLst/>
                <a:gdLst>
                  <a:gd name="T0" fmla="*/ 86 w 86"/>
                  <a:gd name="T1" fmla="*/ 50 h 99"/>
                  <a:gd name="T2" fmla="*/ 0 w 86"/>
                  <a:gd name="T3" fmla="*/ 0 h 99"/>
                  <a:gd name="T4" fmla="*/ 0 w 86"/>
                  <a:gd name="T5" fmla="*/ 99 h 99"/>
                  <a:gd name="T6" fmla="*/ 86 w 86"/>
                  <a:gd name="T7" fmla="*/ 50 h 99"/>
                </a:gdLst>
                <a:ahLst/>
                <a:cxnLst>
                  <a:cxn ang="0">
                    <a:pos x="T0" y="T1"/>
                  </a:cxn>
                  <a:cxn ang="0">
                    <a:pos x="T2" y="T3"/>
                  </a:cxn>
                  <a:cxn ang="0">
                    <a:pos x="T4" y="T5"/>
                  </a:cxn>
                  <a:cxn ang="0">
                    <a:pos x="T6" y="T7"/>
                  </a:cxn>
                </a:cxnLst>
                <a:rect l="0" t="0" r="r" b="b"/>
                <a:pathLst>
                  <a:path w="86" h="99">
                    <a:moveTo>
                      <a:pt x="86" y="50"/>
                    </a:moveTo>
                    <a:lnTo>
                      <a:pt x="0" y="0"/>
                    </a:lnTo>
                    <a:lnTo>
                      <a:pt x="0" y="99"/>
                    </a:lnTo>
                    <a:lnTo>
                      <a:pt x="86" y="50"/>
                    </a:lnTo>
                    <a:close/>
                  </a:path>
                </a:pathLst>
              </a:custGeom>
              <a:solidFill>
                <a:srgbClr val="00A0E9"/>
              </a:solidFill>
              <a:ln>
                <a:noFill/>
              </a:ln>
            </p:spPr>
            <p:txBody>
              <a:bodyPr lIns="77163" tIns="38581" rIns="77163" bIns="38581"/>
              <a:lstStyle/>
              <a:p>
                <a:pPr defTabSz="771662" eaLnBrk="1" fontAlgn="auto" latinLnBrk="1" hangingPunct="1">
                  <a:spcBef>
                    <a:spcPts val="0"/>
                  </a:spcBef>
                  <a:spcAft>
                    <a:spcPts val="0"/>
                  </a:spcAft>
                  <a:defRPr/>
                </a:pPr>
                <a:endParaRPr lang="ko-KR" altLang="en-US" sz="1519" b="0">
                  <a:solidFill>
                    <a:prstClr val="black"/>
                  </a:solidFill>
                  <a:latin typeface="맑은 고딕" panose="020F0502020204030204"/>
                  <a:ea typeface="맑은 고딕" panose="020B0503020000020004" pitchFamily="50" charset="-127"/>
                  <a:cs typeface="+mn-cs"/>
                </a:endParaRPr>
              </a:p>
            </p:txBody>
          </p:sp>
        </p:grpSp>
        <p:sp>
          <p:nvSpPr>
            <p:cNvPr id="30" name="직사각형 29">
              <a:hlinkClick r:id="rId4"/>
              <a:extLst>
                <a:ext uri="{FF2B5EF4-FFF2-40B4-BE49-F238E27FC236}">
                  <a16:creationId xmlns:a16="http://schemas.microsoft.com/office/drawing/2014/main" id="{50F41F59-1F74-AE2A-8A2F-117082BC5BF1}"/>
                </a:ext>
              </a:extLst>
            </p:cNvPr>
            <p:cNvSpPr/>
            <p:nvPr/>
          </p:nvSpPr>
          <p:spPr>
            <a:xfrm>
              <a:off x="5433309" y="6156959"/>
              <a:ext cx="1341960" cy="348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p>
          </p:txBody>
        </p:sp>
      </p:grpSp>
      <p:pic>
        <p:nvPicPr>
          <p:cNvPr id="186373" name="Google Shape;475;p25">
            <a:extLst>
              <a:ext uri="{FF2B5EF4-FFF2-40B4-BE49-F238E27FC236}">
                <a16:creationId xmlns:a16="http://schemas.microsoft.com/office/drawing/2014/main" id="{667524C1-F200-1EF8-8BB6-C55C29A4F639}"/>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12671"/>
          <a:stretch>
            <a:fillRect/>
          </a:stretch>
        </p:blipFill>
        <p:spPr bwMode="auto">
          <a:xfrm rot="19012083" flipH="1">
            <a:off x="227013" y="3048000"/>
            <a:ext cx="8858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icture containing diagram&#10;&#10;Description automatically generated">
            <a:extLst>
              <a:ext uri="{FF2B5EF4-FFF2-40B4-BE49-F238E27FC236}">
                <a16:creationId xmlns:a16="http://schemas.microsoft.com/office/drawing/2014/main" id="{3FFF727A-207A-3F23-F055-EA3EB7D51F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7013" y="1951038"/>
            <a:ext cx="285591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a16="http://schemas.microsoft.com/office/drawing/2014/main" id="{0B59A6E3-599C-083B-F068-0DAEC963506E}"/>
              </a:ext>
            </a:extLst>
          </p:cNvPr>
          <p:cNvSpPr txBox="1">
            <a:spLocks noChangeArrowheads="1"/>
          </p:cNvSpPr>
          <p:nvPr/>
        </p:nvSpPr>
        <p:spPr bwMode="auto">
          <a:xfrm>
            <a:off x="5629275" y="1058863"/>
            <a:ext cx="1824038" cy="649287"/>
          </a:xfrm>
          <a:prstGeom prst="rect">
            <a:avLst/>
          </a:prstGeom>
          <a:noFill/>
          <a:ln w="9525">
            <a:noFill/>
            <a:miter lim="800000"/>
            <a:headEnd/>
            <a:tailEnd/>
          </a:ln>
          <a:effectLst/>
        </p:spPr>
        <p:txBody>
          <a:bodyPr lIns="77163" tIns="38581" rIns="77163" bIns="38581">
            <a:spAutoFit/>
          </a:bodyPr>
          <a:lstStyle/>
          <a:p>
            <a:pPr algn="r">
              <a:defRPr/>
            </a:pPr>
            <a:r>
              <a:rPr lang="ar-EG" altLang="ko-KR" sz="3713" dirty="0">
                <a:solidFill>
                  <a:srgbClr val="270F35"/>
                </a:solidFill>
                <a:latin typeface="+mj-lt"/>
                <a:ea typeface="맑은 고딕" panose="020B0503020000020004" pitchFamily="50" charset="-127"/>
              </a:rPr>
              <a:t>المصادر</a:t>
            </a:r>
            <a:endParaRPr lang="ko-KR" altLang="en-US" sz="3713" dirty="0">
              <a:solidFill>
                <a:srgbClr val="270F35"/>
              </a:solidFill>
              <a:latin typeface="+mj-lt"/>
              <a:ea typeface="맑은 고딕" panose="020B0503020000020004" pitchFamily="50" charset="-127"/>
            </a:endParaRPr>
          </a:p>
        </p:txBody>
      </p:sp>
      <p:pic>
        <p:nvPicPr>
          <p:cNvPr id="6" name="Google Shape;475;p25">
            <a:extLst>
              <a:ext uri="{FF2B5EF4-FFF2-40B4-BE49-F238E27FC236}">
                <a16:creationId xmlns:a16="http://schemas.microsoft.com/office/drawing/2014/main" id="{7FBBCF99-A936-AE8E-93A9-2112C8E2262C}"/>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12671"/>
          <a:stretch>
            <a:fillRect/>
          </a:stretch>
        </p:blipFill>
        <p:spPr bwMode="auto">
          <a:xfrm rot="19012083" flipH="1">
            <a:off x="4394200" y="973138"/>
            <a:ext cx="887413"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a:extLst>
              <a:ext uri="{FF2B5EF4-FFF2-40B4-BE49-F238E27FC236}">
                <a16:creationId xmlns:a16="http://schemas.microsoft.com/office/drawing/2014/main" id="{3BFB8E6F-60D6-2454-84F9-1C2EDDF74DFC}"/>
              </a:ext>
            </a:extLst>
          </p:cNvPr>
          <p:cNvSpPr txBox="1">
            <a:spLocks noChangeArrowheads="1"/>
          </p:cNvSpPr>
          <p:nvPr/>
        </p:nvSpPr>
        <p:spPr bwMode="auto">
          <a:xfrm>
            <a:off x="4886325" y="2165350"/>
            <a:ext cx="4333875" cy="455613"/>
          </a:xfrm>
          <a:prstGeom prst="rect">
            <a:avLst/>
          </a:prstGeom>
          <a:noFill/>
          <a:ln w="9525">
            <a:noFill/>
            <a:miter lim="800000"/>
            <a:headEnd/>
            <a:tailEnd/>
          </a:ln>
        </p:spPr>
        <p:txBody>
          <a:bodyPr>
            <a:spAutoFit/>
          </a:bodyPr>
          <a:lstStyle/>
          <a:p>
            <a:pPr>
              <a:defRPr/>
            </a:pPr>
            <a:r>
              <a:rPr lang="ar-EG" altLang="ko-KR" sz="2363" dirty="0">
                <a:latin typeface="+mj-lt"/>
              </a:rPr>
              <a:t>كتاب المناهج للدكتور فؤاد محمد موسى</a:t>
            </a:r>
            <a:endParaRPr lang="en-US" altLang="ko-KR" sz="2363" dirty="0">
              <a:latin typeface="+mj-lt"/>
            </a:endParaRPr>
          </a:p>
        </p:txBody>
      </p:sp>
      <p:sp>
        <p:nvSpPr>
          <p:cNvPr id="9" name="TextBox 8">
            <a:extLst>
              <a:ext uri="{FF2B5EF4-FFF2-40B4-BE49-F238E27FC236}">
                <a16:creationId xmlns:a16="http://schemas.microsoft.com/office/drawing/2014/main" id="{4C7D4A38-BFBC-F30B-CB80-D8A62B84D5EA}"/>
              </a:ext>
            </a:extLst>
          </p:cNvPr>
          <p:cNvSpPr txBox="1"/>
          <p:nvPr/>
        </p:nvSpPr>
        <p:spPr>
          <a:xfrm>
            <a:off x="828675" y="3003550"/>
            <a:ext cx="8181975" cy="819150"/>
          </a:xfrm>
          <a:prstGeom prst="rect">
            <a:avLst/>
          </a:prstGeom>
          <a:noFill/>
        </p:spPr>
        <p:txBody>
          <a:bodyPr>
            <a:spAutoFit/>
          </a:bodyPr>
          <a:lstStyle/>
          <a:p>
            <a:pPr algn="r">
              <a:defRPr/>
            </a:pPr>
            <a:r>
              <a:rPr lang="ar-EG" altLang="ko-KR" sz="2363" dirty="0">
                <a:latin typeface="+mj-lt"/>
              </a:rPr>
              <a:t>الموقع الرسمي للدكتور فؤاد محمد موسى</a:t>
            </a:r>
            <a:endParaRPr lang="en-US" altLang="ko-KR" sz="2363" dirty="0">
              <a:latin typeface="+mj-lt"/>
            </a:endParaRPr>
          </a:p>
          <a:p>
            <a:pPr>
              <a:defRPr/>
            </a:pPr>
            <a:r>
              <a:rPr lang="en-US" altLang="ko-KR" sz="2363" dirty="0">
                <a:latin typeface="+mj-lt"/>
              </a:rPr>
              <a:t>https://www.alukah.net/authors/view/home/13205/</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ntr" presetSubtype="16"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a:extLst>
              <a:ext uri="{FF2B5EF4-FFF2-40B4-BE49-F238E27FC236}">
                <a16:creationId xmlns:a16="http://schemas.microsoft.com/office/drawing/2014/main" id="{AF9AA7C5-590E-F976-9B7E-BA6BE9E3E0D7}"/>
              </a:ext>
            </a:extLst>
          </p:cNvPr>
          <p:cNvSpPr>
            <a:spLocks noGrp="1"/>
          </p:cNvSpPr>
          <p:nvPr>
            <p:ph type="ctrTitle"/>
          </p:nvPr>
        </p:nvSpPr>
        <p:spPr>
          <a:xfrm>
            <a:off x="2652713" y="3429000"/>
            <a:ext cx="4618037" cy="882650"/>
          </a:xfrm>
        </p:spPr>
        <p:txBody>
          <a:bodyPr/>
          <a:lstStyle/>
          <a:p>
            <a:pPr>
              <a:defRPr/>
            </a:pPr>
            <a:r>
              <a:rPr lang="ar-EG" altLang="ko-KR"/>
              <a:t>تم بحمد الله</a:t>
            </a:r>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4">
            <a:extLst>
              <a:ext uri="{FF2B5EF4-FFF2-40B4-BE49-F238E27FC236}">
                <a16:creationId xmlns:a16="http://schemas.microsoft.com/office/drawing/2014/main" id="{BC8F3D07-FB85-C071-578F-D015D5EDE2B3}"/>
              </a:ext>
            </a:extLst>
          </p:cNvPr>
          <p:cNvSpPr txBox="1">
            <a:spLocks noChangeArrowheads="1"/>
          </p:cNvSpPr>
          <p:nvPr/>
        </p:nvSpPr>
        <p:spPr bwMode="auto">
          <a:xfrm>
            <a:off x="3286125" y="2232025"/>
            <a:ext cx="4608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eaLnBrk="1" hangingPunct="1">
              <a:spcBef>
                <a:spcPct val="50000"/>
              </a:spcBef>
            </a:pPr>
            <a:endParaRPr lang="en-US" altLang="en-US" sz="2000">
              <a:cs typeface="Times New Roman" panose="02020603050405020304" pitchFamily="18" charset="0"/>
            </a:endParaRPr>
          </a:p>
        </p:txBody>
      </p:sp>
      <p:sp>
        <p:nvSpPr>
          <p:cNvPr id="280581" name="Text Box 5" descr="Purple mesh">
            <a:extLst>
              <a:ext uri="{FF2B5EF4-FFF2-40B4-BE49-F238E27FC236}">
                <a16:creationId xmlns:a16="http://schemas.microsoft.com/office/drawing/2014/main" id="{35651C0E-D92E-1532-7E35-67B6D53CB98A}"/>
              </a:ext>
            </a:extLst>
          </p:cNvPr>
          <p:cNvSpPr txBox="1">
            <a:spLocks noChangeArrowheads="1"/>
          </p:cNvSpPr>
          <p:nvPr/>
        </p:nvSpPr>
        <p:spPr bwMode="auto">
          <a:xfrm>
            <a:off x="1111250" y="115888"/>
            <a:ext cx="8320088" cy="4524375"/>
          </a:xfrm>
          <a:prstGeom prst="rect">
            <a:avLst/>
          </a:prstGeom>
          <a:blipFill dpi="0" rotWithShape="1">
            <a:blip r:embed="rId4"/>
            <a:srcRect/>
            <a:tile tx="0" ty="0" sx="100000" sy="100000" flip="none" algn="tl"/>
          </a:blipFill>
          <a:ln w="9525">
            <a:miter lim="800000"/>
            <a:headEnd/>
            <a:tailEnd/>
          </a:ln>
          <a:effectLst/>
          <a:scene3d>
            <a:camera prst="legacyPerspectiveBottom"/>
            <a:lightRig rig="legacyFlat3" dir="t"/>
          </a:scene3d>
          <a:sp3d extrusionH="121893000" prstMaterial="legacyMatte">
            <a:bevelT w="13500" h="13500" prst="angle"/>
            <a:bevelB w="13500" h="13500" prst="angle"/>
            <a:extrusionClr>
              <a:srgbClr val="9900CC"/>
            </a:extrusionClr>
            <a:contourClr>
              <a:srgbClr val="FFFFFF"/>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flatTx/>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eaLnBrk="1" hangingPunct="1">
              <a:spcBef>
                <a:spcPct val="50000"/>
              </a:spcBef>
            </a:pPr>
            <a:r>
              <a:rPr lang="ar-EG" altLang="en-US" sz="5400">
                <a:solidFill>
                  <a:srgbClr val="FFFF66"/>
                </a:solidFill>
                <a:cs typeface="Times New Roman" panose="02020603050405020304" pitchFamily="18" charset="0"/>
              </a:rPr>
              <a:t>عناصر المنهج الدراسي</a:t>
            </a:r>
          </a:p>
          <a:p>
            <a:pPr algn="ctr" rtl="1" eaLnBrk="1" hangingPunct="1">
              <a:spcBef>
                <a:spcPct val="50000"/>
              </a:spcBef>
            </a:pPr>
            <a:r>
              <a:rPr lang="ar-EG" altLang="en-US" sz="5400">
                <a:solidFill>
                  <a:srgbClr val="FFFF66"/>
                </a:solidFill>
                <a:cs typeface="Times New Roman" panose="02020603050405020304" pitchFamily="18" charset="0"/>
              </a:rPr>
              <a:t>من المنظور الإسلامي</a:t>
            </a:r>
          </a:p>
          <a:p>
            <a:pPr algn="ctr" rtl="1" eaLnBrk="1" hangingPunct="1">
              <a:spcBef>
                <a:spcPct val="50000"/>
              </a:spcBef>
            </a:pPr>
            <a:r>
              <a:rPr lang="ar-EG" altLang="en-US" sz="5400">
                <a:solidFill>
                  <a:srgbClr val="FFFF66"/>
                </a:solidFill>
                <a:cs typeface="Times New Roman" panose="02020603050405020304" pitchFamily="18" charset="0"/>
              </a:rPr>
              <a:t>أول</a:t>
            </a:r>
            <a:r>
              <a:rPr lang="ar-IQ" altLang="en-US" sz="5400">
                <a:solidFill>
                  <a:srgbClr val="FFFF66"/>
                </a:solidFill>
                <a:cs typeface="Times New Roman" panose="02020603050405020304" pitchFamily="18" charset="0"/>
              </a:rPr>
              <a:t>ً</a:t>
            </a:r>
            <a:r>
              <a:rPr lang="ar-EG" altLang="en-US" sz="5400">
                <a:solidFill>
                  <a:srgbClr val="FFFF66"/>
                </a:solidFill>
                <a:cs typeface="Times New Roman" panose="02020603050405020304" pitchFamily="18" charset="0"/>
              </a:rPr>
              <a:t>ا: الأهداف</a:t>
            </a:r>
          </a:p>
          <a:p>
            <a:pPr algn="ctr" rtl="1" eaLnBrk="1" hangingPunct="1">
              <a:spcBef>
                <a:spcPct val="50000"/>
              </a:spcBef>
            </a:pPr>
            <a:endParaRPr lang="ar-SA" altLang="en-US" sz="4800">
              <a:solidFill>
                <a:srgbClr val="FFFF66"/>
              </a:solidFill>
            </a:endParaRPr>
          </a:p>
        </p:txBody>
      </p:sp>
      <p:sp>
        <p:nvSpPr>
          <p:cNvPr id="280583" name="Text Box 7" descr="Walnut">
            <a:extLst>
              <a:ext uri="{FF2B5EF4-FFF2-40B4-BE49-F238E27FC236}">
                <a16:creationId xmlns:a16="http://schemas.microsoft.com/office/drawing/2014/main" id="{94101374-5FB9-4310-B5D2-5AEE95C388FB}"/>
              </a:ext>
            </a:extLst>
          </p:cNvPr>
          <p:cNvSpPr txBox="1">
            <a:spLocks noChangeArrowheads="1"/>
          </p:cNvSpPr>
          <p:nvPr/>
        </p:nvSpPr>
        <p:spPr bwMode="auto">
          <a:xfrm>
            <a:off x="463550" y="4508500"/>
            <a:ext cx="9251950" cy="1754188"/>
          </a:xfrm>
          <a:prstGeom prst="rect">
            <a:avLst/>
          </a:prstGeom>
          <a:blipFill dpi="0" rotWithShape="1">
            <a:blip r:embed="rId5"/>
            <a:srcRect/>
            <a:tile tx="0" ty="0" sx="100000" sy="100000" flip="none" algn="tl"/>
          </a:blipFill>
          <a:ln w="12700" cap="sq">
            <a:solidFill>
              <a:srgbClr val="99FF66"/>
            </a:solidFill>
            <a:miter lim="800000"/>
            <a:headEnd type="none" w="sm" len="sm"/>
            <a:tailEnd type="none" w="sm" len="sm"/>
          </a:ln>
          <a:effectLst/>
        </p:spPr>
        <p:txBody>
          <a:bodyPr>
            <a:spAutoFit/>
          </a:bodyPr>
          <a:lstStyle/>
          <a:p>
            <a:pPr algn="ctr" rtl="1" eaLnBrk="1" hangingPunct="1">
              <a:defRPr/>
            </a:pPr>
            <a:r>
              <a:rPr lang="ar-EG" altLang="en-US" sz="4000" dirty="0">
                <a:solidFill>
                  <a:srgbClr val="FFFF66"/>
                </a:solidFill>
                <a:effectLst>
                  <a:outerShdw blurRad="38100" dist="38100" dir="2700000" algn="tl">
                    <a:srgbClr val="000000"/>
                  </a:outerShdw>
                </a:effectLst>
                <a:cs typeface="Times New Roman" panose="02020603050405020304" pitchFamily="18" charset="0"/>
              </a:rPr>
              <a:t>الأستاذ الدكتور/ فؤاد موسى عبد العال</a:t>
            </a:r>
          </a:p>
          <a:p>
            <a:pPr algn="ctr" rtl="1" eaLnBrk="1" hangingPunct="1">
              <a:defRPr/>
            </a:pPr>
            <a:r>
              <a:rPr lang="ar-EG" altLang="en-US" sz="3600" dirty="0">
                <a:solidFill>
                  <a:srgbClr val="99FF66"/>
                </a:solidFill>
                <a:effectLst>
                  <a:outerShdw blurRad="38100" dist="38100" dir="2700000" algn="tl">
                    <a:srgbClr val="000000"/>
                  </a:outerShdw>
                </a:effectLst>
                <a:cs typeface="Traditional Arabic" panose="02020603050405020304" pitchFamily="18" charset="-78"/>
              </a:rPr>
              <a:t>أستاذ المناهج وطرق التدريس ورئيس قسم المناهج وطرق التدريس</a:t>
            </a:r>
          </a:p>
          <a:p>
            <a:pPr algn="ctr" rtl="1" eaLnBrk="1" hangingPunct="1">
              <a:defRPr/>
            </a:pPr>
            <a:r>
              <a:rPr lang="ar-EG" altLang="en-US" dirty="0">
                <a:solidFill>
                  <a:schemeClr val="bg1"/>
                </a:solidFill>
                <a:effectLst>
                  <a:outerShdw blurRad="38100" dist="38100" dir="2700000" algn="tl">
                    <a:srgbClr val="000000"/>
                  </a:outerShdw>
                </a:effectLst>
                <a:cs typeface="Times New Roman" panose="02020603050405020304" pitchFamily="18" charset="0"/>
              </a:rPr>
              <a:t>كلية التربية – جامعة المنصورة</a:t>
            </a:r>
            <a:endParaRPr lang="en-US" altLang="en-US" dirty="0">
              <a:solidFill>
                <a:schemeClr val="bg1"/>
              </a:solidFill>
              <a:effectLst>
                <a:outerShdw blurRad="38100" dist="38100" dir="2700000" algn="tl">
                  <a:srgbClr val="000000"/>
                </a:outerShdw>
              </a:effectLst>
              <a:cs typeface="Times New Roman" panose="02020603050405020304" pitchFamily="18" charset="0"/>
            </a:endParaRPr>
          </a:p>
        </p:txBody>
      </p:sp>
      <p:pic>
        <p:nvPicPr>
          <p:cNvPr id="190469" name="Audio 1">
            <a:hlinkClick r:id="" action="ppaction://media"/>
            <a:extLst>
              <a:ext uri="{FF2B5EF4-FFF2-40B4-BE49-F238E27FC236}">
                <a16:creationId xmlns:a16="http://schemas.microsoft.com/office/drawing/2014/main" id="{CC84788E-A451-CB9A-EC98-D00F096CF92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82075" y="6032500"/>
            <a:ext cx="5413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420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0581"/>
                                        </p:tgtEl>
                                        <p:attrNameLst>
                                          <p:attrName>style.visibility</p:attrName>
                                        </p:attrNameLst>
                                      </p:cBhvr>
                                      <p:to>
                                        <p:strVal val="visible"/>
                                      </p:to>
                                    </p:set>
                                    <p:anim calcmode="lin" valueType="num">
                                      <p:cBhvr additive="base">
                                        <p:cTn id="7" dur="500" fill="hold"/>
                                        <p:tgtEl>
                                          <p:spTgt spid="280581"/>
                                        </p:tgtEl>
                                        <p:attrNameLst>
                                          <p:attrName>ppt_x</p:attrName>
                                        </p:attrNameLst>
                                      </p:cBhvr>
                                      <p:tavLst>
                                        <p:tav tm="0">
                                          <p:val>
                                            <p:strVal val="#ppt_x"/>
                                          </p:val>
                                        </p:tav>
                                        <p:tav tm="100000">
                                          <p:val>
                                            <p:strVal val="#ppt_x"/>
                                          </p:val>
                                        </p:tav>
                                      </p:tavLst>
                                    </p:anim>
                                    <p:anim calcmode="lin" valueType="num">
                                      <p:cBhvr additive="base">
                                        <p:cTn id="8" dur="500" fill="hold"/>
                                        <p:tgtEl>
                                          <p:spTgt spid="2805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80583"/>
                                        </p:tgtEl>
                                        <p:attrNameLst>
                                          <p:attrName>style.visibility</p:attrName>
                                        </p:attrNameLst>
                                      </p:cBhvr>
                                      <p:to>
                                        <p:strVal val="visible"/>
                                      </p:to>
                                    </p:set>
                                    <p:animEffect transition="in" filter="blinds(horizontal)">
                                      <p:cBhvr>
                                        <p:cTn id="13" dur="500"/>
                                        <p:tgtEl>
                                          <p:spTgt spid="280583"/>
                                        </p:tgtEl>
                                      </p:cBhvr>
                                    </p:animEffect>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1" grpId="0" animBg="1"/>
      <p:bldP spid="280583"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عنوان 1">
            <a:extLst>
              <a:ext uri="{FF2B5EF4-FFF2-40B4-BE49-F238E27FC236}">
                <a16:creationId xmlns:a16="http://schemas.microsoft.com/office/drawing/2014/main" id="{4C69B81A-80CB-52DD-F195-5D4B69887DD5}"/>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EG" altLang="en-US"/>
              <a:t>مفهوم الهدف:</a:t>
            </a:r>
          </a:p>
        </p:txBody>
      </p:sp>
      <p:sp>
        <p:nvSpPr>
          <p:cNvPr id="191491" name="عنصر نائب للمحتوى 2">
            <a:extLst>
              <a:ext uri="{FF2B5EF4-FFF2-40B4-BE49-F238E27FC236}">
                <a16:creationId xmlns:a16="http://schemas.microsoft.com/office/drawing/2014/main" id="{03D713FC-5F89-C32D-F54C-8D20632BC452}"/>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EG" altLang="en-US"/>
              <a:t> ه</a:t>
            </a:r>
            <a:r>
              <a:rPr lang="ar-IQ" altLang="en-US"/>
              <a:t>و</a:t>
            </a:r>
            <a:r>
              <a:rPr lang="ar-EG" altLang="en-US"/>
              <a:t> المحرك والقوة للإنسان في الحياة وتطورها وال</a:t>
            </a:r>
            <a:r>
              <a:rPr lang="ar-IQ" altLang="en-US"/>
              <a:t>إ</a:t>
            </a:r>
            <a:r>
              <a:rPr lang="ar-EG" altLang="en-US"/>
              <a:t>حساس فيها بالسعادة والنشوة عند تحقيق هذه ال</a:t>
            </a:r>
            <a:r>
              <a:rPr lang="ar-IQ" altLang="en-US"/>
              <a:t>أ</a:t>
            </a:r>
            <a:r>
              <a:rPr lang="ar-EG" altLang="en-US"/>
              <a:t>هداف</a:t>
            </a:r>
            <a:r>
              <a:rPr lang="ar-IQ" altLang="en-US"/>
              <a:t>.</a:t>
            </a:r>
            <a:endParaRPr lang="ar-EG" altLang="en-US"/>
          </a:p>
          <a:p>
            <a:r>
              <a:rPr lang="ar-EG" altLang="en-US"/>
              <a:t> وضوح الهدف يولد له قوة دافعية  للعمل والنشاط</a:t>
            </a:r>
            <a:r>
              <a:rPr lang="ar-IQ" altLang="en-US"/>
              <a:t>.</a:t>
            </a:r>
            <a:endParaRPr lang="ar-EG" altLang="en-US"/>
          </a:p>
          <a:p>
            <a:r>
              <a:rPr lang="ar-EG" altLang="en-US"/>
              <a:t> حياة الإنسان عبارة عن سلسلة من ال</a:t>
            </a:r>
            <a:r>
              <a:rPr lang="ar-IQ" altLang="en-US"/>
              <a:t>أ</a:t>
            </a:r>
            <a:r>
              <a:rPr lang="ar-EG" altLang="en-US"/>
              <a:t>هداف لا تنتهي حتى تنتهي حياته</a:t>
            </a:r>
            <a:r>
              <a:rPr lang="ar-IQ" altLang="en-US"/>
              <a:t>.</a:t>
            </a:r>
            <a:r>
              <a:rPr lang="ar-EG" altLang="en-US"/>
              <a:t> </a:t>
            </a:r>
          </a:p>
          <a:p>
            <a:r>
              <a:rPr lang="ar-EG" altLang="en-US"/>
              <a:t> ومن خلال ذلك فإن الهدف بصورة عامة: هو الناتج الذي يرغب الفرد </a:t>
            </a:r>
            <a:r>
              <a:rPr lang="ar-IQ" altLang="en-US"/>
              <a:t>في </a:t>
            </a:r>
            <a:r>
              <a:rPr lang="ar-EG" altLang="en-US"/>
              <a:t>الوصول </a:t>
            </a:r>
            <a:r>
              <a:rPr lang="ar-IQ" altLang="en-US"/>
              <a:t>إ</a:t>
            </a:r>
            <a:r>
              <a:rPr lang="ar-EG" altLang="en-US"/>
              <a:t>ليه بعد قيامه بعمل ما</a:t>
            </a:r>
            <a:r>
              <a:rPr lang="ar-IQ" altLang="en-US"/>
              <a:t>.</a:t>
            </a:r>
            <a:endParaRPr lang="ar-EG" altLang="en-US"/>
          </a:p>
        </p:txBody>
      </p:sp>
    </p:spTree>
  </p:cSld>
  <p:clrMapOvr>
    <a:masterClrMapping/>
  </p:clrMapOvr>
  <p:transition>
    <p:randomBar dir="vert"/>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عنوان 1">
            <a:extLst>
              <a:ext uri="{FF2B5EF4-FFF2-40B4-BE49-F238E27FC236}">
                <a16:creationId xmlns:a16="http://schemas.microsoft.com/office/drawing/2014/main" id="{C04E4107-8A4E-1915-E51C-B11A186AB4A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EG" altLang="en-US"/>
              <a:t>تعريف ال</a:t>
            </a:r>
            <a:r>
              <a:rPr lang="ar-IQ" altLang="en-US"/>
              <a:t>أ</a:t>
            </a:r>
            <a:r>
              <a:rPr lang="ar-EG" altLang="en-US"/>
              <a:t>هداف التربوية:</a:t>
            </a:r>
          </a:p>
        </p:txBody>
      </p:sp>
      <p:sp>
        <p:nvSpPr>
          <p:cNvPr id="192515" name="عنصر نائب للمحتوى 2">
            <a:extLst>
              <a:ext uri="{FF2B5EF4-FFF2-40B4-BE49-F238E27FC236}">
                <a16:creationId xmlns:a16="http://schemas.microsoft.com/office/drawing/2014/main" id="{A16D2DB1-B1A4-E2FD-4694-2E78B00C9F8C}"/>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EG" altLang="en-US"/>
              <a:t>ه</a:t>
            </a:r>
            <a:r>
              <a:rPr lang="ar-IQ" altLang="en-US"/>
              <a:t>ي</a:t>
            </a:r>
            <a:r>
              <a:rPr lang="ar-EG" altLang="en-US"/>
              <a:t> المخرجات (النواتج) التعليمية التي يسعى المنهج لتحقيقها الهدف التعليمي: هو وصف لنمط السلوك </a:t>
            </a:r>
            <a:r>
              <a:rPr lang="ar-IQ" altLang="en-US"/>
              <a:t>أ</a:t>
            </a:r>
            <a:r>
              <a:rPr lang="ar-EG" altLang="en-US"/>
              <a:t>و الأداء الذي يتوقع </a:t>
            </a:r>
            <a:r>
              <a:rPr lang="ar-IQ" altLang="en-US"/>
              <a:t>أ</a:t>
            </a:r>
            <a:r>
              <a:rPr lang="ar-EG" altLang="en-US"/>
              <a:t>ن يقوم به التلميذ بنجاح نتيجة مروره بخبرة تعليمية وتفاعله مع الموقف التدريسي المعقد تفاعل</a:t>
            </a:r>
            <a:r>
              <a:rPr lang="ar-IQ" altLang="en-US"/>
              <a:t>ً</a:t>
            </a:r>
            <a:r>
              <a:rPr lang="ar-EG" altLang="en-US"/>
              <a:t>ا جيد</a:t>
            </a:r>
            <a:r>
              <a:rPr lang="ar-IQ" altLang="en-US"/>
              <a:t>ً</a:t>
            </a:r>
            <a:r>
              <a:rPr lang="ar-EG" altLang="en-US"/>
              <a:t>ا</a:t>
            </a:r>
            <a:r>
              <a:rPr lang="ar-IQ" altLang="en-US"/>
              <a:t>.</a:t>
            </a:r>
            <a:endParaRPr lang="ar-EG" altLang="en-US"/>
          </a:p>
          <a:p>
            <a:r>
              <a:rPr lang="ar-EG" altLang="en-US"/>
              <a:t> الهدف التعليمي يركز على نتائج التعلم وليس عملية التعلم</a:t>
            </a:r>
            <a:r>
              <a:rPr lang="ar-IQ" altLang="en-US"/>
              <a:t>.</a:t>
            </a:r>
            <a:endParaRPr lang="ar-EG" altLang="en-US"/>
          </a:p>
        </p:txBody>
      </p:sp>
    </p:spTree>
  </p:cSld>
  <p:clrMapOvr>
    <a:masterClrMapping/>
  </p:clrMapOvr>
  <p:transition>
    <p:randomBar dir="vert"/>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عنوان 1">
            <a:extLst>
              <a:ext uri="{FF2B5EF4-FFF2-40B4-BE49-F238E27FC236}">
                <a16:creationId xmlns:a16="http://schemas.microsoft.com/office/drawing/2014/main" id="{5F7CC592-087C-F3C7-67EE-D0B4CC3891D6}"/>
              </a:ext>
            </a:extLst>
          </p:cNvPr>
          <p:cNvSpPr>
            <a:spLocks noGrp="1" noChangeArrowheads="1"/>
          </p:cNvSpPr>
          <p:nvPr>
            <p:ph type="title"/>
          </p:nvPr>
        </p:nvSpPr>
        <p:spPr bwMode="auto">
          <a:xfrm>
            <a:off x="1082675" y="306388"/>
            <a:ext cx="7239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EG" altLang="en-US"/>
              <a:t>مصادر اشتقاق الأهداف:</a:t>
            </a:r>
          </a:p>
        </p:txBody>
      </p:sp>
      <p:sp>
        <p:nvSpPr>
          <p:cNvPr id="193539" name="عنصر نائب للمحتوى 2">
            <a:extLst>
              <a:ext uri="{FF2B5EF4-FFF2-40B4-BE49-F238E27FC236}">
                <a16:creationId xmlns:a16="http://schemas.microsoft.com/office/drawing/2014/main" id="{E5A4B2E9-7E49-F109-BB01-37AE3232927C}"/>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EG" altLang="en-US" sz="2000"/>
              <a:t>حاول بعض رجال التربية اشتقاق ال</a:t>
            </a:r>
            <a:r>
              <a:rPr lang="ar-IQ" altLang="en-US" sz="2000"/>
              <a:t>أ</a:t>
            </a:r>
            <a:r>
              <a:rPr lang="ar-EG" altLang="en-US" sz="2000"/>
              <a:t>هداف التربوية من مصادر مختلفة لك</a:t>
            </a:r>
            <a:r>
              <a:rPr lang="ar-IQ" altLang="en-US" sz="2000"/>
              <a:t>ن</a:t>
            </a:r>
            <a:r>
              <a:rPr lang="ar-EG" altLang="en-US" sz="2000"/>
              <a:t>هم تجنبوا الهدف الذي من أجله خلقهم الله فالإنسان مخلوق لأجل أن يكون خليفة الله في الأرض، يعمرها على منهج الله وتكون العبودية لله واحد</a:t>
            </a:r>
            <a:r>
              <a:rPr lang="ar-IQ" altLang="en-US" sz="2000"/>
              <a:t>ة:</a:t>
            </a:r>
            <a:r>
              <a:rPr lang="ar-EG" altLang="en-US" sz="2000"/>
              <a:t> {وَمَا خَلَقْتُ الْجِنَّ وَالْإِنْسَ إِلَّا لِيَعْبُدُونِ} [الذاريات: 56]</a:t>
            </a:r>
            <a:r>
              <a:rPr lang="ar-IQ" altLang="en-US" sz="2000"/>
              <a:t>،</a:t>
            </a:r>
            <a:r>
              <a:rPr lang="ar-EG" altLang="en-US" sz="2000"/>
              <a:t> وبالتالي مصادر اشتقاق الأهداف من المصدر الأول والأساسي وهو هدى الله ثم يأتي بعد ذلك باقي المصادر لمصادر ثانوية يجب مراعاة طبيعتها وبذلك تكون مصادر اشتقاق الأهداف هي:</a:t>
            </a:r>
          </a:p>
          <a:p>
            <a:r>
              <a:rPr lang="ar-EG" altLang="en-US" sz="2000"/>
              <a:t> ١</a:t>
            </a:r>
            <a:r>
              <a:rPr lang="ar-IQ" altLang="en-US" sz="2000"/>
              <a:t>-</a:t>
            </a:r>
            <a:r>
              <a:rPr lang="ar-EG" altLang="en-US" sz="2000"/>
              <a:t> هدى الله</a:t>
            </a:r>
            <a:r>
              <a:rPr lang="ar-IQ" altLang="en-US" sz="2000"/>
              <a:t> </a:t>
            </a:r>
            <a:r>
              <a:rPr lang="ar-EG" altLang="en-US" sz="2000"/>
              <a:t>(القرآن الكريم </a:t>
            </a:r>
            <a:r>
              <a:rPr lang="ar-IQ" altLang="en-US" sz="2000"/>
              <a:t>-</a:t>
            </a:r>
            <a:r>
              <a:rPr lang="ar-EG" altLang="en-US" sz="2000"/>
              <a:t> السنة النبوية)</a:t>
            </a:r>
            <a:r>
              <a:rPr lang="ar-IQ" altLang="en-US" sz="2000"/>
              <a:t>.</a:t>
            </a:r>
            <a:endParaRPr lang="ar-EG" altLang="en-US" sz="2000"/>
          </a:p>
          <a:p>
            <a:r>
              <a:rPr lang="ar-EG" altLang="en-US" sz="2000"/>
              <a:t> ٢</a:t>
            </a:r>
            <a:r>
              <a:rPr lang="ar-IQ" altLang="en-US" sz="2000"/>
              <a:t>-</a:t>
            </a:r>
            <a:r>
              <a:rPr lang="ar-EG" altLang="en-US" sz="2000"/>
              <a:t> طب</a:t>
            </a:r>
            <a:r>
              <a:rPr lang="ar-IQ" altLang="en-US" sz="2000"/>
              <a:t>ي</a:t>
            </a:r>
            <a:r>
              <a:rPr lang="ar-EG" altLang="en-US" sz="2000"/>
              <a:t>عة العلم والثقافة</a:t>
            </a:r>
            <a:r>
              <a:rPr lang="ar-IQ" altLang="en-US" sz="2000"/>
              <a:t>.</a:t>
            </a:r>
            <a:endParaRPr lang="ar-EG" altLang="en-US" sz="2000"/>
          </a:p>
          <a:p>
            <a:r>
              <a:rPr lang="ar-EG" altLang="en-US" sz="2000"/>
              <a:t> ٣</a:t>
            </a:r>
            <a:r>
              <a:rPr lang="ar-IQ" altLang="en-US" sz="2000"/>
              <a:t>-</a:t>
            </a:r>
            <a:r>
              <a:rPr lang="ar-EG" altLang="en-US" sz="2000"/>
              <a:t> طبيعة الإنسان</a:t>
            </a:r>
            <a:r>
              <a:rPr lang="ar-IQ" altLang="en-US" sz="2000"/>
              <a:t>.</a:t>
            </a:r>
            <a:endParaRPr lang="ar-EG" altLang="en-US" sz="2000"/>
          </a:p>
          <a:p>
            <a:r>
              <a:rPr lang="ar-EG" altLang="en-US" sz="2000"/>
              <a:t> ٤</a:t>
            </a:r>
            <a:r>
              <a:rPr lang="ar-IQ" altLang="en-US" sz="2000"/>
              <a:t>-</a:t>
            </a:r>
            <a:r>
              <a:rPr lang="ar-EG" altLang="en-US" sz="2000"/>
              <a:t> طبيعة المجتمع</a:t>
            </a:r>
            <a:r>
              <a:rPr lang="ar-IQ" altLang="en-US" sz="2000"/>
              <a:t>.</a:t>
            </a:r>
            <a:endParaRPr lang="ar-EG" altLang="en-US" sz="2000"/>
          </a:p>
          <a:p>
            <a:r>
              <a:rPr lang="ar-EG" altLang="en-US" sz="2000"/>
              <a:t> ٥</a:t>
            </a:r>
            <a:r>
              <a:rPr lang="ar-IQ" altLang="en-US" sz="2000"/>
              <a:t>-</a:t>
            </a:r>
            <a:r>
              <a:rPr lang="ar-EG" altLang="en-US" sz="2000"/>
              <a:t> طبيعة العلاقات الدولية</a:t>
            </a:r>
            <a:r>
              <a:rPr lang="ar-IQ" altLang="en-US" sz="2000"/>
              <a:t>.</a:t>
            </a:r>
            <a:endParaRPr lang="ar-EG" altLang="en-US" sz="2000"/>
          </a:p>
          <a:p>
            <a:r>
              <a:rPr lang="ar-EG" altLang="en-US" sz="2000"/>
              <a:t> ٦</a:t>
            </a:r>
            <a:r>
              <a:rPr lang="ar-IQ" altLang="en-US" sz="2000"/>
              <a:t>-</a:t>
            </a:r>
            <a:r>
              <a:rPr lang="ar-EG" altLang="en-US" sz="2000"/>
              <a:t> طبيعة الكون</a:t>
            </a:r>
            <a:r>
              <a:rPr lang="ar-IQ" altLang="en-US" sz="2000"/>
              <a:t>.</a:t>
            </a:r>
            <a:endParaRPr lang="ar-EG" altLang="en-US" sz="2000"/>
          </a:p>
        </p:txBody>
      </p:sp>
    </p:spTree>
  </p:cSld>
  <p:clrMapOvr>
    <a:masterClrMapping/>
  </p:clrMapOvr>
  <p:transition>
    <p:randomBar dir="vert"/>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عنوان 1">
            <a:extLst>
              <a:ext uri="{FF2B5EF4-FFF2-40B4-BE49-F238E27FC236}">
                <a16:creationId xmlns:a16="http://schemas.microsoft.com/office/drawing/2014/main" id="{84C0526E-CD44-E024-157F-A5A2059DAC59}"/>
              </a:ext>
            </a:extLst>
          </p:cNvPr>
          <p:cNvSpPr>
            <a:spLocks noGrp="1" noChangeArrowheads="1"/>
          </p:cNvSpPr>
          <p:nvPr>
            <p:ph type="title"/>
          </p:nvPr>
        </p:nvSpPr>
        <p:spPr bwMode="auto">
          <a:xfrm>
            <a:off x="1028700" y="320675"/>
            <a:ext cx="7239000" cy="731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EG" altLang="en-US"/>
              <a:t>مستويات الأهداف:</a:t>
            </a:r>
          </a:p>
        </p:txBody>
      </p:sp>
      <p:sp>
        <p:nvSpPr>
          <p:cNvPr id="194563" name="عنصر نائب للمحتوى 2">
            <a:extLst>
              <a:ext uri="{FF2B5EF4-FFF2-40B4-BE49-F238E27FC236}">
                <a16:creationId xmlns:a16="http://schemas.microsoft.com/office/drawing/2014/main" id="{A38235C6-AA6C-0DF7-EA90-D7A9B1317825}"/>
              </a:ext>
            </a:extLst>
          </p:cNvPr>
          <p:cNvSpPr>
            <a:spLocks noGrp="1" noChangeArrowheads="1"/>
          </p:cNvSpPr>
          <p:nvPr>
            <p:ph idx="1"/>
          </p:nvPr>
        </p:nvSpPr>
        <p:spPr bwMode="auto">
          <a:xfrm>
            <a:off x="1035050" y="1222375"/>
            <a:ext cx="7239000" cy="5230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EG" altLang="en-US"/>
              <a:t>.</a:t>
            </a:r>
          </a:p>
        </p:txBody>
      </p:sp>
      <p:sp>
        <p:nvSpPr>
          <p:cNvPr id="5" name="شكل بيضاوي 4">
            <a:extLst>
              <a:ext uri="{FF2B5EF4-FFF2-40B4-BE49-F238E27FC236}">
                <a16:creationId xmlns:a16="http://schemas.microsoft.com/office/drawing/2014/main" id="{9D984CBD-2BC3-2564-E46D-A30ACA33EFAD}"/>
              </a:ext>
            </a:extLst>
          </p:cNvPr>
          <p:cNvSpPr/>
          <p:nvPr/>
        </p:nvSpPr>
        <p:spPr>
          <a:xfrm>
            <a:off x="7070725" y="1287463"/>
            <a:ext cx="1223963" cy="792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dirty="0"/>
              <a:t>عباده الله</a:t>
            </a:r>
          </a:p>
        </p:txBody>
      </p:sp>
      <p:sp>
        <p:nvSpPr>
          <p:cNvPr id="6" name="شكل بيضاوي 5">
            <a:extLst>
              <a:ext uri="{FF2B5EF4-FFF2-40B4-BE49-F238E27FC236}">
                <a16:creationId xmlns:a16="http://schemas.microsoft.com/office/drawing/2014/main" id="{89B42501-CB3B-79E3-B500-FEEB34AF4887}"/>
              </a:ext>
            </a:extLst>
          </p:cNvPr>
          <p:cNvSpPr/>
          <p:nvPr/>
        </p:nvSpPr>
        <p:spPr>
          <a:xfrm>
            <a:off x="7035800" y="3789363"/>
            <a:ext cx="1271588" cy="1079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dirty="0"/>
              <a:t>أهداف </a:t>
            </a:r>
            <a:r>
              <a:rPr lang="ar-EG" sz="1200" dirty="0"/>
              <a:t>المراحل التعليمي</a:t>
            </a:r>
            <a:r>
              <a:rPr lang="ar-IQ" sz="1200" dirty="0"/>
              <a:t>ة</a:t>
            </a:r>
            <a:endParaRPr lang="ar-EG" dirty="0"/>
          </a:p>
        </p:txBody>
      </p:sp>
      <p:sp>
        <p:nvSpPr>
          <p:cNvPr id="8" name="شكل بيضاوي 7">
            <a:extLst>
              <a:ext uri="{FF2B5EF4-FFF2-40B4-BE49-F238E27FC236}">
                <a16:creationId xmlns:a16="http://schemas.microsoft.com/office/drawing/2014/main" id="{D34906CD-BC1B-D823-33CC-E1550489E813}"/>
              </a:ext>
            </a:extLst>
          </p:cNvPr>
          <p:cNvSpPr/>
          <p:nvPr/>
        </p:nvSpPr>
        <p:spPr>
          <a:xfrm>
            <a:off x="7027863" y="5445125"/>
            <a:ext cx="1247775" cy="1008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1600" dirty="0"/>
              <a:t>أهداف تعليمي</a:t>
            </a:r>
            <a:r>
              <a:rPr lang="ar-IQ" sz="1600" dirty="0"/>
              <a:t>ة</a:t>
            </a:r>
            <a:endParaRPr lang="ar-EG" sz="1600" dirty="0"/>
          </a:p>
        </p:txBody>
      </p:sp>
      <p:sp>
        <p:nvSpPr>
          <p:cNvPr id="9" name="شكل بيضاوي 8">
            <a:extLst>
              <a:ext uri="{FF2B5EF4-FFF2-40B4-BE49-F238E27FC236}">
                <a16:creationId xmlns:a16="http://schemas.microsoft.com/office/drawing/2014/main" id="{E3AEC830-8F17-975B-478A-6FEAC5274C17}"/>
              </a:ext>
            </a:extLst>
          </p:cNvPr>
          <p:cNvSpPr/>
          <p:nvPr/>
        </p:nvSpPr>
        <p:spPr>
          <a:xfrm>
            <a:off x="7059613" y="2636838"/>
            <a:ext cx="1247775" cy="86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1600" dirty="0"/>
              <a:t>أهداف المجتمع</a:t>
            </a:r>
          </a:p>
        </p:txBody>
      </p:sp>
      <p:cxnSp>
        <p:nvCxnSpPr>
          <p:cNvPr id="11" name="رابط كسهم مستقيم 10">
            <a:extLst>
              <a:ext uri="{FF2B5EF4-FFF2-40B4-BE49-F238E27FC236}">
                <a16:creationId xmlns:a16="http://schemas.microsoft.com/office/drawing/2014/main" id="{0F20A815-A19A-81F6-3A7E-344A887F97E0}"/>
              </a:ext>
            </a:extLst>
          </p:cNvPr>
          <p:cNvCxnSpPr>
            <a:stCxn id="5" idx="4"/>
            <a:endCxn id="9" idx="0"/>
          </p:cNvCxnSpPr>
          <p:nvPr/>
        </p:nvCxnSpPr>
        <p:spPr>
          <a:xfrm>
            <a:off x="7683500" y="2079625"/>
            <a:ext cx="0" cy="5572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رابط كسهم مستقيم 13">
            <a:extLst>
              <a:ext uri="{FF2B5EF4-FFF2-40B4-BE49-F238E27FC236}">
                <a16:creationId xmlns:a16="http://schemas.microsoft.com/office/drawing/2014/main" id="{3BDBD6F0-A035-8ADF-5A84-BC20E3F7523C}"/>
              </a:ext>
            </a:extLst>
          </p:cNvPr>
          <p:cNvCxnSpPr>
            <a:stCxn id="9" idx="4"/>
            <a:endCxn id="6" idx="0"/>
          </p:cNvCxnSpPr>
          <p:nvPr/>
        </p:nvCxnSpPr>
        <p:spPr>
          <a:xfrm flipH="1">
            <a:off x="7670800" y="3500438"/>
            <a:ext cx="12700"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a:extLst>
              <a:ext uri="{FF2B5EF4-FFF2-40B4-BE49-F238E27FC236}">
                <a16:creationId xmlns:a16="http://schemas.microsoft.com/office/drawing/2014/main" id="{E6991138-EE2F-F61C-509E-1CD98EC888C6}"/>
              </a:ext>
            </a:extLst>
          </p:cNvPr>
          <p:cNvCxnSpPr>
            <a:stCxn id="6" idx="4"/>
            <a:endCxn id="8" idx="0"/>
          </p:cNvCxnSpPr>
          <p:nvPr/>
        </p:nvCxnSpPr>
        <p:spPr>
          <a:xfrm flipH="1">
            <a:off x="7651750" y="4868863"/>
            <a:ext cx="19050" cy="576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سهم إلى اليمين 16">
            <a:extLst>
              <a:ext uri="{FF2B5EF4-FFF2-40B4-BE49-F238E27FC236}">
                <a16:creationId xmlns:a16="http://schemas.microsoft.com/office/drawing/2014/main" id="{392EFDED-7B28-DF02-B322-1804246B5D32}"/>
              </a:ext>
            </a:extLst>
          </p:cNvPr>
          <p:cNvSpPr/>
          <p:nvPr/>
        </p:nvSpPr>
        <p:spPr>
          <a:xfrm>
            <a:off x="2946400" y="1012825"/>
            <a:ext cx="3787775" cy="1282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dirty="0"/>
              <a:t>الغاي</a:t>
            </a:r>
            <a:r>
              <a:rPr lang="ar-IQ" dirty="0"/>
              <a:t>ة</a:t>
            </a:r>
            <a:r>
              <a:rPr lang="ar-EG" dirty="0"/>
              <a:t> الكلي</a:t>
            </a:r>
            <a:r>
              <a:rPr lang="ar-IQ" dirty="0"/>
              <a:t>ة</a:t>
            </a:r>
            <a:r>
              <a:rPr lang="ar-EG" dirty="0"/>
              <a:t> </a:t>
            </a:r>
          </a:p>
          <a:p>
            <a:pPr algn="ctr">
              <a:defRPr/>
            </a:pPr>
            <a:r>
              <a:rPr lang="ar-EG" dirty="0"/>
              <a:t>هي الغاي</a:t>
            </a:r>
            <a:r>
              <a:rPr lang="ar-IQ" dirty="0"/>
              <a:t>ة</a:t>
            </a:r>
            <a:r>
              <a:rPr lang="ar-EG" dirty="0"/>
              <a:t> من خلق الإنسان </a:t>
            </a:r>
          </a:p>
        </p:txBody>
      </p:sp>
      <p:sp>
        <p:nvSpPr>
          <p:cNvPr id="18" name="سهم إلى اليمين 17">
            <a:extLst>
              <a:ext uri="{FF2B5EF4-FFF2-40B4-BE49-F238E27FC236}">
                <a16:creationId xmlns:a16="http://schemas.microsoft.com/office/drawing/2014/main" id="{0EE089EE-B352-0804-D6A1-0FDC90715578}"/>
              </a:ext>
            </a:extLst>
          </p:cNvPr>
          <p:cNvSpPr/>
          <p:nvPr/>
        </p:nvSpPr>
        <p:spPr>
          <a:xfrm>
            <a:off x="2978150" y="2311400"/>
            <a:ext cx="3789363" cy="1512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IQ" dirty="0"/>
              <a:t>أ</a:t>
            </a:r>
            <a:r>
              <a:rPr lang="ar-EG" dirty="0"/>
              <a:t>هداف بعيد</a:t>
            </a:r>
            <a:r>
              <a:rPr lang="ar-IQ" dirty="0"/>
              <a:t>ة</a:t>
            </a:r>
            <a:r>
              <a:rPr lang="ar-EG" dirty="0"/>
              <a:t> المد</a:t>
            </a:r>
            <a:r>
              <a:rPr lang="ar-IQ" dirty="0"/>
              <a:t>ى</a:t>
            </a:r>
            <a:endParaRPr lang="ar-EG" dirty="0"/>
          </a:p>
          <a:p>
            <a:pPr algn="ctr">
              <a:defRPr/>
            </a:pPr>
            <a:r>
              <a:rPr lang="ar-EG" dirty="0"/>
              <a:t>تشتق هذه ال</a:t>
            </a:r>
            <a:r>
              <a:rPr lang="ar-IQ" dirty="0"/>
              <a:t>أ</a:t>
            </a:r>
            <a:r>
              <a:rPr lang="ar-EG" dirty="0"/>
              <a:t>هداف في الغاي</a:t>
            </a:r>
            <a:r>
              <a:rPr lang="ar-IQ" dirty="0"/>
              <a:t>ة</a:t>
            </a:r>
            <a:r>
              <a:rPr lang="ar-EG" dirty="0"/>
              <a:t> وتكون على مستو</a:t>
            </a:r>
            <a:r>
              <a:rPr lang="ar-IQ" dirty="0"/>
              <a:t>ى</a:t>
            </a:r>
            <a:r>
              <a:rPr lang="ar-EG" dirty="0"/>
              <a:t> المجتمع</a:t>
            </a:r>
          </a:p>
        </p:txBody>
      </p:sp>
      <p:sp>
        <p:nvSpPr>
          <p:cNvPr id="19" name="سهم إلى اليمين 18">
            <a:extLst>
              <a:ext uri="{FF2B5EF4-FFF2-40B4-BE49-F238E27FC236}">
                <a16:creationId xmlns:a16="http://schemas.microsoft.com/office/drawing/2014/main" id="{9662B4D0-B4E0-C2CD-4FEB-4517B38330E2}"/>
              </a:ext>
            </a:extLst>
          </p:cNvPr>
          <p:cNvSpPr/>
          <p:nvPr/>
        </p:nvSpPr>
        <p:spPr>
          <a:xfrm>
            <a:off x="2890838" y="3824288"/>
            <a:ext cx="3843337" cy="1476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IQ" dirty="0"/>
              <a:t>أ</a:t>
            </a:r>
            <a:r>
              <a:rPr lang="ar-EG" dirty="0"/>
              <a:t>هداف متوسط المد</a:t>
            </a:r>
            <a:r>
              <a:rPr lang="ar-IQ" dirty="0"/>
              <a:t>ى</a:t>
            </a:r>
            <a:endParaRPr lang="ar-EG" dirty="0"/>
          </a:p>
          <a:p>
            <a:pPr algn="ctr">
              <a:defRPr/>
            </a:pPr>
            <a:r>
              <a:rPr lang="ar-EG" dirty="0"/>
              <a:t>اهداف اقل </a:t>
            </a:r>
            <a:r>
              <a:rPr lang="ar-EG" dirty="0" err="1"/>
              <a:t>عمموميه</a:t>
            </a:r>
            <a:r>
              <a:rPr lang="ar-EG" dirty="0"/>
              <a:t> من الاهداف </a:t>
            </a:r>
            <a:r>
              <a:rPr lang="ar-EG" dirty="0" err="1"/>
              <a:t>السابقه</a:t>
            </a:r>
            <a:endParaRPr lang="ar-EG" dirty="0"/>
          </a:p>
        </p:txBody>
      </p:sp>
      <p:sp>
        <p:nvSpPr>
          <p:cNvPr id="20" name="سهم إلى اليمين 19">
            <a:extLst>
              <a:ext uri="{FF2B5EF4-FFF2-40B4-BE49-F238E27FC236}">
                <a16:creationId xmlns:a16="http://schemas.microsoft.com/office/drawing/2014/main" id="{06E37D92-BE65-A1C9-0B2A-ACE0B49592CD}"/>
              </a:ext>
            </a:extLst>
          </p:cNvPr>
          <p:cNvSpPr/>
          <p:nvPr/>
        </p:nvSpPr>
        <p:spPr>
          <a:xfrm>
            <a:off x="2881313" y="5170488"/>
            <a:ext cx="3692525" cy="155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IQ" dirty="0"/>
              <a:t>أ</a:t>
            </a:r>
            <a:r>
              <a:rPr lang="ar-EG" dirty="0"/>
              <a:t>هداف </a:t>
            </a:r>
            <a:r>
              <a:rPr lang="ar-IQ" dirty="0"/>
              <a:t>قصيرة</a:t>
            </a:r>
            <a:r>
              <a:rPr lang="ar-EG" dirty="0"/>
              <a:t> المد</a:t>
            </a:r>
            <a:r>
              <a:rPr lang="ar-IQ" dirty="0"/>
              <a:t>ى</a:t>
            </a:r>
            <a:endParaRPr lang="ar-EG" dirty="0"/>
          </a:p>
          <a:p>
            <a:pPr algn="ctr">
              <a:defRPr/>
            </a:pPr>
            <a:r>
              <a:rPr lang="ar-EG" dirty="0"/>
              <a:t>هي ال</a:t>
            </a:r>
            <a:r>
              <a:rPr lang="ar-IQ" dirty="0"/>
              <a:t>أ</a:t>
            </a:r>
            <a:r>
              <a:rPr lang="ar-EG" dirty="0"/>
              <a:t>هداف الخاص</a:t>
            </a:r>
            <a:r>
              <a:rPr lang="ar-IQ" dirty="0"/>
              <a:t>ة</a:t>
            </a:r>
            <a:r>
              <a:rPr lang="ar-EG" dirty="0"/>
              <a:t> بالمواد الدراسي</a:t>
            </a:r>
            <a:r>
              <a:rPr lang="ar-IQ" dirty="0"/>
              <a:t>ة</a:t>
            </a:r>
            <a:endParaRPr lang="ar-EG" dirty="0"/>
          </a:p>
        </p:txBody>
      </p:sp>
    </p:spTree>
  </p:cSld>
  <p:clrMapOvr>
    <a:masterClrMapping/>
  </p:clrMapOvr>
  <p:transition>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CA78B392-EC1C-FC01-1611-350CA6630F78}"/>
              </a:ext>
            </a:extLst>
          </p:cNvPr>
          <p:cNvSpPr>
            <a:spLocks noGrp="1" noChangeArrowheads="1"/>
          </p:cNvSpPr>
          <p:nvPr>
            <p:ph type="body" idx="1"/>
          </p:nvPr>
        </p:nvSpPr>
        <p:spPr bwMode="auto">
          <a:xfrm>
            <a:off x="514350" y="588963"/>
            <a:ext cx="9258300" cy="579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u="sng"/>
              <a:t>فإذا كر</a:t>
            </a:r>
            <a:r>
              <a:rPr lang="ar-EG" altLang="en-US" b="1" u="sng"/>
              <a:t>َّ</a:t>
            </a:r>
            <a:r>
              <a:rPr lang="ar-SA" altLang="en-US" b="1" u="sng"/>
              <a:t>ر الطفل وضع يده على النار</a:t>
            </a:r>
            <a:r>
              <a:rPr lang="ar-EG" altLang="en-US" b="1" u="sng"/>
              <a:t>،</a:t>
            </a:r>
            <a:r>
              <a:rPr lang="ar-SA" altLang="en-US" b="1" u="sng"/>
              <a:t> فهو لم يربط بين السبب والنتيجة</a:t>
            </a:r>
            <a:r>
              <a:rPr lang="ar-EG" altLang="en-US" b="1" u="sng"/>
              <a:t>؛</a:t>
            </a:r>
            <a:r>
              <a:rPr lang="ar-SA" altLang="en-US" b="1" u="sng"/>
              <a:t> إما لضعف فعل</a:t>
            </a:r>
            <a:r>
              <a:rPr lang="ar-EG" altLang="en-US" b="1" u="sng"/>
              <a:t>ي</a:t>
            </a:r>
            <a:r>
              <a:rPr lang="ar-SA" altLang="en-US" b="1" u="sng"/>
              <a:t> عنده، أو أنه ربط بين النتيجة وسبب آخر.</a:t>
            </a:r>
            <a:endParaRPr lang="ar-SA" altLang="en-US" b="1"/>
          </a:p>
          <a:p>
            <a:pPr eaLnBrk="1" hangingPunct="1"/>
            <a:r>
              <a:rPr lang="ar-SA" altLang="en-US" b="1"/>
              <a:t>ومن ذلك يمكن القول بأن الخبرة لا تتحقق إلا بشروط:</a:t>
            </a:r>
            <a:endParaRPr lang="en-US" altLang="en-US"/>
          </a:p>
          <a:p>
            <a:pPr eaLnBrk="1" hangingPunct="1"/>
            <a:r>
              <a:rPr lang="ar-SA" altLang="en-US" b="1"/>
              <a:t>موقف مثير</a:t>
            </a:r>
            <a:r>
              <a:rPr lang="ar-EG" altLang="en-US" b="1"/>
              <a:t>.</a:t>
            </a:r>
            <a:endParaRPr lang="ar-SA" altLang="en-US" b="1"/>
          </a:p>
          <a:p>
            <a:pPr eaLnBrk="1" hangingPunct="1"/>
            <a:r>
              <a:rPr lang="ar-SA" altLang="en-US" b="1"/>
              <a:t>رغبة ودافعية من جانب التلميذ</a:t>
            </a:r>
            <a:r>
              <a:rPr lang="ar-EG" altLang="en-US" b="1"/>
              <a:t>.</a:t>
            </a:r>
            <a:endParaRPr lang="ar-SA" altLang="en-US" b="1"/>
          </a:p>
          <a:p>
            <a:pPr eaLnBrk="1" hangingPunct="1"/>
            <a:r>
              <a:rPr lang="ar-SA" altLang="en-US" b="1"/>
              <a:t>تفاعل التلميذ مع الموقف وتأثيره وتأثره بالموقف</a:t>
            </a:r>
            <a:r>
              <a:rPr lang="ar-EG" altLang="en-US" b="1"/>
              <a:t>.</a:t>
            </a:r>
            <a:r>
              <a:rPr lang="ar-SA" altLang="en-US" b="1"/>
              <a:t> </a:t>
            </a:r>
          </a:p>
          <a:p>
            <a:pPr eaLnBrk="1" hangingPunct="1"/>
            <a:r>
              <a:rPr lang="ar-SA" altLang="en-US" b="1"/>
              <a:t>إدراك التلميذ للعلاقة بين السبب والنتيجة (المعلومة المعرفية)</a:t>
            </a:r>
            <a:r>
              <a:rPr lang="ar-EG" altLang="en-US" b="1"/>
              <a:t>.</a:t>
            </a:r>
            <a:r>
              <a:rPr lang="ar-SA" altLang="en-US" b="1"/>
              <a:t> </a:t>
            </a:r>
          </a:p>
          <a:p>
            <a:pPr eaLnBrk="1" hangingPunct="1"/>
            <a:r>
              <a:rPr lang="ar-SA" altLang="en-US" b="1"/>
              <a:t>توظيف المعلومة في المواقف المشابهة (تعديل السلوك)</a:t>
            </a:r>
            <a:r>
              <a:rPr lang="ar-EG" altLang="en-US" b="1"/>
              <a:t>.</a:t>
            </a:r>
            <a:endParaRPr lang="en-US" altLang="en-US" b="1"/>
          </a:p>
        </p:txBody>
      </p:sp>
    </p:spTree>
  </p:cSld>
  <p:clrMapOvr>
    <a:masterClrMapping/>
  </p:clrMapOvr>
  <p:transition>
    <p:randomBar dir="vert"/>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BE5D1-7B87-BF41-D3CD-67A8D3EDD5FC}"/>
              </a:ext>
            </a:extLst>
          </p:cNvPr>
          <p:cNvSpPr>
            <a:spLocks noGrp="1"/>
          </p:cNvSpPr>
          <p:nvPr>
            <p:ph type="title"/>
          </p:nvPr>
        </p:nvSpPr>
        <p:spPr>
          <a:xfrm>
            <a:off x="5267325" y="393700"/>
            <a:ext cx="2981325" cy="788988"/>
          </a:xfrm>
        </p:spPr>
        <p:txBody>
          <a:bodyPr>
            <a:normAutofit fontScale="90000"/>
          </a:bodyPr>
          <a:lstStyle/>
          <a:p>
            <a:pPr>
              <a:defRPr/>
            </a:pPr>
            <a:r>
              <a:rPr lang="ar-EG" dirty="0"/>
              <a:t>مستويات الأهداف /</a:t>
            </a:r>
          </a:p>
        </p:txBody>
      </p:sp>
      <p:sp>
        <p:nvSpPr>
          <p:cNvPr id="195587" name="Text Placeholder 2">
            <a:extLst>
              <a:ext uri="{FF2B5EF4-FFF2-40B4-BE49-F238E27FC236}">
                <a16:creationId xmlns:a16="http://schemas.microsoft.com/office/drawing/2014/main" id="{459D1043-507A-8BB5-3685-0FFA74110762}"/>
              </a:ext>
            </a:extLst>
          </p:cNvPr>
          <p:cNvSpPr>
            <a:spLocks noGrp="1" noChangeArrowheads="1"/>
          </p:cNvSpPr>
          <p:nvPr>
            <p:ph type="body" idx="1"/>
          </p:nvPr>
        </p:nvSpPr>
        <p:spPr bwMode="auto">
          <a:xfrm>
            <a:off x="1028700" y="1182688"/>
            <a:ext cx="8143875" cy="5764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EG" altLang="en-US"/>
          </a:p>
          <a:p>
            <a:endParaRPr lang="ar-EG" altLang="en-US"/>
          </a:p>
          <a:p>
            <a:endParaRPr lang="ar-EG" altLang="en-US"/>
          </a:p>
          <a:p>
            <a:endParaRPr lang="ar-EG" altLang="en-US"/>
          </a:p>
          <a:p>
            <a:endParaRPr lang="ar-EG" altLang="en-US"/>
          </a:p>
          <a:p>
            <a:endParaRPr lang="ar-EG" altLang="en-US"/>
          </a:p>
          <a:p>
            <a:endParaRPr lang="ar-EG" altLang="en-US"/>
          </a:p>
          <a:p>
            <a:endParaRPr lang="ar-EG" altLang="en-US"/>
          </a:p>
          <a:p>
            <a:endParaRPr lang="ar-EG" altLang="en-US"/>
          </a:p>
          <a:p>
            <a:endParaRPr lang="ar-EG" altLang="en-US"/>
          </a:p>
          <a:p>
            <a:endParaRPr lang="ar-EG" altLang="en-US"/>
          </a:p>
          <a:p>
            <a:pPr algn="ctr"/>
            <a:endParaRPr lang="ar-EG" altLang="en-US"/>
          </a:p>
          <a:p>
            <a:pPr algn="ctr"/>
            <a:r>
              <a:rPr lang="ar-EG" altLang="en-US"/>
              <a:t>مستويات الأهداف التربوية </a:t>
            </a:r>
          </a:p>
        </p:txBody>
      </p:sp>
      <p:sp>
        <p:nvSpPr>
          <p:cNvPr id="4" name="Oval 3">
            <a:extLst>
              <a:ext uri="{FF2B5EF4-FFF2-40B4-BE49-F238E27FC236}">
                <a16:creationId xmlns:a16="http://schemas.microsoft.com/office/drawing/2014/main" id="{FB2E7360-6072-95DD-DA46-447D3A20B224}"/>
              </a:ext>
            </a:extLst>
          </p:cNvPr>
          <p:cNvSpPr/>
          <p:nvPr/>
        </p:nvSpPr>
        <p:spPr>
          <a:xfrm>
            <a:off x="2400300" y="1600200"/>
            <a:ext cx="4991100" cy="4521200"/>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ar-EG" dirty="0"/>
              <a:t>عبادة الله </a:t>
            </a:r>
          </a:p>
          <a:p>
            <a:pPr algn="ctr">
              <a:defRPr/>
            </a:pPr>
            <a:endParaRPr lang="ar-EG" dirty="0"/>
          </a:p>
          <a:p>
            <a:pPr algn="ctr">
              <a:defRPr/>
            </a:pPr>
            <a:endParaRPr lang="ar-EG" dirty="0"/>
          </a:p>
          <a:p>
            <a:pPr algn="ctr">
              <a:defRPr/>
            </a:pPr>
            <a:endParaRPr lang="ar-EG" dirty="0"/>
          </a:p>
          <a:p>
            <a:pPr algn="ctr">
              <a:defRPr/>
            </a:pPr>
            <a:endParaRPr lang="ar-EG" dirty="0"/>
          </a:p>
          <a:p>
            <a:pPr algn="ctr">
              <a:defRPr/>
            </a:pPr>
            <a:endParaRPr lang="ar-EG" dirty="0"/>
          </a:p>
          <a:p>
            <a:pPr algn="ctr">
              <a:defRPr/>
            </a:pPr>
            <a:endParaRPr lang="ar-EG" dirty="0"/>
          </a:p>
          <a:p>
            <a:pPr algn="ctr">
              <a:defRPr/>
            </a:pPr>
            <a:endParaRPr lang="ar-EG" dirty="0"/>
          </a:p>
          <a:p>
            <a:pPr algn="ctr">
              <a:defRPr/>
            </a:pPr>
            <a:endParaRPr lang="ar-EG" dirty="0"/>
          </a:p>
          <a:p>
            <a:pPr algn="ctr">
              <a:defRPr/>
            </a:pPr>
            <a:endParaRPr lang="ar-EG" dirty="0"/>
          </a:p>
          <a:p>
            <a:pPr algn="ctr">
              <a:defRPr/>
            </a:pPr>
            <a:endParaRPr lang="ar-EG" dirty="0"/>
          </a:p>
          <a:p>
            <a:pPr algn="ctr">
              <a:defRPr/>
            </a:pPr>
            <a:endParaRPr lang="ar-EG" dirty="0"/>
          </a:p>
          <a:p>
            <a:pPr algn="ctr">
              <a:defRPr/>
            </a:pPr>
            <a:endParaRPr lang="ar-EG" dirty="0"/>
          </a:p>
          <a:p>
            <a:pPr algn="ctr">
              <a:defRPr/>
            </a:pPr>
            <a:endParaRPr lang="ar-EG" dirty="0"/>
          </a:p>
          <a:p>
            <a:pPr algn="ctr">
              <a:defRPr/>
            </a:pPr>
            <a:r>
              <a:rPr lang="ar-EG" dirty="0"/>
              <a:t>الغاية الكلية </a:t>
            </a:r>
          </a:p>
        </p:txBody>
      </p:sp>
      <p:sp>
        <p:nvSpPr>
          <p:cNvPr id="5" name="Oval 4">
            <a:extLst>
              <a:ext uri="{FF2B5EF4-FFF2-40B4-BE49-F238E27FC236}">
                <a16:creationId xmlns:a16="http://schemas.microsoft.com/office/drawing/2014/main" id="{F78C4C52-D76A-E000-1635-3626945AD0ED}"/>
              </a:ext>
            </a:extLst>
          </p:cNvPr>
          <p:cNvSpPr/>
          <p:nvPr/>
        </p:nvSpPr>
        <p:spPr>
          <a:xfrm>
            <a:off x="2790825" y="2165350"/>
            <a:ext cx="4314825" cy="3390900"/>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ar-EG" dirty="0"/>
              <a:t>أهداف المجتمع</a:t>
            </a:r>
          </a:p>
          <a:p>
            <a:pPr algn="ctr">
              <a:defRPr/>
            </a:pPr>
            <a:endParaRPr lang="ar-EG" dirty="0"/>
          </a:p>
          <a:p>
            <a:pPr algn="ctr">
              <a:defRPr/>
            </a:pPr>
            <a:endParaRPr lang="ar-EG" dirty="0"/>
          </a:p>
          <a:p>
            <a:pPr algn="ctr">
              <a:defRPr/>
            </a:pPr>
            <a:endParaRPr lang="ar-EG" dirty="0"/>
          </a:p>
          <a:p>
            <a:pPr algn="ctr">
              <a:defRPr/>
            </a:pPr>
            <a:endParaRPr lang="ar-EG" dirty="0"/>
          </a:p>
          <a:p>
            <a:pPr algn="ctr">
              <a:defRPr/>
            </a:pPr>
            <a:endParaRPr lang="ar-EG" dirty="0"/>
          </a:p>
          <a:p>
            <a:pPr algn="ctr">
              <a:defRPr/>
            </a:pPr>
            <a:endParaRPr lang="ar-EG" dirty="0"/>
          </a:p>
          <a:p>
            <a:pPr algn="ctr">
              <a:defRPr/>
            </a:pPr>
            <a:endParaRPr lang="ar-EG" dirty="0"/>
          </a:p>
          <a:p>
            <a:pPr algn="ctr">
              <a:defRPr/>
            </a:pPr>
            <a:endParaRPr lang="ar-EG" dirty="0"/>
          </a:p>
          <a:p>
            <a:pPr algn="ctr">
              <a:defRPr/>
            </a:pPr>
            <a:endParaRPr lang="ar-EG" dirty="0"/>
          </a:p>
          <a:p>
            <a:pPr algn="ctr">
              <a:defRPr/>
            </a:pPr>
            <a:r>
              <a:rPr lang="ar-EG" dirty="0"/>
              <a:t>أهداف بعيدة المد</a:t>
            </a:r>
            <a:r>
              <a:rPr lang="ar-IQ" dirty="0"/>
              <a:t>ى</a:t>
            </a:r>
            <a:r>
              <a:rPr lang="ar-EG" dirty="0"/>
              <a:t> </a:t>
            </a:r>
          </a:p>
        </p:txBody>
      </p:sp>
      <p:sp>
        <p:nvSpPr>
          <p:cNvPr id="6" name="Oval 5">
            <a:extLst>
              <a:ext uri="{FF2B5EF4-FFF2-40B4-BE49-F238E27FC236}">
                <a16:creationId xmlns:a16="http://schemas.microsoft.com/office/drawing/2014/main" id="{0A712D96-6E10-8CCD-4F3A-C33AF3E53343}"/>
              </a:ext>
            </a:extLst>
          </p:cNvPr>
          <p:cNvSpPr/>
          <p:nvPr/>
        </p:nvSpPr>
        <p:spPr>
          <a:xfrm>
            <a:off x="3028950" y="2692400"/>
            <a:ext cx="3848100" cy="2349500"/>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ar-EG" dirty="0"/>
              <a:t>أهداف المراحل التعليمية </a:t>
            </a:r>
          </a:p>
          <a:p>
            <a:pPr algn="ctr">
              <a:defRPr/>
            </a:pPr>
            <a:endParaRPr lang="ar-EG" dirty="0"/>
          </a:p>
          <a:p>
            <a:pPr algn="ctr">
              <a:defRPr/>
            </a:pPr>
            <a:endParaRPr lang="ar-EG" dirty="0"/>
          </a:p>
          <a:p>
            <a:pPr algn="ctr">
              <a:defRPr/>
            </a:pPr>
            <a:endParaRPr lang="ar-EG" dirty="0"/>
          </a:p>
          <a:p>
            <a:pPr algn="ctr">
              <a:defRPr/>
            </a:pPr>
            <a:endParaRPr lang="ar-EG" dirty="0"/>
          </a:p>
          <a:p>
            <a:pPr algn="ctr">
              <a:defRPr/>
            </a:pPr>
            <a:endParaRPr lang="ar-EG" dirty="0"/>
          </a:p>
          <a:p>
            <a:pPr algn="ctr">
              <a:defRPr/>
            </a:pPr>
            <a:r>
              <a:rPr lang="ar-EG" dirty="0"/>
              <a:t>أهداف متوسطة المد</a:t>
            </a:r>
            <a:r>
              <a:rPr lang="ar-IQ" dirty="0"/>
              <a:t>ى</a:t>
            </a:r>
            <a:r>
              <a:rPr lang="ar-EG" dirty="0"/>
              <a:t> </a:t>
            </a:r>
          </a:p>
        </p:txBody>
      </p:sp>
      <p:sp>
        <p:nvSpPr>
          <p:cNvPr id="7" name="Oval 6">
            <a:extLst>
              <a:ext uri="{FF2B5EF4-FFF2-40B4-BE49-F238E27FC236}">
                <a16:creationId xmlns:a16="http://schemas.microsoft.com/office/drawing/2014/main" id="{C255E210-5DD3-92AE-54FC-9B103F12BF11}"/>
              </a:ext>
            </a:extLst>
          </p:cNvPr>
          <p:cNvSpPr/>
          <p:nvPr/>
        </p:nvSpPr>
        <p:spPr>
          <a:xfrm>
            <a:off x="3848100" y="3276600"/>
            <a:ext cx="2209800" cy="1231900"/>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ar-EG" dirty="0"/>
              <a:t>أهداف تعليمية</a:t>
            </a:r>
          </a:p>
          <a:p>
            <a:pPr algn="ctr">
              <a:defRPr/>
            </a:pPr>
            <a:endParaRPr lang="ar-EG" dirty="0"/>
          </a:p>
          <a:p>
            <a:pPr algn="ctr">
              <a:defRPr/>
            </a:pPr>
            <a:r>
              <a:rPr lang="ar-EG" dirty="0"/>
              <a:t>أهداف قصيرة </a:t>
            </a:r>
          </a:p>
        </p:txBody>
      </p:sp>
    </p:spTree>
  </p:cSld>
  <p:clrMapOvr>
    <a:masterClrMapping/>
  </p:clrMapOvr>
  <p:transition spd="slow"/>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عنوان 1">
            <a:extLst>
              <a:ext uri="{FF2B5EF4-FFF2-40B4-BE49-F238E27FC236}">
                <a16:creationId xmlns:a16="http://schemas.microsoft.com/office/drawing/2014/main" id="{BEF9D639-3877-4E40-2773-2BADDD4A8B8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EG" altLang="en-US"/>
              <a:t>أهميه تحديد الأهداف:</a:t>
            </a:r>
          </a:p>
        </p:txBody>
      </p:sp>
      <p:sp>
        <p:nvSpPr>
          <p:cNvPr id="196611" name="عنصر نائب للمحتوى 2">
            <a:extLst>
              <a:ext uri="{FF2B5EF4-FFF2-40B4-BE49-F238E27FC236}">
                <a16:creationId xmlns:a16="http://schemas.microsoft.com/office/drawing/2014/main" id="{8F7F78BE-1921-EE7E-EE06-A4D5A6F8C9D6}"/>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EG" altLang="en-US"/>
              <a:t>١• اختيار المحتوى في المجالات المعرفية الواسعة ٢• توجيه القرارات التي تتخذ بشأن المنهج</a:t>
            </a:r>
          </a:p>
          <a:p>
            <a:r>
              <a:rPr lang="ar-EG" altLang="en-US"/>
              <a:t> ٣ • اختيار </a:t>
            </a:r>
            <a:r>
              <a:rPr lang="ar-IQ" altLang="en-US"/>
              <a:t>أ</a:t>
            </a:r>
            <a:r>
              <a:rPr lang="ar-EG" altLang="en-US"/>
              <a:t>نسب الطرق والوسائل التعليمية</a:t>
            </a:r>
          </a:p>
          <a:p>
            <a:r>
              <a:rPr lang="ar-EG" altLang="en-US"/>
              <a:t> ٤• وضع الأسس لعملية التقويم</a:t>
            </a:r>
          </a:p>
          <a:p>
            <a:r>
              <a:rPr lang="ar-EG" altLang="en-US"/>
              <a:t> ٥• مساعدة كل من المعلم والمتعلم على تكثيف جهودهما نحو تحقيق الأهداف</a:t>
            </a:r>
          </a:p>
          <a:p>
            <a:r>
              <a:rPr lang="ar-EG" altLang="en-US"/>
              <a:t> ٦• جعل تحقيق التقويم </a:t>
            </a:r>
            <a:r>
              <a:rPr lang="ar-IQ" altLang="en-US"/>
              <a:t>أ</a:t>
            </a:r>
            <a:r>
              <a:rPr lang="ar-EG" altLang="en-US"/>
              <a:t>كثر دقة وموضوعية</a:t>
            </a:r>
          </a:p>
        </p:txBody>
      </p:sp>
    </p:spTree>
  </p:cSld>
  <p:clrMapOvr>
    <a:masterClrMapping/>
  </p:clrMapOvr>
  <p:transition>
    <p:randomBar dir="vert"/>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عنوان 1">
            <a:extLst>
              <a:ext uri="{FF2B5EF4-FFF2-40B4-BE49-F238E27FC236}">
                <a16:creationId xmlns:a16="http://schemas.microsoft.com/office/drawing/2014/main" id="{8FE29B4D-2183-E8A8-BE69-BE03C0BC6E64}"/>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EG" altLang="en-US"/>
              <a:t>شروط الهدف السلوكي:</a:t>
            </a:r>
          </a:p>
        </p:txBody>
      </p:sp>
      <p:sp>
        <p:nvSpPr>
          <p:cNvPr id="197635" name="عنصر نائب للمحتوى 2">
            <a:extLst>
              <a:ext uri="{FF2B5EF4-FFF2-40B4-BE49-F238E27FC236}">
                <a16:creationId xmlns:a16="http://schemas.microsoft.com/office/drawing/2014/main" id="{C48ADAA8-ED67-2410-A08C-05B4D30E2900}"/>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EG" altLang="en-US"/>
              <a:t>١• أن يصف نواتج التعلم المتوقعة بعد انتهاء الدرس ٢• أن يركز على سلوك التلميذ وليس سلوك المعلم </a:t>
            </a:r>
          </a:p>
          <a:p>
            <a:r>
              <a:rPr lang="ar-EG" altLang="en-US"/>
              <a:t>٣• أن يكون واضح</a:t>
            </a:r>
            <a:r>
              <a:rPr lang="ar-IQ" altLang="en-US"/>
              <a:t>ًا</a:t>
            </a:r>
            <a:r>
              <a:rPr lang="ar-EG" altLang="en-US"/>
              <a:t> بحيث يفهمه الجميع نفس الفهم ٤• أن يكون قابل</a:t>
            </a:r>
            <a:r>
              <a:rPr lang="ar-IQ" altLang="en-US"/>
              <a:t>ًا</a:t>
            </a:r>
            <a:r>
              <a:rPr lang="ar-EG" altLang="en-US"/>
              <a:t> للملاحظة والقياس</a:t>
            </a:r>
          </a:p>
          <a:p>
            <a:r>
              <a:rPr lang="ar-EG" altLang="en-US"/>
              <a:t>٥• أن يتضمن الهدف كيفية أداء الناتج</a:t>
            </a:r>
          </a:p>
          <a:p>
            <a:r>
              <a:rPr lang="ar-EG" altLang="en-US"/>
              <a:t> ٦• أن يتضمن الهدف الحد الأدنى للأداء</a:t>
            </a:r>
          </a:p>
          <a:p>
            <a:r>
              <a:rPr lang="ar-EG" altLang="en-US"/>
              <a:t>٧• أن يشمل الهدف على فعل مضارع يفيد الاستمرارية ويسبقه حرف أن</a:t>
            </a:r>
          </a:p>
        </p:txBody>
      </p:sp>
    </p:spTree>
  </p:cSld>
  <p:clrMapOvr>
    <a:masterClrMapping/>
  </p:clrMapOvr>
  <p:transition>
    <p:randomBar dir="vert"/>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عنوان 1">
            <a:extLst>
              <a:ext uri="{FF2B5EF4-FFF2-40B4-BE49-F238E27FC236}">
                <a16:creationId xmlns:a16="http://schemas.microsoft.com/office/drawing/2014/main" id="{A20387B4-8D1E-1939-988E-4C79F8837CBB}"/>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EG" altLang="en-US"/>
              <a:t>تصنيف الأهداف التروية:</a:t>
            </a:r>
          </a:p>
        </p:txBody>
      </p:sp>
      <p:pic>
        <p:nvPicPr>
          <p:cNvPr id="198659" name="عنصر نائب للمحتوى 3">
            <a:extLst>
              <a:ext uri="{FF2B5EF4-FFF2-40B4-BE49-F238E27FC236}">
                <a16:creationId xmlns:a16="http://schemas.microsoft.com/office/drawing/2014/main" id="{8A765E4D-F588-15A5-0553-5ACC6D74F2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5350" y="260350"/>
            <a:ext cx="7561263" cy="612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عنوان 1">
            <a:extLst>
              <a:ext uri="{FF2B5EF4-FFF2-40B4-BE49-F238E27FC236}">
                <a16:creationId xmlns:a16="http://schemas.microsoft.com/office/drawing/2014/main" id="{BDCAEEBD-28ED-20C0-3259-B43B9F8BF9DD}"/>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EG" altLang="en-US"/>
              <a:t>مستويات الأهداف في المجال المعرفي:</a:t>
            </a:r>
          </a:p>
        </p:txBody>
      </p:sp>
      <p:pic>
        <p:nvPicPr>
          <p:cNvPr id="199683" name="عنصر نائب للمحتوى 4">
            <a:extLst>
              <a:ext uri="{FF2B5EF4-FFF2-40B4-BE49-F238E27FC236}">
                <a16:creationId xmlns:a16="http://schemas.microsoft.com/office/drawing/2014/main" id="{96A443EF-CCC3-CB07-41B3-2BEFC33FE2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1250" y="1628775"/>
            <a:ext cx="7239000" cy="4584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عنوان 1">
            <a:extLst>
              <a:ext uri="{FF2B5EF4-FFF2-40B4-BE49-F238E27FC236}">
                <a16:creationId xmlns:a16="http://schemas.microsoft.com/office/drawing/2014/main" id="{3F572908-95C1-1D00-895C-4FCB99D2EDAC}"/>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EG" altLang="en-US" sz="3200"/>
              <a:t>.</a:t>
            </a:r>
          </a:p>
        </p:txBody>
      </p:sp>
      <p:pic>
        <p:nvPicPr>
          <p:cNvPr id="200707" name="عنصر نائب للمحتوى 3">
            <a:extLst>
              <a:ext uri="{FF2B5EF4-FFF2-40B4-BE49-F238E27FC236}">
                <a16:creationId xmlns:a16="http://schemas.microsoft.com/office/drawing/2014/main" id="{F0B67DD7-95BD-2496-559B-DBF38C43EA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2325" y="1484313"/>
            <a:ext cx="7850188" cy="4897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عنوان 1">
            <a:extLst>
              <a:ext uri="{FF2B5EF4-FFF2-40B4-BE49-F238E27FC236}">
                <a16:creationId xmlns:a16="http://schemas.microsoft.com/office/drawing/2014/main" id="{B0295988-440E-2EE8-AF6A-98945673A3C4}"/>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EG" altLang="en-US"/>
              <a:t>مستويات الأهداف في المجال الوجداني:</a:t>
            </a:r>
          </a:p>
        </p:txBody>
      </p:sp>
      <p:pic>
        <p:nvPicPr>
          <p:cNvPr id="201731" name="عنصر نائب للمحتوى 3">
            <a:extLst>
              <a:ext uri="{FF2B5EF4-FFF2-40B4-BE49-F238E27FC236}">
                <a16:creationId xmlns:a16="http://schemas.microsoft.com/office/drawing/2014/main" id="{610590E1-2095-86B4-6D64-76652D129A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8700" y="1484313"/>
            <a:ext cx="7239000" cy="4584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عنوان 1">
            <a:extLst>
              <a:ext uri="{FF2B5EF4-FFF2-40B4-BE49-F238E27FC236}">
                <a16:creationId xmlns:a16="http://schemas.microsoft.com/office/drawing/2014/main" id="{58F07079-2E7E-8051-61A7-5A0144824257}"/>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EG" altLang="en-US"/>
              <a:t>مستويات الأهداف في المجال النفس حركي:</a:t>
            </a:r>
          </a:p>
        </p:txBody>
      </p:sp>
      <p:pic>
        <p:nvPicPr>
          <p:cNvPr id="202755" name="عنصر نائب للمحتوى 3">
            <a:extLst>
              <a:ext uri="{FF2B5EF4-FFF2-40B4-BE49-F238E27FC236}">
                <a16:creationId xmlns:a16="http://schemas.microsoft.com/office/drawing/2014/main" id="{31061464-E609-A36E-7EFF-B1554EA3D2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8700" y="1700213"/>
            <a:ext cx="7239000" cy="436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عنوان 1">
            <a:extLst>
              <a:ext uri="{FF2B5EF4-FFF2-40B4-BE49-F238E27FC236}">
                <a16:creationId xmlns:a16="http://schemas.microsoft.com/office/drawing/2014/main" id="{407C4321-9A57-72B9-A889-7748D7795CF6}"/>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EG" altLang="en-US"/>
          </a:p>
        </p:txBody>
      </p:sp>
      <p:pic>
        <p:nvPicPr>
          <p:cNvPr id="203779" name="عنصر نائب للمحتوى 3">
            <a:extLst>
              <a:ext uri="{FF2B5EF4-FFF2-40B4-BE49-F238E27FC236}">
                <a16:creationId xmlns:a16="http://schemas.microsoft.com/office/drawing/2014/main" id="{78CCBDB4-153F-6987-849B-0CFE4172A4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8700" y="692150"/>
            <a:ext cx="7239000" cy="537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AutoShape 2">
            <a:extLst>
              <a:ext uri="{FF2B5EF4-FFF2-40B4-BE49-F238E27FC236}">
                <a16:creationId xmlns:a16="http://schemas.microsoft.com/office/drawing/2014/main" id="{3F027DF0-918E-5C38-96F5-153A72831E95}"/>
              </a:ext>
            </a:extLst>
          </p:cNvPr>
          <p:cNvSpPr>
            <a:spLocks noChangeArrowheads="1"/>
          </p:cNvSpPr>
          <p:nvPr/>
        </p:nvSpPr>
        <p:spPr bwMode="auto">
          <a:xfrm>
            <a:off x="2711450" y="1196975"/>
            <a:ext cx="6889750" cy="5661025"/>
          </a:xfrm>
          <a:prstGeom prst="foldedCorner">
            <a:avLst>
              <a:gd name="adj" fmla="val 19958"/>
            </a:avLst>
          </a:prstGeom>
          <a:gradFill rotWithShape="0">
            <a:gsLst>
              <a:gs pos="0">
                <a:srgbClr val="FFCC66">
                  <a:gamma/>
                  <a:tint val="0"/>
                  <a:invGamma/>
                </a:srgbClr>
              </a:gs>
              <a:gs pos="100000">
                <a:srgbClr val="FFCC66"/>
              </a:gs>
            </a:gsLst>
            <a:lin ang="0" scaled="1"/>
          </a:gradFill>
          <a:ln>
            <a:noFill/>
          </a:ln>
          <a:effectLst>
            <a:outerShdw dist="107763" dir="13500000" algn="ctr" rotWithShape="0">
              <a:schemeClr val="bg2"/>
            </a:outerShdw>
          </a:effectLst>
        </p:spPr>
        <p:txBody>
          <a:bodyPr wrap="none" anchor="ctr"/>
          <a:lstStyle/>
          <a:p>
            <a:pPr algn="r" rtl="1" eaLnBrk="1" hangingPunct="1">
              <a:defRPr/>
            </a:pPr>
            <a:endParaRPr lang="ar-JO" altLang="en-US" dirty="0">
              <a:solidFill>
                <a:srgbClr val="666633"/>
              </a:solidFill>
              <a:effectLst>
                <a:outerShdw blurRad="38100" dist="38100" dir="2700000" algn="tl">
                  <a:srgbClr val="000000"/>
                </a:outerShdw>
              </a:effectLst>
              <a:cs typeface="+mn-cs"/>
            </a:endParaRPr>
          </a:p>
          <a:p>
            <a:pPr algn="r" rtl="1" eaLnBrk="1" hangingPunct="1">
              <a:defRPr/>
            </a:pPr>
            <a:r>
              <a:rPr lang="ar-JO" altLang="en-US" sz="5400" dirty="0">
                <a:solidFill>
                  <a:srgbClr val="666633"/>
                </a:solidFill>
                <a:effectLst>
                  <a:outerShdw blurRad="38100" dist="38100" dir="2700000" algn="tl">
                    <a:srgbClr val="000000"/>
                  </a:outerShdw>
                </a:effectLst>
                <a:cs typeface="+mn-cs"/>
              </a:rPr>
              <a:t>وأخيرًا</a:t>
            </a:r>
            <a:r>
              <a:rPr lang="ar-IQ" altLang="en-US" sz="5400" dirty="0">
                <a:solidFill>
                  <a:srgbClr val="666633"/>
                </a:solidFill>
                <a:effectLst>
                  <a:outerShdw blurRad="38100" dist="38100" dir="2700000" algn="tl">
                    <a:srgbClr val="000000"/>
                  </a:outerShdw>
                </a:effectLst>
                <a:cs typeface="+mn-cs"/>
              </a:rPr>
              <a:t> </a:t>
            </a:r>
            <a:r>
              <a:rPr lang="ar-JO" altLang="en-US" sz="5400" dirty="0">
                <a:solidFill>
                  <a:srgbClr val="666633"/>
                </a:solidFill>
                <a:effectLst>
                  <a:outerShdw blurRad="38100" dist="38100" dir="2700000" algn="tl">
                    <a:srgbClr val="000000"/>
                  </a:outerShdw>
                </a:effectLst>
                <a:cs typeface="+mn-cs"/>
              </a:rPr>
              <a:t>...</a:t>
            </a:r>
          </a:p>
          <a:p>
            <a:pPr algn="r" rtl="1" eaLnBrk="1" hangingPunct="1">
              <a:defRPr/>
            </a:pPr>
            <a:endParaRPr lang="ar-JO" altLang="en-US" sz="4800" dirty="0">
              <a:solidFill>
                <a:srgbClr val="669900"/>
              </a:solidFill>
              <a:effectLst>
                <a:outerShdw blurRad="38100" dist="38100" dir="2700000" algn="tl">
                  <a:srgbClr val="000000"/>
                </a:outerShdw>
              </a:effectLst>
              <a:cs typeface="+mn-cs"/>
            </a:endParaRPr>
          </a:p>
          <a:p>
            <a:pPr algn="r" rtl="1" eaLnBrk="1" hangingPunct="1">
              <a:buClr>
                <a:srgbClr val="CC9900"/>
              </a:buClr>
              <a:buFont typeface="Wingdings" panose="05000000000000000000" pitchFamily="2" charset="2"/>
              <a:buChar char="Ø"/>
              <a:defRPr/>
            </a:pPr>
            <a:r>
              <a:rPr lang="ar-JO" altLang="en-US" sz="2800" dirty="0">
                <a:solidFill>
                  <a:srgbClr val="669900"/>
                </a:solidFill>
                <a:effectLst>
                  <a:outerShdw blurRad="38100" dist="38100" dir="2700000" algn="tl">
                    <a:srgbClr val="000000"/>
                  </a:outerShdw>
                </a:effectLst>
                <a:cs typeface="+mn-cs"/>
              </a:rPr>
              <a:t> المعرفة كالمحبة تنمو بالمشاركة.</a:t>
            </a:r>
          </a:p>
          <a:p>
            <a:pPr algn="r" rtl="1" eaLnBrk="1" hangingPunct="1">
              <a:buClr>
                <a:srgbClr val="CC9900"/>
              </a:buClr>
              <a:buFont typeface="Wingdings" panose="05000000000000000000" pitchFamily="2" charset="2"/>
              <a:buChar char="Ø"/>
              <a:defRPr/>
            </a:pPr>
            <a:endParaRPr lang="ar-JO" altLang="en-US" sz="2800" dirty="0">
              <a:solidFill>
                <a:srgbClr val="669900"/>
              </a:solidFill>
              <a:effectLst>
                <a:outerShdw blurRad="38100" dist="38100" dir="2700000" algn="tl">
                  <a:srgbClr val="000000"/>
                </a:outerShdw>
              </a:effectLst>
              <a:cs typeface="+mn-cs"/>
            </a:endParaRPr>
          </a:p>
          <a:p>
            <a:pPr algn="r" rtl="1" eaLnBrk="1" hangingPunct="1">
              <a:buClr>
                <a:srgbClr val="CC9900"/>
              </a:buClr>
              <a:buFont typeface="Wingdings" panose="05000000000000000000" pitchFamily="2" charset="2"/>
              <a:buChar char="Ø"/>
              <a:defRPr/>
            </a:pPr>
            <a:r>
              <a:rPr lang="ar-JO" altLang="en-US" sz="2800" dirty="0">
                <a:solidFill>
                  <a:srgbClr val="669900"/>
                </a:solidFill>
                <a:effectLst>
                  <a:outerShdw blurRad="38100" dist="38100" dir="2700000" algn="tl">
                    <a:srgbClr val="000000"/>
                  </a:outerShdw>
                </a:effectLst>
                <a:cs typeface="+mn-cs"/>
              </a:rPr>
              <a:t> أنت ما تعرفه</a:t>
            </a:r>
            <a:r>
              <a:rPr lang="ar-IQ" altLang="en-US" sz="2800" dirty="0">
                <a:solidFill>
                  <a:srgbClr val="669900"/>
                </a:solidFill>
                <a:effectLst>
                  <a:outerShdw blurRad="38100" dist="38100" dir="2700000" algn="tl">
                    <a:srgbClr val="000000"/>
                  </a:outerShdw>
                </a:effectLst>
                <a:cs typeface="+mn-cs"/>
              </a:rPr>
              <a:t> </a:t>
            </a:r>
            <a:r>
              <a:rPr lang="ar-JO" altLang="en-US" sz="2800" dirty="0">
                <a:solidFill>
                  <a:srgbClr val="669900"/>
                </a:solidFill>
                <a:effectLst>
                  <a:outerShdw blurRad="38100" dist="38100" dir="2700000" algn="tl">
                    <a:srgbClr val="000000"/>
                  </a:outerShdw>
                </a:effectLst>
                <a:cs typeface="+mn-cs"/>
              </a:rPr>
              <a:t>... ما تعرفه هو ما تتعلمه</a:t>
            </a:r>
            <a:r>
              <a:rPr lang="ar-IQ" altLang="en-US" sz="2800" dirty="0">
                <a:solidFill>
                  <a:srgbClr val="669900"/>
                </a:solidFill>
                <a:effectLst>
                  <a:outerShdw blurRad="38100" dist="38100" dir="2700000" algn="tl">
                    <a:srgbClr val="000000"/>
                  </a:outerShdw>
                </a:effectLst>
                <a:cs typeface="+mn-cs"/>
              </a:rPr>
              <a:t>؛</a:t>
            </a:r>
            <a:r>
              <a:rPr lang="ar-JO" altLang="en-US" sz="2800" dirty="0">
                <a:solidFill>
                  <a:srgbClr val="669900"/>
                </a:solidFill>
                <a:effectLst>
                  <a:outerShdw blurRad="38100" dist="38100" dir="2700000" algn="tl">
                    <a:srgbClr val="000000"/>
                  </a:outerShdw>
                </a:effectLst>
                <a:cs typeface="+mn-cs"/>
              </a:rPr>
              <a:t> لذا احرص على التعلم</a:t>
            </a:r>
          </a:p>
          <a:p>
            <a:pPr algn="r" rtl="1" eaLnBrk="1" hangingPunct="1">
              <a:buClr>
                <a:srgbClr val="CC9900"/>
              </a:buClr>
              <a:buFont typeface="Wingdings" panose="05000000000000000000" pitchFamily="2" charset="2"/>
              <a:buNone/>
              <a:defRPr/>
            </a:pPr>
            <a:r>
              <a:rPr lang="ar-JO" altLang="en-US" sz="2800" dirty="0">
                <a:solidFill>
                  <a:srgbClr val="669900"/>
                </a:solidFill>
                <a:effectLst>
                  <a:outerShdw blurRad="38100" dist="38100" dir="2700000" algn="tl">
                    <a:srgbClr val="000000"/>
                  </a:outerShdw>
                </a:effectLst>
                <a:cs typeface="+mn-cs"/>
              </a:rPr>
              <a:t>     </a:t>
            </a:r>
            <a:r>
              <a:rPr lang="ar-EG" altLang="en-US" sz="2800" dirty="0">
                <a:solidFill>
                  <a:srgbClr val="669900"/>
                </a:solidFill>
                <a:effectLst>
                  <a:outerShdw blurRad="38100" dist="38100" dir="2700000" algn="tl">
                    <a:srgbClr val="000000"/>
                  </a:outerShdw>
                </a:effectLst>
                <a:cs typeface="Times New Roman" panose="02020603050405020304" pitchFamily="18" charset="0"/>
              </a:rPr>
              <a:t>باستمرار.</a:t>
            </a:r>
          </a:p>
          <a:p>
            <a:pPr algn="r" rtl="1" eaLnBrk="1" hangingPunct="1">
              <a:buClr>
                <a:srgbClr val="CC9900"/>
              </a:buClr>
              <a:buFont typeface="Wingdings" panose="05000000000000000000" pitchFamily="2" charset="2"/>
              <a:buNone/>
              <a:defRPr/>
            </a:pPr>
            <a:r>
              <a:rPr lang="ar-EG" altLang="en-US" sz="2800" dirty="0">
                <a:solidFill>
                  <a:srgbClr val="669900"/>
                </a:solidFill>
                <a:effectLst>
                  <a:outerShdw blurRad="38100" dist="38100" dir="2700000" algn="tl">
                    <a:srgbClr val="000000"/>
                  </a:outerShdw>
                </a:effectLst>
                <a:cs typeface="Times New Roman" panose="02020603050405020304" pitchFamily="18" charset="0"/>
              </a:rPr>
              <a:t>  </a:t>
            </a:r>
          </a:p>
          <a:p>
            <a:pPr algn="r" rtl="1" eaLnBrk="1" hangingPunct="1">
              <a:buClr>
                <a:srgbClr val="CC9900"/>
              </a:buClr>
              <a:buFont typeface="Wingdings" panose="05000000000000000000" pitchFamily="2" charset="2"/>
              <a:buNone/>
              <a:defRPr/>
            </a:pPr>
            <a:r>
              <a:rPr lang="ar-EG" altLang="en-US" sz="2800" dirty="0">
                <a:solidFill>
                  <a:schemeClr val="accent2"/>
                </a:solidFill>
                <a:effectLst>
                  <a:outerShdw blurRad="38100" dist="38100" dir="2700000" algn="tl">
                    <a:srgbClr val="000000"/>
                  </a:outerShdw>
                </a:effectLst>
                <a:cs typeface="Times New Roman" panose="02020603050405020304" pitchFamily="18" charset="0"/>
              </a:rPr>
              <a:t>                                                      أ.د فؤاد محمد موسى</a:t>
            </a:r>
            <a:endParaRPr lang="en-US" altLang="en-US" sz="2800" dirty="0">
              <a:solidFill>
                <a:schemeClr val="accent2"/>
              </a:solidFill>
              <a:effectLst>
                <a:outerShdw blurRad="38100" dist="38100" dir="2700000" algn="tl">
                  <a:srgbClr val="000000"/>
                </a:outerShdw>
              </a:effectLst>
              <a:cs typeface="Times New Roman" panose="02020603050405020304" pitchFamily="18" charset="0"/>
            </a:endParaRPr>
          </a:p>
          <a:p>
            <a:pPr algn="r" rtl="1" eaLnBrk="1" hangingPunct="1">
              <a:defRPr/>
            </a:pPr>
            <a:endParaRPr lang="en-US" altLang="en-US" sz="2800" dirty="0">
              <a:solidFill>
                <a:schemeClr val="accent2"/>
              </a:solidFill>
              <a:effectLst>
                <a:outerShdw blurRad="38100" dist="38100" dir="2700000" algn="tl">
                  <a:srgbClr val="000000"/>
                </a:outerShdw>
              </a:effectLst>
              <a:cs typeface="+mn-cs"/>
            </a:endParaRPr>
          </a:p>
        </p:txBody>
      </p:sp>
      <p:pic>
        <p:nvPicPr>
          <p:cNvPr id="342038" name="Picture 22" descr="THA00042">
            <a:extLst>
              <a:ext uri="{FF2B5EF4-FFF2-40B4-BE49-F238E27FC236}">
                <a16:creationId xmlns:a16="http://schemas.microsoft.com/office/drawing/2014/main" id="{F82E1B63-4355-3730-18ED-3097C225E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00" y="1196975"/>
            <a:ext cx="2063750" cy="5661025"/>
          </a:xfrm>
          <a:prstGeom prst="rect">
            <a:avLst/>
          </a:prstGeom>
          <a:noFill/>
          <a:ln>
            <a:noFill/>
          </a:ln>
          <a:effectLst>
            <a:outerShdw dist="107763" dir="135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2040" name="Group 24">
            <a:extLst>
              <a:ext uri="{FF2B5EF4-FFF2-40B4-BE49-F238E27FC236}">
                <a16:creationId xmlns:a16="http://schemas.microsoft.com/office/drawing/2014/main" id="{30E59043-11A2-BAA1-8A79-5E62D20287E0}"/>
              </a:ext>
            </a:extLst>
          </p:cNvPr>
          <p:cNvGrpSpPr>
            <a:grpSpLocks/>
          </p:cNvGrpSpPr>
          <p:nvPr/>
        </p:nvGrpSpPr>
        <p:grpSpPr bwMode="auto">
          <a:xfrm>
            <a:off x="3479800" y="3403600"/>
            <a:ext cx="1828800" cy="482600"/>
            <a:chOff x="4320" y="2144"/>
            <a:chExt cx="1296" cy="304"/>
          </a:xfrm>
        </p:grpSpPr>
        <p:sp>
          <p:nvSpPr>
            <p:cNvPr id="205830" name="AutoShape 3">
              <a:extLst>
                <a:ext uri="{FF2B5EF4-FFF2-40B4-BE49-F238E27FC236}">
                  <a16:creationId xmlns:a16="http://schemas.microsoft.com/office/drawing/2014/main" id="{DA1BC64A-173D-6035-3E98-58A02EA9CE64}"/>
                </a:ext>
              </a:extLst>
            </p:cNvPr>
            <p:cNvSpPr>
              <a:spLocks noChangeArrowheads="1"/>
            </p:cNvSpPr>
            <p:nvPr/>
          </p:nvSpPr>
          <p:spPr bwMode="auto">
            <a:xfrm>
              <a:off x="4752"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5831" name="AutoShape 4">
              <a:extLst>
                <a:ext uri="{FF2B5EF4-FFF2-40B4-BE49-F238E27FC236}">
                  <a16:creationId xmlns:a16="http://schemas.microsoft.com/office/drawing/2014/main" id="{A9A50A78-E918-D97F-3C4B-3503BC346569}"/>
                </a:ext>
              </a:extLst>
            </p:cNvPr>
            <p:cNvSpPr>
              <a:spLocks noChangeArrowheads="1"/>
            </p:cNvSpPr>
            <p:nvPr/>
          </p:nvSpPr>
          <p:spPr bwMode="auto">
            <a:xfrm>
              <a:off x="4320"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5832" name="AutoShape 11">
              <a:extLst>
                <a:ext uri="{FF2B5EF4-FFF2-40B4-BE49-F238E27FC236}">
                  <a16:creationId xmlns:a16="http://schemas.microsoft.com/office/drawing/2014/main" id="{113F286B-7338-8A56-48A4-06BE17111F89}"/>
                </a:ext>
              </a:extLst>
            </p:cNvPr>
            <p:cNvSpPr>
              <a:spLocks noChangeArrowheads="1"/>
            </p:cNvSpPr>
            <p:nvPr/>
          </p:nvSpPr>
          <p:spPr bwMode="auto">
            <a:xfrm>
              <a:off x="5184"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5833" name="AutoShape 13">
              <a:extLst>
                <a:ext uri="{FF2B5EF4-FFF2-40B4-BE49-F238E27FC236}">
                  <a16:creationId xmlns:a16="http://schemas.microsoft.com/office/drawing/2014/main" id="{FEB17C83-A346-D737-A0E1-CAF10891DC8F}"/>
                </a:ext>
              </a:extLst>
            </p:cNvPr>
            <p:cNvSpPr>
              <a:spLocks noChangeArrowheads="1"/>
            </p:cNvSpPr>
            <p:nvPr/>
          </p:nvSpPr>
          <p:spPr bwMode="auto">
            <a:xfrm>
              <a:off x="4896"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5834" name="AutoShape 14">
              <a:extLst>
                <a:ext uri="{FF2B5EF4-FFF2-40B4-BE49-F238E27FC236}">
                  <a16:creationId xmlns:a16="http://schemas.microsoft.com/office/drawing/2014/main" id="{A97B46F1-A52C-1A1D-E623-E4679A44951F}"/>
                </a:ext>
              </a:extLst>
            </p:cNvPr>
            <p:cNvSpPr>
              <a:spLocks noChangeArrowheads="1"/>
            </p:cNvSpPr>
            <p:nvPr/>
          </p:nvSpPr>
          <p:spPr bwMode="auto">
            <a:xfrm>
              <a:off x="4464"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05835" name="AutoShape 21">
              <a:extLst>
                <a:ext uri="{FF2B5EF4-FFF2-40B4-BE49-F238E27FC236}">
                  <a16:creationId xmlns:a16="http://schemas.microsoft.com/office/drawing/2014/main" id="{55804D03-429E-24D7-6FC9-D8791C803176}"/>
                </a:ext>
              </a:extLst>
            </p:cNvPr>
            <p:cNvSpPr>
              <a:spLocks noChangeArrowheads="1"/>
            </p:cNvSpPr>
            <p:nvPr/>
          </p:nvSpPr>
          <p:spPr bwMode="auto">
            <a:xfrm>
              <a:off x="5328" y="2160"/>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grpSp>
      <p:pic>
        <p:nvPicPr>
          <p:cNvPr id="205829" name="Audio 1">
            <a:hlinkClick r:id="" action="ppaction://media"/>
            <a:extLst>
              <a:ext uri="{FF2B5EF4-FFF2-40B4-BE49-F238E27FC236}">
                <a16:creationId xmlns:a16="http://schemas.microsoft.com/office/drawing/2014/main" id="{478FB5A5-44F5-BBCA-FFCF-09A5F771D0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82075" y="6032500"/>
            <a:ext cx="5413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669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42038"/>
                                        </p:tgtEl>
                                        <p:attrNameLst>
                                          <p:attrName>style.visibility</p:attrName>
                                        </p:attrNameLst>
                                      </p:cBhvr>
                                      <p:to>
                                        <p:strVal val="visible"/>
                                      </p:to>
                                    </p:set>
                                    <p:animEffect transition="in" filter="wedge">
                                      <p:cBhvr>
                                        <p:cTn id="7" dur="2000"/>
                                        <p:tgtEl>
                                          <p:spTgt spid="3420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342040"/>
                                        </p:tgtEl>
                                        <p:attrNameLst>
                                          <p:attrName>style.visibility</p:attrName>
                                        </p:attrNameLst>
                                      </p:cBhvr>
                                      <p:to>
                                        <p:strVal val="visible"/>
                                      </p:to>
                                    </p:set>
                                    <p:anim calcmode="lin" valueType="num">
                                      <p:cBhvr>
                                        <p:cTn id="12" dur="500" fill="hold"/>
                                        <p:tgtEl>
                                          <p:spTgt spid="342040"/>
                                        </p:tgtEl>
                                        <p:attrNameLst>
                                          <p:attrName>ppt_w</p:attrName>
                                        </p:attrNameLst>
                                      </p:cBhvr>
                                      <p:tavLst>
                                        <p:tav tm="0">
                                          <p:val>
                                            <p:fltVal val="0"/>
                                          </p:val>
                                        </p:tav>
                                        <p:tav tm="100000">
                                          <p:val>
                                            <p:strVal val="#ppt_w"/>
                                          </p:val>
                                        </p:tav>
                                      </p:tavLst>
                                    </p:anim>
                                    <p:anim calcmode="lin" valueType="num">
                                      <p:cBhvr>
                                        <p:cTn id="13" dur="500" fill="hold"/>
                                        <p:tgtEl>
                                          <p:spTgt spid="342040"/>
                                        </p:tgtEl>
                                        <p:attrNameLst>
                                          <p:attrName>ppt_h</p:attrName>
                                        </p:attrNameLst>
                                      </p:cBhvr>
                                      <p:tavLst>
                                        <p:tav tm="0">
                                          <p:val>
                                            <p:fltVal val="0"/>
                                          </p:val>
                                        </p:tav>
                                        <p:tav tm="100000">
                                          <p:val>
                                            <p:strVal val="#ppt_h"/>
                                          </p:val>
                                        </p:tav>
                                      </p:tavLst>
                                    </p:anim>
                                    <p:anim calcmode="lin" valueType="num">
                                      <p:cBhvr>
                                        <p:cTn id="14" dur="500" fill="hold"/>
                                        <p:tgtEl>
                                          <p:spTgt spid="342040"/>
                                        </p:tgtEl>
                                        <p:attrNameLst>
                                          <p:attrName>style.rotation</p:attrName>
                                        </p:attrNameLst>
                                      </p:cBhvr>
                                      <p:tavLst>
                                        <p:tav tm="0">
                                          <p:val>
                                            <p:fltVal val="360"/>
                                          </p:val>
                                        </p:tav>
                                        <p:tav tm="100000">
                                          <p:val>
                                            <p:fltVal val="0"/>
                                          </p:val>
                                        </p:tav>
                                      </p:tavLst>
                                    </p:anim>
                                    <p:animEffect transition="in" filter="fade">
                                      <p:cBhvr>
                                        <p:cTn id="15" dur="500"/>
                                        <p:tgtEl>
                                          <p:spTgt spid="34204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342018"/>
                                        </p:tgtEl>
                                        <p:attrNameLst>
                                          <p:attrName>style.visibility</p:attrName>
                                        </p:attrNameLst>
                                      </p:cBhvr>
                                      <p:to>
                                        <p:strVal val="visible"/>
                                      </p:to>
                                    </p:set>
                                    <p:animEffect transition="in" filter="circle(in)">
                                      <p:cBhvr>
                                        <p:cTn id="20" dur="2000"/>
                                        <p:tgtEl>
                                          <p:spTgt spid="342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46D4CD9-5D8B-AE49-203C-5985341DDC67}"/>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u="sng"/>
              <a:t>شروط الخبرات المربية </a:t>
            </a:r>
            <a:endParaRPr lang="en-US" altLang="en-US" b="1"/>
          </a:p>
        </p:txBody>
      </p:sp>
      <p:sp>
        <p:nvSpPr>
          <p:cNvPr id="26627" name="Rectangle 3">
            <a:extLst>
              <a:ext uri="{FF2B5EF4-FFF2-40B4-BE49-F238E27FC236}">
                <a16:creationId xmlns:a16="http://schemas.microsoft.com/office/drawing/2014/main" id="{3528560F-89A3-C43F-88C2-FA100DD3E9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ar-SA" altLang="en-US" sz="2800" b="1"/>
              <a:t>هادفة – تحقق الاستمرارية والتتابع – تتكامل فيما بينها   شاملة لكل جوانب حياة الفرد والمجتمع – تعمل على اكتشاف خبرات جديدة – تحقق التوازن بين الفرد والمجتمع.</a:t>
            </a:r>
          </a:p>
          <a:p>
            <a:pPr eaLnBrk="1" hangingPunct="1">
              <a:lnSpc>
                <a:spcPct val="80000"/>
              </a:lnSpc>
            </a:pPr>
            <a:r>
              <a:rPr lang="ar-SA" altLang="en-US" sz="2800" b="1"/>
              <a:t>(1) </a:t>
            </a:r>
            <a:r>
              <a:rPr lang="ar-SA" altLang="en-US" sz="2800" b="1" u="sng"/>
              <a:t>هادفة: </a:t>
            </a:r>
            <a:r>
              <a:rPr lang="ar-SA" altLang="en-US" sz="2800" b="1"/>
              <a:t>أ – تحقق الغاية من خلق الإنسان ووجوده</a:t>
            </a:r>
            <a:r>
              <a:rPr lang="ar-EG" altLang="en-US" sz="2800" b="1"/>
              <a:t>.</a:t>
            </a:r>
            <a:r>
              <a:rPr lang="ar-SA" altLang="en-US" sz="2800" b="1"/>
              <a:t> 			ب – </a:t>
            </a:r>
            <a:r>
              <a:rPr lang="ar-EG" altLang="en-US" sz="2800" b="1"/>
              <a:t>أي </a:t>
            </a:r>
            <a:r>
              <a:rPr lang="ar-SA" altLang="en-US" sz="2800" b="1"/>
              <a:t>هدف</a:t>
            </a:r>
            <a:r>
              <a:rPr lang="ar-EG" altLang="en-US" sz="2800" b="1"/>
              <a:t>.</a:t>
            </a:r>
            <a:r>
              <a:rPr lang="ar-SA" altLang="en-US" sz="2800" b="1"/>
              <a:t> </a:t>
            </a:r>
          </a:p>
          <a:p>
            <a:pPr eaLnBrk="1" hangingPunct="1">
              <a:lnSpc>
                <a:spcPct val="80000"/>
              </a:lnSpc>
            </a:pPr>
            <a:r>
              <a:rPr lang="ar-SA" altLang="en-US" sz="2800" b="1"/>
              <a:t>(2) </a:t>
            </a:r>
            <a:r>
              <a:rPr lang="ar-SA" altLang="en-US" sz="2800" b="1" u="sng"/>
              <a:t>تحقيق الاستمرارية والتتابع</a:t>
            </a:r>
            <a:r>
              <a:rPr lang="ar-SA" altLang="en-US" sz="2800" b="1"/>
              <a:t>: أ</a:t>
            </a:r>
            <a:r>
              <a:rPr lang="ar-EG" altLang="en-US" sz="2800" b="1"/>
              <a:t>ي: إ</a:t>
            </a:r>
            <a:r>
              <a:rPr lang="ar-SA" altLang="en-US" sz="2800" b="1"/>
              <a:t>ن أ</a:t>
            </a:r>
            <a:r>
              <a:rPr lang="ar-EG" altLang="en-US" sz="2800" b="1"/>
              <a:t>ية</a:t>
            </a:r>
            <a:r>
              <a:rPr lang="ar-SA" altLang="en-US" sz="2800" b="1"/>
              <a:t> خبرة يكتسبها الفرد يجب أن تصبح جزء</a:t>
            </a:r>
            <a:r>
              <a:rPr lang="ar-EG" altLang="en-US" sz="2800" b="1"/>
              <a:t>ً</a:t>
            </a:r>
            <a:r>
              <a:rPr lang="ar-SA" altLang="en-US" sz="2800" b="1"/>
              <a:t>ا من شخصيته (خبرة الصلاة) قال الرسول صلى الله عليه وسلم: إذا رأيتم الرجل يعتاد المسجد</a:t>
            </a:r>
            <a:r>
              <a:rPr lang="ar-EG" altLang="en-US" sz="2800" b="1"/>
              <a:t>،</a:t>
            </a:r>
            <a:r>
              <a:rPr lang="ar-SA" altLang="en-US" sz="2800" b="1"/>
              <a:t> فاشهدوا له بالإيمان«</a:t>
            </a:r>
            <a:r>
              <a:rPr lang="ar-EG" altLang="en-US" sz="2800" b="1"/>
              <a:t>؛</a:t>
            </a:r>
            <a:r>
              <a:rPr lang="ar-SA" altLang="en-US" sz="2800" b="1"/>
              <a:t> (سنن الترمذ</a:t>
            </a:r>
            <a:r>
              <a:rPr lang="ar-EG" altLang="en-US" sz="2800" b="1"/>
              <a:t>ي</a:t>
            </a:r>
            <a:r>
              <a:rPr lang="ar-SA" altLang="en-US" sz="2800" b="1"/>
              <a:t>).</a:t>
            </a:r>
          </a:p>
          <a:p>
            <a:pPr eaLnBrk="1" hangingPunct="1">
              <a:lnSpc>
                <a:spcPct val="80000"/>
              </a:lnSpc>
            </a:pPr>
            <a:r>
              <a:rPr lang="ar-SA" altLang="en-US" sz="2800" b="1"/>
              <a:t>(3) </a:t>
            </a:r>
            <a:r>
              <a:rPr lang="ar-SA" altLang="en-US" sz="2800" b="1" u="sng"/>
              <a:t>أن تتكامل الخبرات فيما بينها:</a:t>
            </a:r>
            <a:r>
              <a:rPr lang="ar-SA" altLang="en-US" sz="2800" b="1"/>
              <a:t> فالخبرات المختلفة للمواد الدراسية في نفس السنة الدراسية</a:t>
            </a:r>
            <a:r>
              <a:rPr lang="ar-EG" altLang="en-US" sz="2800" b="1"/>
              <a:t>،</a:t>
            </a:r>
            <a:r>
              <a:rPr lang="ar-SA" altLang="en-US" sz="2800" b="1"/>
              <a:t> يجب </a:t>
            </a:r>
            <a:r>
              <a:rPr lang="ar-EG" altLang="en-US" sz="2800" b="1"/>
              <a:t>أ</a:t>
            </a:r>
            <a:r>
              <a:rPr lang="ar-SA" altLang="en-US" sz="2800" b="1"/>
              <a:t>ن تكون مترابطة فيما بينها، حتى يستطيع ممارستها في الحياة.</a:t>
            </a:r>
            <a:endParaRPr lang="en-US" altLang="en-US" sz="2800" b="1"/>
          </a:p>
        </p:txBody>
      </p:sp>
    </p:spTree>
  </p:cSld>
  <p:clrMapOvr>
    <a:masterClrMapping/>
  </p:clrMapOvr>
  <p:transition>
    <p:randomBar dir="vert"/>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4">
            <a:extLst>
              <a:ext uri="{FF2B5EF4-FFF2-40B4-BE49-F238E27FC236}">
                <a16:creationId xmlns:a16="http://schemas.microsoft.com/office/drawing/2014/main" id="{A3E6DC33-5BBA-A16E-B150-99F47C3E0E9B}"/>
              </a:ext>
            </a:extLst>
          </p:cNvPr>
          <p:cNvSpPr txBox="1">
            <a:spLocks noChangeArrowheads="1"/>
          </p:cNvSpPr>
          <p:nvPr/>
        </p:nvSpPr>
        <p:spPr bwMode="auto">
          <a:xfrm>
            <a:off x="3054350" y="2232025"/>
            <a:ext cx="5184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eaLnBrk="1" hangingPunct="1">
              <a:spcBef>
                <a:spcPct val="50000"/>
              </a:spcBef>
            </a:pPr>
            <a:endParaRPr lang="en-US" altLang="en-US" sz="2000">
              <a:cs typeface="Times New Roman" panose="02020603050405020304" pitchFamily="18" charset="0"/>
            </a:endParaRPr>
          </a:p>
        </p:txBody>
      </p:sp>
      <p:sp>
        <p:nvSpPr>
          <p:cNvPr id="280581" name="Text Box 5" descr="Purple mesh">
            <a:extLst>
              <a:ext uri="{FF2B5EF4-FFF2-40B4-BE49-F238E27FC236}">
                <a16:creationId xmlns:a16="http://schemas.microsoft.com/office/drawing/2014/main" id="{5F42A7E8-9593-473E-222B-1C33C9D8C053}"/>
              </a:ext>
            </a:extLst>
          </p:cNvPr>
          <p:cNvSpPr txBox="1">
            <a:spLocks noChangeArrowheads="1"/>
          </p:cNvSpPr>
          <p:nvPr/>
        </p:nvSpPr>
        <p:spPr bwMode="auto">
          <a:xfrm>
            <a:off x="319088" y="1052513"/>
            <a:ext cx="9648825" cy="1754187"/>
          </a:xfrm>
          <a:prstGeom prst="rect">
            <a:avLst/>
          </a:prstGeom>
          <a:blipFill dpi="0" rotWithShape="1">
            <a:blip r:embed="rId4"/>
            <a:srcRect/>
            <a:tile tx="0" ty="0" sx="100000" sy="100000" flip="none" algn="tl"/>
          </a:blipFill>
          <a:ln w="9525">
            <a:miter lim="800000"/>
            <a:headEnd/>
            <a:tailEnd/>
          </a:ln>
          <a:effectLst/>
          <a:scene3d>
            <a:camera prst="legacyPerspectiveBottom"/>
            <a:lightRig rig="legacyFlat3" dir="t"/>
          </a:scene3d>
          <a:sp3d extrusionH="121893000" prstMaterial="legacyMatte">
            <a:bevelT w="13500" h="13500" prst="angle"/>
            <a:bevelB w="13500" h="13500" prst="angle"/>
            <a:extrusionClr>
              <a:srgbClr val="9900CC"/>
            </a:extrusionClr>
            <a:contourClr>
              <a:srgbClr val="FFFFFF"/>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flatTx/>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eaLnBrk="1" hangingPunct="1">
              <a:spcBef>
                <a:spcPct val="50000"/>
              </a:spcBef>
            </a:pPr>
            <a:r>
              <a:rPr lang="ar-EG" altLang="en-US" sz="5400">
                <a:solidFill>
                  <a:srgbClr val="FFFF66"/>
                </a:solidFill>
                <a:cs typeface="Times New Roman" panose="02020603050405020304" pitchFamily="18" charset="0"/>
              </a:rPr>
              <a:t>المحتوى أحد عناصر المنهج الدراسي من المنظور الإسلامي</a:t>
            </a:r>
            <a:endParaRPr lang="ar-SA" altLang="en-US" sz="4800">
              <a:solidFill>
                <a:srgbClr val="FFFF66"/>
              </a:solidFill>
            </a:endParaRPr>
          </a:p>
        </p:txBody>
      </p:sp>
      <p:sp>
        <p:nvSpPr>
          <p:cNvPr id="280583" name="Text Box 7" descr="Walnut">
            <a:extLst>
              <a:ext uri="{FF2B5EF4-FFF2-40B4-BE49-F238E27FC236}">
                <a16:creationId xmlns:a16="http://schemas.microsoft.com/office/drawing/2014/main" id="{B6BB31A4-0865-590C-459E-821C8F384465}"/>
              </a:ext>
            </a:extLst>
          </p:cNvPr>
          <p:cNvSpPr txBox="1">
            <a:spLocks noChangeArrowheads="1"/>
          </p:cNvSpPr>
          <p:nvPr/>
        </p:nvSpPr>
        <p:spPr bwMode="auto">
          <a:xfrm>
            <a:off x="247650" y="3213100"/>
            <a:ext cx="9791700" cy="1754188"/>
          </a:xfrm>
          <a:prstGeom prst="rect">
            <a:avLst/>
          </a:prstGeom>
          <a:blipFill dpi="0" rotWithShape="1">
            <a:blip r:embed="rId5"/>
            <a:srcRect/>
            <a:tile tx="0" ty="0" sx="100000" sy="100000" flip="none" algn="tl"/>
          </a:blipFill>
          <a:ln w="12700" cap="sq">
            <a:solidFill>
              <a:srgbClr val="99FF66"/>
            </a:solidFill>
            <a:miter lim="800000"/>
            <a:headEnd type="none" w="sm" len="sm"/>
            <a:tailEnd type="none" w="sm" len="sm"/>
          </a:ln>
          <a:effectLst/>
        </p:spPr>
        <p:txBody>
          <a:bodyPr>
            <a:spAutoFit/>
          </a:bodyPr>
          <a:lstStyle/>
          <a:p>
            <a:pPr algn="ctr" rtl="1" eaLnBrk="1" hangingPunct="1">
              <a:defRPr/>
            </a:pPr>
            <a:r>
              <a:rPr lang="ar-EG" altLang="en-US" sz="4000" dirty="0">
                <a:solidFill>
                  <a:srgbClr val="FFFF66"/>
                </a:solidFill>
                <a:effectLst>
                  <a:outerShdw blurRad="38100" dist="38100" dir="2700000" algn="tl">
                    <a:srgbClr val="000000"/>
                  </a:outerShdw>
                </a:effectLst>
                <a:cs typeface="Times New Roman" panose="02020603050405020304" pitchFamily="18" charset="0"/>
              </a:rPr>
              <a:t>الأستاذ الدكتور/ فؤاد موسى عبد العال</a:t>
            </a:r>
          </a:p>
          <a:p>
            <a:pPr algn="ctr" rtl="1" eaLnBrk="1" hangingPunct="1">
              <a:defRPr/>
            </a:pPr>
            <a:r>
              <a:rPr lang="ar-EG" altLang="en-US" sz="3600" dirty="0">
                <a:solidFill>
                  <a:srgbClr val="99FF66"/>
                </a:solidFill>
                <a:effectLst>
                  <a:outerShdw blurRad="38100" dist="38100" dir="2700000" algn="tl">
                    <a:srgbClr val="000000"/>
                  </a:outerShdw>
                </a:effectLst>
                <a:cs typeface="Traditional Arabic" panose="02020603050405020304" pitchFamily="18" charset="-78"/>
              </a:rPr>
              <a:t>أستاذ المناهج وطرق التدريس ورئيس قسم المناهج وطرق التدريس</a:t>
            </a:r>
          </a:p>
          <a:p>
            <a:pPr algn="ctr" rtl="1" eaLnBrk="1" hangingPunct="1">
              <a:defRPr/>
            </a:pPr>
            <a:r>
              <a:rPr lang="ar-EG" altLang="en-US" dirty="0">
                <a:solidFill>
                  <a:schemeClr val="bg1"/>
                </a:solidFill>
                <a:effectLst>
                  <a:outerShdw blurRad="38100" dist="38100" dir="2700000" algn="tl">
                    <a:srgbClr val="000000"/>
                  </a:outerShdw>
                </a:effectLst>
                <a:cs typeface="Times New Roman" panose="02020603050405020304" pitchFamily="18" charset="0"/>
              </a:rPr>
              <a:t>كلية التربية – جامعة المنصورة</a:t>
            </a:r>
            <a:endParaRPr lang="en-US" altLang="en-US" dirty="0">
              <a:solidFill>
                <a:schemeClr val="bg1"/>
              </a:solidFill>
              <a:effectLst>
                <a:outerShdw blurRad="38100" dist="38100" dir="2700000" algn="tl">
                  <a:srgbClr val="000000"/>
                </a:outerShdw>
              </a:effectLst>
              <a:cs typeface="Times New Roman" panose="02020603050405020304" pitchFamily="18" charset="0"/>
            </a:endParaRPr>
          </a:p>
        </p:txBody>
      </p:sp>
      <p:pic>
        <p:nvPicPr>
          <p:cNvPr id="207877" name="Audio 1">
            <a:hlinkClick r:id="" action="ppaction://media"/>
            <a:extLst>
              <a:ext uri="{FF2B5EF4-FFF2-40B4-BE49-F238E27FC236}">
                <a16:creationId xmlns:a16="http://schemas.microsoft.com/office/drawing/2014/main" id="{DE60AC91-CE27-E27F-A0E0-7FCE00976BA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61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42008">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0581"/>
                                        </p:tgtEl>
                                        <p:attrNameLst>
                                          <p:attrName>style.visibility</p:attrName>
                                        </p:attrNameLst>
                                      </p:cBhvr>
                                      <p:to>
                                        <p:strVal val="visible"/>
                                      </p:to>
                                    </p:set>
                                    <p:anim calcmode="lin" valueType="num">
                                      <p:cBhvr additive="base">
                                        <p:cTn id="7" dur="500" fill="hold"/>
                                        <p:tgtEl>
                                          <p:spTgt spid="280581"/>
                                        </p:tgtEl>
                                        <p:attrNameLst>
                                          <p:attrName>ppt_x</p:attrName>
                                        </p:attrNameLst>
                                      </p:cBhvr>
                                      <p:tavLst>
                                        <p:tav tm="0">
                                          <p:val>
                                            <p:strVal val="#ppt_x"/>
                                          </p:val>
                                        </p:tav>
                                        <p:tav tm="100000">
                                          <p:val>
                                            <p:strVal val="#ppt_x"/>
                                          </p:val>
                                        </p:tav>
                                      </p:tavLst>
                                    </p:anim>
                                    <p:anim calcmode="lin" valueType="num">
                                      <p:cBhvr additive="base">
                                        <p:cTn id="8" dur="500" fill="hold"/>
                                        <p:tgtEl>
                                          <p:spTgt spid="2805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80583"/>
                                        </p:tgtEl>
                                        <p:attrNameLst>
                                          <p:attrName>style.visibility</p:attrName>
                                        </p:attrNameLst>
                                      </p:cBhvr>
                                      <p:to>
                                        <p:strVal val="visible"/>
                                      </p:to>
                                    </p:set>
                                    <p:animEffect transition="in" filter="blinds(horizontal)">
                                      <p:cBhvr>
                                        <p:cTn id="13" dur="500"/>
                                        <p:tgtEl>
                                          <p:spTgt spid="280583"/>
                                        </p:tgtEl>
                                      </p:cBhvr>
                                    </p:animEffect>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1" grpId="0" animBg="1"/>
      <p:bldP spid="280583"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6E7D4412-0C9E-A5F3-CAF0-B3E269E5DBC8}"/>
              </a:ext>
            </a:extLst>
          </p:cNvPr>
          <p:cNvSpPr>
            <a:spLocks noGrp="1" noChangeArrowheads="1"/>
          </p:cNvSpPr>
          <p:nvPr>
            <p:ph type="title"/>
          </p:nvPr>
        </p:nvSpPr>
        <p:spPr bwMode="auto">
          <a:xfrm>
            <a:off x="514350" y="630238"/>
            <a:ext cx="92583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sz="6000" b="1">
                <a:solidFill>
                  <a:srgbClr val="9900FF"/>
                </a:solidFill>
              </a:rPr>
              <a:t>الفصل الثان</a:t>
            </a:r>
            <a:r>
              <a:rPr lang="ar-IQ" altLang="en-US" sz="6000" b="1">
                <a:solidFill>
                  <a:srgbClr val="9900FF"/>
                </a:solidFill>
              </a:rPr>
              <a:t>ي</a:t>
            </a:r>
            <a:br>
              <a:rPr lang="ar-EG" altLang="en-US" sz="6000" b="1">
                <a:solidFill>
                  <a:srgbClr val="9900FF"/>
                </a:solidFill>
              </a:rPr>
            </a:br>
            <a:r>
              <a:rPr lang="ar-SA" altLang="en-US" sz="6000" b="1">
                <a:solidFill>
                  <a:srgbClr val="9900FF"/>
                </a:solidFill>
              </a:rPr>
              <a:t>(المحتوى)</a:t>
            </a:r>
            <a:endParaRPr lang="en-US" altLang="en-US" sz="6000" b="1">
              <a:solidFill>
                <a:srgbClr val="9900FF"/>
              </a:solidFill>
            </a:endParaRPr>
          </a:p>
        </p:txBody>
      </p:sp>
      <p:sp>
        <p:nvSpPr>
          <p:cNvPr id="208899" name="Rectangle 3">
            <a:extLst>
              <a:ext uri="{FF2B5EF4-FFF2-40B4-BE49-F238E27FC236}">
                <a16:creationId xmlns:a16="http://schemas.microsoft.com/office/drawing/2014/main" id="{67D63977-36BC-3BB8-CA5C-FC253F831F2D}"/>
              </a:ext>
            </a:extLst>
          </p:cNvPr>
          <p:cNvSpPr>
            <a:spLocks noGrp="1" noChangeArrowheads="1"/>
          </p:cNvSpPr>
          <p:nvPr>
            <p:ph type="body" idx="1"/>
          </p:nvPr>
        </p:nvSpPr>
        <p:spPr bwMode="auto">
          <a:xfrm>
            <a:off x="514350" y="2492375"/>
            <a:ext cx="9258300" cy="3633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33400" indent="-533400" eaLnBrk="1" hangingPunct="1">
              <a:lnSpc>
                <a:spcPct val="90000"/>
              </a:lnSpc>
              <a:buFontTx/>
              <a:buNone/>
            </a:pPr>
            <a:r>
              <a:rPr lang="ar-SA" altLang="en-US" sz="2800" b="1"/>
              <a:t>عملية اختيار المحتوى وتحديده من العمليات الأساسية التي تكتنفها كثير من الصعوبات التي قد ترجع إلى:</a:t>
            </a:r>
          </a:p>
          <a:p>
            <a:pPr marL="533400" indent="-533400" eaLnBrk="1" hangingPunct="1">
              <a:lnSpc>
                <a:spcPct val="90000"/>
              </a:lnSpc>
              <a:buFontTx/>
              <a:buAutoNum type="arabicPeriod"/>
            </a:pPr>
            <a:r>
              <a:rPr lang="ar-SA" altLang="en-US" sz="2800" b="1"/>
              <a:t>الكم الهائل من المعرفة.</a:t>
            </a:r>
          </a:p>
          <a:p>
            <a:pPr marL="533400" indent="-533400" eaLnBrk="1" hangingPunct="1">
              <a:lnSpc>
                <a:spcPct val="90000"/>
              </a:lnSpc>
              <a:buFontTx/>
              <a:buAutoNum type="arabicPeriod"/>
            </a:pPr>
            <a:r>
              <a:rPr lang="ar-SA" altLang="en-US" sz="2800" b="1"/>
              <a:t>السرعة الهائلة في اكتشاف المعلومات.</a:t>
            </a:r>
          </a:p>
          <a:p>
            <a:pPr marL="533400" indent="-533400" eaLnBrk="1" hangingPunct="1">
              <a:lnSpc>
                <a:spcPct val="90000"/>
              </a:lnSpc>
              <a:buFontTx/>
              <a:buAutoNum type="arabicPeriod"/>
            </a:pPr>
            <a:r>
              <a:rPr lang="ar-SA" altLang="en-US" sz="2800" b="1"/>
              <a:t>التغيرات الاجتماعية السريعة المصاحبة لاكتشاف المعلومات.</a:t>
            </a:r>
          </a:p>
          <a:p>
            <a:pPr marL="533400" indent="-533400" eaLnBrk="1" hangingPunct="1">
              <a:lnSpc>
                <a:spcPct val="90000"/>
              </a:lnSpc>
              <a:buFontTx/>
              <a:buAutoNum type="arabicPeriod"/>
            </a:pPr>
            <a:r>
              <a:rPr lang="ar-SA" altLang="en-US" sz="2800" b="1"/>
              <a:t>التنوع الكبير في جوانب المحتوى المختلفة (إيمانية وجسمية وعقلية ونفسية)، ولكل جانب مجالات متعددة ولكل مجال موضوعات عدة ولكل موضوع محاو</a:t>
            </a:r>
            <a:r>
              <a:rPr lang="ar-IQ" altLang="en-US" sz="2800" b="1"/>
              <a:t>ره</a:t>
            </a:r>
            <a:r>
              <a:rPr lang="ar-SA" altLang="en-US" sz="2800" b="1"/>
              <a:t>.</a:t>
            </a:r>
            <a:endParaRPr lang="en-US" altLang="en-US" sz="2800" b="1"/>
          </a:p>
        </p:txBody>
      </p:sp>
    </p:spTree>
  </p:cSld>
  <p:clrMapOvr>
    <a:masterClrMapping/>
  </p:clrMapOvr>
  <p:transition>
    <p:randomBar dir="vert"/>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C5411FEC-6414-04FE-C896-CC76136A1F12}"/>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a:solidFill>
                  <a:srgbClr val="0000FF"/>
                </a:solidFill>
              </a:rPr>
              <a:t>معايير اختيار المحتوى </a:t>
            </a:r>
            <a:endParaRPr lang="en-US" altLang="en-US" b="1">
              <a:solidFill>
                <a:srgbClr val="0000FF"/>
              </a:solidFill>
            </a:endParaRPr>
          </a:p>
        </p:txBody>
      </p:sp>
      <p:sp>
        <p:nvSpPr>
          <p:cNvPr id="209923" name="Rectangle 3">
            <a:extLst>
              <a:ext uri="{FF2B5EF4-FFF2-40B4-BE49-F238E27FC236}">
                <a16:creationId xmlns:a16="http://schemas.microsoft.com/office/drawing/2014/main" id="{C28A3AD1-DFA6-2B83-58B9-EA31DBF0412E}"/>
              </a:ext>
            </a:extLst>
          </p:cNvPr>
          <p:cNvSpPr>
            <a:spLocks noGrp="1" noChangeArrowheads="1"/>
          </p:cNvSpPr>
          <p:nvPr>
            <p:ph type="body" idx="1"/>
          </p:nvPr>
        </p:nvSpPr>
        <p:spPr bwMode="auto">
          <a:xfrm>
            <a:off x="514350" y="1412875"/>
            <a:ext cx="92583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buFontTx/>
              <a:buAutoNum type="arabicPeriod"/>
            </a:pPr>
            <a:r>
              <a:rPr lang="ar-SA" altLang="en-US" sz="3000" b="1"/>
              <a:t>المحتوى الذي يحقق الهدف (أن يحقق الهدف).</a:t>
            </a:r>
          </a:p>
          <a:p>
            <a:pPr marL="609600" indent="-609600" eaLnBrk="1" hangingPunct="1">
              <a:buFontTx/>
              <a:buAutoNum type="arabicPeriod"/>
            </a:pPr>
            <a:r>
              <a:rPr lang="ar-SA" altLang="en-US" sz="3000" b="1"/>
              <a:t>أن يكون المحتوى صادق</a:t>
            </a:r>
            <a:r>
              <a:rPr lang="ar-IQ" altLang="en-US" sz="3000" b="1"/>
              <a:t>ً</a:t>
            </a:r>
            <a:r>
              <a:rPr lang="ar-SA" altLang="en-US" sz="3000" b="1"/>
              <a:t>ا (حداثة المعارف وصحتها ودقتها علمي</a:t>
            </a:r>
            <a:r>
              <a:rPr lang="ar-IQ" altLang="en-US" sz="3000" b="1"/>
              <a:t>ًّ</a:t>
            </a:r>
            <a:r>
              <a:rPr lang="ar-SA" altLang="en-US" sz="3000" b="1"/>
              <a:t>ا وتوثيقها وقابليتها للتطبيق وعدم تعارضها مع الشرع)</a:t>
            </a:r>
            <a:r>
              <a:rPr lang="ar-IQ" altLang="en-US" sz="3000" b="1"/>
              <a:t>.</a:t>
            </a:r>
            <a:endParaRPr lang="ar-SA" altLang="en-US" sz="3000" b="1"/>
          </a:p>
          <a:p>
            <a:pPr marL="609600" indent="-609600" eaLnBrk="1" hangingPunct="1">
              <a:buFontTx/>
              <a:buAutoNum type="arabicPeriod"/>
            </a:pPr>
            <a:r>
              <a:rPr lang="ar-SA" altLang="en-US" sz="3000" b="1"/>
              <a:t>أن يكون ذا أهمية: بالنسبة للمتعلم والمجتمع (يف</a:t>
            </a:r>
            <a:r>
              <a:rPr lang="ar-IQ" altLang="en-US" sz="3000" b="1"/>
              <a:t>ي</a:t>
            </a:r>
            <a:r>
              <a:rPr lang="ar-SA" altLang="en-US" sz="3000" b="1"/>
              <a:t> بالحاجات ويحل المشكلات ويواكب العصر بحيث لا يخل بالقيم الدينية)</a:t>
            </a:r>
            <a:r>
              <a:rPr lang="ar-IQ" altLang="en-US" sz="3000" b="1"/>
              <a:t>.</a:t>
            </a:r>
            <a:endParaRPr lang="ar-SA" altLang="en-US" sz="3000" b="1"/>
          </a:p>
          <a:p>
            <a:pPr marL="609600" indent="-609600" eaLnBrk="1" hangingPunct="1">
              <a:buFontTx/>
              <a:buAutoNum type="arabicPeriod"/>
            </a:pPr>
            <a:r>
              <a:rPr lang="ar-SA" altLang="en-US" sz="3000" b="1"/>
              <a:t>أن يرتبط بالواقع الثقاف</a:t>
            </a:r>
            <a:r>
              <a:rPr lang="ar-IQ" altLang="en-US" sz="3000" b="1"/>
              <a:t>ي</a:t>
            </a:r>
            <a:r>
              <a:rPr lang="ar-SA" altLang="en-US" sz="3000" b="1"/>
              <a:t> الذي يعيشه التلميذ: (فلا يكون متغرب</a:t>
            </a:r>
            <a:r>
              <a:rPr lang="ar-IQ" altLang="en-US" sz="3000" b="1"/>
              <a:t>ً</a:t>
            </a:r>
            <a:r>
              <a:rPr lang="ar-SA" altLang="en-US" sz="3000" b="1"/>
              <a:t>ا يناف</a:t>
            </a:r>
            <a:r>
              <a:rPr lang="ar-IQ" altLang="en-US" sz="3000" b="1"/>
              <a:t>ي</a:t>
            </a:r>
            <a:r>
              <a:rPr lang="ar-SA" altLang="en-US" sz="3000" b="1"/>
              <a:t> ثقافتنا).</a:t>
            </a:r>
          </a:p>
          <a:p>
            <a:pPr marL="609600" indent="-609600" eaLnBrk="1" hangingPunct="1">
              <a:buFontTx/>
              <a:buAutoNum type="arabicPeriod"/>
            </a:pPr>
            <a:r>
              <a:rPr lang="ar-SA" altLang="en-US" sz="3000" b="1"/>
              <a:t>أن يراع</a:t>
            </a:r>
            <a:r>
              <a:rPr lang="ar-IQ" altLang="en-US" sz="3000" b="1"/>
              <a:t>ي</a:t>
            </a:r>
            <a:r>
              <a:rPr lang="ar-SA" altLang="en-US" sz="3000" b="1"/>
              <a:t> ميول وحاجات التلاميذ وقدراتهم.</a:t>
            </a:r>
            <a:endParaRPr lang="en-US" altLang="en-US" sz="3000" b="1"/>
          </a:p>
        </p:txBody>
      </p:sp>
    </p:spTree>
  </p:cSld>
  <p:clrMapOvr>
    <a:masterClrMapping/>
  </p:clrMapOvr>
  <p:transition>
    <p:randomBar dir="vert"/>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3">
            <a:extLst>
              <a:ext uri="{FF2B5EF4-FFF2-40B4-BE49-F238E27FC236}">
                <a16:creationId xmlns:a16="http://schemas.microsoft.com/office/drawing/2014/main" id="{349F0F41-5FD3-912B-91E1-5A05F9D98E98}"/>
              </a:ext>
            </a:extLst>
          </p:cNvPr>
          <p:cNvSpPr>
            <a:spLocks noGrp="1" noChangeArrowheads="1"/>
          </p:cNvSpPr>
          <p:nvPr>
            <p:ph type="body" idx="1"/>
          </p:nvPr>
        </p:nvSpPr>
        <p:spPr bwMode="auto">
          <a:xfrm>
            <a:off x="514350" y="908050"/>
            <a:ext cx="9258300" cy="5218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lnSpc>
                <a:spcPct val="130000"/>
              </a:lnSpc>
              <a:buFontTx/>
              <a:buAutoNum type="arabicPeriod" startAt="6"/>
            </a:pPr>
            <a:r>
              <a:rPr lang="ar-SA" altLang="en-US" b="1"/>
              <a:t>أن يراع</a:t>
            </a:r>
            <a:r>
              <a:rPr lang="ar-IQ" altLang="en-US" b="1"/>
              <a:t>ي</a:t>
            </a:r>
            <a:r>
              <a:rPr lang="ar-SA" altLang="en-US" b="1"/>
              <a:t> الفروق الفردية بين التلاميذ.</a:t>
            </a:r>
          </a:p>
          <a:p>
            <a:pPr marL="609600" indent="-609600" eaLnBrk="1" hangingPunct="1">
              <a:lnSpc>
                <a:spcPct val="130000"/>
              </a:lnSpc>
              <a:buFontTx/>
              <a:buAutoNum type="arabicPeriod" startAt="6"/>
            </a:pPr>
            <a:r>
              <a:rPr lang="ar-SA" altLang="en-US" b="1"/>
              <a:t>أن يراع</a:t>
            </a:r>
            <a:r>
              <a:rPr lang="ar-IQ" altLang="en-US" b="1"/>
              <a:t>ي</a:t>
            </a:r>
            <a:r>
              <a:rPr lang="ar-SA" altLang="en-US" b="1"/>
              <a:t> الف</a:t>
            </a:r>
            <a:r>
              <a:rPr lang="ar-IQ" altLang="en-US" b="1"/>
              <a:t>ر</a:t>
            </a:r>
            <a:r>
              <a:rPr lang="ar-SA" altLang="en-US" b="1"/>
              <a:t>وق بين الجنسين</a:t>
            </a:r>
            <a:r>
              <a:rPr lang="ar-IQ" altLang="en-US" b="1"/>
              <a:t>.</a:t>
            </a:r>
            <a:endParaRPr lang="ar-EG" altLang="en-US" b="1"/>
          </a:p>
          <a:p>
            <a:pPr marL="609600" indent="-609600" eaLnBrk="1" hangingPunct="1">
              <a:lnSpc>
                <a:spcPct val="130000"/>
              </a:lnSpc>
              <a:buFontTx/>
              <a:buAutoNum type="arabicPeriod" startAt="6"/>
            </a:pPr>
            <a:r>
              <a:rPr lang="ar-SA" altLang="en-US" b="1"/>
              <a:t>أن يحقق التوازن بين الشمول والعمق: (فلا يجعله الشمول سطحي</a:t>
            </a:r>
            <a:r>
              <a:rPr lang="ar-IQ" altLang="en-US" b="1"/>
              <a:t>ًّ</a:t>
            </a:r>
            <a:r>
              <a:rPr lang="ar-SA" altLang="en-US" b="1"/>
              <a:t>ا ولا يجعله العمق محدود</a:t>
            </a:r>
            <a:r>
              <a:rPr lang="ar-IQ" altLang="en-US" b="1"/>
              <a:t>ً</a:t>
            </a:r>
            <a:r>
              <a:rPr lang="ar-SA" altLang="en-US" b="1"/>
              <a:t>ا).</a:t>
            </a:r>
          </a:p>
          <a:p>
            <a:pPr marL="609600" indent="-609600" eaLnBrk="1" hangingPunct="1">
              <a:lnSpc>
                <a:spcPct val="130000"/>
              </a:lnSpc>
              <a:buFontTx/>
              <a:buAutoNum type="arabicPeriod" startAt="6"/>
            </a:pPr>
            <a:r>
              <a:rPr lang="ar-SA" altLang="en-US" b="1"/>
              <a:t>شموله لجوانب تربية الفرد (الإيمانية والخلقية والجسمية والعقلية والنفسية والجنسية والاجتماعية</a:t>
            </a:r>
            <a:r>
              <a:rPr lang="ar-IQ" altLang="en-US" b="1"/>
              <a:t>).</a:t>
            </a:r>
            <a:r>
              <a:rPr lang="ar-SA" altLang="en-US"/>
              <a:t> </a:t>
            </a:r>
            <a:endParaRPr lang="en-US" altLang="en-US"/>
          </a:p>
        </p:txBody>
      </p:sp>
    </p:spTree>
  </p:cSld>
  <p:clrMapOvr>
    <a:masterClrMapping/>
  </p:clrMapOvr>
  <p:transition>
    <p:randomBar dir="vert"/>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07D5107B-FB83-B516-0E3A-714B4349B793}"/>
              </a:ext>
            </a:extLst>
          </p:cNvPr>
          <p:cNvSpPr>
            <a:spLocks noGrp="1" noChangeArrowheads="1"/>
          </p:cNvSpPr>
          <p:nvPr>
            <p:ph type="title"/>
          </p:nvPr>
        </p:nvSpPr>
        <p:spPr>
          <a:xfrm>
            <a:off x="514350" y="557213"/>
            <a:ext cx="9258300" cy="1143000"/>
          </a:xfrm>
        </p:spPr>
        <p:txBody>
          <a:bodyPr/>
          <a:lstStyle/>
          <a:p>
            <a:pPr eaLnBrk="1" hangingPunct="1">
              <a:defRPr/>
            </a:pPr>
            <a:r>
              <a:rPr lang="ar-EG" altLang="en-US" sz="6600" b="1">
                <a:solidFill>
                  <a:srgbClr val="0000FF"/>
                </a:solidFill>
                <a:effectLst>
                  <a:outerShdw blurRad="38100" dist="38100" dir="2700000" algn="tl">
                    <a:srgbClr val="C0C0C0"/>
                  </a:outerShdw>
                </a:effectLst>
              </a:rPr>
              <a:t> </a:t>
            </a:r>
            <a:r>
              <a:rPr lang="ar-SA" altLang="en-US" sz="6600" b="1">
                <a:solidFill>
                  <a:srgbClr val="0000FF"/>
                </a:solidFill>
                <a:effectLst>
                  <a:outerShdw blurRad="38100" dist="38100" dir="2700000" algn="tl">
                    <a:srgbClr val="C0C0C0"/>
                  </a:outerShdw>
                </a:effectLst>
              </a:rPr>
              <a:t>مراحل اختيار المحتوى </a:t>
            </a:r>
            <a:endParaRPr lang="en-US" altLang="en-US" sz="6600" b="1">
              <a:solidFill>
                <a:srgbClr val="0000FF"/>
              </a:solidFill>
              <a:effectLst>
                <a:outerShdw blurRad="38100" dist="38100" dir="2700000" algn="tl">
                  <a:srgbClr val="C0C0C0"/>
                </a:outerShdw>
              </a:effectLst>
            </a:endParaRPr>
          </a:p>
        </p:txBody>
      </p:sp>
      <p:sp>
        <p:nvSpPr>
          <p:cNvPr id="211971" name="Rectangle 3">
            <a:extLst>
              <a:ext uri="{FF2B5EF4-FFF2-40B4-BE49-F238E27FC236}">
                <a16:creationId xmlns:a16="http://schemas.microsoft.com/office/drawing/2014/main" id="{75AF8A28-B50C-1C30-6D1D-7C74C2138BDB}"/>
              </a:ext>
            </a:extLst>
          </p:cNvPr>
          <p:cNvSpPr>
            <a:spLocks noGrp="1" noChangeArrowheads="1"/>
          </p:cNvSpPr>
          <p:nvPr>
            <p:ph type="body" idx="1"/>
          </p:nvPr>
        </p:nvSpPr>
        <p:spPr bwMode="auto">
          <a:xfrm>
            <a:off x="514350" y="2176463"/>
            <a:ext cx="9258300" cy="319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80000"/>
              </a:lnSpc>
              <a:buFontTx/>
              <a:buNone/>
            </a:pPr>
            <a:r>
              <a:rPr lang="ar-EG" altLang="en-US" b="1"/>
              <a:t>(1) </a:t>
            </a:r>
            <a:r>
              <a:rPr lang="ar-SA" altLang="en-US" b="1"/>
              <a:t>مرحلة اختيار الموضوعات الرئيسة.</a:t>
            </a:r>
          </a:p>
          <a:p>
            <a:pPr eaLnBrk="1" hangingPunct="1">
              <a:lnSpc>
                <a:spcPct val="180000"/>
              </a:lnSpc>
              <a:buFontTx/>
              <a:buNone/>
            </a:pPr>
            <a:r>
              <a:rPr lang="ar-SA" altLang="en-US" b="1"/>
              <a:t>(</a:t>
            </a:r>
            <a:r>
              <a:rPr lang="ar-EG" altLang="en-US" b="1"/>
              <a:t>2) </a:t>
            </a:r>
            <a:r>
              <a:rPr lang="ar-SA" altLang="en-US" b="1"/>
              <a:t>مرحلة اختيار الأفكار الأساسية التي تحتويها الموضوعات</a:t>
            </a:r>
            <a:r>
              <a:rPr lang="ar-IQ" altLang="en-US" b="1"/>
              <a:t>.</a:t>
            </a:r>
            <a:endParaRPr lang="ar-EG" altLang="en-US" b="1"/>
          </a:p>
          <a:p>
            <a:pPr eaLnBrk="1" hangingPunct="1">
              <a:lnSpc>
                <a:spcPct val="180000"/>
              </a:lnSpc>
              <a:buFontTx/>
              <a:buNone/>
            </a:pPr>
            <a:r>
              <a:rPr lang="ar-SA" altLang="en-US" b="1"/>
              <a:t>(3) مرحلة اختيار المادة الخاصة بالأفكار الرئيسة.</a:t>
            </a:r>
            <a:endParaRPr lang="en-US" altLang="en-US" b="1"/>
          </a:p>
        </p:txBody>
      </p:sp>
    </p:spTree>
  </p:cSld>
  <p:clrMapOvr>
    <a:masterClrMapping/>
  </p:clrMapOvr>
  <p:transition>
    <p:randomBar dir="vert"/>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69F57D04-7630-7113-8C4B-F56C7C4AC59C}"/>
              </a:ext>
            </a:extLst>
          </p:cNvPr>
          <p:cNvSpPr>
            <a:spLocks noGrp="1" noChangeArrowheads="1"/>
          </p:cNvSpPr>
          <p:nvPr>
            <p:ph type="title"/>
          </p:nvPr>
        </p:nvSpPr>
        <p:spPr bwMode="auto">
          <a:xfrm>
            <a:off x="514350" y="846138"/>
            <a:ext cx="92583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sz="6000" b="1">
                <a:solidFill>
                  <a:srgbClr val="0000FF"/>
                </a:solidFill>
              </a:rPr>
              <a:t>الأساليب والإجراءات المتبعة في اختيار المحتوى</a:t>
            </a:r>
            <a:r>
              <a:rPr lang="ar-SA" altLang="en-US" sz="6000" b="1" u="sng">
                <a:solidFill>
                  <a:srgbClr val="0000FF"/>
                </a:solidFill>
              </a:rPr>
              <a:t> </a:t>
            </a:r>
            <a:endParaRPr lang="en-US" altLang="en-US" sz="6000" b="1" u="sng">
              <a:solidFill>
                <a:srgbClr val="0000FF"/>
              </a:solidFill>
            </a:endParaRPr>
          </a:p>
        </p:txBody>
      </p:sp>
      <p:sp>
        <p:nvSpPr>
          <p:cNvPr id="212995" name="Rectangle 3">
            <a:extLst>
              <a:ext uri="{FF2B5EF4-FFF2-40B4-BE49-F238E27FC236}">
                <a16:creationId xmlns:a16="http://schemas.microsoft.com/office/drawing/2014/main" id="{4B6F8977-5830-3FED-B486-3B63076EAC86}"/>
              </a:ext>
            </a:extLst>
          </p:cNvPr>
          <p:cNvSpPr>
            <a:spLocks noGrp="1" noChangeArrowheads="1"/>
          </p:cNvSpPr>
          <p:nvPr>
            <p:ph type="body" idx="1"/>
          </p:nvPr>
        </p:nvSpPr>
        <p:spPr bwMode="auto">
          <a:xfrm>
            <a:off x="514350" y="2143125"/>
            <a:ext cx="92583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70000"/>
              </a:lnSpc>
              <a:buFontTx/>
              <a:buNone/>
            </a:pPr>
            <a:r>
              <a:rPr lang="ar-EG" altLang="en-US" b="1"/>
              <a:t>(1) </a:t>
            </a:r>
            <a:r>
              <a:rPr lang="ar-SA" altLang="en-US" b="1"/>
              <a:t>آراء الخبراء.</a:t>
            </a:r>
          </a:p>
          <a:p>
            <a:pPr eaLnBrk="1" hangingPunct="1">
              <a:lnSpc>
                <a:spcPct val="170000"/>
              </a:lnSpc>
              <a:buFontTx/>
              <a:buNone/>
            </a:pPr>
            <a:r>
              <a:rPr lang="ar-SA" altLang="en-US" b="1"/>
              <a:t>(</a:t>
            </a:r>
            <a:r>
              <a:rPr lang="ar-EG" altLang="en-US" b="1"/>
              <a:t>2) </a:t>
            </a:r>
            <a:r>
              <a:rPr lang="ar-SA" altLang="en-US" b="1"/>
              <a:t>استطلاع الر</a:t>
            </a:r>
            <a:r>
              <a:rPr lang="ar-IQ" altLang="en-US" b="1"/>
              <a:t>أي</a:t>
            </a:r>
            <a:r>
              <a:rPr lang="ar-SA" altLang="en-US" b="1"/>
              <a:t> (المتخصص</a:t>
            </a:r>
            <a:r>
              <a:rPr lang="ar-IQ" altLang="en-US" b="1"/>
              <a:t>و</a:t>
            </a:r>
            <a:r>
              <a:rPr lang="ar-SA" altLang="en-US" b="1"/>
              <a:t>ن – المعلم</a:t>
            </a:r>
            <a:r>
              <a:rPr lang="ar-IQ" altLang="en-US" b="1"/>
              <a:t>و</a:t>
            </a:r>
            <a:r>
              <a:rPr lang="ar-SA" altLang="en-US" b="1"/>
              <a:t>ن).</a:t>
            </a:r>
          </a:p>
          <a:p>
            <a:pPr eaLnBrk="1" hangingPunct="1">
              <a:lnSpc>
                <a:spcPct val="170000"/>
              </a:lnSpc>
              <a:buFontTx/>
              <a:buNone/>
            </a:pPr>
            <a:r>
              <a:rPr lang="ar-SA" altLang="en-US" b="1"/>
              <a:t>(</a:t>
            </a:r>
            <a:r>
              <a:rPr lang="ar-EG" altLang="en-US" b="1"/>
              <a:t>3) </a:t>
            </a:r>
            <a:r>
              <a:rPr lang="ar-SA" altLang="en-US" b="1"/>
              <a:t>التحليل: (ملاحظة أداء عدد من الأفراد الأكفاء في عمل معين)</a:t>
            </a:r>
            <a:r>
              <a:rPr lang="ar-IQ" altLang="en-US" b="1"/>
              <a:t>،</a:t>
            </a:r>
            <a:r>
              <a:rPr lang="ar-SA" altLang="en-US" b="1"/>
              <a:t> ويكون في المادة العلمية</a:t>
            </a:r>
            <a:r>
              <a:rPr lang="ar-EG" altLang="en-US" b="1"/>
              <a:t> </a:t>
            </a:r>
            <a:r>
              <a:rPr lang="ar-SA" altLang="en-US" b="1"/>
              <a:t>للمهارات الأدائية مثل </a:t>
            </a:r>
            <a:r>
              <a:rPr lang="ar-EG" altLang="en-US" b="1"/>
              <a:t>(</a:t>
            </a:r>
            <a:r>
              <a:rPr lang="ar-SA" altLang="en-US" b="1"/>
              <a:t>العلوم الصناعية والزراعية</a:t>
            </a:r>
            <a:r>
              <a:rPr lang="ar-IQ" altLang="en-US" b="1"/>
              <a:t>؛ إ</a:t>
            </a:r>
            <a:r>
              <a:rPr lang="ar-SA" altLang="en-US" b="1"/>
              <a:t>لخ).</a:t>
            </a:r>
            <a:endParaRPr lang="en-US" altLang="en-US" b="1"/>
          </a:p>
        </p:txBody>
      </p:sp>
    </p:spTree>
  </p:cSld>
  <p:clrMapOvr>
    <a:masterClrMapping/>
  </p:clrMapOvr>
  <p:transition>
    <p:randomBar dir="vert"/>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4596510A-F7DB-33C7-4DCC-33D28EBE20B6}"/>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EG" altLang="en-US" sz="6600" b="1">
                <a:solidFill>
                  <a:srgbClr val="0000FF"/>
                </a:solidFill>
              </a:rPr>
              <a:t> </a:t>
            </a:r>
            <a:r>
              <a:rPr lang="ar-SA" altLang="en-US" sz="6600" b="1">
                <a:solidFill>
                  <a:srgbClr val="0000FF"/>
                </a:solidFill>
              </a:rPr>
              <a:t>تنظيم المحتوى</a:t>
            </a:r>
            <a:r>
              <a:rPr lang="ar-SA" altLang="en-US" sz="6600">
                <a:solidFill>
                  <a:srgbClr val="0000FF"/>
                </a:solidFill>
              </a:rPr>
              <a:t> </a:t>
            </a:r>
            <a:endParaRPr lang="en-US" altLang="en-US" sz="6600">
              <a:solidFill>
                <a:srgbClr val="0000FF"/>
              </a:solidFill>
            </a:endParaRPr>
          </a:p>
        </p:txBody>
      </p:sp>
      <p:sp>
        <p:nvSpPr>
          <p:cNvPr id="214019" name="Rectangle 3">
            <a:extLst>
              <a:ext uri="{FF2B5EF4-FFF2-40B4-BE49-F238E27FC236}">
                <a16:creationId xmlns:a16="http://schemas.microsoft.com/office/drawing/2014/main" id="{5BFC47AF-29B5-4E37-E333-46D1999502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20000"/>
              </a:lnSpc>
            </a:pPr>
            <a:r>
              <a:rPr lang="ar-SA" altLang="en-US" b="1"/>
              <a:t>التنظيم الجيد للمحتوى يساعد على التذكر والفهم – ويساعد المعلم على أداء عمله بأسلوب سهل ميسر بعيد</a:t>
            </a:r>
            <a:r>
              <a:rPr lang="ar-IQ" altLang="en-US" b="1"/>
              <a:t>ً</a:t>
            </a:r>
            <a:r>
              <a:rPr lang="ar-SA" altLang="en-US" b="1"/>
              <a:t>ا عن إهدار الوقت، حيث يوح</a:t>
            </a:r>
            <a:r>
              <a:rPr lang="ar-IQ" altLang="en-US" b="1"/>
              <a:t>ي</a:t>
            </a:r>
            <a:r>
              <a:rPr lang="ar-SA" altLang="en-US" b="1"/>
              <a:t> بطريقة التدريس المناسبة.</a:t>
            </a:r>
          </a:p>
          <a:p>
            <a:pPr eaLnBrk="1" hangingPunct="1">
              <a:lnSpc>
                <a:spcPct val="120000"/>
              </a:lnSpc>
            </a:pPr>
            <a:r>
              <a:rPr lang="ar-SA" altLang="en-US" b="1"/>
              <a:t>	* يختلف تنظيم المحتوى طبق</a:t>
            </a:r>
            <a:r>
              <a:rPr lang="ar-IQ" altLang="en-US" b="1"/>
              <a:t>ً</a:t>
            </a:r>
            <a:r>
              <a:rPr lang="ar-SA" altLang="en-US" b="1"/>
              <a:t>ا لطبيعة كل مادة وي</a:t>
            </a:r>
            <a:r>
              <a:rPr lang="ar-IQ" altLang="en-US" b="1"/>
              <a:t>ت</a:t>
            </a:r>
            <a:r>
              <a:rPr lang="ar-SA" altLang="en-US" b="1"/>
              <a:t>سم </a:t>
            </a:r>
            <a:r>
              <a:rPr lang="ar-IQ" altLang="en-US" b="1"/>
              <a:t>ب</a:t>
            </a:r>
            <a:r>
              <a:rPr lang="ar-SA" altLang="en-US" b="1" u="sng"/>
              <a:t>التنظيم المنطق</a:t>
            </a:r>
            <a:r>
              <a:rPr lang="ar-IQ" altLang="en-US" b="1" u="sng"/>
              <a:t>ي</a:t>
            </a:r>
            <a:r>
              <a:rPr lang="ar-SA" altLang="en-US" b="1"/>
              <a:t>، أما إذا تم تنظيم المحتوى وفق</a:t>
            </a:r>
            <a:r>
              <a:rPr lang="ar-IQ" altLang="en-US" b="1"/>
              <a:t>ً</a:t>
            </a:r>
            <a:r>
              <a:rPr lang="ar-SA" altLang="en-US" b="1"/>
              <a:t>ا لميول واستعدادات وقدرات الطلاب، فإن هذا ال</a:t>
            </a:r>
            <a:r>
              <a:rPr lang="ar-IQ" altLang="en-US" b="1"/>
              <a:t>ت</a:t>
            </a:r>
            <a:r>
              <a:rPr lang="ar-SA" altLang="en-US" b="1"/>
              <a:t>نظيم يسمى </a:t>
            </a:r>
            <a:r>
              <a:rPr lang="ar-SA" altLang="en-US" b="1" u="sng"/>
              <a:t>التنظيم السيكولوج</a:t>
            </a:r>
            <a:r>
              <a:rPr lang="ar-IQ" altLang="en-US" b="1" u="sng"/>
              <a:t>ي</a:t>
            </a:r>
            <a:r>
              <a:rPr lang="ar-SA" altLang="en-US" b="1"/>
              <a:t>.</a:t>
            </a:r>
            <a:endParaRPr lang="en-US" altLang="en-US" b="1"/>
          </a:p>
        </p:txBody>
      </p:sp>
    </p:spTree>
  </p:cSld>
  <p:clrMapOvr>
    <a:masterClrMapping/>
  </p:clrMapOvr>
  <p:transition>
    <p:randomBar dir="vert"/>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Freeform 2">
            <a:extLst>
              <a:ext uri="{FF2B5EF4-FFF2-40B4-BE49-F238E27FC236}">
                <a16:creationId xmlns:a16="http://schemas.microsoft.com/office/drawing/2014/main" id="{C2F3CE9D-3B62-1092-04E2-9C0B7A879954}"/>
              </a:ext>
            </a:extLst>
          </p:cNvPr>
          <p:cNvSpPr>
            <a:spLocks/>
          </p:cNvSpPr>
          <p:nvPr/>
        </p:nvSpPr>
        <p:spPr bwMode="auto">
          <a:xfrm rot="-10520999">
            <a:off x="7005638" y="-820738"/>
            <a:ext cx="3509962" cy="1450976"/>
          </a:xfrm>
          <a:custGeom>
            <a:avLst/>
            <a:gdLst>
              <a:gd name="T0" fmla="*/ 0 w 6240735"/>
              <a:gd name="T1" fmla="*/ 0 h 2176456"/>
              <a:gd name="T2" fmla="*/ 197531 w 6240735"/>
              <a:gd name="T3" fmla="*/ 0 h 2176456"/>
              <a:gd name="T4" fmla="*/ 197531 w 6240735"/>
              <a:gd name="T5" fmla="*/ 191079 h 2176456"/>
              <a:gd name="T6" fmla="*/ 0 w 6240735"/>
              <a:gd name="T7" fmla="*/ 191079 h 2176456"/>
              <a:gd name="T8" fmla="*/ 0 w 6240735"/>
              <a:gd name="T9" fmla="*/ 0 h 21764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0735" h="2176456">
                <a:moveTo>
                  <a:pt x="0" y="0"/>
                </a:moveTo>
                <a:lnTo>
                  <a:pt x="6240735" y="0"/>
                </a:lnTo>
                <a:lnTo>
                  <a:pt x="6240735" y="2176456"/>
                </a:lnTo>
                <a:lnTo>
                  <a:pt x="0" y="2176456"/>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54864" tIns="27432" rIns="54864" bIns="27432"/>
          <a:lstStyle/>
          <a:p>
            <a:endParaRPr lang="ar-EG"/>
          </a:p>
        </p:txBody>
      </p:sp>
      <p:sp>
        <p:nvSpPr>
          <p:cNvPr id="215043" name="Freeform 3">
            <a:extLst>
              <a:ext uri="{FF2B5EF4-FFF2-40B4-BE49-F238E27FC236}">
                <a16:creationId xmlns:a16="http://schemas.microsoft.com/office/drawing/2014/main" id="{A267F7CA-B53E-06BA-7FEC-838E869B90DA}"/>
              </a:ext>
            </a:extLst>
          </p:cNvPr>
          <p:cNvSpPr>
            <a:spLocks/>
          </p:cNvSpPr>
          <p:nvPr/>
        </p:nvSpPr>
        <p:spPr bwMode="auto">
          <a:xfrm rot="21398374" flipV="1">
            <a:off x="-247650" y="-846138"/>
            <a:ext cx="3698875" cy="1528763"/>
          </a:xfrm>
          <a:custGeom>
            <a:avLst/>
            <a:gdLst>
              <a:gd name="T0" fmla="*/ 0 w 6576787"/>
              <a:gd name="T1" fmla="*/ 201095 h 2293655"/>
              <a:gd name="T2" fmla="*/ 208137 w 6576787"/>
              <a:gd name="T3" fmla="*/ 201095 h 2293655"/>
              <a:gd name="T4" fmla="*/ 208137 w 6576787"/>
              <a:gd name="T5" fmla="*/ 0 h 2293655"/>
              <a:gd name="T6" fmla="*/ 0 w 6576787"/>
              <a:gd name="T7" fmla="*/ 0 h 2293655"/>
              <a:gd name="T8" fmla="*/ 0 w 6576787"/>
              <a:gd name="T9" fmla="*/ 201095 h 22936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76787" h="2293655">
                <a:moveTo>
                  <a:pt x="0" y="2293655"/>
                </a:moveTo>
                <a:lnTo>
                  <a:pt x="6576787" y="2293655"/>
                </a:lnTo>
                <a:lnTo>
                  <a:pt x="6576787" y="0"/>
                </a:lnTo>
                <a:lnTo>
                  <a:pt x="0" y="0"/>
                </a:lnTo>
                <a:lnTo>
                  <a:pt x="0" y="2293655"/>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54864" tIns="27432" rIns="54864" bIns="27432"/>
          <a:lstStyle/>
          <a:p>
            <a:endParaRPr lang="ar-EG"/>
          </a:p>
        </p:txBody>
      </p:sp>
      <p:grpSp>
        <p:nvGrpSpPr>
          <p:cNvPr id="215044" name="Group 4">
            <a:extLst>
              <a:ext uri="{FF2B5EF4-FFF2-40B4-BE49-F238E27FC236}">
                <a16:creationId xmlns:a16="http://schemas.microsoft.com/office/drawing/2014/main" id="{43EDD614-68AC-609E-CF78-66FE32F0CDC2}"/>
              </a:ext>
            </a:extLst>
          </p:cNvPr>
          <p:cNvGrpSpPr>
            <a:grpSpLocks/>
          </p:cNvGrpSpPr>
          <p:nvPr/>
        </p:nvGrpSpPr>
        <p:grpSpPr bwMode="auto">
          <a:xfrm>
            <a:off x="69850" y="642938"/>
            <a:ext cx="10094913" cy="5548312"/>
            <a:chOff x="0" y="-123825"/>
            <a:chExt cx="23928527" cy="11096625"/>
          </a:xfrm>
        </p:grpSpPr>
        <p:sp>
          <p:nvSpPr>
            <p:cNvPr id="215045" name="Freeform 5">
              <a:extLst>
                <a:ext uri="{FF2B5EF4-FFF2-40B4-BE49-F238E27FC236}">
                  <a16:creationId xmlns:a16="http://schemas.microsoft.com/office/drawing/2014/main" id="{A103DC66-EA7B-F382-0589-6C5DD998A588}"/>
                </a:ext>
              </a:extLst>
            </p:cNvPr>
            <p:cNvSpPr>
              <a:spLocks/>
            </p:cNvSpPr>
            <p:nvPr/>
          </p:nvSpPr>
          <p:spPr bwMode="auto">
            <a:xfrm>
              <a:off x="6785524" y="365528"/>
              <a:ext cx="10812953" cy="10607272"/>
            </a:xfrm>
            <a:custGeom>
              <a:avLst/>
              <a:gdLst>
                <a:gd name="T0" fmla="*/ 0 w 10812953"/>
                <a:gd name="T1" fmla="*/ 0 h 10607272"/>
                <a:gd name="T2" fmla="*/ 10812952 w 10812953"/>
                <a:gd name="T3" fmla="*/ 0 h 10607272"/>
                <a:gd name="T4" fmla="*/ 10812952 w 10812953"/>
                <a:gd name="T5" fmla="*/ 10607272 h 10607272"/>
                <a:gd name="T6" fmla="*/ 0 w 10812953"/>
                <a:gd name="T7" fmla="*/ 10607272 h 10607272"/>
                <a:gd name="T8" fmla="*/ 0 w 10812953"/>
                <a:gd name="T9" fmla="*/ 0 h 106072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12953" h="10607272">
                  <a:moveTo>
                    <a:pt x="0" y="0"/>
                  </a:moveTo>
                  <a:lnTo>
                    <a:pt x="10812952" y="0"/>
                  </a:lnTo>
                  <a:lnTo>
                    <a:pt x="10812952" y="10607272"/>
                  </a:lnTo>
                  <a:lnTo>
                    <a:pt x="0" y="10607272"/>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215046" name="TextBox 6">
              <a:extLst>
                <a:ext uri="{FF2B5EF4-FFF2-40B4-BE49-F238E27FC236}">
                  <a16:creationId xmlns:a16="http://schemas.microsoft.com/office/drawing/2014/main" id="{451ED5C5-B29B-1688-601A-E2CDA0371E93}"/>
                </a:ext>
              </a:extLst>
            </p:cNvPr>
            <p:cNvSpPr txBox="1">
              <a:spLocks noChangeArrowheads="1"/>
            </p:cNvSpPr>
            <p:nvPr/>
          </p:nvSpPr>
          <p:spPr bwMode="auto">
            <a:xfrm>
              <a:off x="14698038" y="2276475"/>
              <a:ext cx="142615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a:lnSpc>
                  <a:spcPts val="2450"/>
                </a:lnSpc>
              </a:pPr>
              <a:r>
                <a:rPr lang="ar-EG" altLang="en-US" sz="1500">
                  <a:solidFill>
                    <a:srgbClr val="306464"/>
                  </a:solidFill>
                  <a:latin typeface="29LT Massira" charset="0"/>
                  <a:sym typeface="29LT Massira" charset="0"/>
                </a:rPr>
                <a:t>التدرج من الجزء إلى الكل</a:t>
              </a:r>
            </a:p>
          </p:txBody>
        </p:sp>
        <p:sp>
          <p:nvSpPr>
            <p:cNvPr id="215047" name="TextBox 7">
              <a:extLst>
                <a:ext uri="{FF2B5EF4-FFF2-40B4-BE49-F238E27FC236}">
                  <a16:creationId xmlns:a16="http://schemas.microsoft.com/office/drawing/2014/main" id="{16BBF63E-E4F5-C05F-15F4-3506CC5B264D}"/>
                </a:ext>
              </a:extLst>
            </p:cNvPr>
            <p:cNvSpPr txBox="1">
              <a:spLocks noChangeArrowheads="1"/>
            </p:cNvSpPr>
            <p:nvPr/>
          </p:nvSpPr>
          <p:spPr bwMode="auto">
            <a:xfrm>
              <a:off x="11236134" y="784225"/>
              <a:ext cx="1911573"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a:lnSpc>
                  <a:spcPts val="2450"/>
                </a:lnSpc>
              </a:pPr>
              <a:r>
                <a:rPr lang="ar-EG" altLang="en-US" sz="1500">
                  <a:solidFill>
                    <a:srgbClr val="306464"/>
                  </a:solidFill>
                  <a:latin typeface="29LT Massira" charset="0"/>
                  <a:sym typeface="29LT Massira" charset="0"/>
                </a:rPr>
                <a:t>التدرج من المعلوم إلى المجهول</a:t>
              </a:r>
            </a:p>
          </p:txBody>
        </p:sp>
        <p:sp>
          <p:nvSpPr>
            <p:cNvPr id="215048" name="TextBox 8">
              <a:extLst>
                <a:ext uri="{FF2B5EF4-FFF2-40B4-BE49-F238E27FC236}">
                  <a16:creationId xmlns:a16="http://schemas.microsoft.com/office/drawing/2014/main" id="{67681958-6946-29EC-8A66-7E8A5BF7190F}"/>
                </a:ext>
              </a:extLst>
            </p:cNvPr>
            <p:cNvSpPr txBox="1">
              <a:spLocks noChangeArrowheads="1"/>
            </p:cNvSpPr>
            <p:nvPr/>
          </p:nvSpPr>
          <p:spPr bwMode="auto">
            <a:xfrm>
              <a:off x="8233309" y="2289175"/>
              <a:ext cx="1381000" cy="184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a:lnSpc>
                  <a:spcPts val="2450"/>
                </a:lnSpc>
              </a:pPr>
              <a:r>
                <a:rPr lang="ar-EG" altLang="en-US" sz="1500">
                  <a:solidFill>
                    <a:srgbClr val="306464"/>
                  </a:solidFill>
                  <a:latin typeface="29LT Massira" charset="0"/>
                  <a:sym typeface="29LT Massira" charset="0"/>
                </a:rPr>
                <a:t>نمط المشكلة والحل</a:t>
              </a:r>
            </a:p>
          </p:txBody>
        </p:sp>
        <p:sp>
          <p:nvSpPr>
            <p:cNvPr id="215049" name="TextBox 9">
              <a:extLst>
                <a:ext uri="{FF2B5EF4-FFF2-40B4-BE49-F238E27FC236}">
                  <a16:creationId xmlns:a16="http://schemas.microsoft.com/office/drawing/2014/main" id="{1ED68CAA-938B-28FB-99D6-976736737D33}"/>
                </a:ext>
              </a:extLst>
            </p:cNvPr>
            <p:cNvSpPr txBox="1">
              <a:spLocks noChangeArrowheads="1"/>
            </p:cNvSpPr>
            <p:nvPr/>
          </p:nvSpPr>
          <p:spPr bwMode="auto">
            <a:xfrm>
              <a:off x="9444976" y="8867776"/>
              <a:ext cx="1907811" cy="122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a:lnSpc>
                  <a:spcPts val="2450"/>
                </a:lnSpc>
              </a:pPr>
              <a:r>
                <a:rPr lang="ar-EG" altLang="en-US" sz="1500">
                  <a:solidFill>
                    <a:srgbClr val="306464"/>
                  </a:solidFill>
                  <a:latin typeface="29LT Massira" charset="0"/>
                  <a:sym typeface="29LT Massira" charset="0"/>
                </a:rPr>
                <a:t>نمط التشابه والاختلاف</a:t>
              </a:r>
            </a:p>
          </p:txBody>
        </p:sp>
        <p:sp>
          <p:nvSpPr>
            <p:cNvPr id="215050" name="TextBox 10">
              <a:extLst>
                <a:ext uri="{FF2B5EF4-FFF2-40B4-BE49-F238E27FC236}">
                  <a16:creationId xmlns:a16="http://schemas.microsoft.com/office/drawing/2014/main" id="{88CF67F9-C69C-01E2-8EE4-DE5F6CB43172}"/>
                </a:ext>
              </a:extLst>
            </p:cNvPr>
            <p:cNvSpPr txBox="1">
              <a:spLocks noChangeArrowheads="1"/>
            </p:cNvSpPr>
            <p:nvPr/>
          </p:nvSpPr>
          <p:spPr bwMode="auto">
            <a:xfrm>
              <a:off x="7262471" y="6337300"/>
              <a:ext cx="1907811"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a:lnSpc>
                  <a:spcPts val="2450"/>
                </a:lnSpc>
              </a:pPr>
              <a:r>
                <a:rPr lang="ar-EG" altLang="en-US" sz="1500">
                  <a:solidFill>
                    <a:srgbClr val="306464"/>
                  </a:solidFill>
                  <a:latin typeface="29LT Massira" charset="0"/>
                  <a:sym typeface="29LT Massira" charset="0"/>
                </a:rPr>
                <a:t>النمط الوصفي</a:t>
              </a:r>
            </a:p>
          </p:txBody>
        </p:sp>
        <p:sp>
          <p:nvSpPr>
            <p:cNvPr id="215051" name="TextBox 11">
              <a:extLst>
                <a:ext uri="{FF2B5EF4-FFF2-40B4-BE49-F238E27FC236}">
                  <a16:creationId xmlns:a16="http://schemas.microsoft.com/office/drawing/2014/main" id="{10D04126-9EE7-C83E-8FB2-F3E39E18AE3D}"/>
                </a:ext>
              </a:extLst>
            </p:cNvPr>
            <p:cNvSpPr txBox="1">
              <a:spLocks noChangeArrowheads="1"/>
            </p:cNvSpPr>
            <p:nvPr/>
          </p:nvSpPr>
          <p:spPr bwMode="auto">
            <a:xfrm>
              <a:off x="12903117" y="9204326"/>
              <a:ext cx="212229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a:lnSpc>
                  <a:spcPts val="2450"/>
                </a:lnSpc>
              </a:pPr>
              <a:r>
                <a:rPr lang="ar-EG" altLang="en-US" sz="1500">
                  <a:solidFill>
                    <a:srgbClr val="306464"/>
                  </a:solidFill>
                  <a:latin typeface="29LT Massira" charset="0"/>
                  <a:sym typeface="29LT Massira" charset="0"/>
                </a:rPr>
                <a:t>التسلسل الزمني</a:t>
              </a:r>
            </a:p>
          </p:txBody>
        </p:sp>
        <p:sp>
          <p:nvSpPr>
            <p:cNvPr id="215052" name="TextBox 12">
              <a:extLst>
                <a:ext uri="{FF2B5EF4-FFF2-40B4-BE49-F238E27FC236}">
                  <a16:creationId xmlns:a16="http://schemas.microsoft.com/office/drawing/2014/main" id="{DAB233D5-96DD-2130-1AB9-A24BD11572A6}"/>
                </a:ext>
              </a:extLst>
            </p:cNvPr>
            <p:cNvSpPr txBox="1">
              <a:spLocks noChangeArrowheads="1"/>
            </p:cNvSpPr>
            <p:nvPr/>
          </p:nvSpPr>
          <p:spPr bwMode="auto">
            <a:xfrm>
              <a:off x="15597381" y="5800726"/>
              <a:ext cx="1286925"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a:lnSpc>
                  <a:spcPts val="2450"/>
                </a:lnSpc>
              </a:pPr>
              <a:r>
                <a:rPr lang="ar-EG" altLang="en-US" sz="1500">
                  <a:solidFill>
                    <a:srgbClr val="306464"/>
                  </a:solidFill>
                  <a:latin typeface="29LT Massira" charset="0"/>
                  <a:sym typeface="29LT Massira" charset="0"/>
                </a:rPr>
                <a:t>التدرج من الكل إلى الجزء</a:t>
              </a:r>
            </a:p>
          </p:txBody>
        </p:sp>
        <p:grpSp>
          <p:nvGrpSpPr>
            <p:cNvPr id="215053" name="Group 13">
              <a:extLst>
                <a:ext uri="{FF2B5EF4-FFF2-40B4-BE49-F238E27FC236}">
                  <a16:creationId xmlns:a16="http://schemas.microsoft.com/office/drawing/2014/main" id="{5082CCFB-299A-E715-2256-3E8AFD7BAC7A}"/>
                </a:ext>
              </a:extLst>
            </p:cNvPr>
            <p:cNvGrpSpPr>
              <a:grpSpLocks/>
            </p:cNvGrpSpPr>
            <p:nvPr/>
          </p:nvGrpSpPr>
          <p:grpSpPr bwMode="auto">
            <a:xfrm>
              <a:off x="11352505" y="5012645"/>
              <a:ext cx="1746921" cy="1674642"/>
              <a:chOff x="0" y="0"/>
              <a:chExt cx="1995170" cy="1912620"/>
            </a:xfrm>
          </p:grpSpPr>
          <p:sp>
            <p:nvSpPr>
              <p:cNvPr id="215067" name="Freeform 14">
                <a:extLst>
                  <a:ext uri="{FF2B5EF4-FFF2-40B4-BE49-F238E27FC236}">
                    <a16:creationId xmlns:a16="http://schemas.microsoft.com/office/drawing/2014/main" id="{C1363454-33BC-9F12-1B1A-50AA825E7DFD}"/>
                  </a:ext>
                </a:extLst>
              </p:cNvPr>
              <p:cNvSpPr>
                <a:spLocks/>
              </p:cNvSpPr>
              <p:nvPr/>
            </p:nvSpPr>
            <p:spPr bwMode="auto">
              <a:xfrm>
                <a:off x="50800" y="50800"/>
                <a:ext cx="1897380" cy="1871980"/>
              </a:xfrm>
              <a:custGeom>
                <a:avLst/>
                <a:gdLst>
                  <a:gd name="T0" fmla="*/ 0 w 1897380"/>
                  <a:gd name="T1" fmla="*/ 817880 h 1871980"/>
                  <a:gd name="T2" fmla="*/ 646430 w 1897380"/>
                  <a:gd name="T3" fmla="*/ 102870 h 1871980"/>
                  <a:gd name="T4" fmla="*/ 777240 w 1897380"/>
                  <a:gd name="T5" fmla="*/ 0 h 1871980"/>
                  <a:gd name="T6" fmla="*/ 849630 w 1897380"/>
                  <a:gd name="T7" fmla="*/ 7620 h 1871980"/>
                  <a:gd name="T8" fmla="*/ 922020 w 1897380"/>
                  <a:gd name="T9" fmla="*/ 15240 h 1871980"/>
                  <a:gd name="T10" fmla="*/ 932180 w 1897380"/>
                  <a:gd name="T11" fmla="*/ 19050 h 1871980"/>
                  <a:gd name="T12" fmla="*/ 1070610 w 1897380"/>
                  <a:gd name="T13" fmla="*/ 16510 h 1871980"/>
                  <a:gd name="T14" fmla="*/ 1207770 w 1897380"/>
                  <a:gd name="T15" fmla="*/ 45720 h 1871980"/>
                  <a:gd name="T16" fmla="*/ 1332230 w 1897380"/>
                  <a:gd name="T17" fmla="*/ 106680 h 1871980"/>
                  <a:gd name="T18" fmla="*/ 1417320 w 1897380"/>
                  <a:gd name="T19" fmla="*/ 177800 h 1871980"/>
                  <a:gd name="T20" fmla="*/ 1424940 w 1897380"/>
                  <a:gd name="T21" fmla="*/ 179070 h 1871980"/>
                  <a:gd name="T22" fmla="*/ 1455420 w 1897380"/>
                  <a:gd name="T23" fmla="*/ 193040 h 1871980"/>
                  <a:gd name="T24" fmla="*/ 1489710 w 1897380"/>
                  <a:gd name="T25" fmla="*/ 200660 h 1871980"/>
                  <a:gd name="T26" fmla="*/ 1549400 w 1897380"/>
                  <a:gd name="T27" fmla="*/ 234950 h 1871980"/>
                  <a:gd name="T28" fmla="*/ 1611630 w 1897380"/>
                  <a:gd name="T29" fmla="*/ 264160 h 1871980"/>
                  <a:gd name="T30" fmla="*/ 1637030 w 1897380"/>
                  <a:gd name="T31" fmla="*/ 287020 h 1871980"/>
                  <a:gd name="T32" fmla="*/ 1666240 w 1897380"/>
                  <a:gd name="T33" fmla="*/ 304800 h 1871980"/>
                  <a:gd name="T34" fmla="*/ 1710690 w 1897380"/>
                  <a:gd name="T35" fmla="*/ 356870 h 1871980"/>
                  <a:gd name="T36" fmla="*/ 1761490 w 1897380"/>
                  <a:gd name="T37" fmla="*/ 403860 h 1871980"/>
                  <a:gd name="T38" fmla="*/ 1778000 w 1897380"/>
                  <a:gd name="T39" fmla="*/ 434340 h 1871980"/>
                  <a:gd name="T40" fmla="*/ 1800860 w 1897380"/>
                  <a:gd name="T41" fmla="*/ 461010 h 1871980"/>
                  <a:gd name="T42" fmla="*/ 1826260 w 1897380"/>
                  <a:gd name="T43" fmla="*/ 524510 h 1871980"/>
                  <a:gd name="T44" fmla="*/ 1859280 w 1897380"/>
                  <a:gd name="T45" fmla="*/ 585470 h 1871980"/>
                  <a:gd name="T46" fmla="*/ 1864360 w 1897380"/>
                  <a:gd name="T47" fmla="*/ 619760 h 1871980"/>
                  <a:gd name="T48" fmla="*/ 1878330 w 1897380"/>
                  <a:gd name="T49" fmla="*/ 651510 h 1871980"/>
                  <a:gd name="T50" fmla="*/ 1882140 w 1897380"/>
                  <a:gd name="T51" fmla="*/ 720090 h 1871980"/>
                  <a:gd name="T52" fmla="*/ 1893570 w 1897380"/>
                  <a:gd name="T53" fmla="*/ 787400 h 1871980"/>
                  <a:gd name="T54" fmla="*/ 1885950 w 1897380"/>
                  <a:gd name="T55" fmla="*/ 781050 h 1871980"/>
                  <a:gd name="T56" fmla="*/ 1889760 w 1897380"/>
                  <a:gd name="T57" fmla="*/ 855980 h 1871980"/>
                  <a:gd name="T58" fmla="*/ 1836420 w 1897380"/>
                  <a:gd name="T59" fmla="*/ 1054100 h 1871980"/>
                  <a:gd name="T60" fmla="*/ 1824990 w 1897380"/>
                  <a:gd name="T61" fmla="*/ 1070610 h 1871980"/>
                  <a:gd name="T62" fmla="*/ 1781810 w 1897380"/>
                  <a:gd name="T63" fmla="*/ 1424940 h 1871980"/>
                  <a:gd name="T64" fmla="*/ 1250950 w 1897380"/>
                  <a:gd name="T65" fmla="*/ 1747520 h 1871980"/>
                  <a:gd name="T66" fmla="*/ 623570 w 1897380"/>
                  <a:gd name="T67" fmla="*/ 1811020 h 1871980"/>
                  <a:gd name="T68" fmla="*/ 43180 w 1897380"/>
                  <a:gd name="T69" fmla="*/ 1308100 h 1871980"/>
                  <a:gd name="T70" fmla="*/ 107950 w 1897380"/>
                  <a:gd name="T71" fmla="*/ 962660 h 1871980"/>
                  <a:gd name="T72" fmla="*/ 0 w 1897380"/>
                  <a:gd name="T73" fmla="*/ 817880 h 18719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97380" h="1871980">
                    <a:moveTo>
                      <a:pt x="0" y="817880"/>
                    </a:moveTo>
                    <a:cubicBezTo>
                      <a:pt x="406400" y="54610"/>
                      <a:pt x="563880" y="134620"/>
                      <a:pt x="646430" y="102870"/>
                    </a:cubicBezTo>
                    <a:cubicBezTo>
                      <a:pt x="704850" y="81280"/>
                      <a:pt x="775970" y="0"/>
                      <a:pt x="777240" y="0"/>
                    </a:cubicBezTo>
                    <a:cubicBezTo>
                      <a:pt x="777240" y="0"/>
                      <a:pt x="825500" y="5080"/>
                      <a:pt x="849630" y="7620"/>
                    </a:cubicBezTo>
                    <a:cubicBezTo>
                      <a:pt x="873760" y="10160"/>
                      <a:pt x="920750" y="15240"/>
                      <a:pt x="922020" y="15240"/>
                    </a:cubicBezTo>
                    <a:cubicBezTo>
                      <a:pt x="922020" y="16510"/>
                      <a:pt x="925830" y="19050"/>
                      <a:pt x="932180" y="19050"/>
                    </a:cubicBezTo>
                    <a:cubicBezTo>
                      <a:pt x="951230" y="22860"/>
                      <a:pt x="1024890" y="11430"/>
                      <a:pt x="1070610" y="16510"/>
                    </a:cubicBezTo>
                    <a:cubicBezTo>
                      <a:pt x="1116330" y="20320"/>
                      <a:pt x="1163320" y="30480"/>
                      <a:pt x="1207770" y="45720"/>
                    </a:cubicBezTo>
                    <a:cubicBezTo>
                      <a:pt x="1250950" y="60960"/>
                      <a:pt x="1296670" y="83820"/>
                      <a:pt x="1332230" y="106680"/>
                    </a:cubicBezTo>
                    <a:cubicBezTo>
                      <a:pt x="1365250" y="128270"/>
                      <a:pt x="1403350" y="172720"/>
                      <a:pt x="1417320" y="177800"/>
                    </a:cubicBezTo>
                    <a:cubicBezTo>
                      <a:pt x="1421130" y="179070"/>
                      <a:pt x="1421130" y="177800"/>
                      <a:pt x="1424940" y="179070"/>
                    </a:cubicBezTo>
                    <a:cubicBezTo>
                      <a:pt x="1431290" y="180340"/>
                      <a:pt x="1445260" y="189230"/>
                      <a:pt x="1455420" y="193040"/>
                    </a:cubicBezTo>
                    <a:cubicBezTo>
                      <a:pt x="1466850" y="196850"/>
                      <a:pt x="1477010" y="195580"/>
                      <a:pt x="1489710" y="200660"/>
                    </a:cubicBezTo>
                    <a:cubicBezTo>
                      <a:pt x="1507490" y="207010"/>
                      <a:pt x="1529080" y="224790"/>
                      <a:pt x="1549400" y="234950"/>
                    </a:cubicBezTo>
                    <a:cubicBezTo>
                      <a:pt x="1569720" y="246380"/>
                      <a:pt x="1596390" y="254000"/>
                      <a:pt x="1611630" y="264160"/>
                    </a:cubicBezTo>
                    <a:cubicBezTo>
                      <a:pt x="1623060" y="271780"/>
                      <a:pt x="1628140" y="280670"/>
                      <a:pt x="1637030" y="287020"/>
                    </a:cubicBezTo>
                    <a:cubicBezTo>
                      <a:pt x="1645920" y="294640"/>
                      <a:pt x="1656080" y="297180"/>
                      <a:pt x="1666240" y="304800"/>
                    </a:cubicBezTo>
                    <a:cubicBezTo>
                      <a:pt x="1680210" y="317500"/>
                      <a:pt x="1695450" y="340360"/>
                      <a:pt x="1710690" y="356870"/>
                    </a:cubicBezTo>
                    <a:cubicBezTo>
                      <a:pt x="1727200" y="373380"/>
                      <a:pt x="1750060" y="389890"/>
                      <a:pt x="1761490" y="403860"/>
                    </a:cubicBezTo>
                    <a:cubicBezTo>
                      <a:pt x="1769110" y="415290"/>
                      <a:pt x="1771650" y="425450"/>
                      <a:pt x="1778000" y="434340"/>
                    </a:cubicBezTo>
                    <a:cubicBezTo>
                      <a:pt x="1784350" y="444500"/>
                      <a:pt x="1793240" y="449580"/>
                      <a:pt x="1800860" y="461010"/>
                    </a:cubicBezTo>
                    <a:cubicBezTo>
                      <a:pt x="1809750" y="476250"/>
                      <a:pt x="1816100" y="504190"/>
                      <a:pt x="1826260" y="524510"/>
                    </a:cubicBezTo>
                    <a:cubicBezTo>
                      <a:pt x="1836420" y="544830"/>
                      <a:pt x="1852930" y="567690"/>
                      <a:pt x="1859280" y="585470"/>
                    </a:cubicBezTo>
                    <a:cubicBezTo>
                      <a:pt x="1863090" y="598170"/>
                      <a:pt x="1861820" y="608330"/>
                      <a:pt x="1864360" y="619760"/>
                    </a:cubicBezTo>
                    <a:cubicBezTo>
                      <a:pt x="1868170" y="629920"/>
                      <a:pt x="1874520" y="638810"/>
                      <a:pt x="1878330" y="651510"/>
                    </a:cubicBezTo>
                    <a:cubicBezTo>
                      <a:pt x="1882140" y="669290"/>
                      <a:pt x="1879600" y="697230"/>
                      <a:pt x="1882140" y="720090"/>
                    </a:cubicBezTo>
                    <a:cubicBezTo>
                      <a:pt x="1884680" y="742950"/>
                      <a:pt x="1897380" y="784860"/>
                      <a:pt x="1893570" y="787400"/>
                    </a:cubicBezTo>
                    <a:cubicBezTo>
                      <a:pt x="1892300" y="788670"/>
                      <a:pt x="1887220" y="781050"/>
                      <a:pt x="1885950" y="781050"/>
                    </a:cubicBezTo>
                    <a:cubicBezTo>
                      <a:pt x="1880870" y="783590"/>
                      <a:pt x="1893570" y="825500"/>
                      <a:pt x="1889760" y="855980"/>
                    </a:cubicBezTo>
                    <a:cubicBezTo>
                      <a:pt x="1884680" y="906780"/>
                      <a:pt x="1849120" y="1024890"/>
                      <a:pt x="1836420" y="1054100"/>
                    </a:cubicBezTo>
                    <a:cubicBezTo>
                      <a:pt x="1832610" y="1062990"/>
                      <a:pt x="1828800" y="1061720"/>
                      <a:pt x="1824990" y="1070610"/>
                    </a:cubicBezTo>
                    <a:cubicBezTo>
                      <a:pt x="1809750" y="1112520"/>
                      <a:pt x="1847850" y="1322070"/>
                      <a:pt x="1781810" y="1424940"/>
                    </a:cubicBezTo>
                    <a:cubicBezTo>
                      <a:pt x="1694180" y="1559560"/>
                      <a:pt x="1442720" y="1684020"/>
                      <a:pt x="1250950" y="1747520"/>
                    </a:cubicBezTo>
                    <a:cubicBezTo>
                      <a:pt x="1056640" y="1813560"/>
                      <a:pt x="816610" y="1871980"/>
                      <a:pt x="623570" y="1811020"/>
                    </a:cubicBezTo>
                    <a:cubicBezTo>
                      <a:pt x="410210" y="1743710"/>
                      <a:pt x="102870" y="1477010"/>
                      <a:pt x="43180" y="1308100"/>
                    </a:cubicBezTo>
                    <a:cubicBezTo>
                      <a:pt x="3810" y="1193800"/>
                      <a:pt x="127000" y="1050290"/>
                      <a:pt x="107950" y="962660"/>
                    </a:cubicBezTo>
                    <a:cubicBezTo>
                      <a:pt x="92710" y="900430"/>
                      <a:pt x="0" y="817880"/>
                      <a:pt x="0" y="817880"/>
                    </a:cubicBezTo>
                  </a:path>
                </a:pathLst>
              </a:custGeom>
              <a:solidFill>
                <a:srgbClr val="306464"/>
              </a:solidFill>
              <a:ln>
                <a:noFill/>
              </a:ln>
              <a:extLst>
                <a:ext uri="{91240B29-F687-4F45-9708-019B960494DF}">
                  <a14:hiddenLine xmlns:a14="http://schemas.microsoft.com/office/drawing/2010/main" w="9525" cap="sq">
                    <a:solidFill>
                      <a:srgbClr val="000000"/>
                    </a:solidFill>
                    <a:prstDash val="solid"/>
                    <a:miter lim="800000"/>
                    <a:headEnd/>
                    <a:tailEnd/>
                  </a14:hiddenLine>
                </a:ext>
              </a:extLst>
            </p:spPr>
            <p:txBody>
              <a:bodyPr/>
              <a:lstStyle/>
              <a:p>
                <a:endParaRPr lang="ar-EG"/>
              </a:p>
            </p:txBody>
          </p:sp>
        </p:grpSp>
        <p:sp>
          <p:nvSpPr>
            <p:cNvPr id="215054" name="TextBox 15">
              <a:extLst>
                <a:ext uri="{FF2B5EF4-FFF2-40B4-BE49-F238E27FC236}">
                  <a16:creationId xmlns:a16="http://schemas.microsoft.com/office/drawing/2014/main" id="{919AB24C-4DD5-8568-0F5E-9FA80D1B8E65}"/>
                </a:ext>
              </a:extLst>
            </p:cNvPr>
            <p:cNvSpPr txBox="1">
              <a:spLocks noChangeArrowheads="1"/>
            </p:cNvSpPr>
            <p:nvPr/>
          </p:nvSpPr>
          <p:spPr bwMode="auto">
            <a:xfrm>
              <a:off x="10999070" y="5035549"/>
              <a:ext cx="21486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a:lnSpc>
                  <a:spcPts val="2625"/>
                </a:lnSpc>
              </a:pPr>
              <a:r>
                <a:rPr lang="ar-EG" altLang="en-US" sz="1600">
                  <a:solidFill>
                    <a:srgbClr val="FFCB05"/>
                  </a:solidFill>
                  <a:latin typeface="29LT Massira" charset="0"/>
                  <a:sym typeface="29LT Massira" charset="0"/>
                </a:rPr>
                <a:t>أنواع الأنماط التنظيمية</a:t>
              </a:r>
            </a:p>
          </p:txBody>
        </p:sp>
        <p:sp>
          <p:nvSpPr>
            <p:cNvPr id="215055" name="AutoShape 16">
              <a:extLst>
                <a:ext uri="{FF2B5EF4-FFF2-40B4-BE49-F238E27FC236}">
                  <a16:creationId xmlns:a16="http://schemas.microsoft.com/office/drawing/2014/main" id="{9B604B9B-E98A-EE91-77B0-2E69F22C68A4}"/>
                </a:ext>
              </a:extLst>
            </p:cNvPr>
            <p:cNvSpPr>
              <a:spLocks noChangeShapeType="1"/>
            </p:cNvSpPr>
            <p:nvPr/>
          </p:nvSpPr>
          <p:spPr bwMode="auto">
            <a:xfrm flipV="1">
              <a:off x="15367630" y="531125"/>
              <a:ext cx="7983180" cy="1543472"/>
            </a:xfrm>
            <a:prstGeom prst="line">
              <a:avLst/>
            </a:prstGeom>
            <a:noFill/>
            <a:ln w="50800">
              <a:solidFill>
                <a:srgbClr val="FFCB05"/>
              </a:solidFill>
              <a:round/>
              <a:headEnd type="oval" w="lg" len="lg"/>
              <a:tailEnd type="oval" w="lg" len="lg"/>
            </a:ln>
            <a:extLst>
              <a:ext uri="{909E8E84-426E-40DD-AFC4-6F175D3DCCD1}">
                <a14:hiddenFill xmlns:a14="http://schemas.microsoft.com/office/drawing/2010/main">
                  <a:noFill/>
                </a14:hiddenFill>
              </a:ext>
            </a:extLst>
          </p:spPr>
          <p:txBody>
            <a:bodyPr/>
            <a:lstStyle/>
            <a:p>
              <a:endParaRPr lang="ar-EG"/>
            </a:p>
          </p:txBody>
        </p:sp>
        <p:sp>
          <p:nvSpPr>
            <p:cNvPr id="215056" name="AutoShape 17">
              <a:extLst>
                <a:ext uri="{FF2B5EF4-FFF2-40B4-BE49-F238E27FC236}">
                  <a16:creationId xmlns:a16="http://schemas.microsoft.com/office/drawing/2014/main" id="{723F12B7-53AB-7B5B-2E6E-D3554A609211}"/>
                </a:ext>
              </a:extLst>
            </p:cNvPr>
            <p:cNvSpPr>
              <a:spLocks noChangeShapeType="1"/>
            </p:cNvSpPr>
            <p:nvPr/>
          </p:nvSpPr>
          <p:spPr bwMode="auto">
            <a:xfrm flipV="1">
              <a:off x="15945347" y="4035606"/>
              <a:ext cx="7983180" cy="1633558"/>
            </a:xfrm>
            <a:prstGeom prst="line">
              <a:avLst/>
            </a:prstGeom>
            <a:noFill/>
            <a:ln w="50800">
              <a:solidFill>
                <a:srgbClr val="FFCB05"/>
              </a:solidFill>
              <a:round/>
              <a:headEnd type="oval" w="lg" len="lg"/>
              <a:tailEnd type="oval" w="lg" len="lg"/>
            </a:ln>
            <a:extLst>
              <a:ext uri="{909E8E84-426E-40DD-AFC4-6F175D3DCCD1}">
                <a14:hiddenFill xmlns:a14="http://schemas.microsoft.com/office/drawing/2010/main">
                  <a:noFill/>
                </a14:hiddenFill>
              </a:ext>
            </a:extLst>
          </p:spPr>
          <p:txBody>
            <a:bodyPr/>
            <a:lstStyle/>
            <a:p>
              <a:endParaRPr lang="ar-EG"/>
            </a:p>
          </p:txBody>
        </p:sp>
        <p:sp>
          <p:nvSpPr>
            <p:cNvPr id="215057" name="AutoShape 18">
              <a:extLst>
                <a:ext uri="{FF2B5EF4-FFF2-40B4-BE49-F238E27FC236}">
                  <a16:creationId xmlns:a16="http://schemas.microsoft.com/office/drawing/2014/main" id="{BA2AE79D-C07B-D247-C4C1-7279B35A338A}"/>
                </a:ext>
              </a:extLst>
            </p:cNvPr>
            <p:cNvSpPr>
              <a:spLocks noChangeShapeType="1"/>
            </p:cNvSpPr>
            <p:nvPr/>
          </p:nvSpPr>
          <p:spPr bwMode="auto">
            <a:xfrm>
              <a:off x="1024219" y="588460"/>
              <a:ext cx="7900014" cy="1433263"/>
            </a:xfrm>
            <a:prstGeom prst="line">
              <a:avLst/>
            </a:prstGeom>
            <a:noFill/>
            <a:ln w="50800">
              <a:solidFill>
                <a:srgbClr val="FFCB05"/>
              </a:solidFill>
              <a:round/>
              <a:headEnd type="oval" w="lg" len="lg"/>
              <a:tailEnd type="oval" w="lg" len="lg"/>
            </a:ln>
            <a:extLst>
              <a:ext uri="{909E8E84-426E-40DD-AFC4-6F175D3DCCD1}">
                <a14:hiddenFill xmlns:a14="http://schemas.microsoft.com/office/drawing/2010/main">
                  <a:noFill/>
                </a14:hiddenFill>
              </a:ext>
            </a:extLst>
          </p:spPr>
          <p:txBody>
            <a:bodyPr/>
            <a:lstStyle/>
            <a:p>
              <a:endParaRPr lang="ar-EG"/>
            </a:p>
          </p:txBody>
        </p:sp>
        <p:sp>
          <p:nvSpPr>
            <p:cNvPr id="215058" name="AutoShape 19">
              <a:extLst>
                <a:ext uri="{FF2B5EF4-FFF2-40B4-BE49-F238E27FC236}">
                  <a16:creationId xmlns:a16="http://schemas.microsoft.com/office/drawing/2014/main" id="{8A32834A-A311-6248-480F-63C03CA6554E}"/>
                </a:ext>
              </a:extLst>
            </p:cNvPr>
            <p:cNvSpPr>
              <a:spLocks noChangeShapeType="1"/>
            </p:cNvSpPr>
            <p:nvPr/>
          </p:nvSpPr>
          <p:spPr bwMode="auto">
            <a:xfrm>
              <a:off x="325719" y="4025390"/>
              <a:ext cx="7900014" cy="1580274"/>
            </a:xfrm>
            <a:prstGeom prst="line">
              <a:avLst/>
            </a:prstGeom>
            <a:noFill/>
            <a:ln w="50800">
              <a:solidFill>
                <a:srgbClr val="FFCB05"/>
              </a:solidFill>
              <a:round/>
              <a:headEnd type="oval" w="lg" len="lg"/>
              <a:tailEnd type="oval" w="lg" len="lg"/>
            </a:ln>
            <a:extLst>
              <a:ext uri="{909E8E84-426E-40DD-AFC4-6F175D3DCCD1}">
                <a14:hiddenFill xmlns:a14="http://schemas.microsoft.com/office/drawing/2010/main">
                  <a:noFill/>
                </a14:hiddenFill>
              </a:ext>
            </a:extLst>
          </p:spPr>
          <p:txBody>
            <a:bodyPr/>
            <a:lstStyle/>
            <a:p>
              <a:endParaRPr lang="ar-EG"/>
            </a:p>
          </p:txBody>
        </p:sp>
        <p:sp>
          <p:nvSpPr>
            <p:cNvPr id="215059" name="TextBox 20">
              <a:extLst>
                <a:ext uri="{FF2B5EF4-FFF2-40B4-BE49-F238E27FC236}">
                  <a16:creationId xmlns:a16="http://schemas.microsoft.com/office/drawing/2014/main" id="{3E5907E0-7A55-288E-345A-7C2D17537245}"/>
                </a:ext>
              </a:extLst>
            </p:cNvPr>
            <p:cNvSpPr txBox="1">
              <a:spLocks noChangeArrowheads="1"/>
            </p:cNvSpPr>
            <p:nvPr/>
          </p:nvSpPr>
          <p:spPr bwMode="auto">
            <a:xfrm>
              <a:off x="15751660" y="-123825"/>
              <a:ext cx="7364072"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rtl="1">
                <a:lnSpc>
                  <a:spcPts val="2650"/>
                </a:lnSpc>
              </a:pPr>
              <a:r>
                <a:rPr lang="ar-EG" altLang="ar-EG" sz="1600">
                  <a:solidFill>
                    <a:srgbClr val="FFFFFF"/>
                  </a:solidFill>
                  <a:latin typeface="Helvetica World" pitchFamily="34" charset="0"/>
                  <a:cs typeface="Helvetica World" pitchFamily="34" charset="0"/>
                  <a:sym typeface="Helvetica World" pitchFamily="34" charset="0"/>
                </a:rPr>
                <a:t>يتم التعليم من خلال البدء بالأجزاء الصغيرة والمكونات الأساسية، ثم دمج هذه الأجزاء لتكوين الصورة الكاملة.</a:t>
              </a:r>
            </a:p>
          </p:txBody>
        </p:sp>
        <p:sp>
          <p:nvSpPr>
            <p:cNvPr id="215060" name="TextBox 21">
              <a:extLst>
                <a:ext uri="{FF2B5EF4-FFF2-40B4-BE49-F238E27FC236}">
                  <a16:creationId xmlns:a16="http://schemas.microsoft.com/office/drawing/2014/main" id="{BE7F352A-C03A-11AA-2532-F16BA8681614}"/>
                </a:ext>
              </a:extLst>
            </p:cNvPr>
            <p:cNvSpPr txBox="1">
              <a:spLocks noChangeArrowheads="1"/>
            </p:cNvSpPr>
            <p:nvPr/>
          </p:nvSpPr>
          <p:spPr bwMode="auto">
            <a:xfrm>
              <a:off x="903105" y="-123825"/>
              <a:ext cx="7360308"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rtl="1">
                <a:lnSpc>
                  <a:spcPts val="2650"/>
                </a:lnSpc>
              </a:pPr>
              <a:r>
                <a:rPr lang="ar-EG" altLang="ar-EG" sz="1600">
                  <a:solidFill>
                    <a:srgbClr val="FFFFFF"/>
                  </a:solidFill>
                  <a:latin typeface="Helvetica World" pitchFamily="34" charset="0"/>
                  <a:cs typeface="Helvetica World" pitchFamily="34" charset="0"/>
                  <a:sym typeface="Helvetica World" pitchFamily="34" charset="0"/>
                </a:rPr>
                <a:t>يتم التعليم من خلال البدء بالأجزاء الصغيرة والمكونات الأساسية، ثم دمج هذه الأجزاء لتكوين الصورة الكاملة.</a:t>
              </a:r>
            </a:p>
          </p:txBody>
        </p:sp>
        <p:sp>
          <p:nvSpPr>
            <p:cNvPr id="215061" name="TextBox 22">
              <a:extLst>
                <a:ext uri="{FF2B5EF4-FFF2-40B4-BE49-F238E27FC236}">
                  <a16:creationId xmlns:a16="http://schemas.microsoft.com/office/drawing/2014/main" id="{B4B00AFB-AB9C-F344-49A0-1809E8DABC74}"/>
                </a:ext>
              </a:extLst>
            </p:cNvPr>
            <p:cNvSpPr txBox="1">
              <a:spLocks noChangeArrowheads="1"/>
            </p:cNvSpPr>
            <p:nvPr/>
          </p:nvSpPr>
          <p:spPr bwMode="auto">
            <a:xfrm>
              <a:off x="489182" y="8766176"/>
              <a:ext cx="8346198"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rtl="1">
                <a:lnSpc>
                  <a:spcPts val="2650"/>
                </a:lnSpc>
              </a:pPr>
              <a:r>
                <a:rPr lang="ar-EG" altLang="ar-EG" sz="1600">
                  <a:solidFill>
                    <a:srgbClr val="FFFFFF"/>
                  </a:solidFill>
                  <a:latin typeface="Helvetica World" pitchFamily="34" charset="0"/>
                  <a:cs typeface="Helvetica World" pitchFamily="34" charset="0"/>
                  <a:sym typeface="Helvetica World" pitchFamily="34" charset="0"/>
                </a:rPr>
                <a:t>يتم مقارنة الموضوعات أو المفاهيم المختلفة لتوضيح التشابهات والفروقات بينها، مما يساعد في تعزيز الفهم والتحليل النقدي.</a:t>
              </a:r>
            </a:p>
          </p:txBody>
        </p:sp>
        <p:sp>
          <p:nvSpPr>
            <p:cNvPr id="215062" name="TextBox 23">
              <a:extLst>
                <a:ext uri="{FF2B5EF4-FFF2-40B4-BE49-F238E27FC236}">
                  <a16:creationId xmlns:a16="http://schemas.microsoft.com/office/drawing/2014/main" id="{B910A25D-94D9-FA9B-CF76-0034B5CAB5BE}"/>
                </a:ext>
              </a:extLst>
            </p:cNvPr>
            <p:cNvSpPr txBox="1">
              <a:spLocks noChangeArrowheads="1"/>
            </p:cNvSpPr>
            <p:nvPr/>
          </p:nvSpPr>
          <p:spPr bwMode="auto">
            <a:xfrm>
              <a:off x="16504248" y="3451225"/>
              <a:ext cx="7232368" cy="13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rtl="1">
                <a:lnSpc>
                  <a:spcPts val="2650"/>
                </a:lnSpc>
              </a:pPr>
              <a:r>
                <a:rPr lang="ar-EG" altLang="ar-EG" sz="1600">
                  <a:solidFill>
                    <a:srgbClr val="FFFFFF"/>
                  </a:solidFill>
                  <a:latin typeface="Helvetica World" pitchFamily="34" charset="0"/>
                  <a:cs typeface="Helvetica World" pitchFamily="34" charset="0"/>
                  <a:sym typeface="Helvetica World" pitchFamily="34" charset="0"/>
                </a:rPr>
                <a:t>يبدأ التعليم بالصورة الكاملة أو المفهوم العام، ثم يتم تحليل وتفصيل الأجزاء المكونة له</a:t>
              </a:r>
              <a:r>
                <a:rPr lang="ar-IQ" altLang="ar-EG" sz="1600">
                  <a:solidFill>
                    <a:srgbClr val="FFFFFF"/>
                  </a:solidFill>
                  <a:latin typeface="Helvetica World" pitchFamily="34" charset="0"/>
                  <a:cs typeface="Helvetica World" pitchFamily="34" charset="0"/>
                  <a:sym typeface="Helvetica World" pitchFamily="34" charset="0"/>
                </a:rPr>
                <a:t>.</a:t>
              </a:r>
              <a:endParaRPr lang="ar-EG" altLang="ar-EG" sz="1600">
                <a:solidFill>
                  <a:srgbClr val="FFFFFF"/>
                </a:solidFill>
                <a:latin typeface="Helvetica World" pitchFamily="34" charset="0"/>
                <a:cs typeface="Helvetica World" pitchFamily="34" charset="0"/>
                <a:sym typeface="Helvetica World" pitchFamily="34" charset="0"/>
              </a:endParaRPr>
            </a:p>
          </p:txBody>
        </p:sp>
        <p:sp>
          <p:nvSpPr>
            <p:cNvPr id="215063" name="AutoShape 24">
              <a:extLst>
                <a:ext uri="{FF2B5EF4-FFF2-40B4-BE49-F238E27FC236}">
                  <a16:creationId xmlns:a16="http://schemas.microsoft.com/office/drawing/2014/main" id="{BE1A19D8-9B0E-CD40-CA2B-89B0F858AA26}"/>
                </a:ext>
              </a:extLst>
            </p:cNvPr>
            <p:cNvSpPr>
              <a:spLocks noChangeShapeType="1"/>
            </p:cNvSpPr>
            <p:nvPr/>
          </p:nvSpPr>
          <p:spPr bwMode="auto">
            <a:xfrm flipV="1">
              <a:off x="15227930" y="9443604"/>
              <a:ext cx="7983180" cy="597868"/>
            </a:xfrm>
            <a:prstGeom prst="line">
              <a:avLst/>
            </a:prstGeom>
            <a:noFill/>
            <a:ln w="50800">
              <a:solidFill>
                <a:srgbClr val="FFCB05"/>
              </a:solidFill>
              <a:round/>
              <a:headEnd type="oval" w="lg" len="lg"/>
              <a:tailEnd type="oval" w="lg" len="lg"/>
            </a:ln>
            <a:extLst>
              <a:ext uri="{909E8E84-426E-40DD-AFC4-6F175D3DCCD1}">
                <a14:hiddenFill xmlns:a14="http://schemas.microsoft.com/office/drawing/2010/main">
                  <a:noFill/>
                </a14:hiddenFill>
              </a:ext>
            </a:extLst>
          </p:spPr>
          <p:txBody>
            <a:bodyPr/>
            <a:lstStyle/>
            <a:p>
              <a:endParaRPr lang="ar-EG"/>
            </a:p>
          </p:txBody>
        </p:sp>
        <p:sp>
          <p:nvSpPr>
            <p:cNvPr id="215064" name="TextBox 25">
              <a:extLst>
                <a:ext uri="{FF2B5EF4-FFF2-40B4-BE49-F238E27FC236}">
                  <a16:creationId xmlns:a16="http://schemas.microsoft.com/office/drawing/2014/main" id="{0050AD0C-6E12-A4E4-9D59-51253D39E2E8}"/>
                </a:ext>
              </a:extLst>
            </p:cNvPr>
            <p:cNvSpPr txBox="1">
              <a:spLocks noChangeArrowheads="1"/>
            </p:cNvSpPr>
            <p:nvPr/>
          </p:nvSpPr>
          <p:spPr bwMode="auto">
            <a:xfrm>
              <a:off x="15435574" y="8861426"/>
              <a:ext cx="7360308"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rtl="1">
                <a:lnSpc>
                  <a:spcPts val="2650"/>
                </a:lnSpc>
              </a:pPr>
              <a:r>
                <a:rPr lang="ar-EG" altLang="ar-EG" sz="1600">
                  <a:solidFill>
                    <a:srgbClr val="FFFFFF"/>
                  </a:solidFill>
                  <a:latin typeface="Helvetica World" pitchFamily="34" charset="0"/>
                  <a:cs typeface="Helvetica World" pitchFamily="34" charset="0"/>
                  <a:sym typeface="Helvetica World" pitchFamily="34" charset="0"/>
                </a:rPr>
                <a:t>يتم تنظيم المحتوى وفقًا لترتيب زمني معين، مما يساعد الطلاب على فهم تطور الأحداث أو المفاهيم عبر الزمن</a:t>
              </a:r>
              <a:r>
                <a:rPr lang="ar-IQ" altLang="ar-EG" sz="1600">
                  <a:solidFill>
                    <a:srgbClr val="FFFFFF"/>
                  </a:solidFill>
                  <a:latin typeface="Helvetica World" pitchFamily="34" charset="0"/>
                  <a:cs typeface="Helvetica World" pitchFamily="34" charset="0"/>
                  <a:sym typeface="Helvetica World" pitchFamily="34" charset="0"/>
                </a:rPr>
                <a:t>.</a:t>
              </a:r>
              <a:endParaRPr lang="ar-EG" altLang="ar-EG" sz="1600">
                <a:solidFill>
                  <a:srgbClr val="FFFFFF"/>
                </a:solidFill>
                <a:latin typeface="Helvetica World" pitchFamily="34" charset="0"/>
                <a:cs typeface="Helvetica World" pitchFamily="34" charset="0"/>
                <a:sym typeface="Helvetica World" pitchFamily="34" charset="0"/>
              </a:endParaRPr>
            </a:p>
          </p:txBody>
        </p:sp>
        <p:sp>
          <p:nvSpPr>
            <p:cNvPr id="215065" name="AutoShape 26">
              <a:extLst>
                <a:ext uri="{FF2B5EF4-FFF2-40B4-BE49-F238E27FC236}">
                  <a16:creationId xmlns:a16="http://schemas.microsoft.com/office/drawing/2014/main" id="{F5C11C6D-7624-FFCA-A623-CED85C6AD1D3}"/>
                </a:ext>
              </a:extLst>
            </p:cNvPr>
            <p:cNvSpPr>
              <a:spLocks noChangeShapeType="1"/>
            </p:cNvSpPr>
            <p:nvPr/>
          </p:nvSpPr>
          <p:spPr bwMode="auto">
            <a:xfrm>
              <a:off x="577170" y="9630706"/>
              <a:ext cx="8593376" cy="355816"/>
            </a:xfrm>
            <a:prstGeom prst="line">
              <a:avLst/>
            </a:prstGeom>
            <a:noFill/>
            <a:ln w="50800">
              <a:solidFill>
                <a:srgbClr val="FFCB05"/>
              </a:solidFill>
              <a:round/>
              <a:headEnd type="oval" w="lg" len="lg"/>
              <a:tailEnd type="oval" w="lg" len="lg"/>
            </a:ln>
            <a:extLst>
              <a:ext uri="{909E8E84-426E-40DD-AFC4-6F175D3DCCD1}">
                <a14:hiddenFill xmlns:a14="http://schemas.microsoft.com/office/drawing/2010/main">
                  <a:noFill/>
                </a14:hiddenFill>
              </a:ext>
            </a:extLst>
          </p:spPr>
          <p:txBody>
            <a:bodyPr/>
            <a:lstStyle/>
            <a:p>
              <a:endParaRPr lang="ar-EG"/>
            </a:p>
          </p:txBody>
        </p:sp>
        <p:sp>
          <p:nvSpPr>
            <p:cNvPr id="215066" name="TextBox 27">
              <a:extLst>
                <a:ext uri="{FF2B5EF4-FFF2-40B4-BE49-F238E27FC236}">
                  <a16:creationId xmlns:a16="http://schemas.microsoft.com/office/drawing/2014/main" id="{BF4CDCF7-4379-C526-5D28-996CDBC2FC9A}"/>
                </a:ext>
              </a:extLst>
            </p:cNvPr>
            <p:cNvSpPr txBox="1">
              <a:spLocks noChangeArrowheads="1"/>
            </p:cNvSpPr>
            <p:nvPr/>
          </p:nvSpPr>
          <p:spPr bwMode="auto">
            <a:xfrm>
              <a:off x="0" y="3451225"/>
              <a:ext cx="7360308" cy="199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rtl="1">
                <a:lnSpc>
                  <a:spcPts val="2650"/>
                </a:lnSpc>
              </a:pPr>
              <a:r>
                <a:rPr lang="ar-EG" altLang="ar-EG" sz="1600">
                  <a:solidFill>
                    <a:srgbClr val="FFFFFF"/>
                  </a:solidFill>
                  <a:latin typeface="Helvetica World" pitchFamily="34" charset="0"/>
                  <a:cs typeface="Helvetica World" pitchFamily="34" charset="0"/>
                  <a:sym typeface="Helvetica World" pitchFamily="34" charset="0"/>
                </a:rPr>
                <a:t>يتم تقديم المحتوى من خلال وصف مفصل وشامل للموضوعات، مما يتيح للطلاب فهمًا عميقًا وشاملًا.</a:t>
              </a:r>
            </a:p>
          </p:txBody>
        </p:sp>
      </p:grpSp>
    </p:spTree>
  </p:cSld>
  <p:clrMapOvr>
    <a:masterClrMapping/>
  </p:clrMapOvr>
  <p:transition spd="slow">
    <p:push/>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79876D9A-E45C-5664-61D8-43D6A42F39EE}"/>
              </a:ext>
            </a:extLst>
          </p:cNvPr>
          <p:cNvSpPr>
            <a:spLocks noGrp="1" noChangeArrowheads="1"/>
          </p:cNvSpPr>
          <p:nvPr>
            <p:ph type="title"/>
          </p:nvPr>
        </p:nvSpPr>
        <p:spPr/>
        <p:txBody>
          <a:bodyPr/>
          <a:lstStyle/>
          <a:p>
            <a:pPr eaLnBrk="1" hangingPunct="1">
              <a:defRPr/>
            </a:pPr>
            <a:r>
              <a:rPr lang="ar-EG" altLang="en-US" sz="6000" b="1">
                <a:solidFill>
                  <a:srgbClr val="0000FF"/>
                </a:solidFill>
                <a:effectLst>
                  <a:outerShdw blurRad="38100" dist="38100" dir="2700000" algn="tl">
                    <a:srgbClr val="C0C0C0"/>
                  </a:outerShdw>
                </a:effectLst>
              </a:rPr>
              <a:t> </a:t>
            </a:r>
            <a:r>
              <a:rPr lang="ar-SA" altLang="en-US" sz="6000" b="1">
                <a:solidFill>
                  <a:srgbClr val="0000FF"/>
                </a:solidFill>
                <a:effectLst>
                  <a:outerShdw blurRad="38100" dist="38100" dir="2700000" algn="tl">
                    <a:srgbClr val="C0C0C0"/>
                  </a:outerShdw>
                </a:effectLst>
              </a:rPr>
              <a:t>أنواع الأنماط التنظيمية </a:t>
            </a:r>
            <a:endParaRPr lang="en-US" altLang="en-US" sz="6000" b="1">
              <a:solidFill>
                <a:srgbClr val="0000FF"/>
              </a:solidFill>
              <a:effectLst>
                <a:outerShdw blurRad="38100" dist="38100" dir="2700000" algn="tl">
                  <a:srgbClr val="C0C0C0"/>
                </a:outerShdw>
              </a:effectLst>
            </a:endParaRPr>
          </a:p>
        </p:txBody>
      </p:sp>
      <p:sp>
        <p:nvSpPr>
          <p:cNvPr id="216067" name="Rectangle 3">
            <a:extLst>
              <a:ext uri="{FF2B5EF4-FFF2-40B4-BE49-F238E27FC236}">
                <a16:creationId xmlns:a16="http://schemas.microsoft.com/office/drawing/2014/main" id="{86F38299-5537-56B2-193A-1FF2596111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Tx/>
              <a:buNone/>
            </a:pPr>
            <a:r>
              <a:rPr lang="ar-EG" altLang="en-US" sz="2800" b="1"/>
              <a:t>(1) </a:t>
            </a:r>
            <a:r>
              <a:rPr lang="ar-SA" altLang="en-US" sz="2800" b="1"/>
              <a:t>النمط المتدرج من المعلوم إلى المجهول أو من المألوف إلى غير المألوف، أو من المحسوس إلى المجرد، أو من المباشر إلى غير المباشر:</a:t>
            </a:r>
            <a:endParaRPr lang="en-US" altLang="en-US" sz="2800"/>
          </a:p>
          <a:p>
            <a:pPr eaLnBrk="1" hangingPunct="1">
              <a:lnSpc>
                <a:spcPct val="90000"/>
              </a:lnSpc>
              <a:buFontTx/>
              <a:buNone/>
            </a:pPr>
            <a:r>
              <a:rPr lang="ar-SA" altLang="en-US" sz="2800" b="1"/>
              <a:t>ويستخدم عادة في مراحل التعليم الأولى في معظم المواد الدراسية، كما قد يستخدم مع الكبار لإقناعهم بأمور العقيدة {أَفَلَمْ يَنْظُرُوا إِلَى السَّمَاءِ فَوْقَهُمْ كَيْفَ بَنَيْنَاهَا وَزَيَّنَّاهَا وَمَا لَهَا مِنْ فُرُوجٍ </a:t>
            </a:r>
            <a:r>
              <a:rPr lang="ar-IQ" altLang="en-US" sz="2800" b="1"/>
              <a:t>*</a:t>
            </a:r>
            <a:r>
              <a:rPr lang="ar-SA" altLang="en-US" sz="2800" b="1"/>
              <a:t> وَالْأَرْضَ مَدَدْنَاهَا وَأَلْقَيْنَا فِيهَا رَوَاسِيَ وَأَنْبَتْنَا فِيهَا مِنْ كُلِّ زَوْجٍ بَهِيجٍ} [ق: 6، 7].</a:t>
            </a:r>
            <a:endParaRPr lang="en-US" altLang="en-US" sz="2800"/>
          </a:p>
          <a:p>
            <a:pPr eaLnBrk="1" hangingPunct="1">
              <a:lnSpc>
                <a:spcPct val="90000"/>
              </a:lnSpc>
              <a:buFontTx/>
              <a:buNone/>
            </a:pPr>
            <a:r>
              <a:rPr lang="ar-EG" altLang="en-US" sz="2800" b="1"/>
              <a:t>(2)</a:t>
            </a:r>
            <a:r>
              <a:rPr lang="ar-SA" altLang="en-US" sz="2800" b="1"/>
              <a:t>النمط المتدرج من الجزء إلى الكل، أو من الخاص إلى العام (ويظهر جلي</a:t>
            </a:r>
            <a:r>
              <a:rPr lang="ar-IQ" altLang="en-US" sz="2800" b="1"/>
              <a:t>ً</a:t>
            </a:r>
            <a:r>
              <a:rPr lang="ar-SA" altLang="en-US" sz="2800" b="1"/>
              <a:t>ّا في مادة الأحياء).</a:t>
            </a:r>
          </a:p>
          <a:p>
            <a:pPr eaLnBrk="1" hangingPunct="1">
              <a:lnSpc>
                <a:spcPct val="90000"/>
              </a:lnSpc>
              <a:buFontTx/>
              <a:buNone/>
            </a:pPr>
            <a:r>
              <a:rPr lang="ar-SA" altLang="en-US" sz="2800" b="1"/>
              <a:t>النمط المتدرج من الكل </a:t>
            </a:r>
            <a:r>
              <a:rPr lang="ar-IQ" altLang="en-US" sz="2800" b="1"/>
              <a:t>إلى</a:t>
            </a:r>
            <a:r>
              <a:rPr lang="ar-SA" altLang="en-US" sz="2800" b="1"/>
              <a:t> الجزء أو من العام إلى الخاص (مثل عرض قصة أصحاب الكهف في القرآن الكريم</a:t>
            </a:r>
            <a:r>
              <a:rPr lang="ar-IQ" altLang="en-US" sz="2800" b="1"/>
              <a:t>: </a:t>
            </a:r>
            <a:r>
              <a:rPr lang="ar-SA" altLang="en-US" sz="2800" b="1"/>
              <a:t>تلخيص ثم تفصيل).</a:t>
            </a:r>
            <a:endParaRPr lang="en-US" altLang="en-US" sz="2800" b="1"/>
          </a:p>
        </p:txBody>
      </p:sp>
    </p:spTree>
  </p:cSld>
  <p:clrMapOvr>
    <a:masterClrMapping/>
  </p:clrMapOvr>
  <p:transition>
    <p:randomBar dir="vert"/>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a:extLst>
              <a:ext uri="{FF2B5EF4-FFF2-40B4-BE49-F238E27FC236}">
                <a16:creationId xmlns:a16="http://schemas.microsoft.com/office/drawing/2014/main" id="{2858A2C7-A8F2-44DD-4CB7-02267CF1C2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buFontTx/>
              <a:buAutoNum type="arabicPeriod" startAt="3"/>
            </a:pPr>
            <a:r>
              <a:rPr lang="ar-SA" altLang="en-US" b="1"/>
              <a:t>النمط المتدرج من الكل </a:t>
            </a:r>
            <a:r>
              <a:rPr lang="ar-IQ" altLang="en-US" b="1"/>
              <a:t>إلى</a:t>
            </a:r>
            <a:r>
              <a:rPr lang="ar-SA" altLang="en-US" b="1"/>
              <a:t> الجزء أو من العام إلى الخاص (مثل عرض قصة أصحاب الكهف في القرآن الكريم</a:t>
            </a:r>
            <a:r>
              <a:rPr lang="ar-IQ" altLang="en-US" b="1"/>
              <a:t>:</a:t>
            </a:r>
            <a:r>
              <a:rPr lang="ar-SA" altLang="en-US" b="1"/>
              <a:t> تلخيص ثم تفصيل).</a:t>
            </a:r>
            <a:endParaRPr lang="ar-EG" altLang="en-US" b="1"/>
          </a:p>
          <a:p>
            <a:pPr marL="609600" indent="-609600" eaLnBrk="1" hangingPunct="1">
              <a:buFontTx/>
              <a:buAutoNum type="arabicPeriod" startAt="3"/>
            </a:pPr>
            <a:r>
              <a:rPr lang="ar-SA" altLang="en-US" b="1"/>
              <a:t>نمط التسلسل الزمن</a:t>
            </a:r>
            <a:r>
              <a:rPr lang="ar-IQ" altLang="en-US" b="1"/>
              <a:t>ي</a:t>
            </a:r>
            <a:r>
              <a:rPr lang="ar-SA" altLang="en-US" b="1"/>
              <a:t>: (مادة التاريخ – سرد القصص).</a:t>
            </a:r>
          </a:p>
          <a:p>
            <a:pPr marL="609600" indent="-609600" eaLnBrk="1" hangingPunct="1">
              <a:buFontTx/>
              <a:buAutoNum type="arabicPeriod" startAt="3"/>
            </a:pPr>
            <a:r>
              <a:rPr lang="ar-SA" altLang="en-US" b="1"/>
              <a:t>النمط الوصف</a:t>
            </a:r>
            <a:r>
              <a:rPr lang="ar-IQ" altLang="en-US" b="1"/>
              <a:t>ي</a:t>
            </a:r>
            <a:r>
              <a:rPr lang="ar-SA" altLang="en-US" b="1"/>
              <a:t>: (مادة الأحياء).</a:t>
            </a:r>
          </a:p>
          <a:p>
            <a:pPr marL="609600" indent="-609600" eaLnBrk="1" hangingPunct="1">
              <a:buFontTx/>
              <a:buAutoNum type="arabicPeriod" startAt="3"/>
            </a:pPr>
            <a:r>
              <a:rPr lang="ar-SA" altLang="en-US" b="1"/>
              <a:t>نمط التشابه والاختلاف: (التربية المقارنة).</a:t>
            </a:r>
          </a:p>
          <a:p>
            <a:pPr marL="609600" indent="-609600" eaLnBrk="1" hangingPunct="1">
              <a:buFontTx/>
              <a:buAutoNum type="arabicPeriod" startAt="3"/>
            </a:pPr>
            <a:r>
              <a:rPr lang="ar-SA" altLang="en-US" b="1"/>
              <a:t>نمط المشكلة والحل، أو سؤال وجواب: (الرياضيات – كتب العلوم).</a:t>
            </a:r>
            <a:endParaRPr lang="en-US" altLang="en-US" b="1"/>
          </a:p>
        </p:txBody>
      </p:sp>
    </p:spTree>
  </p:cSld>
  <p:clrMapOvr>
    <a:masterClrMapping/>
  </p:clrMapOvr>
  <p:transition>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D83F092B-174D-43D9-2F81-53AEA0FA632C}"/>
              </a:ext>
            </a:extLst>
          </p:cNvPr>
          <p:cNvSpPr>
            <a:spLocks noGrp="1" noChangeArrowheads="1"/>
          </p:cNvSpPr>
          <p:nvPr>
            <p:ph type="body" idx="1"/>
          </p:nvPr>
        </p:nvSpPr>
        <p:spPr bwMode="auto">
          <a:xfrm>
            <a:off x="514350" y="765175"/>
            <a:ext cx="9258300" cy="5360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ar-EG" altLang="en-US" sz="2800" b="1"/>
              <a:t>(4) </a:t>
            </a:r>
            <a:r>
              <a:rPr lang="ar-SA" altLang="en-US" sz="2800" b="1" u="sng"/>
              <a:t>شاملة لكل جوانب الحياة:</a:t>
            </a:r>
            <a:r>
              <a:rPr lang="ar-SA" altLang="en-US" sz="2800" b="1"/>
              <a:t> أ</a:t>
            </a:r>
            <a:r>
              <a:rPr lang="ar-EG" altLang="en-US" sz="2800" b="1"/>
              <a:t>ي</a:t>
            </a:r>
            <a:r>
              <a:rPr lang="ar-SA" altLang="en-US" sz="2800" b="1"/>
              <a:t> تنوع الخبرات...... (إيمانية – أخلاقية – جسمية.....</a:t>
            </a:r>
            <a:r>
              <a:rPr lang="ar-EG" altLang="en-US" sz="2800" b="1"/>
              <a:t>إ</a:t>
            </a:r>
            <a:r>
              <a:rPr lang="ar-SA" altLang="en-US" sz="2800" b="1"/>
              <a:t>لخ) للفرد والمجتمع</a:t>
            </a:r>
            <a:r>
              <a:rPr lang="ar-EG" altLang="en-US" sz="2800" b="1"/>
              <a:t>.</a:t>
            </a:r>
            <a:r>
              <a:rPr lang="ar-SA" altLang="en-US" sz="2800" b="1"/>
              <a:t> </a:t>
            </a:r>
          </a:p>
          <a:p>
            <a:pPr eaLnBrk="1" hangingPunct="1">
              <a:lnSpc>
                <a:spcPct val="90000"/>
              </a:lnSpc>
            </a:pPr>
            <a:r>
              <a:rPr lang="ar-SA" altLang="en-US" sz="2800" b="1"/>
              <a:t>(</a:t>
            </a:r>
            <a:r>
              <a:rPr lang="ar-EG" altLang="en-US" sz="2800" b="1"/>
              <a:t>5) </a:t>
            </a:r>
            <a:r>
              <a:rPr lang="ar-SA" altLang="en-US" sz="2800" b="1" u="sng"/>
              <a:t>تعمل على اكتشاف خبرات جديدة: </a:t>
            </a:r>
            <a:r>
              <a:rPr lang="ar-SA" altLang="en-US" sz="2800" b="1"/>
              <a:t>وهذا لن يتأتى إلا بتزويد الفرد بخبرات البحث العل</a:t>
            </a:r>
            <a:r>
              <a:rPr lang="ar-EG" altLang="en-US" sz="2800" b="1"/>
              <a:t>مي </a:t>
            </a:r>
            <a:r>
              <a:rPr lang="ar-SA" altLang="en-US" sz="2800" b="1"/>
              <a:t>وأساليبه</a:t>
            </a:r>
            <a:r>
              <a:rPr lang="ar-EG" altLang="en-US" sz="2800" b="1"/>
              <a:t>،</a:t>
            </a:r>
            <a:r>
              <a:rPr lang="ar-SA" altLang="en-US" sz="2800" b="1"/>
              <a:t> وأن تكون لديه القوة الدافعة لهذا البحث............ قال تعالى: {أَفَلَمْ يَنْظُرُوا إِلَى السَّمَاءِ} [ق: 6].</a:t>
            </a:r>
          </a:p>
          <a:p>
            <a:pPr eaLnBrk="1" hangingPunct="1">
              <a:lnSpc>
                <a:spcPct val="90000"/>
              </a:lnSpc>
            </a:pPr>
            <a:r>
              <a:rPr lang="ar-SA" altLang="en-US" sz="2800" b="1"/>
              <a:t>(</a:t>
            </a:r>
            <a:r>
              <a:rPr lang="ar-EG" altLang="en-US" sz="2800" b="1"/>
              <a:t>6) </a:t>
            </a:r>
            <a:r>
              <a:rPr lang="ar-SA" altLang="en-US" sz="2800" b="1" u="sng"/>
              <a:t>تحقق التوازن بين الفرد والمجتمع:</a:t>
            </a:r>
            <a:r>
              <a:rPr lang="ar-SA" altLang="en-US" sz="2800" b="1"/>
              <a:t> لا بد أن تحقق السعادة للفرد وللمجتمع في آن واحد</a:t>
            </a:r>
            <a:r>
              <a:rPr lang="ar-EG" altLang="en-US" sz="2800" b="1"/>
              <a:t>،</a:t>
            </a:r>
            <a:r>
              <a:rPr lang="ar-SA" altLang="en-US" sz="2800" b="1"/>
              <a:t> فلا تركز على صنف دون آخر</a:t>
            </a:r>
            <a:r>
              <a:rPr lang="ar-EG" altLang="en-US" sz="2800" b="1"/>
              <a:t>؛</a:t>
            </a:r>
            <a:r>
              <a:rPr lang="ar-SA" altLang="en-US" sz="2800" b="1"/>
              <a:t> قال تعالى</a:t>
            </a:r>
            <a:r>
              <a:rPr lang="ar-EG" altLang="en-US" sz="2800" b="1"/>
              <a:t>:</a:t>
            </a:r>
            <a:r>
              <a:rPr lang="ar-SA" altLang="en-US" sz="2800" b="1"/>
              <a:t> {وَتَعَاوَنُوا عَلَى الْبِرِّ وَالتَّقْوَى وَلَا تَعَاوَنُوا عَلَى الْإِثْمِ وَالْعُدْوَانِ} [المائدة: 2]</a:t>
            </a:r>
            <a:r>
              <a:rPr lang="ar-EG" altLang="en-US" sz="2800" b="1"/>
              <a:t>،</a:t>
            </a:r>
            <a:r>
              <a:rPr lang="ar-SA" altLang="en-US" sz="2800" b="1"/>
              <a:t> وقال الرسول صلى الله عليه وسلم: "لا يؤمن أحدكم حتى يحب لأخيه ما يحب لنفسه"</a:t>
            </a:r>
            <a:r>
              <a:rPr lang="ar-EG" altLang="en-US" sz="2800" b="1"/>
              <a:t>؛</a:t>
            </a:r>
            <a:r>
              <a:rPr lang="ar-SA" altLang="en-US" sz="2800" b="1"/>
              <a:t> (</a:t>
            </a:r>
            <a:r>
              <a:rPr lang="ar-EG" altLang="en-US" sz="2800" b="1"/>
              <a:t>ا</a:t>
            </a:r>
            <a:r>
              <a:rPr lang="ar-SA" altLang="en-US" sz="2800" b="1"/>
              <a:t>لبخار</a:t>
            </a:r>
            <a:r>
              <a:rPr lang="ar-EG" altLang="en-US" sz="2800" b="1"/>
              <a:t>ي</a:t>
            </a:r>
            <a:r>
              <a:rPr lang="ar-SA" altLang="en-US" sz="2800" b="1"/>
              <a:t>). 	</a:t>
            </a:r>
            <a:r>
              <a:rPr lang="ar-EG" altLang="en-US" sz="2800" b="1"/>
              <a:t>	</a:t>
            </a:r>
            <a:endParaRPr lang="en-US" altLang="en-US" sz="2800" b="1"/>
          </a:p>
        </p:txBody>
      </p:sp>
    </p:spTree>
  </p:cSld>
  <p:clrMapOvr>
    <a:masterClrMapping/>
  </p:clrMapOvr>
  <p:transition>
    <p:randomBar dir="vert"/>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E29DB9A9-741D-4D10-2146-80B73357297D}"/>
              </a:ext>
            </a:extLst>
          </p:cNvPr>
          <p:cNvSpPr>
            <a:spLocks noGrp="1" noChangeArrowheads="1"/>
          </p:cNvSpPr>
          <p:nvPr>
            <p:ph type="title"/>
          </p:nvPr>
        </p:nvSpPr>
        <p:spPr bwMode="auto">
          <a:xfrm>
            <a:off x="514350" y="630238"/>
            <a:ext cx="92583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sz="5400" b="1">
                <a:solidFill>
                  <a:srgbClr val="0000FF"/>
                </a:solidFill>
              </a:rPr>
              <a:t>بعض الأمور المتعلقة بتنظيم وعرض المحتوى </a:t>
            </a:r>
            <a:endParaRPr lang="en-US" altLang="en-US" sz="5400">
              <a:solidFill>
                <a:srgbClr val="0000FF"/>
              </a:solidFill>
            </a:endParaRPr>
          </a:p>
        </p:txBody>
      </p:sp>
      <p:sp>
        <p:nvSpPr>
          <p:cNvPr id="218115" name="Rectangle 3">
            <a:extLst>
              <a:ext uri="{FF2B5EF4-FFF2-40B4-BE49-F238E27FC236}">
                <a16:creationId xmlns:a16="http://schemas.microsoft.com/office/drawing/2014/main" id="{23C9ECD1-DAF4-1DEA-ACD7-095200CDAF99}"/>
              </a:ext>
            </a:extLst>
          </p:cNvPr>
          <p:cNvSpPr>
            <a:spLocks noGrp="1" noChangeArrowheads="1"/>
          </p:cNvSpPr>
          <p:nvPr>
            <p:ph type="body" idx="1"/>
          </p:nvPr>
        </p:nvSpPr>
        <p:spPr bwMode="auto">
          <a:xfrm>
            <a:off x="514350" y="2359025"/>
            <a:ext cx="92583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buFontTx/>
              <a:buAutoNum type="arabicPeriod"/>
            </a:pPr>
            <a:r>
              <a:rPr lang="ar-SA" altLang="en-US" b="1" u="sng"/>
              <a:t>العناوين:</a:t>
            </a:r>
            <a:r>
              <a:rPr lang="ar-SA" altLang="en-US" b="1"/>
              <a:t> (رئيسة – فرعية): تساعد القارئ على إدراك التسلسل المنطق</a:t>
            </a:r>
            <a:r>
              <a:rPr lang="ar-IQ" altLang="en-US" b="1"/>
              <a:t>ي</a:t>
            </a:r>
            <a:r>
              <a:rPr lang="ar-SA" altLang="en-US" b="1"/>
              <a:t> التنظيم</a:t>
            </a:r>
            <a:r>
              <a:rPr lang="ar-IQ" altLang="en-US" b="1"/>
              <a:t>ي</a:t>
            </a:r>
            <a:r>
              <a:rPr lang="ar-SA" altLang="en-US" b="1"/>
              <a:t> للدرس بما ييسر عملية الاسترجاع.</a:t>
            </a:r>
            <a:endParaRPr lang="ar-SA" altLang="en-US" b="1" u="sng"/>
          </a:p>
          <a:p>
            <a:pPr marL="609600" indent="-609600" eaLnBrk="1" hangingPunct="1">
              <a:buFontTx/>
              <a:buAutoNum type="arabicPeriod"/>
            </a:pPr>
            <a:r>
              <a:rPr lang="ar-SA" altLang="en-US" b="1" u="sng"/>
              <a:t>الأهداف:</a:t>
            </a:r>
            <a:r>
              <a:rPr lang="ar-SA" altLang="en-US" b="1"/>
              <a:t> تحديده</a:t>
            </a:r>
            <a:r>
              <a:rPr lang="ar-IQ" altLang="en-US" b="1"/>
              <a:t>ا</a:t>
            </a:r>
            <a:r>
              <a:rPr lang="ar-SA" altLang="en-US" b="1"/>
              <a:t> مسبق</a:t>
            </a:r>
            <a:r>
              <a:rPr lang="ar-IQ" altLang="en-US" b="1"/>
              <a:t>ً</a:t>
            </a:r>
            <a:r>
              <a:rPr lang="ar-SA" altLang="en-US" b="1"/>
              <a:t>ا بجعل القارئ أكثر تركيز</a:t>
            </a:r>
            <a:r>
              <a:rPr lang="ar-IQ" altLang="en-US" b="1"/>
              <a:t>ً</a:t>
            </a:r>
            <a:r>
              <a:rPr lang="ar-SA" altLang="en-US" b="1"/>
              <a:t>ا – يجب أن تأتى متسلسلة بتسلسل الدرس.</a:t>
            </a:r>
            <a:endParaRPr lang="ar-SA" altLang="en-US" b="1" u="sng"/>
          </a:p>
          <a:p>
            <a:pPr marL="609600" indent="-609600" eaLnBrk="1" hangingPunct="1">
              <a:buFontTx/>
              <a:buAutoNum type="arabicPeriod"/>
            </a:pPr>
            <a:r>
              <a:rPr lang="ar-SA" altLang="en-US" b="1" u="sng"/>
              <a:t>الخرائط المعرفية.</a:t>
            </a:r>
          </a:p>
          <a:p>
            <a:pPr marL="609600" indent="-609600" eaLnBrk="1" hangingPunct="1">
              <a:buFontTx/>
              <a:buAutoNum type="arabicPeriod"/>
            </a:pPr>
            <a:r>
              <a:rPr lang="ar-SA" altLang="en-US" b="1" u="sng"/>
              <a:t>الدلالات:</a:t>
            </a:r>
            <a:r>
              <a:rPr lang="ar-SA" altLang="en-US" b="1"/>
              <a:t> (كلمات رموز – استخدام اللون والحجم</a:t>
            </a:r>
            <a:r>
              <a:rPr lang="ar-IQ" altLang="en-US" b="1"/>
              <a:t> ...؛</a:t>
            </a:r>
            <a:r>
              <a:rPr lang="ar-SA" altLang="en-US" b="1"/>
              <a:t> </a:t>
            </a:r>
            <a:r>
              <a:rPr lang="ar-IQ" altLang="en-US" b="1"/>
              <a:t>إ</a:t>
            </a:r>
            <a:r>
              <a:rPr lang="ar-SA" altLang="en-US" b="1"/>
              <a:t>لخ).</a:t>
            </a:r>
            <a:endParaRPr lang="en-US" altLang="en-US" b="1"/>
          </a:p>
        </p:txBody>
      </p:sp>
    </p:spTree>
  </p:cSld>
  <p:clrMapOvr>
    <a:masterClrMapping/>
  </p:clrMapOvr>
  <p:transition>
    <p:randomBar dir="vert"/>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7A46D120-BB15-8881-F897-902DC15BF87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sz="6000" b="1">
                <a:solidFill>
                  <a:srgbClr val="0000FF"/>
                </a:solidFill>
              </a:rPr>
              <a:t>معايير تنظيم المحتوى</a:t>
            </a:r>
            <a:endParaRPr lang="en-US" altLang="en-US" sz="6000" b="1">
              <a:solidFill>
                <a:srgbClr val="0000FF"/>
              </a:solidFill>
            </a:endParaRPr>
          </a:p>
        </p:txBody>
      </p:sp>
      <p:sp>
        <p:nvSpPr>
          <p:cNvPr id="210947" name="Rectangle 3">
            <a:extLst>
              <a:ext uri="{FF2B5EF4-FFF2-40B4-BE49-F238E27FC236}">
                <a16:creationId xmlns:a16="http://schemas.microsoft.com/office/drawing/2014/main" id="{EB7A78BF-3953-E9EC-5080-8DF9351E92CD}"/>
              </a:ext>
            </a:extLst>
          </p:cNvPr>
          <p:cNvSpPr>
            <a:spLocks noGrp="1" noChangeArrowheads="1"/>
          </p:cNvSpPr>
          <p:nvPr>
            <p:ph type="body" idx="1"/>
          </p:nvPr>
        </p:nvSpPr>
        <p:spPr bwMode="auto"/>
        <p:txBody>
          <a:bodyPr vert="horz" wrap="square" lIns="91440" tIns="45720" rIns="91440" bIns="45720" numCol="1" anchor="t" anchorCtr="0" compatLnSpc="1">
            <a:prstTxWarp prst="textNoShape">
              <a:avLst/>
            </a:prstTxWarp>
          </a:bodyPr>
          <a:lstStyle/>
          <a:p>
            <a:pPr marL="514350" indent="-514350">
              <a:buFont typeface="+mj-lt"/>
              <a:buAutoNum type="arabicPeriod"/>
              <a:defRPr/>
            </a:pPr>
            <a:r>
              <a:rPr lang="ar-SA" b="1" dirty="0"/>
              <a:t>أن يتحقق </a:t>
            </a:r>
            <a:r>
              <a:rPr lang="ar-SA" b="1" u="sng" dirty="0"/>
              <a:t>التوازن</a:t>
            </a:r>
            <a:r>
              <a:rPr lang="ar-SA" b="1" dirty="0"/>
              <a:t> بين الترتيب المنطقي والترتيب السيكولوجي، من الممكن استخدام التنظيم السيكولوجي في مراحل التعليم الأولى، ونتدرج بها حتى نستخدم التنظيم المنطقي في مرحلة التعليم الثانوي والجامعي.</a:t>
            </a:r>
            <a:endParaRPr lang="en-US" dirty="0"/>
          </a:p>
          <a:p>
            <a:pPr marL="514350" indent="-514350">
              <a:buFont typeface="+mj-lt"/>
              <a:buAutoNum type="arabicPeriod"/>
              <a:defRPr/>
            </a:pPr>
            <a:r>
              <a:rPr lang="ar-SA" b="1" dirty="0"/>
              <a:t>أن يتحقق مبدأ الاستمرارية: (التكرار يضمن البقاء) فالخبرات التي يتعلمها التلميذ في المراحل الأولى يجب أن تستمر معه في المراحل التعليمية اللاحقة.</a:t>
            </a:r>
            <a:endParaRPr lang="en-US" dirty="0"/>
          </a:p>
          <a:p>
            <a:pPr marL="514350" indent="-514350">
              <a:buFont typeface="+mj-lt"/>
              <a:buAutoNum type="arabicPeriod"/>
              <a:defRPr/>
            </a:pPr>
            <a:r>
              <a:rPr lang="ar-SA" b="1" dirty="0"/>
              <a:t>أن يتحقق مبدأ التتابع: (تعمق الخبرة وشمولها مع مرور الزمن) </a:t>
            </a:r>
            <a:r>
              <a:rPr lang="en-US" b="1" dirty="0"/>
              <a:t>]</a:t>
            </a:r>
            <a:r>
              <a:rPr lang="ar-SA" b="1" dirty="0"/>
              <a:t>المنهج الحلزوني</a:t>
            </a:r>
            <a:r>
              <a:rPr lang="en-US" b="1" dirty="0"/>
              <a:t>[</a:t>
            </a:r>
            <a:r>
              <a:rPr lang="ar-EG" b="1" dirty="0"/>
              <a:t>.</a:t>
            </a:r>
            <a:endParaRPr lang="en-US" dirty="0"/>
          </a:p>
          <a:p>
            <a:pPr marL="514350" indent="-514350">
              <a:buFont typeface="+mj-lt"/>
              <a:buAutoNum type="arabicPeriod"/>
              <a:defRPr/>
            </a:pPr>
            <a:r>
              <a:rPr lang="ar-SA" b="1" dirty="0"/>
              <a:t>أن يتحقق مبدأ التكامل: (يؤكد على العلاقات الأفقية بين الخبرات)، تكامل بين خبرات المواد المختلفة في نفس الصف الدراسي، أو تكامل بين مكونات محتويين أو أكثر (في مجالات مختلفة أو مجال واحد).</a:t>
            </a:r>
            <a:endParaRPr lang="en-US" dirty="0"/>
          </a:p>
          <a:p>
            <a:pPr marL="514350" indent="-514350">
              <a:buFont typeface="+mj-lt"/>
              <a:buAutoNum type="arabicPeriod"/>
              <a:defRPr/>
            </a:pPr>
            <a:r>
              <a:rPr lang="ar-SA" b="1" dirty="0"/>
              <a:t>أن تكون هناك بؤرة يتمركز حولها المحتوى: (مثل تحديد الأفكار الرئيسة) أو المفهوم الذي تدور حوله (الله).</a:t>
            </a:r>
            <a:endParaRPr lang="en-US" dirty="0"/>
          </a:p>
          <a:p>
            <a:pPr marL="609600" indent="0" eaLnBrk="1" hangingPunct="1">
              <a:lnSpc>
                <a:spcPct val="80000"/>
              </a:lnSpc>
              <a:buFontTx/>
              <a:buNone/>
              <a:defRPr/>
            </a:pPr>
            <a:endParaRPr lang="en-US" altLang="en-US" sz="2500" b="1" dirty="0"/>
          </a:p>
        </p:txBody>
      </p:sp>
    </p:spTree>
  </p:cSld>
  <p:clrMapOvr>
    <a:masterClrMapping/>
  </p:clrMapOvr>
  <p:transition>
    <p:randomBar dir="vert"/>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AutoShape 2">
            <a:extLst>
              <a:ext uri="{FF2B5EF4-FFF2-40B4-BE49-F238E27FC236}">
                <a16:creationId xmlns:a16="http://schemas.microsoft.com/office/drawing/2014/main" id="{988B1E66-49EA-2512-B4EE-8BEDC56BBD47}"/>
              </a:ext>
            </a:extLst>
          </p:cNvPr>
          <p:cNvSpPr>
            <a:spLocks noChangeArrowheads="1"/>
          </p:cNvSpPr>
          <p:nvPr/>
        </p:nvSpPr>
        <p:spPr bwMode="auto">
          <a:xfrm>
            <a:off x="2406650" y="1196975"/>
            <a:ext cx="7751763" cy="5661025"/>
          </a:xfrm>
          <a:prstGeom prst="foldedCorner">
            <a:avLst>
              <a:gd name="adj" fmla="val 19958"/>
            </a:avLst>
          </a:prstGeom>
          <a:gradFill rotWithShape="0">
            <a:gsLst>
              <a:gs pos="0">
                <a:srgbClr val="FFCC66">
                  <a:gamma/>
                  <a:tint val="0"/>
                  <a:invGamma/>
                </a:srgbClr>
              </a:gs>
              <a:gs pos="100000">
                <a:srgbClr val="FFCC66"/>
              </a:gs>
            </a:gsLst>
            <a:lin ang="0" scaled="1"/>
          </a:gradFill>
          <a:ln>
            <a:noFill/>
          </a:ln>
          <a:effectLst>
            <a:outerShdw dist="107763" dir="13500000" algn="ctr" rotWithShape="0">
              <a:schemeClr val="bg2"/>
            </a:outerShdw>
          </a:effectLst>
        </p:spPr>
        <p:txBody>
          <a:bodyPr wrap="none" anchor="ctr"/>
          <a:lstStyle/>
          <a:p>
            <a:pPr algn="r" rtl="1" eaLnBrk="1" hangingPunct="1">
              <a:defRPr/>
            </a:pPr>
            <a:endParaRPr lang="ar-JO" altLang="en-US" dirty="0">
              <a:solidFill>
                <a:srgbClr val="666633"/>
              </a:solidFill>
              <a:effectLst>
                <a:outerShdw blurRad="38100" dist="38100" dir="2700000" algn="tl">
                  <a:srgbClr val="000000"/>
                </a:outerShdw>
              </a:effectLst>
              <a:cs typeface="+mn-cs"/>
            </a:endParaRPr>
          </a:p>
          <a:p>
            <a:pPr algn="r" rtl="1" eaLnBrk="1" hangingPunct="1">
              <a:defRPr/>
            </a:pPr>
            <a:r>
              <a:rPr lang="ar-JO" altLang="en-US" sz="5400" dirty="0">
                <a:solidFill>
                  <a:srgbClr val="666633"/>
                </a:solidFill>
                <a:effectLst>
                  <a:outerShdw blurRad="38100" dist="38100" dir="2700000" algn="tl">
                    <a:srgbClr val="000000"/>
                  </a:outerShdw>
                </a:effectLst>
                <a:cs typeface="+mn-cs"/>
              </a:rPr>
              <a:t>وأخيرًا</a:t>
            </a:r>
            <a:r>
              <a:rPr lang="ar-IQ" altLang="en-US" sz="5400" dirty="0">
                <a:solidFill>
                  <a:srgbClr val="666633"/>
                </a:solidFill>
                <a:effectLst>
                  <a:outerShdw blurRad="38100" dist="38100" dir="2700000" algn="tl">
                    <a:srgbClr val="000000"/>
                  </a:outerShdw>
                </a:effectLst>
                <a:cs typeface="+mn-cs"/>
              </a:rPr>
              <a:t> </a:t>
            </a:r>
            <a:r>
              <a:rPr lang="ar-JO" altLang="en-US" sz="5400" dirty="0">
                <a:solidFill>
                  <a:srgbClr val="666633"/>
                </a:solidFill>
                <a:effectLst>
                  <a:outerShdw blurRad="38100" dist="38100" dir="2700000" algn="tl">
                    <a:srgbClr val="000000"/>
                  </a:outerShdw>
                </a:effectLst>
                <a:cs typeface="+mn-cs"/>
              </a:rPr>
              <a:t>...</a:t>
            </a:r>
          </a:p>
          <a:p>
            <a:pPr algn="r" rtl="1" eaLnBrk="1" hangingPunct="1">
              <a:defRPr/>
            </a:pPr>
            <a:endParaRPr lang="ar-JO" altLang="en-US" sz="4800" dirty="0">
              <a:solidFill>
                <a:srgbClr val="669900"/>
              </a:solidFill>
              <a:effectLst>
                <a:outerShdw blurRad="38100" dist="38100" dir="2700000" algn="tl">
                  <a:srgbClr val="000000"/>
                </a:outerShdw>
              </a:effectLst>
              <a:cs typeface="+mn-cs"/>
            </a:endParaRPr>
          </a:p>
          <a:p>
            <a:pPr algn="r" rtl="1" eaLnBrk="1" hangingPunct="1">
              <a:buClr>
                <a:srgbClr val="CC9900"/>
              </a:buClr>
              <a:buFont typeface="Wingdings" panose="05000000000000000000" pitchFamily="2" charset="2"/>
              <a:buChar char="Ø"/>
              <a:defRPr/>
            </a:pPr>
            <a:r>
              <a:rPr lang="ar-JO" altLang="en-US" sz="2800" dirty="0">
                <a:solidFill>
                  <a:srgbClr val="669900"/>
                </a:solidFill>
                <a:effectLst>
                  <a:outerShdw blurRad="38100" dist="38100" dir="2700000" algn="tl">
                    <a:srgbClr val="000000"/>
                  </a:outerShdw>
                </a:effectLst>
                <a:cs typeface="+mn-cs"/>
              </a:rPr>
              <a:t> المعرفة كالمحبة تنمو بالمشاركة.</a:t>
            </a:r>
          </a:p>
          <a:p>
            <a:pPr algn="r" rtl="1" eaLnBrk="1" hangingPunct="1">
              <a:buClr>
                <a:srgbClr val="CC9900"/>
              </a:buClr>
              <a:buFont typeface="Wingdings" panose="05000000000000000000" pitchFamily="2" charset="2"/>
              <a:buChar char="Ø"/>
              <a:defRPr/>
            </a:pPr>
            <a:endParaRPr lang="ar-JO" altLang="en-US" sz="2800" dirty="0">
              <a:solidFill>
                <a:srgbClr val="669900"/>
              </a:solidFill>
              <a:effectLst>
                <a:outerShdw blurRad="38100" dist="38100" dir="2700000" algn="tl">
                  <a:srgbClr val="000000"/>
                </a:outerShdw>
              </a:effectLst>
              <a:cs typeface="+mn-cs"/>
            </a:endParaRPr>
          </a:p>
          <a:p>
            <a:pPr algn="r" rtl="1" eaLnBrk="1" hangingPunct="1">
              <a:buClr>
                <a:srgbClr val="CC9900"/>
              </a:buClr>
              <a:buFont typeface="Wingdings" panose="05000000000000000000" pitchFamily="2" charset="2"/>
              <a:buChar char="Ø"/>
              <a:defRPr/>
            </a:pPr>
            <a:r>
              <a:rPr lang="ar-JO" altLang="en-US" sz="2800" dirty="0">
                <a:solidFill>
                  <a:srgbClr val="669900"/>
                </a:solidFill>
                <a:effectLst>
                  <a:outerShdw blurRad="38100" dist="38100" dir="2700000" algn="tl">
                    <a:srgbClr val="000000"/>
                  </a:outerShdw>
                </a:effectLst>
                <a:cs typeface="+mn-cs"/>
              </a:rPr>
              <a:t> أنت ما تعرفه</a:t>
            </a:r>
            <a:r>
              <a:rPr lang="ar-IQ" altLang="en-US" sz="2800" dirty="0">
                <a:solidFill>
                  <a:srgbClr val="669900"/>
                </a:solidFill>
                <a:effectLst>
                  <a:outerShdw blurRad="38100" dist="38100" dir="2700000" algn="tl">
                    <a:srgbClr val="000000"/>
                  </a:outerShdw>
                </a:effectLst>
                <a:cs typeface="+mn-cs"/>
              </a:rPr>
              <a:t> </a:t>
            </a:r>
            <a:r>
              <a:rPr lang="ar-JO" altLang="en-US" sz="2800" dirty="0">
                <a:solidFill>
                  <a:srgbClr val="669900"/>
                </a:solidFill>
                <a:effectLst>
                  <a:outerShdw blurRad="38100" dist="38100" dir="2700000" algn="tl">
                    <a:srgbClr val="000000"/>
                  </a:outerShdw>
                </a:effectLst>
                <a:cs typeface="+mn-cs"/>
              </a:rPr>
              <a:t>... ما تعرفه هو ما تتعلمه</a:t>
            </a:r>
            <a:r>
              <a:rPr lang="ar-IQ" altLang="en-US" sz="2800" dirty="0">
                <a:solidFill>
                  <a:srgbClr val="669900"/>
                </a:solidFill>
                <a:effectLst>
                  <a:outerShdw blurRad="38100" dist="38100" dir="2700000" algn="tl">
                    <a:srgbClr val="000000"/>
                  </a:outerShdw>
                </a:effectLst>
                <a:cs typeface="+mn-cs"/>
              </a:rPr>
              <a:t>؛</a:t>
            </a:r>
            <a:r>
              <a:rPr lang="ar-JO" altLang="en-US" sz="2800" dirty="0">
                <a:solidFill>
                  <a:srgbClr val="669900"/>
                </a:solidFill>
                <a:effectLst>
                  <a:outerShdw blurRad="38100" dist="38100" dir="2700000" algn="tl">
                    <a:srgbClr val="000000"/>
                  </a:outerShdw>
                </a:effectLst>
                <a:cs typeface="+mn-cs"/>
              </a:rPr>
              <a:t> لذا احرص على التعلم</a:t>
            </a:r>
          </a:p>
          <a:p>
            <a:pPr algn="r" rtl="1" eaLnBrk="1" hangingPunct="1">
              <a:buClr>
                <a:srgbClr val="CC9900"/>
              </a:buClr>
              <a:buFont typeface="Wingdings" panose="05000000000000000000" pitchFamily="2" charset="2"/>
              <a:buNone/>
              <a:defRPr/>
            </a:pPr>
            <a:r>
              <a:rPr lang="ar-JO" altLang="en-US" sz="2800" dirty="0">
                <a:solidFill>
                  <a:srgbClr val="669900"/>
                </a:solidFill>
                <a:effectLst>
                  <a:outerShdw blurRad="38100" dist="38100" dir="2700000" algn="tl">
                    <a:srgbClr val="000000"/>
                  </a:outerShdw>
                </a:effectLst>
                <a:cs typeface="+mn-cs"/>
              </a:rPr>
              <a:t>     </a:t>
            </a:r>
            <a:r>
              <a:rPr lang="ar-EG" altLang="en-US" sz="2800" dirty="0">
                <a:solidFill>
                  <a:srgbClr val="669900"/>
                </a:solidFill>
                <a:effectLst>
                  <a:outerShdw blurRad="38100" dist="38100" dir="2700000" algn="tl">
                    <a:srgbClr val="000000"/>
                  </a:outerShdw>
                </a:effectLst>
                <a:cs typeface="Times New Roman" panose="02020603050405020304" pitchFamily="18" charset="0"/>
              </a:rPr>
              <a:t>باستمرار.</a:t>
            </a:r>
          </a:p>
          <a:p>
            <a:pPr algn="r" rtl="1" eaLnBrk="1" hangingPunct="1">
              <a:buClr>
                <a:srgbClr val="CC9900"/>
              </a:buClr>
              <a:buFont typeface="Wingdings" panose="05000000000000000000" pitchFamily="2" charset="2"/>
              <a:buNone/>
              <a:defRPr/>
            </a:pPr>
            <a:r>
              <a:rPr lang="ar-EG" altLang="en-US" sz="2800" dirty="0">
                <a:solidFill>
                  <a:srgbClr val="669900"/>
                </a:solidFill>
                <a:effectLst>
                  <a:outerShdw blurRad="38100" dist="38100" dir="2700000" algn="tl">
                    <a:srgbClr val="000000"/>
                  </a:outerShdw>
                </a:effectLst>
                <a:cs typeface="Times New Roman" panose="02020603050405020304" pitchFamily="18" charset="0"/>
              </a:rPr>
              <a:t>  </a:t>
            </a:r>
          </a:p>
          <a:p>
            <a:pPr algn="r" rtl="1" eaLnBrk="1" hangingPunct="1">
              <a:buClr>
                <a:srgbClr val="CC9900"/>
              </a:buClr>
              <a:buFont typeface="Wingdings" panose="05000000000000000000" pitchFamily="2" charset="2"/>
              <a:buNone/>
              <a:defRPr/>
            </a:pPr>
            <a:r>
              <a:rPr lang="ar-EG" altLang="en-US" sz="2800" dirty="0">
                <a:solidFill>
                  <a:schemeClr val="accent2"/>
                </a:solidFill>
                <a:effectLst>
                  <a:outerShdw blurRad="38100" dist="38100" dir="2700000" algn="tl">
                    <a:srgbClr val="000000"/>
                  </a:outerShdw>
                </a:effectLst>
                <a:cs typeface="Times New Roman" panose="02020603050405020304" pitchFamily="18" charset="0"/>
              </a:rPr>
              <a:t>                                                      أ.د فؤاد محمد موسى</a:t>
            </a:r>
            <a:endParaRPr lang="en-US" altLang="en-US" sz="2800" dirty="0">
              <a:solidFill>
                <a:schemeClr val="accent2"/>
              </a:solidFill>
              <a:effectLst>
                <a:outerShdw blurRad="38100" dist="38100" dir="2700000" algn="tl">
                  <a:srgbClr val="000000"/>
                </a:outerShdw>
              </a:effectLst>
              <a:cs typeface="Times New Roman" panose="02020603050405020304" pitchFamily="18" charset="0"/>
            </a:endParaRPr>
          </a:p>
          <a:p>
            <a:pPr algn="r" rtl="1" eaLnBrk="1" hangingPunct="1">
              <a:defRPr/>
            </a:pPr>
            <a:endParaRPr lang="en-US" altLang="en-US" sz="2800" dirty="0">
              <a:solidFill>
                <a:schemeClr val="accent2"/>
              </a:solidFill>
              <a:effectLst>
                <a:outerShdw blurRad="38100" dist="38100" dir="2700000" algn="tl">
                  <a:srgbClr val="000000"/>
                </a:outerShdw>
              </a:effectLst>
              <a:cs typeface="+mn-cs"/>
            </a:endParaRPr>
          </a:p>
        </p:txBody>
      </p:sp>
      <p:pic>
        <p:nvPicPr>
          <p:cNvPr id="342038" name="Picture 22" descr="THA00042">
            <a:extLst>
              <a:ext uri="{FF2B5EF4-FFF2-40B4-BE49-F238E27FC236}">
                <a16:creationId xmlns:a16="http://schemas.microsoft.com/office/drawing/2014/main" id="{42722107-AC77-388E-EE27-E586C0BF6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96975"/>
            <a:ext cx="2322513" cy="5661025"/>
          </a:xfrm>
          <a:prstGeom prst="rect">
            <a:avLst/>
          </a:prstGeom>
          <a:noFill/>
          <a:ln>
            <a:noFill/>
          </a:ln>
          <a:effectLst>
            <a:outerShdw dist="107763" dir="135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2040" name="Group 24">
            <a:extLst>
              <a:ext uri="{FF2B5EF4-FFF2-40B4-BE49-F238E27FC236}">
                <a16:creationId xmlns:a16="http://schemas.microsoft.com/office/drawing/2014/main" id="{275F8A3C-56C6-8D38-8E6E-98A0BBE5638C}"/>
              </a:ext>
            </a:extLst>
          </p:cNvPr>
          <p:cNvGrpSpPr>
            <a:grpSpLocks/>
          </p:cNvGrpSpPr>
          <p:nvPr/>
        </p:nvGrpSpPr>
        <p:grpSpPr bwMode="auto">
          <a:xfrm>
            <a:off x="3271838" y="3403600"/>
            <a:ext cx="2057400" cy="482600"/>
            <a:chOff x="4320" y="2144"/>
            <a:chExt cx="1296" cy="304"/>
          </a:xfrm>
        </p:grpSpPr>
        <p:sp>
          <p:nvSpPr>
            <p:cNvPr id="221190" name="AutoShape 3">
              <a:extLst>
                <a:ext uri="{FF2B5EF4-FFF2-40B4-BE49-F238E27FC236}">
                  <a16:creationId xmlns:a16="http://schemas.microsoft.com/office/drawing/2014/main" id="{23D331F1-A4A0-C3D1-3AD5-C4C3FF46005B}"/>
                </a:ext>
              </a:extLst>
            </p:cNvPr>
            <p:cNvSpPr>
              <a:spLocks noChangeArrowheads="1"/>
            </p:cNvSpPr>
            <p:nvPr/>
          </p:nvSpPr>
          <p:spPr bwMode="auto">
            <a:xfrm>
              <a:off x="4752"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1191" name="AutoShape 4">
              <a:extLst>
                <a:ext uri="{FF2B5EF4-FFF2-40B4-BE49-F238E27FC236}">
                  <a16:creationId xmlns:a16="http://schemas.microsoft.com/office/drawing/2014/main" id="{9ABB2FA6-122F-F428-13FC-1451E9B08537}"/>
                </a:ext>
              </a:extLst>
            </p:cNvPr>
            <p:cNvSpPr>
              <a:spLocks noChangeArrowheads="1"/>
            </p:cNvSpPr>
            <p:nvPr/>
          </p:nvSpPr>
          <p:spPr bwMode="auto">
            <a:xfrm>
              <a:off x="4320"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1192" name="AutoShape 11">
              <a:extLst>
                <a:ext uri="{FF2B5EF4-FFF2-40B4-BE49-F238E27FC236}">
                  <a16:creationId xmlns:a16="http://schemas.microsoft.com/office/drawing/2014/main" id="{A6EB863E-2581-2450-5E9E-C710E01B52C1}"/>
                </a:ext>
              </a:extLst>
            </p:cNvPr>
            <p:cNvSpPr>
              <a:spLocks noChangeArrowheads="1"/>
            </p:cNvSpPr>
            <p:nvPr/>
          </p:nvSpPr>
          <p:spPr bwMode="auto">
            <a:xfrm>
              <a:off x="5184"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1193" name="AutoShape 13">
              <a:extLst>
                <a:ext uri="{FF2B5EF4-FFF2-40B4-BE49-F238E27FC236}">
                  <a16:creationId xmlns:a16="http://schemas.microsoft.com/office/drawing/2014/main" id="{1CE4F3A9-F0BC-4B59-4BF3-451C108F0041}"/>
                </a:ext>
              </a:extLst>
            </p:cNvPr>
            <p:cNvSpPr>
              <a:spLocks noChangeArrowheads="1"/>
            </p:cNvSpPr>
            <p:nvPr/>
          </p:nvSpPr>
          <p:spPr bwMode="auto">
            <a:xfrm>
              <a:off x="4896"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1194" name="AutoShape 14">
              <a:extLst>
                <a:ext uri="{FF2B5EF4-FFF2-40B4-BE49-F238E27FC236}">
                  <a16:creationId xmlns:a16="http://schemas.microsoft.com/office/drawing/2014/main" id="{046CF5D6-D6F3-5DD5-4705-2A7388D7033B}"/>
                </a:ext>
              </a:extLst>
            </p:cNvPr>
            <p:cNvSpPr>
              <a:spLocks noChangeArrowheads="1"/>
            </p:cNvSpPr>
            <p:nvPr/>
          </p:nvSpPr>
          <p:spPr bwMode="auto">
            <a:xfrm>
              <a:off x="4464"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1195" name="AutoShape 21">
              <a:extLst>
                <a:ext uri="{FF2B5EF4-FFF2-40B4-BE49-F238E27FC236}">
                  <a16:creationId xmlns:a16="http://schemas.microsoft.com/office/drawing/2014/main" id="{05F4A84B-C1C7-2367-0B78-B8C97D87AA39}"/>
                </a:ext>
              </a:extLst>
            </p:cNvPr>
            <p:cNvSpPr>
              <a:spLocks noChangeArrowheads="1"/>
            </p:cNvSpPr>
            <p:nvPr/>
          </p:nvSpPr>
          <p:spPr bwMode="auto">
            <a:xfrm>
              <a:off x="5328" y="2160"/>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grpSp>
      <p:pic>
        <p:nvPicPr>
          <p:cNvPr id="221189" name="Audio 1">
            <a:hlinkClick r:id="" action="ppaction://media"/>
            <a:extLst>
              <a:ext uri="{FF2B5EF4-FFF2-40B4-BE49-F238E27FC236}">
                <a16:creationId xmlns:a16="http://schemas.microsoft.com/office/drawing/2014/main" id="{7A1F329C-8F55-486D-CEB2-28E0BE9C87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61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66916">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42038"/>
                                        </p:tgtEl>
                                        <p:attrNameLst>
                                          <p:attrName>style.visibility</p:attrName>
                                        </p:attrNameLst>
                                      </p:cBhvr>
                                      <p:to>
                                        <p:strVal val="visible"/>
                                      </p:to>
                                    </p:set>
                                    <p:animEffect transition="in" filter="wedge">
                                      <p:cBhvr>
                                        <p:cTn id="7" dur="2000"/>
                                        <p:tgtEl>
                                          <p:spTgt spid="3420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342040"/>
                                        </p:tgtEl>
                                        <p:attrNameLst>
                                          <p:attrName>style.visibility</p:attrName>
                                        </p:attrNameLst>
                                      </p:cBhvr>
                                      <p:to>
                                        <p:strVal val="visible"/>
                                      </p:to>
                                    </p:set>
                                    <p:anim calcmode="lin" valueType="num">
                                      <p:cBhvr>
                                        <p:cTn id="12" dur="500" fill="hold"/>
                                        <p:tgtEl>
                                          <p:spTgt spid="342040"/>
                                        </p:tgtEl>
                                        <p:attrNameLst>
                                          <p:attrName>ppt_w</p:attrName>
                                        </p:attrNameLst>
                                      </p:cBhvr>
                                      <p:tavLst>
                                        <p:tav tm="0">
                                          <p:val>
                                            <p:fltVal val="0"/>
                                          </p:val>
                                        </p:tav>
                                        <p:tav tm="100000">
                                          <p:val>
                                            <p:strVal val="#ppt_w"/>
                                          </p:val>
                                        </p:tav>
                                      </p:tavLst>
                                    </p:anim>
                                    <p:anim calcmode="lin" valueType="num">
                                      <p:cBhvr>
                                        <p:cTn id="13" dur="500" fill="hold"/>
                                        <p:tgtEl>
                                          <p:spTgt spid="342040"/>
                                        </p:tgtEl>
                                        <p:attrNameLst>
                                          <p:attrName>ppt_h</p:attrName>
                                        </p:attrNameLst>
                                      </p:cBhvr>
                                      <p:tavLst>
                                        <p:tav tm="0">
                                          <p:val>
                                            <p:fltVal val="0"/>
                                          </p:val>
                                        </p:tav>
                                        <p:tav tm="100000">
                                          <p:val>
                                            <p:strVal val="#ppt_h"/>
                                          </p:val>
                                        </p:tav>
                                      </p:tavLst>
                                    </p:anim>
                                    <p:anim calcmode="lin" valueType="num">
                                      <p:cBhvr>
                                        <p:cTn id="14" dur="500" fill="hold"/>
                                        <p:tgtEl>
                                          <p:spTgt spid="342040"/>
                                        </p:tgtEl>
                                        <p:attrNameLst>
                                          <p:attrName>style.rotation</p:attrName>
                                        </p:attrNameLst>
                                      </p:cBhvr>
                                      <p:tavLst>
                                        <p:tav tm="0">
                                          <p:val>
                                            <p:fltVal val="360"/>
                                          </p:val>
                                        </p:tav>
                                        <p:tav tm="100000">
                                          <p:val>
                                            <p:fltVal val="0"/>
                                          </p:val>
                                        </p:tav>
                                      </p:tavLst>
                                    </p:anim>
                                    <p:animEffect transition="in" filter="fade">
                                      <p:cBhvr>
                                        <p:cTn id="15" dur="500"/>
                                        <p:tgtEl>
                                          <p:spTgt spid="34204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342018"/>
                                        </p:tgtEl>
                                        <p:attrNameLst>
                                          <p:attrName>style.visibility</p:attrName>
                                        </p:attrNameLst>
                                      </p:cBhvr>
                                      <p:to>
                                        <p:strVal val="visible"/>
                                      </p:to>
                                    </p:set>
                                    <p:animEffect transition="in" filter="circle(in)">
                                      <p:cBhvr>
                                        <p:cTn id="20" dur="2000"/>
                                        <p:tgtEl>
                                          <p:spTgt spid="342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4">
            <a:extLst>
              <a:ext uri="{FF2B5EF4-FFF2-40B4-BE49-F238E27FC236}">
                <a16:creationId xmlns:a16="http://schemas.microsoft.com/office/drawing/2014/main" id="{B1732D2D-4CD4-B172-91E0-3C99B45C7947}"/>
              </a:ext>
            </a:extLst>
          </p:cNvPr>
          <p:cNvSpPr txBox="1">
            <a:spLocks noChangeArrowheads="1"/>
          </p:cNvSpPr>
          <p:nvPr/>
        </p:nvSpPr>
        <p:spPr bwMode="auto">
          <a:xfrm>
            <a:off x="3054350" y="2232025"/>
            <a:ext cx="5184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eaLnBrk="1" hangingPunct="1">
              <a:spcBef>
                <a:spcPct val="50000"/>
              </a:spcBef>
            </a:pPr>
            <a:endParaRPr lang="en-US" altLang="en-US" sz="2000">
              <a:cs typeface="Times New Roman" panose="02020603050405020304" pitchFamily="18" charset="0"/>
            </a:endParaRPr>
          </a:p>
        </p:txBody>
      </p:sp>
      <p:sp>
        <p:nvSpPr>
          <p:cNvPr id="280581" name="Text Box 5" descr="Purple mesh">
            <a:extLst>
              <a:ext uri="{FF2B5EF4-FFF2-40B4-BE49-F238E27FC236}">
                <a16:creationId xmlns:a16="http://schemas.microsoft.com/office/drawing/2014/main" id="{F5647949-D67A-A3E6-BDAD-615C0854254B}"/>
              </a:ext>
            </a:extLst>
          </p:cNvPr>
          <p:cNvSpPr txBox="1">
            <a:spLocks noChangeArrowheads="1"/>
          </p:cNvSpPr>
          <p:nvPr/>
        </p:nvSpPr>
        <p:spPr bwMode="auto">
          <a:xfrm>
            <a:off x="247650" y="1052513"/>
            <a:ext cx="9648825" cy="1754187"/>
          </a:xfrm>
          <a:prstGeom prst="rect">
            <a:avLst/>
          </a:prstGeom>
          <a:blipFill dpi="0" rotWithShape="1">
            <a:blip r:embed="rId4"/>
            <a:srcRect/>
            <a:tile tx="0" ty="0" sx="100000" sy="100000" flip="none" algn="tl"/>
          </a:blipFill>
          <a:ln w="9525">
            <a:miter lim="800000"/>
            <a:headEnd/>
            <a:tailEnd/>
          </a:ln>
          <a:effectLst/>
          <a:scene3d>
            <a:camera prst="legacyPerspectiveBottom"/>
            <a:lightRig rig="legacyFlat3" dir="t"/>
          </a:scene3d>
          <a:sp3d extrusionH="121893000" prstMaterial="legacyMatte">
            <a:bevelT w="13500" h="13500" prst="angle"/>
            <a:bevelB w="13500" h="13500" prst="angle"/>
            <a:extrusionClr>
              <a:srgbClr val="9900CC"/>
            </a:extrusionClr>
            <a:contourClr>
              <a:srgbClr val="FFFFFF"/>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flatTx/>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eaLnBrk="1" hangingPunct="1">
              <a:spcBef>
                <a:spcPct val="50000"/>
              </a:spcBef>
            </a:pPr>
            <a:r>
              <a:rPr lang="ar-EG" altLang="en-US" sz="5400">
                <a:solidFill>
                  <a:srgbClr val="FFFF66"/>
                </a:solidFill>
                <a:cs typeface="Times New Roman" panose="02020603050405020304" pitchFamily="18" charset="0"/>
              </a:rPr>
              <a:t>طرق التعليم والتعلم أحد عناصر المنهج الدراسي من المنظور الإسلامي</a:t>
            </a:r>
            <a:endParaRPr lang="ar-SA" altLang="en-US" sz="4800">
              <a:solidFill>
                <a:srgbClr val="FFFF66"/>
              </a:solidFill>
            </a:endParaRPr>
          </a:p>
        </p:txBody>
      </p:sp>
      <p:sp>
        <p:nvSpPr>
          <p:cNvPr id="280583" name="Text Box 7" descr="Walnut">
            <a:extLst>
              <a:ext uri="{FF2B5EF4-FFF2-40B4-BE49-F238E27FC236}">
                <a16:creationId xmlns:a16="http://schemas.microsoft.com/office/drawing/2014/main" id="{5D1DAD85-E87F-5C54-B320-3ADF7A025CD0}"/>
              </a:ext>
            </a:extLst>
          </p:cNvPr>
          <p:cNvSpPr txBox="1">
            <a:spLocks noChangeArrowheads="1"/>
          </p:cNvSpPr>
          <p:nvPr/>
        </p:nvSpPr>
        <p:spPr bwMode="auto">
          <a:xfrm>
            <a:off x="247650" y="3213100"/>
            <a:ext cx="9791700" cy="1754188"/>
          </a:xfrm>
          <a:prstGeom prst="rect">
            <a:avLst/>
          </a:prstGeom>
          <a:blipFill dpi="0" rotWithShape="1">
            <a:blip r:embed="rId5"/>
            <a:srcRect/>
            <a:tile tx="0" ty="0" sx="100000" sy="100000" flip="none" algn="tl"/>
          </a:blipFill>
          <a:ln w="12700" cap="sq">
            <a:solidFill>
              <a:srgbClr val="99FF66"/>
            </a:solidFill>
            <a:miter lim="800000"/>
            <a:headEnd type="none" w="sm" len="sm"/>
            <a:tailEnd type="none" w="sm" len="sm"/>
          </a:ln>
          <a:effectLst/>
        </p:spPr>
        <p:txBody>
          <a:bodyPr>
            <a:spAutoFit/>
          </a:bodyPr>
          <a:lstStyle/>
          <a:p>
            <a:pPr algn="ctr" rtl="1" eaLnBrk="1" hangingPunct="1">
              <a:defRPr/>
            </a:pPr>
            <a:r>
              <a:rPr lang="ar-EG" altLang="en-US" sz="4000" dirty="0">
                <a:solidFill>
                  <a:srgbClr val="FFFF66"/>
                </a:solidFill>
                <a:effectLst>
                  <a:outerShdw blurRad="38100" dist="38100" dir="2700000" algn="tl">
                    <a:srgbClr val="000000"/>
                  </a:outerShdw>
                </a:effectLst>
                <a:cs typeface="Times New Roman" panose="02020603050405020304" pitchFamily="18" charset="0"/>
              </a:rPr>
              <a:t>الأستاذ الدكتور/ فؤاد موسى عبد العال</a:t>
            </a:r>
          </a:p>
          <a:p>
            <a:pPr algn="ctr" rtl="1" eaLnBrk="1" hangingPunct="1">
              <a:defRPr/>
            </a:pPr>
            <a:r>
              <a:rPr lang="ar-EG" altLang="en-US" sz="3600" dirty="0">
                <a:solidFill>
                  <a:srgbClr val="99FF66"/>
                </a:solidFill>
                <a:effectLst>
                  <a:outerShdw blurRad="38100" dist="38100" dir="2700000" algn="tl">
                    <a:srgbClr val="000000"/>
                  </a:outerShdw>
                </a:effectLst>
                <a:cs typeface="Traditional Arabic" panose="02020603050405020304" pitchFamily="18" charset="-78"/>
              </a:rPr>
              <a:t>أستاذ المناهج وطرق التدريس ورئيس قسم المناهج وطرق التدريس</a:t>
            </a:r>
          </a:p>
          <a:p>
            <a:pPr algn="ctr" rtl="1" eaLnBrk="1" hangingPunct="1">
              <a:defRPr/>
            </a:pPr>
            <a:r>
              <a:rPr lang="ar-EG" altLang="en-US" dirty="0">
                <a:solidFill>
                  <a:schemeClr val="bg1"/>
                </a:solidFill>
                <a:effectLst>
                  <a:outerShdw blurRad="38100" dist="38100" dir="2700000" algn="tl">
                    <a:srgbClr val="000000"/>
                  </a:outerShdw>
                </a:effectLst>
                <a:cs typeface="Times New Roman" panose="02020603050405020304" pitchFamily="18" charset="0"/>
              </a:rPr>
              <a:t>كلية التربية – جامعة المنصورة</a:t>
            </a:r>
            <a:endParaRPr lang="en-US" altLang="en-US" dirty="0">
              <a:solidFill>
                <a:schemeClr val="bg1"/>
              </a:solidFill>
              <a:effectLst>
                <a:outerShdw blurRad="38100" dist="38100" dir="2700000" algn="tl">
                  <a:srgbClr val="000000"/>
                </a:outerShdw>
              </a:effectLst>
              <a:cs typeface="Times New Roman" panose="02020603050405020304" pitchFamily="18" charset="0"/>
            </a:endParaRPr>
          </a:p>
        </p:txBody>
      </p:sp>
      <p:pic>
        <p:nvPicPr>
          <p:cNvPr id="223237" name="Audio 1">
            <a:hlinkClick r:id="" action="ppaction://media"/>
            <a:extLst>
              <a:ext uri="{FF2B5EF4-FFF2-40B4-BE49-F238E27FC236}">
                <a16:creationId xmlns:a16="http://schemas.microsoft.com/office/drawing/2014/main" id="{B3822943-EF57-0CB3-9005-755B82FA5AB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61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42008">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0581"/>
                                        </p:tgtEl>
                                        <p:attrNameLst>
                                          <p:attrName>style.visibility</p:attrName>
                                        </p:attrNameLst>
                                      </p:cBhvr>
                                      <p:to>
                                        <p:strVal val="visible"/>
                                      </p:to>
                                    </p:set>
                                    <p:anim calcmode="lin" valueType="num">
                                      <p:cBhvr additive="base">
                                        <p:cTn id="7" dur="500" fill="hold"/>
                                        <p:tgtEl>
                                          <p:spTgt spid="280581"/>
                                        </p:tgtEl>
                                        <p:attrNameLst>
                                          <p:attrName>ppt_x</p:attrName>
                                        </p:attrNameLst>
                                      </p:cBhvr>
                                      <p:tavLst>
                                        <p:tav tm="0">
                                          <p:val>
                                            <p:strVal val="#ppt_x"/>
                                          </p:val>
                                        </p:tav>
                                        <p:tav tm="100000">
                                          <p:val>
                                            <p:strVal val="#ppt_x"/>
                                          </p:val>
                                        </p:tav>
                                      </p:tavLst>
                                    </p:anim>
                                    <p:anim calcmode="lin" valueType="num">
                                      <p:cBhvr additive="base">
                                        <p:cTn id="8" dur="500" fill="hold"/>
                                        <p:tgtEl>
                                          <p:spTgt spid="2805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80583"/>
                                        </p:tgtEl>
                                        <p:attrNameLst>
                                          <p:attrName>style.visibility</p:attrName>
                                        </p:attrNameLst>
                                      </p:cBhvr>
                                      <p:to>
                                        <p:strVal val="visible"/>
                                      </p:to>
                                    </p:set>
                                    <p:animEffect transition="in" filter="blinds(horizontal)">
                                      <p:cBhvr>
                                        <p:cTn id="13" dur="500"/>
                                        <p:tgtEl>
                                          <p:spTgt spid="280583"/>
                                        </p:tgtEl>
                                      </p:cBhvr>
                                    </p:animEffect>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1" grpId="0" animBg="1"/>
      <p:bldP spid="280583"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BE0BBB5E-1F48-8A82-1923-75A343017FA4}"/>
              </a:ext>
            </a:extLst>
          </p:cNvPr>
          <p:cNvSpPr>
            <a:spLocks noGrp="1" noChangeArrowheads="1"/>
          </p:cNvSpPr>
          <p:nvPr>
            <p:ph type="title"/>
          </p:nvPr>
        </p:nvSpPr>
        <p:spPr bwMode="auto">
          <a:xfrm>
            <a:off x="514350" y="274638"/>
            <a:ext cx="9258300" cy="2722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sz="10600" b="1">
                <a:solidFill>
                  <a:srgbClr val="FF0000"/>
                </a:solidFill>
              </a:rPr>
              <a:t>طرق</a:t>
            </a:r>
            <a:br>
              <a:rPr lang="ar-EG" altLang="en-US" sz="10600" b="1">
                <a:solidFill>
                  <a:srgbClr val="FF0000"/>
                </a:solidFill>
              </a:rPr>
            </a:br>
            <a:r>
              <a:rPr lang="ar-SA" altLang="en-US" sz="10600" b="1">
                <a:solidFill>
                  <a:srgbClr val="FF0000"/>
                </a:solidFill>
              </a:rPr>
              <a:t> التعليم والتعلُّم</a:t>
            </a:r>
            <a:endParaRPr lang="en-US" altLang="en-US" sz="10600" b="1">
              <a:solidFill>
                <a:srgbClr val="FF0000"/>
              </a:solidFill>
            </a:endParaRPr>
          </a:p>
        </p:txBody>
      </p:sp>
      <p:sp>
        <p:nvSpPr>
          <p:cNvPr id="224259" name="Rectangle 3">
            <a:extLst>
              <a:ext uri="{FF2B5EF4-FFF2-40B4-BE49-F238E27FC236}">
                <a16:creationId xmlns:a16="http://schemas.microsoft.com/office/drawing/2014/main" id="{E9218A72-F8E4-2802-FD93-4F304404D786}"/>
              </a:ext>
            </a:extLst>
          </p:cNvPr>
          <p:cNvSpPr>
            <a:spLocks noGrp="1" noChangeArrowheads="1"/>
          </p:cNvSpPr>
          <p:nvPr>
            <p:ph type="body" idx="1"/>
          </p:nvPr>
        </p:nvSpPr>
        <p:spPr bwMode="auto">
          <a:xfrm>
            <a:off x="514350" y="3573463"/>
            <a:ext cx="9258300" cy="2552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lnSpc>
                <a:spcPct val="180000"/>
              </a:lnSpc>
              <a:buFontTx/>
              <a:buNone/>
            </a:pPr>
            <a:r>
              <a:rPr lang="ar-SA" altLang="en-US" sz="4400" b="1"/>
              <a:t>لا توجد طريقة توصف بأنها المُثلى، بل أصبح هناك تنوع في الطرق....</a:t>
            </a:r>
            <a:endParaRPr lang="en-US" altLang="en-US" sz="4400" b="1"/>
          </a:p>
        </p:txBody>
      </p:sp>
    </p:spTree>
  </p:cSld>
  <p:clrMapOvr>
    <a:masterClrMapping/>
  </p:clrMapOvr>
  <p:transition>
    <p:randomBar dir="vert"/>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718D293F-3167-7946-103E-B72080B5ED9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u="sng">
                <a:solidFill>
                  <a:srgbClr val="0000FF"/>
                </a:solidFill>
              </a:rPr>
              <a:t>طريقة المحاضرة</a:t>
            </a:r>
            <a:r>
              <a:rPr lang="ar-SA" altLang="en-US">
                <a:solidFill>
                  <a:srgbClr val="0000FF"/>
                </a:solidFill>
              </a:rPr>
              <a:t> </a:t>
            </a:r>
            <a:endParaRPr lang="en-US" altLang="en-US">
              <a:solidFill>
                <a:srgbClr val="0000FF"/>
              </a:solidFill>
            </a:endParaRPr>
          </a:p>
        </p:txBody>
      </p:sp>
      <p:sp>
        <p:nvSpPr>
          <p:cNvPr id="225283" name="Rectangle 3">
            <a:extLst>
              <a:ext uri="{FF2B5EF4-FFF2-40B4-BE49-F238E27FC236}">
                <a16:creationId xmlns:a16="http://schemas.microsoft.com/office/drawing/2014/main" id="{B0BA08E6-7861-A4D3-D2F4-1809F664BF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buFontTx/>
              <a:buAutoNum type="arabicPeriod"/>
            </a:pPr>
            <a:r>
              <a:rPr lang="ar-SA" altLang="en-US" sz="2800" b="1"/>
              <a:t>من الممكن إخراج المحاضرة من سياقها التلقين</a:t>
            </a:r>
            <a:r>
              <a:rPr lang="ar-IQ" altLang="en-US" sz="2800" b="1"/>
              <a:t>ي</a:t>
            </a:r>
            <a:r>
              <a:rPr lang="ar-SA" altLang="en-US" sz="2800" b="1"/>
              <a:t> بتطعيم المحاضرة بأساليب التشويق والإقناع.</a:t>
            </a:r>
            <a:endParaRPr lang="en-US" altLang="en-US" sz="2800"/>
          </a:p>
          <a:p>
            <a:pPr marL="609600" indent="-609600" eaLnBrk="1" hangingPunct="1">
              <a:buFontTx/>
              <a:buAutoNum type="arabicPeriod"/>
            </a:pPr>
            <a:r>
              <a:rPr lang="ar-SA" altLang="en-US" sz="2800" b="1"/>
              <a:t>تمر طريقة المحاضرة بعدة مراحل يمكن بيانها كما يل</a:t>
            </a:r>
            <a:r>
              <a:rPr lang="ar-IQ" altLang="en-US" sz="2800" b="1"/>
              <a:t>ي</a:t>
            </a:r>
            <a:r>
              <a:rPr lang="ar-SA" altLang="en-US" sz="2800" b="1"/>
              <a:t>:</a:t>
            </a:r>
            <a:endParaRPr lang="en-US" altLang="en-US" sz="2800"/>
          </a:p>
          <a:p>
            <a:pPr marL="990600" lvl="1" indent="-533400" eaLnBrk="1" hangingPunct="1">
              <a:buFontTx/>
              <a:buAutoNum type="arabicPeriod"/>
            </a:pPr>
            <a:r>
              <a:rPr lang="ar-SA" altLang="en-US" sz="2400" b="1"/>
              <a:t>مرحلة الإعداد (تحديد الأهداف </a:t>
            </a:r>
            <a:r>
              <a:rPr lang="ar-IQ" altLang="en-US" sz="2400" b="1"/>
              <a:t>-</a:t>
            </a:r>
            <a:r>
              <a:rPr lang="ar-SA" altLang="en-US" sz="2400" b="1"/>
              <a:t> النقاط الرئيسة – الأنشطة والوسائل).</a:t>
            </a:r>
          </a:p>
          <a:p>
            <a:pPr marL="990600" lvl="1" indent="-533400" eaLnBrk="1" hangingPunct="1">
              <a:buFontTx/>
              <a:buAutoNum type="arabicPeriod"/>
            </a:pPr>
            <a:r>
              <a:rPr lang="ar-SA" altLang="en-US" sz="2400" b="1"/>
              <a:t>مرحلة التعريف والتقديم للمحاضرة: (التعريف بالموضوع – الهدف – الأهمية</a:t>
            </a:r>
            <a:r>
              <a:rPr lang="ar-IQ" altLang="en-US" sz="2400" b="1"/>
              <a:t> ...؛ إ</a:t>
            </a:r>
            <a:r>
              <a:rPr lang="ar-SA" altLang="en-US" sz="2400" b="1"/>
              <a:t>لخ).</a:t>
            </a:r>
          </a:p>
          <a:p>
            <a:pPr marL="990600" lvl="1" indent="-533400" eaLnBrk="1" hangingPunct="1">
              <a:buFontTx/>
              <a:buAutoNum type="arabicPeriod"/>
            </a:pPr>
            <a:r>
              <a:rPr lang="ar-SA" altLang="en-US" sz="2400" b="1"/>
              <a:t>مرحلة عريض المحاضرة (جسم المحاضرة): (عمليات تعليمية – تنظيمية – تفاعلية – شخصية).</a:t>
            </a:r>
          </a:p>
          <a:p>
            <a:pPr marL="609600" indent="-609600" eaLnBrk="1" hangingPunct="1">
              <a:buFontTx/>
              <a:buAutoNum type="arabicPeriod"/>
            </a:pPr>
            <a:r>
              <a:rPr lang="ar-SA" altLang="en-US" sz="2800" b="1"/>
              <a:t>مرحلة الخاتمة: (التلخيص – تكليفات – أسئلة)</a:t>
            </a:r>
            <a:r>
              <a:rPr lang="ar-SA" altLang="en-US" sz="2800"/>
              <a:t> </a:t>
            </a:r>
            <a:endParaRPr lang="en-US" altLang="en-US" sz="2800"/>
          </a:p>
        </p:txBody>
      </p:sp>
    </p:spTree>
  </p:cSld>
  <p:clrMapOvr>
    <a:masterClrMapping/>
  </p:clrMapOvr>
  <p:transition>
    <p:randomBar dir="vert"/>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a:extLst>
              <a:ext uri="{FF2B5EF4-FFF2-40B4-BE49-F238E27FC236}">
                <a16:creationId xmlns:a16="http://schemas.microsoft.com/office/drawing/2014/main" id="{838595FB-99D2-F158-5099-2B3F31CF43AD}"/>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sz="5400" b="1">
                <a:solidFill>
                  <a:srgbClr val="0000FF"/>
                </a:solidFill>
              </a:rPr>
              <a:t>طريقة المناقشة</a:t>
            </a:r>
            <a:r>
              <a:rPr lang="ar-SA" altLang="en-US" sz="5400">
                <a:solidFill>
                  <a:srgbClr val="0000FF"/>
                </a:solidFill>
              </a:rPr>
              <a:t> </a:t>
            </a:r>
            <a:endParaRPr lang="en-US" altLang="en-US" sz="5400">
              <a:solidFill>
                <a:srgbClr val="0000FF"/>
              </a:solidFill>
            </a:endParaRPr>
          </a:p>
        </p:txBody>
      </p:sp>
      <p:sp>
        <p:nvSpPr>
          <p:cNvPr id="226307" name="Rectangle 3">
            <a:extLst>
              <a:ext uri="{FF2B5EF4-FFF2-40B4-BE49-F238E27FC236}">
                <a16:creationId xmlns:a16="http://schemas.microsoft.com/office/drawing/2014/main" id="{4C796451-5C86-6866-D142-BC5C2A3572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buFontTx/>
              <a:buNone/>
            </a:pPr>
            <a:r>
              <a:rPr lang="ar-EG" altLang="en-US" b="1"/>
              <a:t>(</a:t>
            </a:r>
            <a:r>
              <a:rPr lang="ar-SA" altLang="en-US" b="1">
                <a:solidFill>
                  <a:srgbClr val="FF0000"/>
                </a:solidFill>
              </a:rPr>
              <a:t>أسئلة وأجوبة أو حوار شفه</a:t>
            </a:r>
            <a:r>
              <a:rPr lang="ar-IQ" altLang="en-US" b="1">
                <a:solidFill>
                  <a:srgbClr val="FF0000"/>
                </a:solidFill>
              </a:rPr>
              <a:t>ي</a:t>
            </a:r>
            <a:r>
              <a:rPr lang="ar-SA" altLang="en-US" b="1">
                <a:solidFill>
                  <a:srgbClr val="FF0000"/>
                </a:solidFill>
              </a:rPr>
              <a:t> بين المدرس والتلاميذ</a:t>
            </a:r>
            <a:r>
              <a:rPr lang="ar-SA" altLang="en-US" b="1"/>
              <a:t>)، ويمكن اتباع الخطوات التالية لاستخدام هذه الطريقة: </a:t>
            </a:r>
          </a:p>
          <a:p>
            <a:pPr marL="990600" lvl="1" indent="-533400" eaLnBrk="1" hangingPunct="1">
              <a:lnSpc>
                <a:spcPct val="140000"/>
              </a:lnSpc>
              <a:buFontTx/>
              <a:buAutoNum type="arabicPeriod"/>
            </a:pPr>
            <a:r>
              <a:rPr lang="ar-SA" altLang="en-US" b="1"/>
              <a:t>تحديد الموضوع وعناصره.</a:t>
            </a:r>
          </a:p>
          <a:p>
            <a:pPr marL="990600" lvl="1" indent="-533400" eaLnBrk="1" hangingPunct="1">
              <a:lnSpc>
                <a:spcPct val="140000"/>
              </a:lnSpc>
              <a:buFontTx/>
              <a:buAutoNum type="arabicPeriod"/>
            </a:pPr>
            <a:r>
              <a:rPr lang="ar-SA" altLang="en-US" b="1"/>
              <a:t>إعداد مجموعة من الأسئلة التي تعط</a:t>
            </a:r>
            <a:r>
              <a:rPr lang="ar-IQ" altLang="en-US" b="1"/>
              <a:t>ي</a:t>
            </a:r>
            <a:r>
              <a:rPr lang="ar-SA" altLang="en-US" b="1"/>
              <a:t> إجاباتها معلومات كافية</a:t>
            </a:r>
            <a:r>
              <a:rPr lang="ar-IQ" altLang="en-US" b="1"/>
              <a:t>.</a:t>
            </a:r>
            <a:endParaRPr lang="ar-SA" altLang="en-US" b="1"/>
          </a:p>
          <a:p>
            <a:pPr marL="990600" lvl="1" indent="-533400" eaLnBrk="1" hangingPunct="1">
              <a:lnSpc>
                <a:spcPct val="140000"/>
              </a:lnSpc>
              <a:buFontTx/>
              <a:buAutoNum type="arabicPeriod"/>
            </a:pPr>
            <a:r>
              <a:rPr lang="ar-SA" altLang="en-US" b="1"/>
              <a:t>إلقاء الأسئلة بنفس ترتيب إعدادها، وينقح إجابات التلاميذ.</a:t>
            </a:r>
          </a:p>
          <a:p>
            <a:pPr marL="990600" lvl="1" indent="-533400" eaLnBrk="1" hangingPunct="1">
              <a:lnSpc>
                <a:spcPct val="140000"/>
              </a:lnSpc>
              <a:buFontTx/>
              <a:buAutoNum type="arabicPeriod"/>
            </a:pPr>
            <a:r>
              <a:rPr lang="ar-SA" altLang="en-US" b="1"/>
              <a:t>الربط بين المعلومات الخاصة بكل عنصر في نهاية الدرس.</a:t>
            </a:r>
            <a:endParaRPr lang="en-US" altLang="en-US" b="1"/>
          </a:p>
        </p:txBody>
      </p:sp>
    </p:spTree>
  </p:cSld>
  <p:clrMapOvr>
    <a:masterClrMapping/>
  </p:clrMapOvr>
  <p:transition>
    <p:randomBar dir="vert"/>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70A84D4A-0CD1-6B52-97A7-F9419C4B83EB}"/>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u="sng">
                <a:solidFill>
                  <a:srgbClr val="0000FF"/>
                </a:solidFill>
              </a:rPr>
              <a:t>الطريقة الاستنباطية (القياسية )</a:t>
            </a:r>
            <a:r>
              <a:rPr lang="ar-SA" altLang="en-US">
                <a:solidFill>
                  <a:srgbClr val="0000FF"/>
                </a:solidFill>
              </a:rPr>
              <a:t> </a:t>
            </a:r>
            <a:endParaRPr lang="en-US" altLang="en-US">
              <a:solidFill>
                <a:srgbClr val="0000FF"/>
              </a:solidFill>
            </a:endParaRPr>
          </a:p>
        </p:txBody>
      </p:sp>
      <p:sp>
        <p:nvSpPr>
          <p:cNvPr id="227331" name="Rectangle 3">
            <a:extLst>
              <a:ext uri="{FF2B5EF4-FFF2-40B4-BE49-F238E27FC236}">
                <a16:creationId xmlns:a16="http://schemas.microsoft.com/office/drawing/2014/main" id="{F8CC2DBC-DE1E-9739-E9FD-5555704D10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12700" eaLnBrk="1" hangingPunct="1">
              <a:lnSpc>
                <a:spcPct val="170000"/>
              </a:lnSpc>
              <a:buFontTx/>
              <a:buNone/>
            </a:pPr>
            <a:r>
              <a:rPr lang="ar-SA" altLang="en-US" b="1"/>
              <a:t>تسير من الكل إلى الجزء أو من العموميات إلى الخصوصيات (عن طريق الأمثلة بعد ذكر القاعدة)، وه</a:t>
            </a:r>
            <a:r>
              <a:rPr lang="ar-IQ" altLang="en-US" b="1"/>
              <a:t>ي</a:t>
            </a:r>
            <a:r>
              <a:rPr lang="ar-SA" altLang="en-US" b="1"/>
              <a:t> تصلح لتدريس النظريات والقوانين في الرياضيات والفيزياء والكيمياء، وفى تدريس قواعد اللغة</a:t>
            </a:r>
            <a:r>
              <a:rPr lang="ar-IQ" altLang="en-US" b="1"/>
              <a:t> ...</a:t>
            </a:r>
            <a:endParaRPr lang="en-US" altLang="en-US" b="1"/>
          </a:p>
        </p:txBody>
      </p:sp>
    </p:spTree>
  </p:cSld>
  <p:clrMapOvr>
    <a:masterClrMapping/>
  </p:clrMapOvr>
  <p:transition>
    <p:randomBar dir="vert"/>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a:extLst>
              <a:ext uri="{FF2B5EF4-FFF2-40B4-BE49-F238E27FC236}">
                <a16:creationId xmlns:a16="http://schemas.microsoft.com/office/drawing/2014/main" id="{38981416-8C2D-2350-E07D-33E3CC5466D1}"/>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a:solidFill>
                  <a:srgbClr val="0000FF"/>
                </a:solidFill>
              </a:rPr>
              <a:t>الطريقة الاستقر</a:t>
            </a:r>
            <a:r>
              <a:rPr lang="ar-IQ" altLang="en-US" b="1">
                <a:solidFill>
                  <a:srgbClr val="0000FF"/>
                </a:solidFill>
              </a:rPr>
              <a:t>ا</a:t>
            </a:r>
            <a:r>
              <a:rPr lang="ar-SA" altLang="en-US" b="1">
                <a:solidFill>
                  <a:srgbClr val="0000FF"/>
                </a:solidFill>
              </a:rPr>
              <a:t>ئية</a:t>
            </a:r>
            <a:r>
              <a:rPr lang="ar-SA" altLang="en-US">
                <a:solidFill>
                  <a:srgbClr val="0000FF"/>
                </a:solidFill>
              </a:rPr>
              <a:t> </a:t>
            </a:r>
            <a:endParaRPr lang="en-US" altLang="en-US">
              <a:solidFill>
                <a:srgbClr val="0000FF"/>
              </a:solidFill>
            </a:endParaRPr>
          </a:p>
        </p:txBody>
      </p:sp>
      <p:sp>
        <p:nvSpPr>
          <p:cNvPr id="228355" name="Rectangle 3">
            <a:extLst>
              <a:ext uri="{FF2B5EF4-FFF2-40B4-BE49-F238E27FC236}">
                <a16:creationId xmlns:a16="http://schemas.microsoft.com/office/drawing/2014/main" id="{6E2B5267-85E5-9608-A34F-4E4C8DE687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lnSpc>
                <a:spcPct val="80000"/>
              </a:lnSpc>
              <a:buFontTx/>
              <a:buNone/>
            </a:pPr>
            <a:r>
              <a:rPr lang="ar-SA" altLang="en-US" sz="2800" b="1"/>
              <a:t>عملية الوصول إلى التعميمات من خلال دراسة عدد كاف</a:t>
            </a:r>
            <a:r>
              <a:rPr lang="ar-IQ" altLang="en-US" sz="2800" b="1"/>
              <a:t>ٍ</a:t>
            </a:r>
            <a:r>
              <a:rPr lang="ar-SA" altLang="en-US" sz="2800" b="1"/>
              <a:t> من الحالات أو المواقف الفردية</a:t>
            </a:r>
            <a:r>
              <a:rPr lang="ar-IQ" altLang="en-US" sz="2800" b="1"/>
              <a:t>،</a:t>
            </a:r>
            <a:r>
              <a:rPr lang="ar-SA" altLang="en-US" sz="2800" b="1"/>
              <a:t> وهناك خطوات يمكن للمعلم أن يتبعها لاستخدام هذه الطريقة:</a:t>
            </a:r>
            <a:endParaRPr lang="ar-EG" altLang="en-US" sz="2800" b="1"/>
          </a:p>
          <a:p>
            <a:pPr marL="609600" indent="-609600" eaLnBrk="1" hangingPunct="1">
              <a:lnSpc>
                <a:spcPct val="80000"/>
              </a:lnSpc>
              <a:buFontTx/>
              <a:buAutoNum type="arabicPeriod"/>
            </a:pPr>
            <a:r>
              <a:rPr lang="ar-SA" altLang="en-US" sz="2800" b="1"/>
              <a:t>تقديم عدد مناسب من الحالات الفردية والمو</a:t>
            </a:r>
            <a:r>
              <a:rPr lang="ar-IQ" altLang="en-US" sz="2800" b="1"/>
              <a:t>ا</a:t>
            </a:r>
            <a:r>
              <a:rPr lang="ar-SA" altLang="en-US" sz="2800" b="1"/>
              <a:t>قف التي تشترك في خاصية أو صفة معينة.</a:t>
            </a:r>
          </a:p>
          <a:p>
            <a:pPr marL="609600" indent="-609600" eaLnBrk="1" hangingPunct="1">
              <a:lnSpc>
                <a:spcPct val="80000"/>
              </a:lnSpc>
              <a:buFontTx/>
              <a:buAutoNum type="arabicPeriod"/>
            </a:pPr>
            <a:r>
              <a:rPr lang="ar-SA" altLang="en-US" sz="2800" b="1"/>
              <a:t>أن يساعد المعلم طلابه على اكتشاف هذه الخاصية.			</a:t>
            </a:r>
          </a:p>
          <a:p>
            <a:pPr marL="609600" indent="-609600" eaLnBrk="1" hangingPunct="1">
              <a:lnSpc>
                <a:spcPct val="80000"/>
              </a:lnSpc>
              <a:buFontTx/>
              <a:buAutoNum type="arabicPeriod"/>
            </a:pPr>
            <a:r>
              <a:rPr lang="ar-SA" altLang="en-US" sz="2800" b="1"/>
              <a:t>أن يساعد طلابه على صياغة عبارة عامة تصف هذه الخاصية.</a:t>
            </a:r>
          </a:p>
          <a:p>
            <a:pPr marL="609600" indent="-609600" eaLnBrk="1" hangingPunct="1">
              <a:lnSpc>
                <a:spcPct val="80000"/>
              </a:lnSpc>
              <a:buFontTx/>
              <a:buAutoNum type="arabicPeriod"/>
            </a:pPr>
            <a:r>
              <a:rPr lang="ar-SA" altLang="en-US" sz="2800" b="1"/>
              <a:t>أن يختبر الطلاب ما توصلوا إليه من قاعدة عام</a:t>
            </a:r>
            <a:r>
              <a:rPr lang="ar-IQ" altLang="en-US" sz="2800" b="1"/>
              <a:t>ة</a:t>
            </a:r>
            <a:r>
              <a:rPr lang="ar-SA" altLang="en-US" sz="2800" b="1"/>
              <a:t> على مزيد من الحالات الفردية.</a:t>
            </a:r>
            <a:endParaRPr lang="en-US" altLang="en-US" sz="2800" b="1"/>
          </a:p>
        </p:txBody>
      </p:sp>
    </p:spTree>
  </p:cSld>
  <p:clrMapOvr>
    <a:masterClrMapping/>
  </p:clrMapOvr>
  <p:transition>
    <p:randomBar dir="vert"/>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607832C8-6D5A-DAB9-B813-181FD0CA2A42}"/>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sz="4000" b="1">
                <a:solidFill>
                  <a:srgbClr val="0000FF"/>
                </a:solidFill>
              </a:rPr>
              <a:t>طريقة حل المشكلات: </a:t>
            </a:r>
            <a:br>
              <a:rPr lang="ar-EG" altLang="en-US" sz="4000" b="1">
                <a:solidFill>
                  <a:srgbClr val="0000FF"/>
                </a:solidFill>
              </a:rPr>
            </a:br>
            <a:r>
              <a:rPr lang="ar-SA" altLang="en-US" sz="4000" b="1">
                <a:solidFill>
                  <a:srgbClr val="0000FF"/>
                </a:solidFill>
              </a:rPr>
              <a:t>(تصلح لأ</a:t>
            </a:r>
            <a:r>
              <a:rPr lang="ar-IQ" altLang="en-US" sz="4000" b="1">
                <a:solidFill>
                  <a:srgbClr val="0000FF"/>
                </a:solidFill>
              </a:rPr>
              <a:t>ي</a:t>
            </a:r>
            <a:r>
              <a:rPr lang="ar-SA" altLang="en-US" sz="4000" b="1">
                <a:solidFill>
                  <a:srgbClr val="0000FF"/>
                </a:solidFill>
              </a:rPr>
              <a:t> مادة دراسية)</a:t>
            </a:r>
            <a:r>
              <a:rPr lang="ar-SA" altLang="en-US" sz="4000">
                <a:solidFill>
                  <a:srgbClr val="0000FF"/>
                </a:solidFill>
              </a:rPr>
              <a:t> </a:t>
            </a:r>
            <a:endParaRPr lang="en-US" altLang="en-US" sz="4000">
              <a:solidFill>
                <a:srgbClr val="0000FF"/>
              </a:solidFill>
            </a:endParaRPr>
          </a:p>
        </p:txBody>
      </p:sp>
      <p:sp>
        <p:nvSpPr>
          <p:cNvPr id="229379" name="Rectangle 3">
            <a:extLst>
              <a:ext uri="{FF2B5EF4-FFF2-40B4-BE49-F238E27FC236}">
                <a16:creationId xmlns:a16="http://schemas.microsoft.com/office/drawing/2014/main" id="{9AB55B35-434A-600B-904C-70BE1C775F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ar-SA" altLang="en-US" sz="3200" b="1" dirty="0"/>
              <a:t>ويمكن للمعلم أن يستخدم الخطوات التالية لتنفيذ هذه الطريقة: </a:t>
            </a:r>
          </a:p>
          <a:p>
            <a:pPr eaLnBrk="1" hangingPunct="1">
              <a:buFontTx/>
              <a:buNone/>
            </a:pPr>
            <a:r>
              <a:rPr lang="ar-SA" altLang="en-US" sz="3200" b="1" dirty="0"/>
              <a:t>	(أ) تقديم المشكلة ومساعدة الطلاب على تحديدها بدقة.</a:t>
            </a:r>
          </a:p>
          <a:p>
            <a:pPr eaLnBrk="1" hangingPunct="1">
              <a:buFontTx/>
              <a:buNone/>
            </a:pPr>
            <a:r>
              <a:rPr lang="ar-SA" altLang="en-US" sz="3200" b="1" dirty="0"/>
              <a:t>	(ب) توجيه نظر الطلاب إلى البيانات المرتبطة بالمشكلة.</a:t>
            </a:r>
          </a:p>
          <a:p>
            <a:pPr eaLnBrk="1" hangingPunct="1">
              <a:buFontTx/>
              <a:buNone/>
            </a:pPr>
            <a:r>
              <a:rPr lang="ar-SA" altLang="en-US" sz="3200" b="1" dirty="0"/>
              <a:t>	(جـ) توجيه الطلاب للربط بين الهدف والمعلومات المتاحة لك</a:t>
            </a:r>
            <a:r>
              <a:rPr lang="ar-IQ" altLang="en-US" sz="3200" b="1" dirty="0"/>
              <a:t>ي</a:t>
            </a:r>
            <a:r>
              <a:rPr lang="ar-SA" altLang="en-US" sz="3200" b="1" dirty="0"/>
              <a:t> يفترضوا عدة حلول.</a:t>
            </a:r>
          </a:p>
          <a:p>
            <a:pPr eaLnBrk="1" hangingPunct="1">
              <a:buFontTx/>
              <a:buNone/>
            </a:pPr>
            <a:r>
              <a:rPr lang="ar-SA" altLang="en-US" sz="3200" b="1" dirty="0"/>
              <a:t>	(د) مساعدة الطلاب على اختيار هذه الحلول واختيار المناسب منها.</a:t>
            </a:r>
          </a:p>
          <a:p>
            <a:pPr eaLnBrk="1" hangingPunct="1">
              <a:buFontTx/>
              <a:buNone/>
            </a:pPr>
            <a:r>
              <a:rPr lang="ar-SA" altLang="en-US" sz="3200" b="1" dirty="0"/>
              <a:t>	(هـ) تقويم كل ما توصل إليه الطلاب.</a:t>
            </a:r>
            <a:endParaRPr lang="en-US" altLang="en-US" sz="3200" b="1" dirty="0"/>
          </a:p>
        </p:txBody>
      </p:sp>
    </p:spTree>
  </p:cSld>
  <p:clrMapOvr>
    <a:masterClrMapping/>
  </p:clrMapOvr>
  <p:transition>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ECBB028-D405-DABE-6585-BB15DE697925}"/>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u="sng"/>
              <a:t>مميزات الخبرات المباشرة </a:t>
            </a:r>
            <a:endParaRPr lang="en-US" altLang="en-US" b="1"/>
          </a:p>
        </p:txBody>
      </p:sp>
      <p:sp>
        <p:nvSpPr>
          <p:cNvPr id="28675" name="Rectangle 3">
            <a:extLst>
              <a:ext uri="{FF2B5EF4-FFF2-40B4-BE49-F238E27FC236}">
                <a16:creationId xmlns:a16="http://schemas.microsoft.com/office/drawing/2014/main" id="{91B36780-09FC-DD82-DC87-AB04BA601DA6}"/>
              </a:ext>
            </a:extLst>
          </p:cNvPr>
          <p:cNvSpPr>
            <a:spLocks noGrp="1" noChangeArrowheads="1"/>
          </p:cNvSpPr>
          <p:nvPr>
            <p:ph type="body" idx="1"/>
          </p:nvPr>
        </p:nvSpPr>
        <p:spPr bwMode="auto">
          <a:xfrm>
            <a:off x="527050" y="1557338"/>
            <a:ext cx="92583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81000" indent="-381000" eaLnBrk="1" hangingPunct="1">
              <a:lnSpc>
                <a:spcPct val="80000"/>
              </a:lnSpc>
              <a:buFontTx/>
              <a:buAutoNum type="arabicPeriod"/>
            </a:pPr>
            <a:r>
              <a:rPr lang="ar-SA" altLang="en-US" sz="2400" b="1"/>
              <a:t>ما يتعلمه التلميذ من خلالها يكون ذا معنى، وبذلك نقض</a:t>
            </a:r>
            <a:r>
              <a:rPr lang="ar-EG" altLang="en-US" sz="2400" b="1"/>
              <a:t>ي</a:t>
            </a:r>
            <a:r>
              <a:rPr lang="ar-SA" altLang="en-US" sz="2400" b="1"/>
              <a:t> على اللفظية (التكرار دون إدراك المعنى).</a:t>
            </a:r>
          </a:p>
          <a:p>
            <a:pPr marL="381000" indent="-381000" eaLnBrk="1" hangingPunct="1">
              <a:lnSpc>
                <a:spcPct val="80000"/>
              </a:lnSpc>
              <a:buFontTx/>
              <a:buAutoNum type="arabicPeriod"/>
            </a:pPr>
            <a:r>
              <a:rPr lang="ar-SA" altLang="en-US" sz="2400" b="1"/>
              <a:t>هذا التعلم أبقى أثر</a:t>
            </a:r>
            <a:r>
              <a:rPr lang="ar-EG" altLang="en-US" sz="2400" b="1"/>
              <a:t>ً</a:t>
            </a:r>
            <a:r>
              <a:rPr lang="ar-SA" altLang="en-US" sz="2400" b="1"/>
              <a:t>ا في ذهن التلميذ.</a:t>
            </a:r>
          </a:p>
          <a:p>
            <a:pPr marL="381000" indent="-381000" eaLnBrk="1" hangingPunct="1">
              <a:lnSpc>
                <a:spcPct val="80000"/>
              </a:lnSpc>
              <a:buFontTx/>
              <a:buAutoNum type="arabicPeriod"/>
            </a:pPr>
            <a:r>
              <a:rPr lang="ar-SA" altLang="en-US" sz="2400" b="1"/>
              <a:t>نشاط التلميذ يجعله أكثر إيجابية في عملية التعلم.</a:t>
            </a:r>
          </a:p>
          <a:p>
            <a:pPr marL="381000" indent="-381000" eaLnBrk="1" hangingPunct="1">
              <a:lnSpc>
                <a:spcPct val="80000"/>
              </a:lnSpc>
              <a:buFontTx/>
              <a:buAutoNum type="arabicPeriod"/>
            </a:pPr>
            <a:r>
              <a:rPr lang="ar-SA" altLang="en-US" sz="2400" b="1"/>
              <a:t>تجعل التلميذ أكثر ثقة بنفسه.</a:t>
            </a:r>
          </a:p>
          <a:p>
            <a:pPr marL="381000" indent="-381000" eaLnBrk="1" hangingPunct="1">
              <a:lnSpc>
                <a:spcPct val="80000"/>
              </a:lnSpc>
              <a:buFontTx/>
              <a:buAutoNum type="arabicPeriod"/>
            </a:pPr>
            <a:r>
              <a:rPr lang="ar-SA" altLang="en-US" sz="2400" b="1"/>
              <a:t>يحبب التلميذ في عملية التعلم.</a:t>
            </a:r>
          </a:p>
          <a:p>
            <a:pPr marL="381000" indent="-381000" eaLnBrk="1" hangingPunct="1">
              <a:lnSpc>
                <a:spcPct val="80000"/>
              </a:lnSpc>
              <a:buFontTx/>
              <a:buAutoNum type="arabicPeriod"/>
            </a:pPr>
            <a:r>
              <a:rPr lang="ar-SA" altLang="en-US" sz="2400" b="1"/>
              <a:t>يتكون لدى التلميذ خبرة التعلم الذات</a:t>
            </a:r>
            <a:r>
              <a:rPr lang="ar-EG" altLang="en-US" sz="2400" b="1"/>
              <a:t>ي</a:t>
            </a:r>
            <a:r>
              <a:rPr lang="ar-SA" altLang="en-US" sz="2400" b="1"/>
              <a:t> والتعلم المستمر.</a:t>
            </a:r>
          </a:p>
          <a:p>
            <a:pPr marL="381000" indent="-381000" eaLnBrk="1" hangingPunct="1">
              <a:lnSpc>
                <a:spcPct val="80000"/>
              </a:lnSpc>
              <a:buFontTx/>
              <a:buAutoNum type="arabicPeriod"/>
            </a:pPr>
            <a:r>
              <a:rPr lang="ar-SA" altLang="en-US" sz="2400" b="1"/>
              <a:t>تكسب التلميذ مهارات التفكير والبحث العلم</a:t>
            </a:r>
            <a:r>
              <a:rPr lang="ar-EG" altLang="en-US" sz="2400" b="1"/>
              <a:t>ي،</a:t>
            </a:r>
            <a:r>
              <a:rPr lang="ar-SA" altLang="en-US" sz="2400" b="1"/>
              <a:t> وحل المشكلات، ومهارات العمل.</a:t>
            </a:r>
          </a:p>
          <a:p>
            <a:pPr marL="381000" indent="-381000" eaLnBrk="1" hangingPunct="1">
              <a:lnSpc>
                <a:spcPct val="80000"/>
              </a:lnSpc>
              <a:buFontTx/>
              <a:buAutoNum type="arabicPeriod"/>
            </a:pPr>
            <a:r>
              <a:rPr lang="ar-SA" altLang="en-US" sz="2400" b="1"/>
              <a:t>تساعد على تكوين الاتجاهات الإيجابية المختلفة نحو العمل والبحث والاكتشاف.</a:t>
            </a:r>
          </a:p>
          <a:p>
            <a:pPr marL="381000" indent="-381000" eaLnBrk="1" hangingPunct="1">
              <a:lnSpc>
                <a:spcPct val="80000"/>
              </a:lnSpc>
              <a:buFontTx/>
              <a:buAutoNum type="arabicPeriod"/>
            </a:pPr>
            <a:r>
              <a:rPr lang="ar-SA" altLang="en-US" sz="2400" b="1"/>
              <a:t>بها نستطيع مواجهة خاصية الفروق الفردية</a:t>
            </a:r>
            <a:r>
              <a:rPr lang="ar-EG" altLang="en-US" sz="2400" b="1"/>
              <a:t>،</a:t>
            </a:r>
            <a:r>
              <a:rPr lang="ar-SA" altLang="en-US" sz="2400" b="1"/>
              <a:t> ونعمل على تنمية قدرات كل تلميذ حسب استعداداته.</a:t>
            </a:r>
          </a:p>
          <a:p>
            <a:pPr marL="381000" indent="-381000" eaLnBrk="1" hangingPunct="1">
              <a:lnSpc>
                <a:spcPct val="80000"/>
              </a:lnSpc>
              <a:buFontTx/>
              <a:buAutoNum type="arabicPeriod"/>
            </a:pPr>
            <a:r>
              <a:rPr lang="ar-SA" altLang="en-US" sz="2400" b="1"/>
              <a:t>تسهم في انتقال أثر التعلم لمواقف الحياة الحقيقية.</a:t>
            </a:r>
            <a:endParaRPr lang="en-US" altLang="en-US" sz="2400" b="1"/>
          </a:p>
        </p:txBody>
      </p:sp>
    </p:spTree>
  </p:cSld>
  <p:clrMapOvr>
    <a:masterClrMapping/>
  </p:clrMapOvr>
  <p:transition>
    <p:randomBar dir="vert"/>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a:extLst>
              <a:ext uri="{FF2B5EF4-FFF2-40B4-BE49-F238E27FC236}">
                <a16:creationId xmlns:a16="http://schemas.microsoft.com/office/drawing/2014/main" id="{FC2672CF-E512-80F1-BB55-52670647A561}"/>
              </a:ext>
            </a:extLst>
          </p:cNvPr>
          <p:cNvSpPr>
            <a:spLocks noGrp="1" noChangeArrowheads="1"/>
          </p:cNvSpPr>
          <p:nvPr>
            <p:ph type="title"/>
          </p:nvPr>
        </p:nvSpPr>
        <p:spPr bwMode="auto">
          <a:xfrm>
            <a:off x="514350" y="1062038"/>
            <a:ext cx="92583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a:solidFill>
                  <a:srgbClr val="0000FF"/>
                </a:solidFill>
              </a:rPr>
              <a:t>طريقة التعليم بالاكتشاف</a:t>
            </a:r>
            <a:r>
              <a:rPr lang="en-US" altLang="en-US">
                <a:solidFill>
                  <a:srgbClr val="0000FF"/>
                </a:solidFill>
              </a:rPr>
              <a:t> </a:t>
            </a:r>
          </a:p>
        </p:txBody>
      </p:sp>
      <p:sp>
        <p:nvSpPr>
          <p:cNvPr id="230403" name="Rectangle 3">
            <a:extLst>
              <a:ext uri="{FF2B5EF4-FFF2-40B4-BE49-F238E27FC236}">
                <a16:creationId xmlns:a16="http://schemas.microsoft.com/office/drawing/2014/main" id="{6CC0D099-C127-54FA-67FE-8395E9875D8C}"/>
              </a:ext>
            </a:extLst>
          </p:cNvPr>
          <p:cNvSpPr>
            <a:spLocks noGrp="1" noChangeArrowheads="1"/>
          </p:cNvSpPr>
          <p:nvPr>
            <p:ph type="body" idx="1"/>
          </p:nvPr>
        </p:nvSpPr>
        <p:spPr bwMode="auto">
          <a:xfrm>
            <a:off x="514350" y="2751138"/>
            <a:ext cx="9258300" cy="2333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lnSpc>
                <a:spcPct val="160000"/>
              </a:lnSpc>
              <a:buFontTx/>
              <a:buNone/>
            </a:pPr>
            <a:r>
              <a:rPr lang="ar-SA" altLang="en-US" b="1"/>
              <a:t>عن طريق تدريب الطالب على أسلوب البحث عن المعرفـة </a:t>
            </a:r>
            <a:r>
              <a:rPr lang="ar-IQ" altLang="en-US" b="1"/>
              <a:t>في </a:t>
            </a:r>
            <a:r>
              <a:rPr lang="ar-SA" altLang="en-US" b="1"/>
              <a:t>مصادرها المتنوعة، مع توجيه الطالب.</a:t>
            </a:r>
            <a:r>
              <a:rPr lang="ar-SA" altLang="en-US"/>
              <a:t> </a:t>
            </a:r>
            <a:endParaRPr lang="en-US" altLang="en-US"/>
          </a:p>
        </p:txBody>
      </p:sp>
    </p:spTree>
  </p:cSld>
  <p:clrMapOvr>
    <a:masterClrMapping/>
  </p:clrMapOvr>
  <p:transition>
    <p:randomBar dir="vert"/>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8420203F-553E-23FC-EC25-B7A8983E380E}"/>
              </a:ext>
            </a:extLst>
          </p:cNvPr>
          <p:cNvSpPr>
            <a:spLocks noGrp="1" noChangeArrowheads="1"/>
          </p:cNvSpPr>
          <p:nvPr>
            <p:ph type="title"/>
          </p:nvPr>
        </p:nvSpPr>
        <p:spPr bwMode="auto">
          <a:xfrm>
            <a:off x="514350" y="557213"/>
            <a:ext cx="92583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sz="5400" b="1">
                <a:solidFill>
                  <a:srgbClr val="0000FF"/>
                </a:solidFill>
              </a:rPr>
              <a:t>طريقة العروض العملية</a:t>
            </a:r>
            <a:r>
              <a:rPr lang="ar-SA" altLang="en-US" sz="5400">
                <a:solidFill>
                  <a:srgbClr val="0000FF"/>
                </a:solidFill>
              </a:rPr>
              <a:t> </a:t>
            </a:r>
            <a:endParaRPr lang="en-US" altLang="en-US" sz="5400">
              <a:solidFill>
                <a:srgbClr val="0000FF"/>
              </a:solidFill>
            </a:endParaRPr>
          </a:p>
        </p:txBody>
      </p:sp>
      <p:sp>
        <p:nvSpPr>
          <p:cNvPr id="231427" name="Rectangle 3">
            <a:extLst>
              <a:ext uri="{FF2B5EF4-FFF2-40B4-BE49-F238E27FC236}">
                <a16:creationId xmlns:a16="http://schemas.microsoft.com/office/drawing/2014/main" id="{0F114F33-7CD1-8C99-0D27-0BEF41D06EF1}"/>
              </a:ext>
            </a:extLst>
          </p:cNvPr>
          <p:cNvSpPr>
            <a:spLocks noGrp="1" noChangeArrowheads="1"/>
          </p:cNvSpPr>
          <p:nvPr>
            <p:ph type="body" idx="1"/>
          </p:nvPr>
        </p:nvSpPr>
        <p:spPr bwMode="auto">
          <a:xfrm>
            <a:off x="514350" y="2320925"/>
            <a:ext cx="9258300" cy="3916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buFontTx/>
              <a:buNone/>
            </a:pPr>
            <a:r>
              <a:rPr lang="ar-EG" altLang="en-US" b="1"/>
              <a:t>(</a:t>
            </a:r>
            <a:r>
              <a:rPr lang="ar-SA" altLang="en-US" b="1"/>
              <a:t>المعمل – نشاط في الفصل لتوضيح فكرة أو قانون) (يقوم بها المعلم)    </a:t>
            </a:r>
            <a:endParaRPr lang="ar-EG" altLang="en-US" b="1"/>
          </a:p>
          <a:p>
            <a:pPr marL="609600" indent="-609600" eaLnBrk="1" hangingPunct="1">
              <a:lnSpc>
                <a:spcPct val="140000"/>
              </a:lnSpc>
              <a:buFontTx/>
              <a:buNone/>
            </a:pPr>
            <a:r>
              <a:rPr lang="ar-SA" altLang="en-US" b="1"/>
              <a:t> * عن طريق بعض الوسائل التعليمية – إلى جانب الشرح الشفو</a:t>
            </a:r>
            <a:r>
              <a:rPr lang="ar-IQ" altLang="en-US" b="1"/>
              <a:t>ي</a:t>
            </a:r>
            <a:r>
              <a:rPr lang="ar-SA" altLang="en-US" b="1"/>
              <a:t>، وتمر هذه الطريقة بمراحل ثلاث ه</a:t>
            </a:r>
            <a:r>
              <a:rPr lang="ar-IQ" altLang="en-US" b="1"/>
              <a:t>ي</a:t>
            </a:r>
            <a:r>
              <a:rPr lang="ar-SA" altLang="en-US" b="1"/>
              <a:t> (مرحلة الإعداد للعرض – ومرحلة العرض – ومرحلة ما بعد العرض).</a:t>
            </a:r>
            <a:endParaRPr lang="en-US" altLang="en-US" b="1"/>
          </a:p>
        </p:txBody>
      </p:sp>
    </p:spTree>
  </p:cSld>
  <p:clrMapOvr>
    <a:masterClrMapping/>
  </p:clrMapOvr>
  <p:transition>
    <p:randomBar dir="vert"/>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7E80B724-EF36-2FA5-2D02-C1CE34D1E93F}"/>
              </a:ext>
            </a:extLst>
          </p:cNvPr>
          <p:cNvSpPr>
            <a:spLocks noGrp="1" noChangeArrowheads="1"/>
          </p:cNvSpPr>
          <p:nvPr>
            <p:ph type="title"/>
          </p:nvPr>
        </p:nvSpPr>
        <p:spPr bwMode="auto">
          <a:xfrm>
            <a:off x="514350" y="917575"/>
            <a:ext cx="92583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a:solidFill>
                  <a:srgbClr val="0000FF"/>
                </a:solidFill>
              </a:rPr>
              <a:t>طريقة التجريب العمل</a:t>
            </a:r>
            <a:r>
              <a:rPr lang="ar-IQ" altLang="en-US" b="1">
                <a:solidFill>
                  <a:srgbClr val="0000FF"/>
                </a:solidFill>
              </a:rPr>
              <a:t>ي</a:t>
            </a:r>
            <a:r>
              <a:rPr lang="ar-SA" altLang="en-US">
                <a:solidFill>
                  <a:srgbClr val="0000FF"/>
                </a:solidFill>
              </a:rPr>
              <a:t> </a:t>
            </a:r>
            <a:endParaRPr lang="en-US" altLang="en-US">
              <a:solidFill>
                <a:srgbClr val="0000FF"/>
              </a:solidFill>
            </a:endParaRPr>
          </a:p>
        </p:txBody>
      </p:sp>
      <p:sp>
        <p:nvSpPr>
          <p:cNvPr id="232451" name="Rectangle 3">
            <a:extLst>
              <a:ext uri="{FF2B5EF4-FFF2-40B4-BE49-F238E27FC236}">
                <a16:creationId xmlns:a16="http://schemas.microsoft.com/office/drawing/2014/main" id="{3A691500-2B83-C194-35B7-E18618342A2F}"/>
              </a:ext>
            </a:extLst>
          </p:cNvPr>
          <p:cNvSpPr>
            <a:spLocks noGrp="1" noChangeArrowheads="1"/>
          </p:cNvSpPr>
          <p:nvPr>
            <p:ph type="body" idx="1"/>
          </p:nvPr>
        </p:nvSpPr>
        <p:spPr bwMode="auto">
          <a:xfrm>
            <a:off x="514350" y="2824163"/>
            <a:ext cx="9258300" cy="2765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lnSpc>
                <a:spcPct val="180000"/>
              </a:lnSpc>
              <a:buFontTx/>
              <a:buNone/>
            </a:pPr>
            <a:r>
              <a:rPr lang="ar-EG" altLang="en-US" b="1"/>
              <a:t>(</a:t>
            </a:r>
            <a:r>
              <a:rPr lang="ar-SA" altLang="en-US" b="1"/>
              <a:t>إتاحة الفرصة </a:t>
            </a:r>
            <a:r>
              <a:rPr lang="ar-SA" altLang="en-US" b="1" u="sng"/>
              <a:t>للطلاب</a:t>
            </a:r>
            <a:r>
              <a:rPr lang="ar-SA" altLang="en-US" b="1"/>
              <a:t> لتقويم أنفسهم بفحص الأشيــــــــــاء أو تفكيكها وتركيبها أ</a:t>
            </a:r>
            <a:r>
              <a:rPr lang="ar-IQ" altLang="en-US" b="1"/>
              <a:t>و</a:t>
            </a:r>
            <a:r>
              <a:rPr lang="ar-SA" altLang="en-US" b="1"/>
              <a:t> تشغيلها</a:t>
            </a:r>
            <a:r>
              <a:rPr lang="ar-IQ" altLang="en-US" b="1"/>
              <a:t> </a:t>
            </a:r>
            <a:r>
              <a:rPr lang="ar-SA" altLang="en-US" b="1"/>
              <a:t>...</a:t>
            </a:r>
            <a:r>
              <a:rPr lang="ar-IQ" altLang="en-US" b="1"/>
              <a:t>؛</a:t>
            </a:r>
            <a:r>
              <a:rPr lang="ar-SA" altLang="en-US" b="1"/>
              <a:t> </a:t>
            </a:r>
            <a:r>
              <a:rPr lang="ar-IQ" altLang="en-US" b="1"/>
              <a:t>إ</a:t>
            </a:r>
            <a:r>
              <a:rPr lang="ar-SA" altLang="en-US" b="1"/>
              <a:t>لخ)، ودور المعلم هنا التوجيه والمتابعة.</a:t>
            </a:r>
            <a:endParaRPr lang="en-US" altLang="en-US" b="1"/>
          </a:p>
        </p:txBody>
      </p:sp>
    </p:spTree>
  </p:cSld>
  <p:clrMapOvr>
    <a:masterClrMapping/>
  </p:clrMapOvr>
  <p:transition>
    <p:randomBar dir="vert"/>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D26A87C3-922C-BB8A-15CE-62FBD9F58115}"/>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a:solidFill>
                  <a:srgbClr val="0000FF"/>
                </a:solidFill>
              </a:rPr>
              <a:t>التعليم البرنامج</a:t>
            </a:r>
            <a:r>
              <a:rPr lang="ar-IQ" altLang="en-US" b="1">
                <a:solidFill>
                  <a:srgbClr val="0000FF"/>
                </a:solidFill>
              </a:rPr>
              <a:t>ي</a:t>
            </a:r>
            <a:r>
              <a:rPr lang="ar-SA" altLang="en-US">
                <a:solidFill>
                  <a:srgbClr val="0000FF"/>
                </a:solidFill>
              </a:rPr>
              <a:t> </a:t>
            </a:r>
            <a:endParaRPr lang="en-US" altLang="en-US">
              <a:solidFill>
                <a:srgbClr val="0000FF"/>
              </a:solidFill>
            </a:endParaRPr>
          </a:p>
        </p:txBody>
      </p:sp>
      <p:sp>
        <p:nvSpPr>
          <p:cNvPr id="233475" name="Rectangle 3">
            <a:extLst>
              <a:ext uri="{FF2B5EF4-FFF2-40B4-BE49-F238E27FC236}">
                <a16:creationId xmlns:a16="http://schemas.microsoft.com/office/drawing/2014/main" id="{D3D5623B-609C-A328-3925-5B5B421928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lnSpc>
                <a:spcPct val="80000"/>
              </a:lnSpc>
              <a:buFontTx/>
              <a:buNone/>
            </a:pPr>
            <a:r>
              <a:rPr lang="ar-SA" altLang="en-US" sz="2800" b="1"/>
              <a:t>يقوم على أساس تقسيم المادة التعليمية إلى أجزاء صغيـــــــرة</a:t>
            </a:r>
          </a:p>
          <a:p>
            <a:pPr marL="609600" indent="-609600" eaLnBrk="1" hangingPunct="1">
              <a:lnSpc>
                <a:spcPct val="80000"/>
              </a:lnSpc>
              <a:buFontTx/>
              <a:buNone/>
            </a:pPr>
            <a:r>
              <a:rPr lang="ar-SA" altLang="en-US" sz="2800" b="1"/>
              <a:t>نسبي</a:t>
            </a:r>
            <a:r>
              <a:rPr lang="ar-IQ" altLang="en-US" sz="2800" b="1"/>
              <a:t>ًّ</a:t>
            </a:r>
            <a:r>
              <a:rPr lang="ar-SA" altLang="en-US" sz="2800" b="1"/>
              <a:t>ا، وترتيبها ترتيب</a:t>
            </a:r>
            <a:r>
              <a:rPr lang="ar-IQ" altLang="en-US" sz="2800" b="1"/>
              <a:t>ً</a:t>
            </a:r>
            <a:r>
              <a:rPr lang="ar-SA" altLang="en-US" sz="2800" b="1"/>
              <a:t>ا متسلسل</a:t>
            </a:r>
            <a:r>
              <a:rPr lang="ar-IQ" altLang="en-US" sz="2800" b="1"/>
              <a:t>ً</a:t>
            </a:r>
            <a:r>
              <a:rPr lang="ar-SA" altLang="en-US" sz="2800" b="1"/>
              <a:t>ا، ثم تقدم للمتعلم في خطوات متتابعة ومتدرجة في الصعوبة، ويطلق على كل خطوة (إطار)، ويتطلب كل (إطار) إجابة معينة، فإذا كانت صحيحة تعزز فور</a:t>
            </a:r>
            <a:r>
              <a:rPr lang="ar-IQ" altLang="en-US" sz="2800" b="1"/>
              <a:t>ً</a:t>
            </a:r>
            <a:r>
              <a:rPr lang="ar-SA" altLang="en-US" sz="2800" b="1"/>
              <a:t>ا باطّل</a:t>
            </a:r>
            <a:r>
              <a:rPr lang="ar-IQ" altLang="en-US" sz="2800" b="1"/>
              <a:t>ِ</a:t>
            </a:r>
            <a:r>
              <a:rPr lang="ar-SA" altLang="en-US" sz="2800" b="1"/>
              <a:t>اع التلميذ على الإجابة الصحيحة ومقارنتها باستجابته وعندئذ ينتقل إلى الإطار الثان</a:t>
            </a:r>
            <a:r>
              <a:rPr lang="ar-IQ" altLang="en-US" sz="2800" b="1"/>
              <a:t>ي</a:t>
            </a:r>
            <a:r>
              <a:rPr lang="ar-SA" altLang="en-US" sz="2800" b="1"/>
              <a:t> وهكذا، وفى حالة الإجابة الخطأ، فإن البرنامج يوجه التلميذ إلى ما يمكن عمله أو الاطلاع عليه قبل الانتقال إلى الإطار الآخر</a:t>
            </a:r>
            <a:r>
              <a:rPr lang="ar-IQ" altLang="en-US" sz="2800" b="1"/>
              <a:t>؛</a:t>
            </a:r>
            <a:r>
              <a:rPr lang="ar-SA" altLang="en-US" sz="2800" b="1"/>
              <a:t> ومن فوائده: </a:t>
            </a:r>
          </a:p>
          <a:p>
            <a:pPr marL="609600" indent="-609600" eaLnBrk="1" hangingPunct="1">
              <a:lnSpc>
                <a:spcPct val="80000"/>
              </a:lnSpc>
              <a:buFontTx/>
              <a:buNone/>
            </a:pPr>
            <a:r>
              <a:rPr lang="ar-SA" altLang="en-US" sz="2800" b="1"/>
              <a:t>1 – يجعل المتعلم نشط</a:t>
            </a:r>
            <a:r>
              <a:rPr lang="ar-IQ" altLang="en-US" sz="2800" b="1"/>
              <a:t>ً</a:t>
            </a:r>
            <a:r>
              <a:rPr lang="ar-SA" altLang="en-US" sz="2800" b="1"/>
              <a:t>ا أثناء تعلمه.</a:t>
            </a:r>
          </a:p>
          <a:p>
            <a:pPr marL="609600" indent="-609600" eaLnBrk="1" hangingPunct="1">
              <a:lnSpc>
                <a:spcPct val="80000"/>
              </a:lnSpc>
              <a:buFontTx/>
              <a:buNone/>
            </a:pPr>
            <a:r>
              <a:rPr lang="ar-SA" altLang="en-US" sz="2800" b="1"/>
              <a:t>2 – يجعل المتعلم يعلم نفسه ويقوّ</a:t>
            </a:r>
            <a:r>
              <a:rPr lang="ar-IQ" altLang="en-US" sz="2800" b="1"/>
              <a:t>ِ</a:t>
            </a:r>
            <a:r>
              <a:rPr lang="ar-SA" altLang="en-US" sz="2800" b="1"/>
              <a:t>م عمله.</a:t>
            </a:r>
          </a:p>
          <a:p>
            <a:pPr marL="609600" indent="-609600" eaLnBrk="1" hangingPunct="1">
              <a:lnSpc>
                <a:spcPct val="80000"/>
              </a:lnSpc>
              <a:buFontTx/>
              <a:buNone/>
            </a:pPr>
            <a:r>
              <a:rPr lang="ar-SA" altLang="en-US" sz="2800" b="1"/>
              <a:t>3 – يجعل المتعلم يسير وفق</a:t>
            </a:r>
            <a:r>
              <a:rPr lang="ar-IQ" altLang="en-US" sz="2800" b="1"/>
              <a:t>ً</a:t>
            </a:r>
            <a:r>
              <a:rPr lang="ar-SA" altLang="en-US" sz="2800" b="1"/>
              <a:t>ا لقدرته وسرعته.</a:t>
            </a:r>
            <a:endParaRPr lang="en-US" altLang="en-US" sz="2800" b="1"/>
          </a:p>
        </p:txBody>
      </p:sp>
    </p:spTree>
  </p:cSld>
  <p:clrMapOvr>
    <a:masterClrMapping/>
  </p:clrMapOvr>
  <p:transition>
    <p:randomBar dir="vert"/>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CF0B0471-0158-F359-B213-65B8ED32CA8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a:solidFill>
                  <a:srgbClr val="0000FF"/>
                </a:solidFill>
              </a:rPr>
              <a:t>التعليم التعاون</a:t>
            </a:r>
            <a:r>
              <a:rPr lang="ar-IQ" altLang="en-US" b="1">
                <a:solidFill>
                  <a:srgbClr val="0000FF"/>
                </a:solidFill>
              </a:rPr>
              <a:t>ي</a:t>
            </a:r>
            <a:r>
              <a:rPr lang="ar-SA" altLang="en-US">
                <a:solidFill>
                  <a:srgbClr val="0000FF"/>
                </a:solidFill>
              </a:rPr>
              <a:t> </a:t>
            </a:r>
            <a:endParaRPr lang="en-US" altLang="en-US">
              <a:solidFill>
                <a:srgbClr val="0000FF"/>
              </a:solidFill>
            </a:endParaRPr>
          </a:p>
        </p:txBody>
      </p:sp>
      <p:sp>
        <p:nvSpPr>
          <p:cNvPr id="234499" name="Rectangle 3">
            <a:extLst>
              <a:ext uri="{FF2B5EF4-FFF2-40B4-BE49-F238E27FC236}">
                <a16:creationId xmlns:a16="http://schemas.microsoft.com/office/drawing/2014/main" id="{D77F58FC-9B60-972A-6109-FE37AE9494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lnSpc>
                <a:spcPct val="80000"/>
              </a:lnSpc>
              <a:buFontTx/>
              <a:buNone/>
            </a:pPr>
            <a:r>
              <a:rPr lang="ar-SA" altLang="en-US" sz="2400" b="1"/>
              <a:t>يطلب من التلاميذ العمل مع بعضهم البعض والحوار فيما بينـهم فيما يتعلق بالمادة الدراسية، وأن يعلم بعضهم بعض</a:t>
            </a:r>
            <a:r>
              <a:rPr lang="ar-IQ" altLang="en-US" sz="2400" b="1"/>
              <a:t>ً</a:t>
            </a:r>
            <a:r>
              <a:rPr lang="ar-SA" altLang="en-US" sz="2400" b="1"/>
              <a:t>ا</a:t>
            </a:r>
            <a:r>
              <a:rPr lang="ar-IQ" altLang="en-US" sz="2400" b="1"/>
              <a:t>،</a:t>
            </a:r>
            <a:r>
              <a:rPr lang="ar-SA" altLang="en-US" sz="2400" b="1"/>
              <a:t> وير</a:t>
            </a:r>
            <a:r>
              <a:rPr lang="ar-IQ" altLang="en-US" sz="2400" b="1"/>
              <a:t>ى</a:t>
            </a:r>
            <a:r>
              <a:rPr lang="ar-SA" altLang="en-US" sz="2400" b="1"/>
              <a:t> البعض أن هذه الطريق </a:t>
            </a:r>
            <a:r>
              <a:rPr lang="ar-SA" altLang="en-US" sz="2400" b="1" u="sng"/>
              <a:t>تحقق هدفين مع</a:t>
            </a:r>
            <a:r>
              <a:rPr lang="ar-IQ" altLang="en-US" sz="2400" b="1" u="sng"/>
              <a:t>ً</a:t>
            </a:r>
            <a:r>
              <a:rPr lang="ar-SA" altLang="en-US" sz="2400" b="1" u="sng"/>
              <a:t>ا:</a:t>
            </a:r>
            <a:endParaRPr lang="ar-SA" altLang="en-US" sz="2400" b="1"/>
          </a:p>
          <a:p>
            <a:pPr marL="990600" lvl="1" indent="-533400" eaLnBrk="1" hangingPunct="1">
              <a:lnSpc>
                <a:spcPct val="80000"/>
              </a:lnSpc>
              <a:buFontTx/>
              <a:buAutoNum type="arabicPeriod"/>
            </a:pPr>
            <a:r>
              <a:rPr lang="ar-SA" altLang="en-US" sz="2000" b="1"/>
              <a:t>أهداف المادة الدراسية.</a:t>
            </a:r>
          </a:p>
          <a:p>
            <a:pPr marL="990600" lvl="1" indent="-533400" eaLnBrk="1" hangingPunct="1">
              <a:lnSpc>
                <a:spcPct val="80000"/>
              </a:lnSpc>
              <a:buFontTx/>
              <a:buAutoNum type="arabicPeriod"/>
            </a:pPr>
            <a:r>
              <a:rPr lang="ar-SA" altLang="en-US" sz="2000" b="1"/>
              <a:t>تنمية مهارات السلوك الاجتماع</a:t>
            </a:r>
            <a:r>
              <a:rPr lang="ar-IQ" altLang="en-US" sz="2000" b="1"/>
              <a:t>ي</a:t>
            </a:r>
            <a:r>
              <a:rPr lang="ar-SA" altLang="en-US" sz="2000" b="1"/>
              <a:t>.</a:t>
            </a:r>
            <a:endParaRPr lang="en-US" altLang="en-US" sz="2000"/>
          </a:p>
          <a:p>
            <a:pPr marL="609600" indent="-609600" eaLnBrk="1" hangingPunct="1">
              <a:lnSpc>
                <a:spcPct val="80000"/>
              </a:lnSpc>
              <a:buFontTx/>
              <a:buNone/>
            </a:pPr>
            <a:r>
              <a:rPr lang="ar-SA" altLang="en-US" sz="2400" b="1" u="sng">
                <a:solidFill>
                  <a:schemeClr val="accent2"/>
                </a:solidFill>
              </a:rPr>
              <a:t>وعلى المعلم</a:t>
            </a:r>
            <a:r>
              <a:rPr lang="ar-IQ" altLang="en-US" sz="2400" b="1" u="sng">
                <a:solidFill>
                  <a:schemeClr val="accent2"/>
                </a:solidFill>
              </a:rPr>
              <a:t> </a:t>
            </a:r>
            <a:r>
              <a:rPr lang="ar-SA" altLang="en-US" sz="2400" b="1">
                <a:solidFill>
                  <a:schemeClr val="accent2"/>
                </a:solidFill>
              </a:rPr>
              <a:t>عبء نجاح هذه الطريقة كما يل</a:t>
            </a:r>
            <a:r>
              <a:rPr lang="ar-IQ" altLang="en-US" sz="2400" b="1">
                <a:solidFill>
                  <a:schemeClr val="accent2"/>
                </a:solidFill>
              </a:rPr>
              <a:t>ي</a:t>
            </a:r>
            <a:r>
              <a:rPr lang="ar-SA" altLang="en-US" sz="2400" b="1">
                <a:solidFill>
                  <a:schemeClr val="accent2"/>
                </a:solidFill>
              </a:rPr>
              <a:t>:</a:t>
            </a:r>
            <a:r>
              <a:rPr lang="ar-SA" altLang="en-US" sz="2400" b="1"/>
              <a:t> </a:t>
            </a:r>
            <a:endParaRPr lang="en-US" altLang="en-US" sz="2400"/>
          </a:p>
          <a:p>
            <a:pPr marL="990600" lvl="1" indent="-533400" eaLnBrk="1" hangingPunct="1">
              <a:lnSpc>
                <a:spcPct val="80000"/>
              </a:lnSpc>
              <a:buFontTx/>
              <a:buAutoNum type="arabicPeriod"/>
            </a:pPr>
            <a:r>
              <a:rPr lang="ar-SA" altLang="en-US" sz="2000" b="1"/>
              <a:t>تحديد الأهداف مسبق</a:t>
            </a:r>
            <a:r>
              <a:rPr lang="ar-IQ" altLang="en-US" sz="2000" b="1"/>
              <a:t>ً</a:t>
            </a:r>
            <a:r>
              <a:rPr lang="ar-SA" altLang="en-US" sz="2000" b="1"/>
              <a:t>ا.</a:t>
            </a:r>
          </a:p>
          <a:p>
            <a:pPr marL="990600" lvl="1" indent="-533400" eaLnBrk="1" hangingPunct="1">
              <a:lnSpc>
                <a:spcPct val="80000"/>
              </a:lnSpc>
              <a:buFontTx/>
              <a:buAutoNum type="arabicPeriod"/>
            </a:pPr>
            <a:r>
              <a:rPr lang="ar-SA" altLang="en-US" sz="2000" b="1"/>
              <a:t>تحديد حجم المجموعات وتكوينها وتحديد أدوار الأفراد في المجموعة الواحدة.</a:t>
            </a:r>
          </a:p>
          <a:p>
            <a:pPr marL="990600" lvl="1" indent="-533400" eaLnBrk="1" hangingPunct="1">
              <a:lnSpc>
                <a:spcPct val="80000"/>
              </a:lnSpc>
              <a:buFontTx/>
              <a:buAutoNum type="arabicPeriod"/>
            </a:pPr>
            <a:r>
              <a:rPr lang="ar-SA" altLang="en-US" sz="2000" b="1"/>
              <a:t>تجهيز الأدوات والخامات اللازمة.</a:t>
            </a:r>
          </a:p>
          <a:p>
            <a:pPr marL="990600" lvl="1" indent="-533400" eaLnBrk="1" hangingPunct="1">
              <a:lnSpc>
                <a:spcPct val="80000"/>
              </a:lnSpc>
              <a:buFontTx/>
              <a:buAutoNum type="arabicPeriod"/>
            </a:pPr>
            <a:r>
              <a:rPr lang="ar-SA" altLang="en-US" sz="2000" b="1"/>
              <a:t>وصف العمل المطلوب إنجازه.</a:t>
            </a:r>
          </a:p>
          <a:p>
            <a:pPr marL="990600" lvl="1" indent="-533400" eaLnBrk="1" hangingPunct="1">
              <a:lnSpc>
                <a:spcPct val="80000"/>
              </a:lnSpc>
              <a:buFontTx/>
              <a:buAutoNum type="arabicPeriod"/>
            </a:pPr>
            <a:r>
              <a:rPr lang="ar-SA" altLang="en-US" sz="2000" b="1"/>
              <a:t>تحديد السلوك الاجتماع</a:t>
            </a:r>
            <a:r>
              <a:rPr lang="ar-IQ" altLang="en-US" sz="2000" b="1"/>
              <a:t>ي</a:t>
            </a:r>
            <a:r>
              <a:rPr lang="ar-SA" altLang="en-US" sz="2000" b="1"/>
              <a:t> المطلوب التركيز عليه.</a:t>
            </a:r>
          </a:p>
          <a:p>
            <a:pPr marL="990600" lvl="1" indent="-533400" eaLnBrk="1" hangingPunct="1">
              <a:lnSpc>
                <a:spcPct val="80000"/>
              </a:lnSpc>
              <a:buFontTx/>
              <a:buAutoNum type="arabicPeriod"/>
            </a:pPr>
            <a:r>
              <a:rPr lang="ar-SA" altLang="en-US" sz="2000" b="1"/>
              <a:t>إعداد بطاقة لملاحظة كل ذلك.</a:t>
            </a:r>
          </a:p>
          <a:p>
            <a:pPr marL="990600" lvl="1" indent="-533400" eaLnBrk="1" hangingPunct="1">
              <a:lnSpc>
                <a:spcPct val="80000"/>
              </a:lnSpc>
              <a:buFontTx/>
              <a:buAutoNum type="arabicPeriod"/>
            </a:pPr>
            <a:r>
              <a:rPr lang="ar-SA" altLang="en-US" sz="2000" b="1"/>
              <a:t>مراقبة المجموعات أثناء الدرس.</a:t>
            </a:r>
          </a:p>
          <a:p>
            <a:pPr marL="990600" lvl="1" indent="-533400" eaLnBrk="1" hangingPunct="1">
              <a:lnSpc>
                <a:spcPct val="80000"/>
              </a:lnSpc>
              <a:buFontTx/>
              <a:buAutoNum type="arabicPeriod"/>
            </a:pPr>
            <a:r>
              <a:rPr lang="ar-SA" altLang="en-US" sz="2000" b="1"/>
              <a:t>إمداد التلاميذ بالتغذية الراجعة أثناء عملهم.</a:t>
            </a:r>
          </a:p>
          <a:p>
            <a:pPr marL="990600" lvl="1" indent="-533400" eaLnBrk="1" hangingPunct="1">
              <a:lnSpc>
                <a:spcPct val="80000"/>
              </a:lnSpc>
              <a:buFontTx/>
              <a:buAutoNum type="arabicPeriod"/>
            </a:pPr>
            <a:r>
              <a:rPr lang="ar-SA" altLang="en-US" sz="2000" b="1"/>
              <a:t>تقويم العمل بمشاركة التلاميذ.</a:t>
            </a:r>
            <a:endParaRPr lang="en-US" altLang="en-US" sz="2000" b="1"/>
          </a:p>
        </p:txBody>
      </p:sp>
    </p:spTree>
  </p:cSld>
  <p:clrMapOvr>
    <a:masterClrMapping/>
  </p:clrMapOvr>
  <p:transition>
    <p:randomBar dir="vert"/>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F6EDBBB4-B0F6-37B8-6B1A-7EA6E0A8F48E}"/>
              </a:ext>
            </a:extLst>
          </p:cNvPr>
          <p:cNvSpPr>
            <a:spLocks noGrp="1" noChangeArrowheads="1"/>
          </p:cNvSpPr>
          <p:nvPr>
            <p:ph type="title"/>
          </p:nvPr>
        </p:nvSpPr>
        <p:spPr bwMode="auto">
          <a:xfrm>
            <a:off x="527050" y="1268413"/>
            <a:ext cx="92583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sz="7200" b="1">
                <a:solidFill>
                  <a:srgbClr val="0000FF"/>
                </a:solidFill>
              </a:rPr>
              <a:t>النشاط المدرسى</a:t>
            </a:r>
            <a:endParaRPr lang="en-US" altLang="en-US" sz="7200" b="1">
              <a:solidFill>
                <a:srgbClr val="0000FF"/>
              </a:solidFill>
            </a:endParaRPr>
          </a:p>
        </p:txBody>
      </p:sp>
      <p:sp>
        <p:nvSpPr>
          <p:cNvPr id="235523" name="Rectangle 3">
            <a:extLst>
              <a:ext uri="{FF2B5EF4-FFF2-40B4-BE49-F238E27FC236}">
                <a16:creationId xmlns:a16="http://schemas.microsoft.com/office/drawing/2014/main" id="{023A72B8-9940-AAEB-74ED-7A4F9F1C8883}"/>
              </a:ext>
            </a:extLst>
          </p:cNvPr>
          <p:cNvSpPr>
            <a:spLocks noGrp="1" noChangeArrowheads="1"/>
          </p:cNvSpPr>
          <p:nvPr>
            <p:ph type="body" idx="1"/>
          </p:nvPr>
        </p:nvSpPr>
        <p:spPr bwMode="auto">
          <a:xfrm>
            <a:off x="527050" y="3068638"/>
            <a:ext cx="9258300" cy="2049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80000"/>
              </a:lnSpc>
            </a:pPr>
            <a:r>
              <a:rPr lang="ar-SA" altLang="en-US" b="1"/>
              <a:t>النشاط المدرسى له مضمون وله خطة، ويجب التأكد من مدى تحقيق التلاميذ لهدف النشاط.</a:t>
            </a:r>
            <a:endParaRPr lang="en-US" altLang="en-US" b="1"/>
          </a:p>
        </p:txBody>
      </p:sp>
    </p:spTree>
  </p:cSld>
  <p:clrMapOvr>
    <a:masterClrMapping/>
  </p:clrMapOvr>
  <p:transition>
    <p:randomBar dir="vert"/>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A998697B-FC51-3FA8-05B0-499218E74763}"/>
              </a:ext>
            </a:extLst>
          </p:cNvPr>
          <p:cNvSpPr>
            <a:spLocks noGrp="1" noChangeArrowheads="1"/>
          </p:cNvSpPr>
          <p:nvPr>
            <p:ph type="title"/>
          </p:nvPr>
        </p:nvSpPr>
        <p:spPr bwMode="auto">
          <a:xfrm>
            <a:off x="514350" y="701675"/>
            <a:ext cx="92583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sz="5400" b="1">
                <a:solidFill>
                  <a:srgbClr val="0000FF"/>
                </a:solidFill>
              </a:rPr>
              <a:t>الوظائف الأساسية للنشاط المدرس</a:t>
            </a:r>
            <a:r>
              <a:rPr lang="ar-IQ" altLang="en-US" sz="5400" b="1">
                <a:solidFill>
                  <a:srgbClr val="0000FF"/>
                </a:solidFill>
              </a:rPr>
              <a:t>ي</a:t>
            </a:r>
            <a:r>
              <a:rPr lang="ar-SA" altLang="en-US" sz="5400" b="1">
                <a:solidFill>
                  <a:srgbClr val="0000FF"/>
                </a:solidFill>
              </a:rPr>
              <a:t> </a:t>
            </a:r>
            <a:endParaRPr lang="en-US" altLang="en-US" sz="5400" b="1">
              <a:solidFill>
                <a:srgbClr val="0000FF"/>
              </a:solidFill>
            </a:endParaRPr>
          </a:p>
        </p:txBody>
      </p:sp>
      <p:sp>
        <p:nvSpPr>
          <p:cNvPr id="236547" name="Rectangle 3">
            <a:extLst>
              <a:ext uri="{FF2B5EF4-FFF2-40B4-BE49-F238E27FC236}">
                <a16:creationId xmlns:a16="http://schemas.microsoft.com/office/drawing/2014/main" id="{6980A265-8F85-CA4D-E8EC-EDA4146C80F4}"/>
              </a:ext>
            </a:extLst>
          </p:cNvPr>
          <p:cNvSpPr>
            <a:spLocks noGrp="1" noChangeArrowheads="1"/>
          </p:cNvSpPr>
          <p:nvPr>
            <p:ph type="body" idx="1"/>
          </p:nvPr>
        </p:nvSpPr>
        <p:spPr bwMode="auto">
          <a:xfrm>
            <a:off x="514350" y="2216150"/>
            <a:ext cx="92583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lnSpc>
                <a:spcPct val="150000"/>
              </a:lnSpc>
              <a:buFontTx/>
              <a:buAutoNum type="arabicPeriod"/>
            </a:pPr>
            <a:r>
              <a:rPr lang="ar-SA" altLang="en-US" b="1"/>
              <a:t>إكساب التلاميذ بعض المعارف وتنمية مهاراتهم المعرفية.</a:t>
            </a:r>
          </a:p>
          <a:p>
            <a:pPr marL="609600" indent="-609600" eaLnBrk="1" hangingPunct="1">
              <a:lnSpc>
                <a:spcPct val="150000"/>
              </a:lnSpc>
              <a:buFontTx/>
              <a:buAutoNum type="arabicPeriod"/>
            </a:pPr>
            <a:r>
              <a:rPr lang="ar-SA" altLang="en-US" b="1"/>
              <a:t>تنمية الميول والاتجاهات والقيم.</a:t>
            </a:r>
          </a:p>
          <a:p>
            <a:pPr marL="609600" indent="-609600" eaLnBrk="1" hangingPunct="1">
              <a:lnSpc>
                <a:spcPct val="150000"/>
              </a:lnSpc>
              <a:buFontTx/>
              <a:buAutoNum type="arabicPeriod"/>
            </a:pPr>
            <a:r>
              <a:rPr lang="ar-SA" altLang="en-US" b="1"/>
              <a:t>تطبيق ما تم تعلمه نظري</a:t>
            </a:r>
            <a:r>
              <a:rPr lang="ar-IQ" altLang="en-US" b="1"/>
              <a:t>ًّ</a:t>
            </a:r>
            <a:r>
              <a:rPr lang="ar-SA" altLang="en-US" b="1"/>
              <a:t>ا.</a:t>
            </a:r>
          </a:p>
          <a:p>
            <a:pPr marL="609600" indent="-609600" eaLnBrk="1" hangingPunct="1">
              <a:lnSpc>
                <a:spcPct val="150000"/>
              </a:lnSpc>
              <a:buFontTx/>
              <a:buAutoNum type="arabicPeriod"/>
            </a:pPr>
            <a:r>
              <a:rPr lang="ar-SA" altLang="en-US" b="1"/>
              <a:t>تعلّ</a:t>
            </a:r>
            <a:r>
              <a:rPr lang="ar-IQ" altLang="en-US" b="1"/>
              <a:t>ُ</a:t>
            </a:r>
            <a:r>
              <a:rPr lang="ar-SA" altLang="en-US" b="1"/>
              <a:t>م التلاميذ التخطيط والعمل في فريق.</a:t>
            </a:r>
          </a:p>
          <a:p>
            <a:pPr marL="609600" indent="-609600" eaLnBrk="1" hangingPunct="1">
              <a:lnSpc>
                <a:spcPct val="150000"/>
              </a:lnSpc>
              <a:buFontTx/>
              <a:buAutoNum type="arabicPeriod"/>
            </a:pPr>
            <a:r>
              <a:rPr lang="ar-SA" altLang="en-US" b="1"/>
              <a:t>تنمية مهارات الاتصال وآداب النقاش.</a:t>
            </a:r>
            <a:endParaRPr lang="en-US" altLang="en-US" b="1"/>
          </a:p>
        </p:txBody>
      </p:sp>
    </p:spTree>
  </p:cSld>
  <p:clrMapOvr>
    <a:masterClrMapping/>
  </p:clrMapOvr>
  <p:transition>
    <p:randomBar dir="vert"/>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id="{D846F7A2-4DEB-4D99-A7AB-34D44044FB3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a:solidFill>
                  <a:schemeClr val="folHlink"/>
                </a:solidFill>
              </a:rPr>
              <a:t>اختيار وتنظيم المواقف التعليمية للنشاط </a:t>
            </a:r>
            <a:endParaRPr lang="en-US" altLang="en-US" b="1">
              <a:solidFill>
                <a:schemeClr val="folHlink"/>
              </a:solidFill>
            </a:endParaRPr>
          </a:p>
        </p:txBody>
      </p:sp>
      <p:sp>
        <p:nvSpPr>
          <p:cNvPr id="237571" name="Rectangle 3">
            <a:extLst>
              <a:ext uri="{FF2B5EF4-FFF2-40B4-BE49-F238E27FC236}">
                <a16:creationId xmlns:a16="http://schemas.microsoft.com/office/drawing/2014/main" id="{8D8502A9-0312-03A7-ECE8-47F5C06865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ar-SA" altLang="en-US" sz="2400" b="1"/>
              <a:t>فى ضوء اختيار موضوعات المحتوى وتنظيمها يمكن اختيار المواقف التعليمية للنشاط.</a:t>
            </a:r>
            <a:endParaRPr lang="en-US" altLang="en-US" sz="2400"/>
          </a:p>
          <a:p>
            <a:pPr eaLnBrk="1" hangingPunct="1">
              <a:lnSpc>
                <a:spcPct val="90000"/>
              </a:lnSpc>
            </a:pPr>
            <a:r>
              <a:rPr lang="ar-SA" altLang="en-US" sz="2400" b="1"/>
              <a:t>اختيار هذه المو</a:t>
            </a:r>
            <a:r>
              <a:rPr lang="ar-IQ" altLang="en-US" sz="2400" b="1"/>
              <a:t>ا</a:t>
            </a:r>
            <a:r>
              <a:rPr lang="ar-SA" altLang="en-US" sz="2400" b="1"/>
              <a:t>قف يجب أن يكون على أساس أن كل موقف مختار له وظيفة معينة تؤدى إلى تحقيق الأهداف المنشودة من الفكرة المحورية ومحتواها.</a:t>
            </a:r>
          </a:p>
          <a:p>
            <a:pPr eaLnBrk="1" hangingPunct="1">
              <a:lnSpc>
                <a:spcPct val="90000"/>
              </a:lnSpc>
            </a:pPr>
            <a:r>
              <a:rPr lang="ar-SA" altLang="en-US" sz="2400" b="1"/>
              <a:t>وجوب مراعاة ما يحتاجه التلاميذ وميولهم واتجاهاتهم</a:t>
            </a:r>
            <a:r>
              <a:rPr lang="ar-IQ" altLang="en-US" sz="2400" b="1"/>
              <a:t>.</a:t>
            </a:r>
            <a:endParaRPr lang="ar-SA" altLang="en-US" sz="2400" b="1"/>
          </a:p>
          <a:p>
            <a:pPr eaLnBrk="1" hangingPunct="1">
              <a:lnSpc>
                <a:spcPct val="90000"/>
              </a:lnSpc>
            </a:pPr>
            <a:r>
              <a:rPr lang="ar-SA" altLang="en-US" sz="2400" b="1"/>
              <a:t>مراعاة ترتيب هذه المواقف.</a:t>
            </a:r>
          </a:p>
          <a:p>
            <a:pPr eaLnBrk="1" hangingPunct="1">
              <a:lnSpc>
                <a:spcPct val="90000"/>
              </a:lnSpc>
            </a:pPr>
            <a:r>
              <a:rPr lang="ar-SA" altLang="en-US" sz="2400" b="1"/>
              <a:t>أن تكون المو</a:t>
            </a:r>
            <a:r>
              <a:rPr lang="ar-IQ" altLang="en-US" sz="2400" b="1"/>
              <a:t>ا</a:t>
            </a:r>
            <a:r>
              <a:rPr lang="ar-SA" altLang="en-US" sz="2400" b="1"/>
              <a:t>قف مناسبة للفكرة المحورية وهدفها، وأن تهيئ اشتراك التلاميذ بإيجابية في عملية التعلم.</a:t>
            </a:r>
          </a:p>
          <a:p>
            <a:pPr eaLnBrk="1" hangingPunct="1">
              <a:lnSpc>
                <a:spcPct val="90000"/>
              </a:lnSpc>
            </a:pPr>
            <a:r>
              <a:rPr lang="ar-SA" altLang="en-US" sz="2400" b="1"/>
              <a:t>يتبع عملية اختيار المواقف عملية تنظيمها وفق</a:t>
            </a:r>
            <a:r>
              <a:rPr lang="ar-IQ" altLang="en-US" sz="2400" b="1"/>
              <a:t>ً</a:t>
            </a:r>
            <a:r>
              <a:rPr lang="ar-SA" altLang="en-US" sz="2400" b="1"/>
              <a:t>ا لتسلسل معين يؤد</a:t>
            </a:r>
            <a:r>
              <a:rPr lang="ar-IQ" altLang="en-US" sz="2400" b="1"/>
              <a:t>ي</a:t>
            </a:r>
            <a:r>
              <a:rPr lang="ar-SA" altLang="en-US" sz="2400" b="1"/>
              <a:t> إلى الاستمرارية والتتابع والتكامل في عملية التعلم، وأن تتدرج من البسيط إلى المركب ومن المعلوم إلى المجهول.</a:t>
            </a:r>
            <a:endParaRPr lang="en-US" altLang="en-US" sz="2400"/>
          </a:p>
        </p:txBody>
      </p:sp>
    </p:spTree>
  </p:cSld>
  <p:clrMapOvr>
    <a:masterClrMapping/>
  </p:clrMapOvr>
  <p:transition>
    <p:randomBar dir="vert"/>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B8973988-F34D-58A1-8E3B-8E7B2447A501}"/>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a:solidFill>
                  <a:schemeClr val="folHlink"/>
                </a:solidFill>
              </a:rPr>
              <a:t>لتنظيم مواقف الأنشطة التعليمية</a:t>
            </a:r>
            <a:endParaRPr lang="en-US" altLang="en-US" b="1">
              <a:solidFill>
                <a:schemeClr val="folHlink"/>
              </a:solidFill>
            </a:endParaRPr>
          </a:p>
        </p:txBody>
      </p:sp>
      <p:sp>
        <p:nvSpPr>
          <p:cNvPr id="238595" name="Rectangle 3">
            <a:extLst>
              <a:ext uri="{FF2B5EF4-FFF2-40B4-BE49-F238E27FC236}">
                <a16:creationId xmlns:a16="http://schemas.microsoft.com/office/drawing/2014/main" id="{3FF9454A-135C-2DA5-FE71-DB3F6B8C0D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ar-SA" altLang="en-US" sz="2800" b="1"/>
              <a:t>يجب وضعها في مراحل متتالية كالآت</a:t>
            </a:r>
            <a:r>
              <a:rPr lang="ar-IQ" altLang="en-US" sz="2800" b="1"/>
              <a:t>ي</a:t>
            </a:r>
            <a:r>
              <a:rPr lang="ar-SA" altLang="en-US" sz="2800" b="1"/>
              <a:t>:</a:t>
            </a:r>
            <a:endParaRPr lang="en-US" altLang="en-US" sz="2800"/>
          </a:p>
          <a:p>
            <a:pPr eaLnBrk="1" hangingPunct="1">
              <a:lnSpc>
                <a:spcPct val="80000"/>
              </a:lnSpc>
            </a:pPr>
            <a:r>
              <a:rPr lang="ar-SA" altLang="en-US" sz="2800" b="1" u="sng"/>
              <a:t>مرحلة التمهيد والتنشيط:</a:t>
            </a:r>
            <a:r>
              <a:rPr lang="ar-SA" altLang="en-US" sz="2800" b="1"/>
              <a:t> الربط بالخبرات السابقة – الإثارة – معرفة نواح</a:t>
            </a:r>
            <a:r>
              <a:rPr lang="ar-IQ" altLang="en-US" sz="2800" b="1"/>
              <a:t>ي</a:t>
            </a:r>
            <a:r>
              <a:rPr lang="ar-SA" altLang="en-US" sz="2800" b="1"/>
              <a:t> القصور في المعلومات السابقة والعمل على معالجتها.</a:t>
            </a:r>
            <a:endParaRPr lang="ar-SA" altLang="en-US" sz="2800" b="1" u="sng"/>
          </a:p>
          <a:p>
            <a:pPr eaLnBrk="1" hangingPunct="1">
              <a:lnSpc>
                <a:spcPct val="80000"/>
              </a:lnSpc>
            </a:pPr>
            <a:r>
              <a:rPr lang="ar-SA" altLang="en-US" sz="2800" b="1" u="sng"/>
              <a:t>مرحلة التجميع والتحليل والدراسة للمعلومات:</a:t>
            </a:r>
            <a:r>
              <a:rPr lang="ar-SA" altLang="en-US" sz="2800" b="1"/>
              <a:t> يجب أن تتنوع هذه المواقف بما يسمح باشتراك كل تلميذ فيها بما لديه من استعدادات وقدرات لإثراء عملية تعليمه (تكوين مجموعات عمل بين التلاميذ).</a:t>
            </a:r>
            <a:endParaRPr lang="ar-SA" altLang="en-US" sz="2800" b="1" u="sng"/>
          </a:p>
          <a:p>
            <a:pPr eaLnBrk="1" hangingPunct="1">
              <a:lnSpc>
                <a:spcPct val="80000"/>
              </a:lnSpc>
            </a:pPr>
            <a:r>
              <a:rPr lang="ar-SA" altLang="en-US" sz="2800" b="1" u="sng"/>
              <a:t>مرحلة التعليم: </a:t>
            </a:r>
            <a:r>
              <a:rPr lang="ar-SA" altLang="en-US" sz="2800" b="1"/>
              <a:t>ربط أفكار التلاميذ في كلّ</a:t>
            </a:r>
            <a:r>
              <a:rPr lang="ar-IQ" altLang="en-US" sz="2800" b="1"/>
              <a:t>ٍ</a:t>
            </a:r>
            <a:r>
              <a:rPr lang="ar-SA" altLang="en-US" sz="2800" b="1"/>
              <a:t> معين و</a:t>
            </a:r>
            <a:r>
              <a:rPr lang="ar-IQ" altLang="en-US" sz="2800" b="1"/>
              <a:t>ص</a:t>
            </a:r>
            <a:r>
              <a:rPr lang="ar-SA" altLang="en-US" sz="2800" b="1"/>
              <a:t>ياغته بأسلوبهم الخاص</a:t>
            </a:r>
            <a:r>
              <a:rPr lang="ar-IQ" altLang="en-US" sz="2800" b="1"/>
              <a:t>.</a:t>
            </a:r>
            <a:endParaRPr lang="ar-SA" altLang="en-US" sz="2800" b="1" u="sng"/>
          </a:p>
          <a:p>
            <a:pPr eaLnBrk="1" hangingPunct="1">
              <a:lnSpc>
                <a:spcPct val="80000"/>
              </a:lnSpc>
            </a:pPr>
            <a:r>
              <a:rPr lang="ar-SA" altLang="en-US" sz="2800" b="1" u="sng"/>
              <a:t>مرحلة التطبيق والتلخيص والتقويم.</a:t>
            </a:r>
            <a:endParaRPr lang="en-US" altLang="en-US" sz="2800" b="1" u="sng"/>
          </a:p>
        </p:txBody>
      </p:sp>
    </p:spTree>
  </p:cSld>
  <p:clrMapOvr>
    <a:masterClrMapping/>
  </p:clrMapOvr>
  <p:transition>
    <p:randomBar dir="vert"/>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F0BE2B18-257E-9DA2-8859-A5947E503351}"/>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sz="4400" b="1">
                <a:solidFill>
                  <a:schemeClr val="folHlink"/>
                </a:solidFill>
              </a:rPr>
              <a:t>الشروط التي يجب توافرها في مواقف النشاط</a:t>
            </a:r>
            <a:endParaRPr lang="en-US" altLang="en-US" sz="4400" b="1">
              <a:solidFill>
                <a:schemeClr val="folHlink"/>
              </a:solidFill>
            </a:endParaRPr>
          </a:p>
        </p:txBody>
      </p:sp>
      <p:sp>
        <p:nvSpPr>
          <p:cNvPr id="239619" name="Rectangle 3">
            <a:extLst>
              <a:ext uri="{FF2B5EF4-FFF2-40B4-BE49-F238E27FC236}">
                <a16:creationId xmlns:a16="http://schemas.microsoft.com/office/drawing/2014/main" id="{C16E945B-ED45-F577-B53A-0E0A5A9E92D6}"/>
              </a:ext>
            </a:extLst>
          </p:cNvPr>
          <p:cNvSpPr>
            <a:spLocks noGrp="1" noChangeArrowheads="1"/>
          </p:cNvSpPr>
          <p:nvPr>
            <p:ph type="body" idx="1"/>
          </p:nvPr>
        </p:nvSpPr>
        <p:spPr bwMode="auto">
          <a:xfrm>
            <a:off x="514350" y="1268413"/>
            <a:ext cx="92583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lnSpc>
                <a:spcPct val="90000"/>
              </a:lnSpc>
              <a:buFontTx/>
              <a:buAutoNum type="arabicPeriod"/>
            </a:pPr>
            <a:r>
              <a:rPr lang="ar-SA" altLang="en-US" sz="2800" b="1"/>
              <a:t>إتاحة الفرصة للتلاميذ لممارسة نوع السلوك المتضمن في الهدف التربو</a:t>
            </a:r>
            <a:r>
              <a:rPr lang="ar-IQ" altLang="en-US" sz="2800" b="1"/>
              <a:t>ي</a:t>
            </a:r>
            <a:r>
              <a:rPr lang="ar-SA" altLang="en-US" sz="2800" b="1"/>
              <a:t>.</a:t>
            </a:r>
          </a:p>
          <a:p>
            <a:pPr marL="609600" indent="-609600" eaLnBrk="1" hangingPunct="1">
              <a:lnSpc>
                <a:spcPct val="90000"/>
              </a:lnSpc>
              <a:buFontTx/>
              <a:buAutoNum type="arabicPeriod"/>
            </a:pPr>
            <a:r>
              <a:rPr lang="ar-SA" altLang="en-US" sz="2800" b="1"/>
              <a:t>أن يحصل التلاميذ على الإشباع والرضا والإحساس بالذات عند مزاولتهم للسلوك المطلوب.</a:t>
            </a:r>
          </a:p>
          <a:p>
            <a:pPr marL="609600" indent="-609600" eaLnBrk="1" hangingPunct="1">
              <a:lnSpc>
                <a:spcPct val="90000"/>
              </a:lnSpc>
              <a:buFontTx/>
              <a:buAutoNum type="arabicPeriod"/>
            </a:pPr>
            <a:r>
              <a:rPr lang="ar-SA" altLang="en-US" sz="2800" b="1"/>
              <a:t>أن تتمشى المواقف مع قدرات واستعدادات التلاميذ بما يمكنهم من ممارسة أنشطتهم.</a:t>
            </a:r>
          </a:p>
          <a:p>
            <a:pPr marL="609600" indent="-609600" eaLnBrk="1" hangingPunct="1">
              <a:lnSpc>
                <a:spcPct val="90000"/>
              </a:lnSpc>
              <a:buFontTx/>
              <a:buAutoNum type="arabicPeriod"/>
            </a:pPr>
            <a:r>
              <a:rPr lang="ar-SA" altLang="en-US" sz="2800" b="1"/>
              <a:t>أن تتنوع مواقف النشاط التي تحقق نفس الأهداف لمواجهة الفروق الفردية.</a:t>
            </a:r>
          </a:p>
          <a:p>
            <a:pPr marL="609600" indent="-609600" eaLnBrk="1" hangingPunct="1">
              <a:lnSpc>
                <a:spcPct val="90000"/>
              </a:lnSpc>
              <a:buFontTx/>
              <a:buAutoNum type="arabicPeriod"/>
            </a:pPr>
            <a:r>
              <a:rPr lang="ar-SA" altLang="en-US" sz="2800" b="1"/>
              <a:t>يمكن استخدام نفس المواقف التعليمية لتحقيق أكثر من هدف.</a:t>
            </a:r>
          </a:p>
          <a:p>
            <a:pPr marL="609600" indent="-609600" eaLnBrk="1" hangingPunct="1">
              <a:lnSpc>
                <a:spcPct val="90000"/>
              </a:lnSpc>
              <a:buFontTx/>
              <a:buAutoNum type="arabicPeriod"/>
            </a:pPr>
            <a:r>
              <a:rPr lang="ar-SA" altLang="en-US" sz="2800" b="1"/>
              <a:t>أن تعمل هذه المواقف على استخدام النشاط الفرد</a:t>
            </a:r>
            <a:r>
              <a:rPr lang="ar-IQ" altLang="en-US" sz="2800" b="1"/>
              <a:t>ي</a:t>
            </a:r>
            <a:r>
              <a:rPr lang="ar-SA" altLang="en-US" sz="2800" b="1"/>
              <a:t> والجماع</a:t>
            </a:r>
            <a:r>
              <a:rPr lang="ar-IQ" altLang="en-US" sz="2800" b="1"/>
              <a:t>ي</a:t>
            </a:r>
            <a:r>
              <a:rPr lang="ar-SA" altLang="en-US" sz="2800" b="1"/>
              <a:t>.</a:t>
            </a:r>
          </a:p>
          <a:p>
            <a:pPr marL="609600" indent="-609600" eaLnBrk="1" hangingPunct="1">
              <a:lnSpc>
                <a:spcPct val="90000"/>
              </a:lnSpc>
              <a:buFontTx/>
              <a:buAutoNum type="arabicPeriod"/>
            </a:pPr>
            <a:r>
              <a:rPr lang="ar-SA" altLang="en-US" sz="2800" b="1"/>
              <a:t>أن تساعد على التخطيط المشترك بين المعلم والتلميذ.</a:t>
            </a:r>
          </a:p>
          <a:p>
            <a:pPr marL="609600" indent="-609600" eaLnBrk="1" hangingPunct="1">
              <a:lnSpc>
                <a:spcPct val="90000"/>
              </a:lnSpc>
              <a:buFontTx/>
              <a:buAutoNum type="arabicPeriod"/>
            </a:pPr>
            <a:r>
              <a:rPr lang="ar-SA" altLang="en-US" sz="2800" b="1"/>
              <a:t>أن ترتبط بحياة التلاميذ وثقافتهم وبيئتهم.</a:t>
            </a:r>
            <a:endParaRPr lang="en-US" altLang="en-US" sz="2800" b="1"/>
          </a:p>
        </p:txBody>
      </p:sp>
    </p:spTree>
  </p:cSld>
  <p:clrMapOvr>
    <a:masterClrMapping/>
  </p:clrMapOvr>
  <p:transition>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973915D4-C260-A168-8513-FCEA113E6C1C}"/>
              </a:ext>
            </a:extLst>
          </p:cNvPr>
          <p:cNvSpPr>
            <a:spLocks noChangeArrowheads="1"/>
          </p:cNvSpPr>
          <p:nvPr/>
        </p:nvSpPr>
        <p:spPr bwMode="auto">
          <a:xfrm>
            <a:off x="1182688" y="3136900"/>
            <a:ext cx="73247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r>
              <a:rPr lang="ar-SA" altLang="en-US" sz="6000"/>
              <a:t>حاجة المعلم لدراسة المناهج </a:t>
            </a:r>
            <a:endParaRPr lang="en-US" altLang="ar-EG" sz="6000"/>
          </a:p>
        </p:txBody>
      </p:sp>
    </p:spTree>
  </p:cSld>
  <p:clrMapOvr>
    <a:masterClrMapping/>
  </p:clrMapOvr>
  <p:transition>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30F3382-28E4-BC48-BB16-76DBCF0DB63B}"/>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u="sng"/>
              <a:t>عيوب استخدام الخبرات المباشرة ف</a:t>
            </a:r>
            <a:r>
              <a:rPr lang="ar-EG" altLang="en-US" b="1" u="sng"/>
              <a:t>ي</a:t>
            </a:r>
            <a:r>
              <a:rPr lang="ar-SA" altLang="en-US" b="1" u="sng"/>
              <a:t> التعلم </a:t>
            </a:r>
            <a:endParaRPr lang="en-US" altLang="en-US" b="1"/>
          </a:p>
        </p:txBody>
      </p:sp>
      <p:sp>
        <p:nvSpPr>
          <p:cNvPr id="29699" name="Rectangle 3">
            <a:extLst>
              <a:ext uri="{FF2B5EF4-FFF2-40B4-BE49-F238E27FC236}">
                <a16:creationId xmlns:a16="http://schemas.microsoft.com/office/drawing/2014/main" id="{F946E3A5-AE48-C6CC-CA09-31B4AA12A1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33400" indent="-533400" eaLnBrk="1" hangingPunct="1">
              <a:lnSpc>
                <a:spcPct val="90000"/>
              </a:lnSpc>
              <a:buFontTx/>
              <a:buAutoNum type="arabicPeriod"/>
            </a:pPr>
            <a:r>
              <a:rPr lang="ar-SA" altLang="en-US" sz="2800" b="1"/>
              <a:t>استغراق وقت طويل، كما أن كم</a:t>
            </a:r>
            <a:r>
              <a:rPr lang="ar-EG" altLang="en-US" sz="2800" b="1"/>
              <a:t>َّ</a:t>
            </a:r>
            <a:r>
              <a:rPr lang="ar-SA" altLang="en-US" sz="2800" b="1"/>
              <a:t> الخبرات البشرية يتزايد بسرعة هائلة يصعب على الفرد الإلمام بها..... ولذلك يصعب على مخطط</a:t>
            </a:r>
            <a:r>
              <a:rPr lang="ar-EG" altLang="en-US" sz="2800" b="1"/>
              <a:t>ي</a:t>
            </a:r>
            <a:r>
              <a:rPr lang="ar-SA" altLang="en-US" sz="2800" b="1"/>
              <a:t> المناهج أن يجعلوا عملية تعلم كل الخبرات بطريقة مباشرة.</a:t>
            </a:r>
          </a:p>
          <a:p>
            <a:pPr marL="533400" indent="-533400" eaLnBrk="1" hangingPunct="1">
              <a:lnSpc>
                <a:spcPct val="90000"/>
              </a:lnSpc>
              <a:buFontTx/>
              <a:buAutoNum type="arabicPeriod"/>
            </a:pPr>
            <a:r>
              <a:rPr lang="ar-SA" altLang="en-US" sz="2800" b="1"/>
              <a:t>تجعل الأجيال الحالية لا تستفيد بخبرات من سبقها من الأجيال، ومن هنا لن يحدث تطور في حياة البشر.</a:t>
            </a:r>
          </a:p>
          <a:p>
            <a:pPr marL="533400" indent="-533400" eaLnBrk="1" hangingPunct="1">
              <a:lnSpc>
                <a:spcPct val="90000"/>
              </a:lnSpc>
              <a:buFontTx/>
              <a:buAutoNum type="arabicPeriod"/>
            </a:pPr>
            <a:r>
              <a:rPr lang="ar-SA" altLang="en-US" sz="2800" b="1"/>
              <a:t>تحتاج – عند التعلم بها – إلى تمويل مادى كثير</a:t>
            </a:r>
            <a:r>
              <a:rPr lang="ar-EG" altLang="en-US" sz="2800" b="1"/>
              <a:t>ٍ</a:t>
            </a:r>
            <a:r>
              <a:rPr lang="ar-SA" altLang="en-US" sz="2800" b="1"/>
              <a:t>.</a:t>
            </a:r>
          </a:p>
          <a:p>
            <a:pPr marL="533400" indent="-533400" eaLnBrk="1" hangingPunct="1">
              <a:lnSpc>
                <a:spcPct val="90000"/>
              </a:lnSpc>
              <a:buFontTx/>
              <a:buAutoNum type="arabicPeriod"/>
            </a:pPr>
            <a:r>
              <a:rPr lang="ar-SA" altLang="en-US" sz="2800" b="1"/>
              <a:t>هناك مواقف قد يستحيل أن يتعلم بها الإنسان عن طريق الخبرات المباشرة – لصعوبة الوصول إلى أماكن المواقف – لخطورة المواقف – لذهابها مع الأحداث التاريخية</a:t>
            </a:r>
            <a:r>
              <a:rPr lang="ar-EG" altLang="en-US" sz="2800" b="1"/>
              <a:t>؛ </a:t>
            </a:r>
            <a:r>
              <a:rPr lang="ar-SA" altLang="en-US" sz="2800" b="1"/>
              <a:t>ص8</a:t>
            </a:r>
            <a:r>
              <a:rPr lang="ar-EG" altLang="en-US" sz="2800"/>
              <a:t>.</a:t>
            </a:r>
            <a:endParaRPr lang="en-US" altLang="en-US" sz="2800"/>
          </a:p>
        </p:txBody>
      </p:sp>
    </p:spTree>
  </p:cSld>
  <p:clrMapOvr>
    <a:masterClrMapping/>
  </p:clrMapOvr>
  <p:transition>
    <p:randomBar dir="vert"/>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AutoShape 2">
            <a:extLst>
              <a:ext uri="{FF2B5EF4-FFF2-40B4-BE49-F238E27FC236}">
                <a16:creationId xmlns:a16="http://schemas.microsoft.com/office/drawing/2014/main" id="{45537C51-900D-678C-CE0E-1F4BCDDB8A1E}"/>
              </a:ext>
            </a:extLst>
          </p:cNvPr>
          <p:cNvSpPr>
            <a:spLocks noChangeArrowheads="1"/>
          </p:cNvSpPr>
          <p:nvPr/>
        </p:nvSpPr>
        <p:spPr bwMode="auto">
          <a:xfrm>
            <a:off x="2406650" y="1196975"/>
            <a:ext cx="7751763" cy="5661025"/>
          </a:xfrm>
          <a:prstGeom prst="foldedCorner">
            <a:avLst>
              <a:gd name="adj" fmla="val 19958"/>
            </a:avLst>
          </a:prstGeom>
          <a:gradFill rotWithShape="0">
            <a:gsLst>
              <a:gs pos="0">
                <a:srgbClr val="FFCC66">
                  <a:gamma/>
                  <a:tint val="0"/>
                  <a:invGamma/>
                </a:srgbClr>
              </a:gs>
              <a:gs pos="100000">
                <a:srgbClr val="FFCC66"/>
              </a:gs>
            </a:gsLst>
            <a:lin ang="0" scaled="1"/>
          </a:gradFill>
          <a:ln>
            <a:noFill/>
          </a:ln>
          <a:effectLst>
            <a:outerShdw dist="107763" dir="13500000" algn="ctr" rotWithShape="0">
              <a:schemeClr val="bg2"/>
            </a:outerShdw>
          </a:effectLst>
        </p:spPr>
        <p:txBody>
          <a:bodyPr wrap="none" anchor="ctr"/>
          <a:lstStyle/>
          <a:p>
            <a:pPr algn="r" rtl="1" eaLnBrk="1" hangingPunct="1">
              <a:defRPr/>
            </a:pPr>
            <a:endParaRPr lang="ar-JO" altLang="en-US" dirty="0">
              <a:solidFill>
                <a:srgbClr val="666633"/>
              </a:solidFill>
              <a:effectLst>
                <a:outerShdw blurRad="38100" dist="38100" dir="2700000" algn="tl">
                  <a:srgbClr val="000000"/>
                </a:outerShdw>
              </a:effectLst>
              <a:cs typeface="+mn-cs"/>
            </a:endParaRPr>
          </a:p>
          <a:p>
            <a:pPr algn="r" rtl="1" eaLnBrk="1" hangingPunct="1">
              <a:defRPr/>
            </a:pPr>
            <a:r>
              <a:rPr lang="ar-JO" altLang="en-US" sz="5400" dirty="0">
                <a:solidFill>
                  <a:srgbClr val="666633"/>
                </a:solidFill>
                <a:effectLst>
                  <a:outerShdw blurRad="38100" dist="38100" dir="2700000" algn="tl">
                    <a:srgbClr val="000000"/>
                  </a:outerShdw>
                </a:effectLst>
                <a:cs typeface="+mn-cs"/>
              </a:rPr>
              <a:t>وأخيرًا</a:t>
            </a:r>
            <a:r>
              <a:rPr lang="ar-IQ" altLang="en-US" sz="5400" dirty="0">
                <a:solidFill>
                  <a:srgbClr val="666633"/>
                </a:solidFill>
                <a:effectLst>
                  <a:outerShdw blurRad="38100" dist="38100" dir="2700000" algn="tl">
                    <a:srgbClr val="000000"/>
                  </a:outerShdw>
                </a:effectLst>
                <a:cs typeface="+mn-cs"/>
              </a:rPr>
              <a:t> </a:t>
            </a:r>
            <a:r>
              <a:rPr lang="ar-JO" altLang="en-US" sz="5400" dirty="0">
                <a:solidFill>
                  <a:srgbClr val="666633"/>
                </a:solidFill>
                <a:effectLst>
                  <a:outerShdw blurRad="38100" dist="38100" dir="2700000" algn="tl">
                    <a:srgbClr val="000000"/>
                  </a:outerShdw>
                </a:effectLst>
                <a:cs typeface="+mn-cs"/>
              </a:rPr>
              <a:t>...</a:t>
            </a:r>
          </a:p>
          <a:p>
            <a:pPr algn="r" rtl="1" eaLnBrk="1" hangingPunct="1">
              <a:defRPr/>
            </a:pPr>
            <a:endParaRPr lang="ar-JO" altLang="en-US" sz="4800" dirty="0">
              <a:solidFill>
                <a:srgbClr val="669900"/>
              </a:solidFill>
              <a:effectLst>
                <a:outerShdw blurRad="38100" dist="38100" dir="2700000" algn="tl">
                  <a:srgbClr val="000000"/>
                </a:outerShdw>
              </a:effectLst>
              <a:cs typeface="+mn-cs"/>
            </a:endParaRPr>
          </a:p>
          <a:p>
            <a:pPr algn="r" rtl="1" eaLnBrk="1" hangingPunct="1">
              <a:buClr>
                <a:srgbClr val="CC9900"/>
              </a:buClr>
              <a:buFont typeface="Wingdings" panose="05000000000000000000" pitchFamily="2" charset="2"/>
              <a:buChar char="Ø"/>
              <a:defRPr/>
            </a:pPr>
            <a:r>
              <a:rPr lang="ar-JO" altLang="en-US" sz="2800" dirty="0">
                <a:solidFill>
                  <a:srgbClr val="669900"/>
                </a:solidFill>
                <a:effectLst>
                  <a:outerShdw blurRad="38100" dist="38100" dir="2700000" algn="tl">
                    <a:srgbClr val="000000"/>
                  </a:outerShdw>
                </a:effectLst>
                <a:cs typeface="+mn-cs"/>
              </a:rPr>
              <a:t> المعرفة كالمحبة تنمو بالمشاركة.</a:t>
            </a:r>
          </a:p>
          <a:p>
            <a:pPr algn="r" rtl="1" eaLnBrk="1" hangingPunct="1">
              <a:buClr>
                <a:srgbClr val="CC9900"/>
              </a:buClr>
              <a:buFont typeface="Wingdings" panose="05000000000000000000" pitchFamily="2" charset="2"/>
              <a:buChar char="Ø"/>
              <a:defRPr/>
            </a:pPr>
            <a:endParaRPr lang="ar-JO" altLang="en-US" sz="2800" dirty="0">
              <a:solidFill>
                <a:srgbClr val="669900"/>
              </a:solidFill>
              <a:effectLst>
                <a:outerShdw blurRad="38100" dist="38100" dir="2700000" algn="tl">
                  <a:srgbClr val="000000"/>
                </a:outerShdw>
              </a:effectLst>
              <a:cs typeface="+mn-cs"/>
            </a:endParaRPr>
          </a:p>
          <a:p>
            <a:pPr algn="r" rtl="1" eaLnBrk="1" hangingPunct="1">
              <a:buClr>
                <a:srgbClr val="CC9900"/>
              </a:buClr>
              <a:buFont typeface="Wingdings" panose="05000000000000000000" pitchFamily="2" charset="2"/>
              <a:buChar char="Ø"/>
              <a:defRPr/>
            </a:pPr>
            <a:r>
              <a:rPr lang="ar-JO" altLang="en-US" sz="2800" dirty="0">
                <a:solidFill>
                  <a:srgbClr val="669900"/>
                </a:solidFill>
                <a:effectLst>
                  <a:outerShdw blurRad="38100" dist="38100" dir="2700000" algn="tl">
                    <a:srgbClr val="000000"/>
                  </a:outerShdw>
                </a:effectLst>
                <a:cs typeface="+mn-cs"/>
              </a:rPr>
              <a:t> أنت ما تعرفه</a:t>
            </a:r>
            <a:r>
              <a:rPr lang="ar-IQ" altLang="en-US" sz="2800" dirty="0">
                <a:solidFill>
                  <a:srgbClr val="669900"/>
                </a:solidFill>
                <a:effectLst>
                  <a:outerShdw blurRad="38100" dist="38100" dir="2700000" algn="tl">
                    <a:srgbClr val="000000"/>
                  </a:outerShdw>
                </a:effectLst>
                <a:cs typeface="+mn-cs"/>
              </a:rPr>
              <a:t> </a:t>
            </a:r>
            <a:r>
              <a:rPr lang="ar-JO" altLang="en-US" sz="2800" dirty="0">
                <a:solidFill>
                  <a:srgbClr val="669900"/>
                </a:solidFill>
                <a:effectLst>
                  <a:outerShdw blurRad="38100" dist="38100" dir="2700000" algn="tl">
                    <a:srgbClr val="000000"/>
                  </a:outerShdw>
                </a:effectLst>
                <a:cs typeface="+mn-cs"/>
              </a:rPr>
              <a:t>... ما تعرفه هو ما تتعلمه</a:t>
            </a:r>
            <a:r>
              <a:rPr lang="ar-IQ" altLang="en-US" sz="2800" dirty="0">
                <a:solidFill>
                  <a:srgbClr val="669900"/>
                </a:solidFill>
                <a:effectLst>
                  <a:outerShdw blurRad="38100" dist="38100" dir="2700000" algn="tl">
                    <a:srgbClr val="000000"/>
                  </a:outerShdw>
                </a:effectLst>
                <a:cs typeface="+mn-cs"/>
              </a:rPr>
              <a:t>؛</a:t>
            </a:r>
            <a:r>
              <a:rPr lang="ar-JO" altLang="en-US" sz="2800" dirty="0">
                <a:solidFill>
                  <a:srgbClr val="669900"/>
                </a:solidFill>
                <a:effectLst>
                  <a:outerShdw blurRad="38100" dist="38100" dir="2700000" algn="tl">
                    <a:srgbClr val="000000"/>
                  </a:outerShdw>
                </a:effectLst>
                <a:cs typeface="+mn-cs"/>
              </a:rPr>
              <a:t> لذا احرص على التعلم</a:t>
            </a:r>
          </a:p>
          <a:p>
            <a:pPr algn="r" rtl="1" eaLnBrk="1" hangingPunct="1">
              <a:buClr>
                <a:srgbClr val="CC9900"/>
              </a:buClr>
              <a:buFont typeface="Wingdings" panose="05000000000000000000" pitchFamily="2" charset="2"/>
              <a:buNone/>
              <a:defRPr/>
            </a:pPr>
            <a:r>
              <a:rPr lang="ar-JO" altLang="en-US" sz="2800" dirty="0">
                <a:solidFill>
                  <a:srgbClr val="669900"/>
                </a:solidFill>
                <a:effectLst>
                  <a:outerShdw blurRad="38100" dist="38100" dir="2700000" algn="tl">
                    <a:srgbClr val="000000"/>
                  </a:outerShdw>
                </a:effectLst>
                <a:cs typeface="+mn-cs"/>
              </a:rPr>
              <a:t>     </a:t>
            </a:r>
            <a:r>
              <a:rPr lang="ar-EG" altLang="en-US" sz="2800" dirty="0">
                <a:solidFill>
                  <a:srgbClr val="669900"/>
                </a:solidFill>
                <a:effectLst>
                  <a:outerShdw blurRad="38100" dist="38100" dir="2700000" algn="tl">
                    <a:srgbClr val="000000"/>
                  </a:outerShdw>
                </a:effectLst>
                <a:cs typeface="Times New Roman" panose="02020603050405020304" pitchFamily="18" charset="0"/>
              </a:rPr>
              <a:t>باستمرار.</a:t>
            </a:r>
          </a:p>
          <a:p>
            <a:pPr algn="r" rtl="1" eaLnBrk="1" hangingPunct="1">
              <a:buClr>
                <a:srgbClr val="CC9900"/>
              </a:buClr>
              <a:buFont typeface="Wingdings" panose="05000000000000000000" pitchFamily="2" charset="2"/>
              <a:buNone/>
              <a:defRPr/>
            </a:pPr>
            <a:r>
              <a:rPr lang="ar-EG" altLang="en-US" sz="2800" dirty="0">
                <a:solidFill>
                  <a:srgbClr val="669900"/>
                </a:solidFill>
                <a:effectLst>
                  <a:outerShdw blurRad="38100" dist="38100" dir="2700000" algn="tl">
                    <a:srgbClr val="000000"/>
                  </a:outerShdw>
                </a:effectLst>
                <a:cs typeface="Times New Roman" panose="02020603050405020304" pitchFamily="18" charset="0"/>
              </a:rPr>
              <a:t>  </a:t>
            </a:r>
          </a:p>
          <a:p>
            <a:pPr algn="r" rtl="1" eaLnBrk="1" hangingPunct="1">
              <a:buClr>
                <a:srgbClr val="CC9900"/>
              </a:buClr>
              <a:buFont typeface="Wingdings" panose="05000000000000000000" pitchFamily="2" charset="2"/>
              <a:buNone/>
              <a:defRPr/>
            </a:pPr>
            <a:r>
              <a:rPr lang="ar-EG" altLang="en-US" sz="2800" dirty="0">
                <a:solidFill>
                  <a:schemeClr val="accent2"/>
                </a:solidFill>
                <a:effectLst>
                  <a:outerShdw blurRad="38100" dist="38100" dir="2700000" algn="tl">
                    <a:srgbClr val="000000"/>
                  </a:outerShdw>
                </a:effectLst>
                <a:cs typeface="Times New Roman" panose="02020603050405020304" pitchFamily="18" charset="0"/>
              </a:rPr>
              <a:t>                                                      أ.د فؤاد محمد موسى</a:t>
            </a:r>
            <a:endParaRPr lang="en-US" altLang="en-US" sz="2800" dirty="0">
              <a:solidFill>
                <a:schemeClr val="accent2"/>
              </a:solidFill>
              <a:effectLst>
                <a:outerShdw blurRad="38100" dist="38100" dir="2700000" algn="tl">
                  <a:srgbClr val="000000"/>
                </a:outerShdw>
              </a:effectLst>
              <a:cs typeface="Times New Roman" panose="02020603050405020304" pitchFamily="18" charset="0"/>
            </a:endParaRPr>
          </a:p>
          <a:p>
            <a:pPr algn="r" rtl="1" eaLnBrk="1" hangingPunct="1">
              <a:defRPr/>
            </a:pPr>
            <a:endParaRPr lang="en-US" altLang="en-US" sz="2800" dirty="0">
              <a:solidFill>
                <a:schemeClr val="accent2"/>
              </a:solidFill>
              <a:effectLst>
                <a:outerShdw blurRad="38100" dist="38100" dir="2700000" algn="tl">
                  <a:srgbClr val="000000"/>
                </a:outerShdw>
              </a:effectLst>
              <a:cs typeface="+mn-cs"/>
            </a:endParaRPr>
          </a:p>
        </p:txBody>
      </p:sp>
      <p:pic>
        <p:nvPicPr>
          <p:cNvPr id="342038" name="Picture 22" descr="THA00042">
            <a:extLst>
              <a:ext uri="{FF2B5EF4-FFF2-40B4-BE49-F238E27FC236}">
                <a16:creationId xmlns:a16="http://schemas.microsoft.com/office/drawing/2014/main" id="{FFFDCF48-4C08-780B-6D66-455BBBFEC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96975"/>
            <a:ext cx="2322513" cy="5661025"/>
          </a:xfrm>
          <a:prstGeom prst="rect">
            <a:avLst/>
          </a:prstGeom>
          <a:noFill/>
          <a:ln>
            <a:noFill/>
          </a:ln>
          <a:effectLst>
            <a:outerShdw dist="107763" dir="135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2040" name="Group 24">
            <a:extLst>
              <a:ext uri="{FF2B5EF4-FFF2-40B4-BE49-F238E27FC236}">
                <a16:creationId xmlns:a16="http://schemas.microsoft.com/office/drawing/2014/main" id="{0DC097F3-C9FC-53A6-F1CE-68B461C81BC5}"/>
              </a:ext>
            </a:extLst>
          </p:cNvPr>
          <p:cNvGrpSpPr>
            <a:grpSpLocks/>
          </p:cNvGrpSpPr>
          <p:nvPr/>
        </p:nvGrpSpPr>
        <p:grpSpPr bwMode="auto">
          <a:xfrm>
            <a:off x="3271838" y="3403600"/>
            <a:ext cx="2057400" cy="482600"/>
            <a:chOff x="4320" y="2144"/>
            <a:chExt cx="1296" cy="304"/>
          </a:xfrm>
        </p:grpSpPr>
        <p:sp>
          <p:nvSpPr>
            <p:cNvPr id="241670" name="AutoShape 3">
              <a:extLst>
                <a:ext uri="{FF2B5EF4-FFF2-40B4-BE49-F238E27FC236}">
                  <a16:creationId xmlns:a16="http://schemas.microsoft.com/office/drawing/2014/main" id="{0F9B3BD3-42BF-77E5-AAB0-283023FB6C1C}"/>
                </a:ext>
              </a:extLst>
            </p:cNvPr>
            <p:cNvSpPr>
              <a:spLocks noChangeArrowheads="1"/>
            </p:cNvSpPr>
            <p:nvPr/>
          </p:nvSpPr>
          <p:spPr bwMode="auto">
            <a:xfrm>
              <a:off x="4752"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41671" name="AutoShape 4">
              <a:extLst>
                <a:ext uri="{FF2B5EF4-FFF2-40B4-BE49-F238E27FC236}">
                  <a16:creationId xmlns:a16="http://schemas.microsoft.com/office/drawing/2014/main" id="{C6A8AFF6-EBE2-5FE4-8C3A-588A525E4CC6}"/>
                </a:ext>
              </a:extLst>
            </p:cNvPr>
            <p:cNvSpPr>
              <a:spLocks noChangeArrowheads="1"/>
            </p:cNvSpPr>
            <p:nvPr/>
          </p:nvSpPr>
          <p:spPr bwMode="auto">
            <a:xfrm>
              <a:off x="4320"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41672" name="AutoShape 11">
              <a:extLst>
                <a:ext uri="{FF2B5EF4-FFF2-40B4-BE49-F238E27FC236}">
                  <a16:creationId xmlns:a16="http://schemas.microsoft.com/office/drawing/2014/main" id="{BC1A94E6-F8CE-E3A7-FF10-ACD81B425CBE}"/>
                </a:ext>
              </a:extLst>
            </p:cNvPr>
            <p:cNvSpPr>
              <a:spLocks noChangeArrowheads="1"/>
            </p:cNvSpPr>
            <p:nvPr/>
          </p:nvSpPr>
          <p:spPr bwMode="auto">
            <a:xfrm>
              <a:off x="5184"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41673" name="AutoShape 13">
              <a:extLst>
                <a:ext uri="{FF2B5EF4-FFF2-40B4-BE49-F238E27FC236}">
                  <a16:creationId xmlns:a16="http://schemas.microsoft.com/office/drawing/2014/main" id="{D45906D7-4060-0A93-8B37-E8E31F3AC011}"/>
                </a:ext>
              </a:extLst>
            </p:cNvPr>
            <p:cNvSpPr>
              <a:spLocks noChangeArrowheads="1"/>
            </p:cNvSpPr>
            <p:nvPr/>
          </p:nvSpPr>
          <p:spPr bwMode="auto">
            <a:xfrm>
              <a:off x="4896"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41674" name="AutoShape 14">
              <a:extLst>
                <a:ext uri="{FF2B5EF4-FFF2-40B4-BE49-F238E27FC236}">
                  <a16:creationId xmlns:a16="http://schemas.microsoft.com/office/drawing/2014/main" id="{91A98351-2C79-0C3E-929A-2614EF637F6C}"/>
                </a:ext>
              </a:extLst>
            </p:cNvPr>
            <p:cNvSpPr>
              <a:spLocks noChangeArrowheads="1"/>
            </p:cNvSpPr>
            <p:nvPr/>
          </p:nvSpPr>
          <p:spPr bwMode="auto">
            <a:xfrm>
              <a:off x="4464"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41675" name="AutoShape 21">
              <a:extLst>
                <a:ext uri="{FF2B5EF4-FFF2-40B4-BE49-F238E27FC236}">
                  <a16:creationId xmlns:a16="http://schemas.microsoft.com/office/drawing/2014/main" id="{8297B06A-F26D-3099-2356-6F3565D7882C}"/>
                </a:ext>
              </a:extLst>
            </p:cNvPr>
            <p:cNvSpPr>
              <a:spLocks noChangeArrowheads="1"/>
            </p:cNvSpPr>
            <p:nvPr/>
          </p:nvSpPr>
          <p:spPr bwMode="auto">
            <a:xfrm>
              <a:off x="5328" y="2160"/>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grpSp>
      <p:pic>
        <p:nvPicPr>
          <p:cNvPr id="241669" name="Audio 1">
            <a:hlinkClick r:id="" action="ppaction://media"/>
            <a:extLst>
              <a:ext uri="{FF2B5EF4-FFF2-40B4-BE49-F238E27FC236}">
                <a16:creationId xmlns:a16="http://schemas.microsoft.com/office/drawing/2014/main" id="{ABAE63D8-B9D6-C6E8-4E30-317233673E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61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66916">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42038"/>
                                        </p:tgtEl>
                                        <p:attrNameLst>
                                          <p:attrName>style.visibility</p:attrName>
                                        </p:attrNameLst>
                                      </p:cBhvr>
                                      <p:to>
                                        <p:strVal val="visible"/>
                                      </p:to>
                                    </p:set>
                                    <p:animEffect transition="in" filter="wedge">
                                      <p:cBhvr>
                                        <p:cTn id="7" dur="2000"/>
                                        <p:tgtEl>
                                          <p:spTgt spid="3420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342040"/>
                                        </p:tgtEl>
                                        <p:attrNameLst>
                                          <p:attrName>style.visibility</p:attrName>
                                        </p:attrNameLst>
                                      </p:cBhvr>
                                      <p:to>
                                        <p:strVal val="visible"/>
                                      </p:to>
                                    </p:set>
                                    <p:anim calcmode="lin" valueType="num">
                                      <p:cBhvr>
                                        <p:cTn id="12" dur="500" fill="hold"/>
                                        <p:tgtEl>
                                          <p:spTgt spid="342040"/>
                                        </p:tgtEl>
                                        <p:attrNameLst>
                                          <p:attrName>ppt_w</p:attrName>
                                        </p:attrNameLst>
                                      </p:cBhvr>
                                      <p:tavLst>
                                        <p:tav tm="0">
                                          <p:val>
                                            <p:fltVal val="0"/>
                                          </p:val>
                                        </p:tav>
                                        <p:tav tm="100000">
                                          <p:val>
                                            <p:strVal val="#ppt_w"/>
                                          </p:val>
                                        </p:tav>
                                      </p:tavLst>
                                    </p:anim>
                                    <p:anim calcmode="lin" valueType="num">
                                      <p:cBhvr>
                                        <p:cTn id="13" dur="500" fill="hold"/>
                                        <p:tgtEl>
                                          <p:spTgt spid="342040"/>
                                        </p:tgtEl>
                                        <p:attrNameLst>
                                          <p:attrName>ppt_h</p:attrName>
                                        </p:attrNameLst>
                                      </p:cBhvr>
                                      <p:tavLst>
                                        <p:tav tm="0">
                                          <p:val>
                                            <p:fltVal val="0"/>
                                          </p:val>
                                        </p:tav>
                                        <p:tav tm="100000">
                                          <p:val>
                                            <p:strVal val="#ppt_h"/>
                                          </p:val>
                                        </p:tav>
                                      </p:tavLst>
                                    </p:anim>
                                    <p:anim calcmode="lin" valueType="num">
                                      <p:cBhvr>
                                        <p:cTn id="14" dur="500" fill="hold"/>
                                        <p:tgtEl>
                                          <p:spTgt spid="342040"/>
                                        </p:tgtEl>
                                        <p:attrNameLst>
                                          <p:attrName>style.rotation</p:attrName>
                                        </p:attrNameLst>
                                      </p:cBhvr>
                                      <p:tavLst>
                                        <p:tav tm="0">
                                          <p:val>
                                            <p:fltVal val="360"/>
                                          </p:val>
                                        </p:tav>
                                        <p:tav tm="100000">
                                          <p:val>
                                            <p:fltVal val="0"/>
                                          </p:val>
                                        </p:tav>
                                      </p:tavLst>
                                    </p:anim>
                                    <p:animEffect transition="in" filter="fade">
                                      <p:cBhvr>
                                        <p:cTn id="15" dur="500"/>
                                        <p:tgtEl>
                                          <p:spTgt spid="34204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342018"/>
                                        </p:tgtEl>
                                        <p:attrNameLst>
                                          <p:attrName>style.visibility</p:attrName>
                                        </p:attrNameLst>
                                      </p:cBhvr>
                                      <p:to>
                                        <p:strVal val="visible"/>
                                      </p:to>
                                    </p:set>
                                    <p:animEffect transition="in" filter="circle(in)">
                                      <p:cBhvr>
                                        <p:cTn id="20" dur="2000"/>
                                        <p:tgtEl>
                                          <p:spTgt spid="342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animBg="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a:extLst>
              <a:ext uri="{FF2B5EF4-FFF2-40B4-BE49-F238E27FC236}">
                <a16:creationId xmlns:a16="http://schemas.microsoft.com/office/drawing/2014/main" id="{75D081DA-7889-EDFF-C94C-3ECE2095EFBD}"/>
              </a:ext>
            </a:extLst>
          </p:cNvPr>
          <p:cNvSpPr txBox="1">
            <a:spLocks noChangeArrowheads="1"/>
          </p:cNvSpPr>
          <p:nvPr/>
        </p:nvSpPr>
        <p:spPr bwMode="auto">
          <a:xfrm>
            <a:off x="3054350" y="2419350"/>
            <a:ext cx="5184775" cy="352425"/>
          </a:xfrm>
          <a:prstGeom prst="rect">
            <a:avLst/>
          </a:prstGeom>
          <a:noFill/>
          <a:ln>
            <a:noFill/>
          </a:ln>
          <a:effectLst/>
        </p:spPr>
        <p:txBody>
          <a:bodyPr>
            <a:spAutoFit/>
          </a:bodyPr>
          <a:lstStyle>
            <a:lvl1pPr>
              <a:defRPr sz="3200" b="1">
                <a:solidFill>
                  <a:schemeClr val="tx1"/>
                </a:solidFill>
                <a:latin typeface="Times New Roman" pitchFamily="18" charset="0"/>
                <a:cs typeface="Arial" charset="0"/>
              </a:defRPr>
            </a:lvl1pPr>
            <a:lvl2pPr marL="742950" indent="-285750">
              <a:defRPr sz="3200" b="1">
                <a:solidFill>
                  <a:schemeClr val="tx1"/>
                </a:solidFill>
                <a:latin typeface="Times New Roman" pitchFamily="18" charset="0"/>
                <a:cs typeface="Arial" charset="0"/>
              </a:defRPr>
            </a:lvl2pPr>
            <a:lvl3pPr marL="1143000" indent="-228600">
              <a:defRPr sz="3200" b="1">
                <a:solidFill>
                  <a:schemeClr val="tx1"/>
                </a:solidFill>
                <a:latin typeface="Times New Roman" pitchFamily="18" charset="0"/>
                <a:cs typeface="Arial" charset="0"/>
              </a:defRPr>
            </a:lvl3pPr>
            <a:lvl4pPr marL="1600200" indent="-228600">
              <a:defRPr sz="3200" b="1">
                <a:solidFill>
                  <a:schemeClr val="tx1"/>
                </a:solidFill>
                <a:latin typeface="Times New Roman" pitchFamily="18" charset="0"/>
                <a:cs typeface="Arial" charset="0"/>
              </a:defRPr>
            </a:lvl4pPr>
            <a:lvl5pPr marL="2057400" indent="-228600">
              <a:defRPr sz="32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32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32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32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3200" b="1">
                <a:solidFill>
                  <a:schemeClr val="tx1"/>
                </a:solidFill>
                <a:latin typeface="Times New Roman" pitchFamily="18" charset="0"/>
                <a:cs typeface="Arial" charset="0"/>
              </a:defRPr>
            </a:lvl9pPr>
          </a:lstStyle>
          <a:p>
            <a:pPr algn="ctr" rtl="1" eaLnBrk="1" hangingPunct="1">
              <a:spcBef>
                <a:spcPct val="50000"/>
              </a:spcBef>
              <a:defRPr/>
            </a:pPr>
            <a:endParaRPr lang="en-US" altLang="en-US" sz="1688">
              <a:cs typeface="Times New Roman" pitchFamily="18" charset="0"/>
            </a:endParaRPr>
          </a:p>
        </p:txBody>
      </p:sp>
      <p:sp>
        <p:nvSpPr>
          <p:cNvPr id="280581" name="Text Box 5" descr="Purple mesh">
            <a:extLst>
              <a:ext uri="{FF2B5EF4-FFF2-40B4-BE49-F238E27FC236}">
                <a16:creationId xmlns:a16="http://schemas.microsoft.com/office/drawing/2014/main" id="{1D07FE20-B465-81F6-683A-1B0BD956DE77}"/>
              </a:ext>
            </a:extLst>
          </p:cNvPr>
          <p:cNvSpPr txBox="1">
            <a:spLocks noChangeArrowheads="1"/>
          </p:cNvSpPr>
          <p:nvPr/>
        </p:nvSpPr>
        <p:spPr bwMode="auto">
          <a:xfrm>
            <a:off x="319088" y="1423988"/>
            <a:ext cx="9648825" cy="1495425"/>
          </a:xfrm>
          <a:prstGeom prst="rect">
            <a:avLst/>
          </a:prstGeom>
          <a:blipFill dpi="0" rotWithShape="1">
            <a:blip r:embed="rId4"/>
            <a:srcRect/>
            <a:tile tx="0" ty="0" sx="100000" sy="100000" flip="none" algn="tl"/>
          </a:blipFill>
          <a:ln w="9525">
            <a:miter lim="800000"/>
            <a:headEnd/>
            <a:tailEnd/>
          </a:ln>
          <a:effectLst/>
          <a:scene3d>
            <a:camera prst="legacyPerspectiveBottom"/>
            <a:lightRig rig="legacyFlat3" dir="t"/>
          </a:scene3d>
          <a:sp3d extrusionH="121893000" prstMaterial="legacyMatte">
            <a:bevelT w="13500" h="13500" prst="angle"/>
            <a:bevelB w="13500" h="13500" prst="angle"/>
            <a:extrusionClr>
              <a:srgbClr val="9900CC"/>
            </a:extrusionClr>
          </a:sp3d>
        </p:spPr>
        <p:txBody>
          <a:bodyPr>
            <a:spAutoFit/>
            <a:flatTx/>
          </a:bodyPr>
          <a:lstStyle>
            <a:lvl1pPr>
              <a:defRPr sz="3200" b="1">
                <a:solidFill>
                  <a:schemeClr val="tx1"/>
                </a:solidFill>
                <a:latin typeface="Times New Roman" pitchFamily="18" charset="0"/>
                <a:cs typeface="Arial" charset="0"/>
              </a:defRPr>
            </a:lvl1pPr>
            <a:lvl2pPr marL="742950" indent="-285750">
              <a:defRPr sz="3200" b="1">
                <a:solidFill>
                  <a:schemeClr val="tx1"/>
                </a:solidFill>
                <a:latin typeface="Times New Roman" pitchFamily="18" charset="0"/>
                <a:cs typeface="Arial" charset="0"/>
              </a:defRPr>
            </a:lvl2pPr>
            <a:lvl3pPr marL="1143000" indent="-228600">
              <a:defRPr sz="3200" b="1">
                <a:solidFill>
                  <a:schemeClr val="tx1"/>
                </a:solidFill>
                <a:latin typeface="Times New Roman" pitchFamily="18" charset="0"/>
                <a:cs typeface="Arial" charset="0"/>
              </a:defRPr>
            </a:lvl3pPr>
            <a:lvl4pPr marL="1600200" indent="-228600">
              <a:defRPr sz="3200" b="1">
                <a:solidFill>
                  <a:schemeClr val="tx1"/>
                </a:solidFill>
                <a:latin typeface="Times New Roman" pitchFamily="18" charset="0"/>
                <a:cs typeface="Arial" charset="0"/>
              </a:defRPr>
            </a:lvl4pPr>
            <a:lvl5pPr marL="2057400" indent="-228600">
              <a:defRPr sz="32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32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32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32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3200" b="1">
                <a:solidFill>
                  <a:schemeClr val="tx1"/>
                </a:solidFill>
                <a:latin typeface="Times New Roman" pitchFamily="18" charset="0"/>
                <a:cs typeface="Arial" charset="0"/>
              </a:defRPr>
            </a:lvl9pPr>
          </a:lstStyle>
          <a:p>
            <a:pPr algn="ctr" rtl="1" eaLnBrk="1" hangingPunct="1">
              <a:spcBef>
                <a:spcPct val="50000"/>
              </a:spcBef>
              <a:defRPr/>
            </a:pPr>
            <a:r>
              <a:rPr lang="ar-EG" altLang="en-US" sz="4557" dirty="0">
                <a:solidFill>
                  <a:srgbClr val="FFFF66"/>
                </a:solidFill>
                <a:cs typeface="Times New Roman" pitchFamily="18" charset="0"/>
              </a:rPr>
              <a:t>التقويم أحد عناصر المنهج الدراسي من المنظور الإسلامي</a:t>
            </a:r>
            <a:endParaRPr lang="ar-SA" altLang="en-US" sz="4050" dirty="0">
              <a:solidFill>
                <a:srgbClr val="FFFF66"/>
              </a:solidFill>
            </a:endParaRPr>
          </a:p>
        </p:txBody>
      </p:sp>
      <p:sp>
        <p:nvSpPr>
          <p:cNvPr id="280583" name="Text Box 7" descr="Walnut">
            <a:extLst>
              <a:ext uri="{FF2B5EF4-FFF2-40B4-BE49-F238E27FC236}">
                <a16:creationId xmlns:a16="http://schemas.microsoft.com/office/drawing/2014/main" id="{33E9A64B-C4CF-398A-07E0-1A810DEFB4C1}"/>
              </a:ext>
            </a:extLst>
          </p:cNvPr>
          <p:cNvSpPr txBox="1">
            <a:spLocks noChangeArrowheads="1"/>
          </p:cNvSpPr>
          <p:nvPr/>
        </p:nvSpPr>
        <p:spPr bwMode="auto">
          <a:xfrm>
            <a:off x="247650" y="3246438"/>
            <a:ext cx="9791700" cy="1495425"/>
          </a:xfrm>
          <a:prstGeom prst="rect">
            <a:avLst/>
          </a:prstGeom>
          <a:blipFill dpi="0" rotWithShape="1">
            <a:blip r:embed="rId5"/>
            <a:srcRect/>
            <a:tile tx="0" ty="0" sx="100000" sy="100000" flip="none" algn="tl"/>
          </a:blipFill>
          <a:ln w="12700" cap="sq">
            <a:solidFill>
              <a:srgbClr val="99FF66"/>
            </a:solidFill>
            <a:miter lim="800000"/>
            <a:headEnd type="none" w="sm" len="sm"/>
            <a:tailEnd type="none" w="sm" len="sm"/>
          </a:ln>
          <a:effectLst/>
        </p:spPr>
        <p:txBody>
          <a:bodyPr>
            <a:spAutoFit/>
          </a:bodyPr>
          <a:lstStyle/>
          <a:p>
            <a:pPr algn="ctr" rtl="1" eaLnBrk="1" hangingPunct="1">
              <a:defRPr/>
            </a:pPr>
            <a:r>
              <a:rPr lang="ar-EG" altLang="en-US" sz="3375" dirty="0">
                <a:solidFill>
                  <a:srgbClr val="FFFF66"/>
                </a:solidFill>
                <a:effectLst>
                  <a:outerShdw blurRad="38100" dist="38100" dir="2700000" algn="tl">
                    <a:srgbClr val="000000"/>
                  </a:outerShdw>
                </a:effectLst>
                <a:cs typeface="Times New Roman" panose="02020603050405020304" pitchFamily="18" charset="0"/>
              </a:rPr>
              <a:t>الأستاذ الدكتور/ فؤاد موسى عبد العال</a:t>
            </a:r>
          </a:p>
          <a:p>
            <a:pPr algn="ctr" rtl="1" eaLnBrk="1" hangingPunct="1">
              <a:defRPr/>
            </a:pPr>
            <a:r>
              <a:rPr lang="ar-EG" altLang="en-US" sz="3038" dirty="0">
                <a:solidFill>
                  <a:srgbClr val="99FF66"/>
                </a:solidFill>
                <a:effectLst>
                  <a:outerShdw blurRad="38100" dist="38100" dir="2700000" algn="tl">
                    <a:srgbClr val="000000"/>
                  </a:outerShdw>
                </a:effectLst>
                <a:cs typeface="Traditional Arabic" panose="02020603050405020304" pitchFamily="18" charset="-78"/>
              </a:rPr>
              <a:t>أستاذ المناهج وطرق التدريس ورئيس قسم المناهج وطرق التدريس</a:t>
            </a:r>
          </a:p>
          <a:p>
            <a:pPr algn="ctr" rtl="1" eaLnBrk="1" hangingPunct="1">
              <a:defRPr/>
            </a:pPr>
            <a:r>
              <a:rPr lang="ar-EG" altLang="en-US" sz="2700" dirty="0">
                <a:solidFill>
                  <a:schemeClr val="bg1"/>
                </a:solidFill>
                <a:effectLst>
                  <a:outerShdw blurRad="38100" dist="38100" dir="2700000" algn="tl">
                    <a:srgbClr val="000000"/>
                  </a:outerShdw>
                </a:effectLst>
                <a:cs typeface="Times New Roman" panose="02020603050405020304" pitchFamily="18" charset="0"/>
              </a:rPr>
              <a:t>كلية التربية – جامعة المنصورة</a:t>
            </a:r>
            <a:endParaRPr lang="en-US" altLang="en-US" sz="2700" dirty="0">
              <a:solidFill>
                <a:schemeClr val="bg1"/>
              </a:solidFill>
              <a:effectLst>
                <a:outerShdw blurRad="38100" dist="38100" dir="2700000" algn="tl">
                  <a:srgbClr val="000000"/>
                </a:outerShdw>
              </a:effectLst>
              <a:cs typeface="Times New Roman" panose="02020603050405020304" pitchFamily="18" charset="0"/>
            </a:endParaRPr>
          </a:p>
        </p:txBody>
      </p:sp>
      <p:pic>
        <p:nvPicPr>
          <p:cNvPr id="243717" name="Audio 1">
            <a:hlinkClick r:id="" action="ppaction://media"/>
            <a:extLst>
              <a:ext uri="{FF2B5EF4-FFF2-40B4-BE49-F238E27FC236}">
                <a16:creationId xmlns:a16="http://schemas.microsoft.com/office/drawing/2014/main" id="{5BEA32F5-3DB6-C505-2C3D-DDBFF998D8B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61500" y="5626100"/>
            <a:ext cx="609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420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0581"/>
                                        </p:tgtEl>
                                        <p:attrNameLst>
                                          <p:attrName>style.visibility</p:attrName>
                                        </p:attrNameLst>
                                      </p:cBhvr>
                                      <p:to>
                                        <p:strVal val="visible"/>
                                      </p:to>
                                    </p:set>
                                    <p:anim calcmode="lin" valueType="num">
                                      <p:cBhvr additive="base">
                                        <p:cTn id="7" dur="500" fill="hold"/>
                                        <p:tgtEl>
                                          <p:spTgt spid="280581"/>
                                        </p:tgtEl>
                                        <p:attrNameLst>
                                          <p:attrName>ppt_x</p:attrName>
                                        </p:attrNameLst>
                                      </p:cBhvr>
                                      <p:tavLst>
                                        <p:tav tm="0">
                                          <p:val>
                                            <p:strVal val="#ppt_x"/>
                                          </p:val>
                                        </p:tav>
                                        <p:tav tm="100000">
                                          <p:val>
                                            <p:strVal val="#ppt_x"/>
                                          </p:val>
                                        </p:tav>
                                      </p:tavLst>
                                    </p:anim>
                                    <p:anim calcmode="lin" valueType="num">
                                      <p:cBhvr additive="base">
                                        <p:cTn id="8" dur="500" fill="hold"/>
                                        <p:tgtEl>
                                          <p:spTgt spid="2805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80583"/>
                                        </p:tgtEl>
                                        <p:attrNameLst>
                                          <p:attrName>style.visibility</p:attrName>
                                        </p:attrNameLst>
                                      </p:cBhvr>
                                      <p:to>
                                        <p:strVal val="visible"/>
                                      </p:to>
                                    </p:set>
                                    <p:animEffect transition="in" filter="blinds(horizontal)">
                                      <p:cBhvr>
                                        <p:cTn id="13" dur="500"/>
                                        <p:tgtEl>
                                          <p:spTgt spid="280583"/>
                                        </p:tgtEl>
                                      </p:cBhvr>
                                    </p:animEffect>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1" grpId="0" animBg="1"/>
      <p:bldP spid="280583"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243D1C2-267B-4595-0F56-13210599ED86}"/>
              </a:ext>
            </a:extLst>
          </p:cNvPr>
          <p:cNvSpPr>
            <a:spLocks noGrp="1"/>
          </p:cNvSpPr>
          <p:nvPr>
            <p:ph type="title"/>
          </p:nvPr>
        </p:nvSpPr>
        <p:spPr>
          <a:xfrm>
            <a:off x="1882775" y="815975"/>
            <a:ext cx="6521450" cy="1003300"/>
          </a:xfrm>
          <a:solidFill>
            <a:schemeClr val="dk1">
              <a:alpha val="50000"/>
            </a:schemeClr>
          </a:solidFill>
        </p:spPr>
        <p:style>
          <a:lnRef idx="0">
            <a:scrgbClr r="0" g="0" b="0"/>
          </a:lnRef>
          <a:fillRef idx="0">
            <a:scrgbClr r="0" g="0" b="0"/>
          </a:fillRef>
          <a:effectRef idx="0">
            <a:scrgbClr r="0" g="0" b="0"/>
          </a:effectRef>
          <a:fontRef idx="minor">
            <a:schemeClr val="lt1"/>
          </a:fontRef>
        </p:style>
        <p:txBody>
          <a:bodyPr/>
          <a:lstStyle/>
          <a:p>
            <a:pPr>
              <a:defRPr/>
            </a:pPr>
            <a:r>
              <a:rPr lang="ar-SA" b="1" u="sng" dirty="0">
                <a:solidFill>
                  <a:srgbClr val="FF0000"/>
                </a:solidFill>
              </a:rPr>
              <a:t>الفصل الرابع</a:t>
            </a:r>
            <a:r>
              <a:rPr lang="ar-IQ" b="1" u="sng" dirty="0">
                <a:solidFill>
                  <a:srgbClr val="FF0000"/>
                </a:solidFill>
              </a:rPr>
              <a:t>:</a:t>
            </a:r>
            <a:r>
              <a:rPr lang="ar-SA" b="1" u="sng" dirty="0">
                <a:solidFill>
                  <a:srgbClr val="FF0000"/>
                </a:solidFill>
              </a:rPr>
              <a:t> تقويم المناهج</a:t>
            </a:r>
            <a:r>
              <a:rPr lang="ar-SA" u="sng" dirty="0">
                <a:solidFill>
                  <a:schemeClr val="accent3">
                    <a:lumMod val="75000"/>
                  </a:schemeClr>
                </a:solidFill>
              </a:rPr>
              <a:t> </a:t>
            </a:r>
            <a:endParaRPr lang="ar-EG" u="sng" dirty="0">
              <a:solidFill>
                <a:schemeClr val="accent3">
                  <a:lumMod val="75000"/>
                </a:schemeClr>
              </a:solidFill>
            </a:endParaRPr>
          </a:p>
        </p:txBody>
      </p:sp>
      <p:sp>
        <p:nvSpPr>
          <p:cNvPr id="3" name="عنصر نائب للمحتوى 2">
            <a:extLst>
              <a:ext uri="{FF2B5EF4-FFF2-40B4-BE49-F238E27FC236}">
                <a16:creationId xmlns:a16="http://schemas.microsoft.com/office/drawing/2014/main" id="{A49E8666-CFA9-5135-8598-6E139E562D20}"/>
              </a:ext>
            </a:extLst>
          </p:cNvPr>
          <p:cNvSpPr>
            <a:spLocks noGrp="1"/>
          </p:cNvSpPr>
          <p:nvPr>
            <p:ph idx="1"/>
          </p:nvPr>
        </p:nvSpPr>
        <p:spPr>
          <a:xfrm>
            <a:off x="1882775" y="2352675"/>
            <a:ext cx="6337300" cy="3689350"/>
          </a:xfrm>
        </p:spPr>
        <p:txBody>
          <a:bodyPr>
            <a:noAutofit/>
          </a:bodyPr>
          <a:lstStyle/>
          <a:p>
            <a:pPr>
              <a:defRPr/>
            </a:pPr>
            <a:r>
              <a:rPr lang="ar-SA" sz="3713" dirty="0"/>
              <a:t>يعد تقويم المناهج من العناصر الأساسية التي تؤثر تأثير</a:t>
            </a:r>
            <a:r>
              <a:rPr lang="ar-IQ" sz="3713" dirty="0"/>
              <a:t>ً</a:t>
            </a:r>
            <a:r>
              <a:rPr lang="ar-SA" sz="3713" dirty="0"/>
              <a:t>ا واضح</a:t>
            </a:r>
            <a:r>
              <a:rPr lang="ar-IQ" sz="3713" dirty="0"/>
              <a:t>ًا</a:t>
            </a:r>
            <a:r>
              <a:rPr lang="ar-SA" sz="3713" dirty="0"/>
              <a:t> ومباشر</a:t>
            </a:r>
            <a:r>
              <a:rPr lang="ar-IQ" sz="3713" dirty="0"/>
              <a:t>ًا</a:t>
            </a:r>
            <a:r>
              <a:rPr lang="ar-SA" sz="3713" dirty="0"/>
              <a:t> ف</a:t>
            </a:r>
            <a:r>
              <a:rPr lang="ar-IQ" sz="3713" dirty="0"/>
              <a:t>ي</a:t>
            </a:r>
            <a:r>
              <a:rPr lang="ar-SA" sz="3713" dirty="0"/>
              <a:t> المرحلة التعليمية فهو ي</a:t>
            </a:r>
            <a:r>
              <a:rPr lang="ar-IQ" sz="3713" dirty="0"/>
              <a:t>ؤ</a:t>
            </a:r>
            <a:r>
              <a:rPr lang="ar-SA" sz="3713" dirty="0"/>
              <a:t>ثر</a:t>
            </a:r>
            <a:r>
              <a:rPr lang="ar-IQ" sz="3713" dirty="0"/>
              <a:t> </a:t>
            </a:r>
            <a:r>
              <a:rPr lang="ar-SA" sz="3713" dirty="0"/>
              <a:t>ف</a:t>
            </a:r>
            <a:r>
              <a:rPr lang="ar-IQ" sz="3713" dirty="0"/>
              <a:t>ي</a:t>
            </a:r>
            <a:r>
              <a:rPr lang="ar-SA" sz="3713" dirty="0"/>
              <a:t> باقي عناصر المناهج.</a:t>
            </a:r>
          </a:p>
          <a:p>
            <a:pPr>
              <a:defRPr/>
            </a:pPr>
            <a:r>
              <a:rPr lang="ar-SA" sz="3713" dirty="0"/>
              <a:t>ولكي يتضح لنا مفهوم التقويم يجب </a:t>
            </a:r>
            <a:r>
              <a:rPr lang="ar-IQ" sz="3713" dirty="0"/>
              <a:t>أ</a:t>
            </a:r>
            <a:r>
              <a:rPr lang="ar-SA" sz="3713" dirty="0"/>
              <a:t>ن نفرق بين مفهوم التقويم ومفهوم القياس و</a:t>
            </a:r>
            <a:r>
              <a:rPr lang="ar-IQ" sz="3713" dirty="0"/>
              <a:t>أ</a:t>
            </a:r>
            <a:r>
              <a:rPr lang="ar-SA" sz="3713" dirty="0" err="1"/>
              <a:t>دوات</a:t>
            </a:r>
            <a:r>
              <a:rPr lang="ar-SA" sz="3713" dirty="0"/>
              <a:t> القياس ومفهوم </a:t>
            </a:r>
            <a:r>
              <a:rPr lang="ar-SA" sz="3713" b="1" i="1" dirty="0"/>
              <a:t>التقييم</a:t>
            </a:r>
            <a:r>
              <a:rPr lang="ar-IQ" sz="3713" b="1" i="1" dirty="0"/>
              <a:t>.</a:t>
            </a:r>
            <a:endParaRPr lang="ar-EG" sz="3713" b="1" i="1" dirty="0"/>
          </a:p>
        </p:txBody>
      </p:sp>
    </p:spTree>
  </p:cSld>
  <p:clrMapOvr>
    <a:masterClrMapping/>
  </p:clrMapOvr>
  <p:transition>
    <p:randomBar dir="vert"/>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92306EFA-4E5A-35BB-EE66-2ACF57CA9FBC}"/>
              </a:ext>
            </a:extLst>
          </p:cNvPr>
          <p:cNvSpPr>
            <a:spLocks noGrp="1"/>
          </p:cNvSpPr>
          <p:nvPr>
            <p:ph idx="1"/>
          </p:nvPr>
        </p:nvSpPr>
        <p:spPr>
          <a:xfrm>
            <a:off x="1549400" y="1166813"/>
            <a:ext cx="7818438" cy="4524375"/>
          </a:xfrm>
        </p:spPr>
        <p:style>
          <a:lnRef idx="2">
            <a:schemeClr val="accent2"/>
          </a:lnRef>
          <a:fillRef idx="1">
            <a:schemeClr val="lt1"/>
          </a:fillRef>
          <a:effectRef idx="0">
            <a:schemeClr val="accent2"/>
          </a:effectRef>
          <a:fontRef idx="minor">
            <a:schemeClr val="dk1"/>
          </a:fontRef>
        </p:style>
        <p:txBody>
          <a:bodyPr>
            <a:noAutofit/>
          </a:bodyPr>
          <a:lstStyle/>
          <a:p>
            <a:pPr marL="0" indent="0">
              <a:buFontTx/>
              <a:buNone/>
              <a:defRPr/>
            </a:pPr>
            <a:endParaRPr lang="ar-SA" b="1" i="1" dirty="0">
              <a:solidFill>
                <a:schemeClr val="accent1">
                  <a:lumMod val="50000"/>
                </a:schemeClr>
              </a:solidFill>
            </a:endParaRPr>
          </a:p>
          <a:p>
            <a:pPr marL="0" indent="0">
              <a:buFontTx/>
              <a:buNone/>
              <a:defRPr/>
            </a:pPr>
            <a:r>
              <a:rPr lang="ar-SA" b="1" i="1" dirty="0">
                <a:solidFill>
                  <a:schemeClr val="accent1">
                    <a:lumMod val="50000"/>
                  </a:schemeClr>
                </a:solidFill>
              </a:rPr>
              <a:t>مفهوم القياس</a:t>
            </a:r>
            <a:r>
              <a:rPr lang="ar-IQ" b="1" i="1" dirty="0">
                <a:solidFill>
                  <a:schemeClr val="accent1">
                    <a:lumMod val="50000"/>
                  </a:schemeClr>
                </a:solidFill>
              </a:rPr>
              <a:t>:</a:t>
            </a:r>
            <a:r>
              <a:rPr lang="ar-SA" b="1" i="1" dirty="0">
                <a:solidFill>
                  <a:schemeClr val="tx1"/>
                </a:solidFill>
              </a:rPr>
              <a:t> يختلف الأشخاص ف</a:t>
            </a:r>
            <a:r>
              <a:rPr lang="ar-IQ" b="1" i="1" dirty="0">
                <a:solidFill>
                  <a:schemeClr val="tx1"/>
                </a:solidFill>
              </a:rPr>
              <a:t>ي</a:t>
            </a:r>
            <a:r>
              <a:rPr lang="ar-SA" b="1" i="1" dirty="0">
                <a:solidFill>
                  <a:schemeClr val="tx1"/>
                </a:solidFill>
              </a:rPr>
              <a:t> صفاتهم كم</a:t>
            </a:r>
            <a:r>
              <a:rPr lang="ar-IQ" b="1" i="1" dirty="0">
                <a:solidFill>
                  <a:schemeClr val="tx1"/>
                </a:solidFill>
              </a:rPr>
              <a:t>ا </a:t>
            </a:r>
            <a:r>
              <a:rPr lang="ar-SA" b="1" i="1" dirty="0" err="1">
                <a:solidFill>
                  <a:schemeClr val="tx1"/>
                </a:solidFill>
              </a:rPr>
              <a:t>يختلفو</a:t>
            </a:r>
            <a:r>
              <a:rPr lang="ar-IQ" b="1" i="1" dirty="0">
                <a:solidFill>
                  <a:schemeClr val="tx1"/>
                </a:solidFill>
              </a:rPr>
              <a:t>ن</a:t>
            </a:r>
            <a:r>
              <a:rPr lang="ar-SA" b="1" i="1" dirty="0">
                <a:solidFill>
                  <a:schemeClr val="tx1"/>
                </a:solidFill>
              </a:rPr>
              <a:t> ف</a:t>
            </a:r>
            <a:r>
              <a:rPr lang="ar-IQ" b="1" i="1" dirty="0">
                <a:solidFill>
                  <a:schemeClr val="tx1"/>
                </a:solidFill>
              </a:rPr>
              <a:t>ي</a:t>
            </a:r>
            <a:r>
              <a:rPr lang="ar-SA" b="1" i="1" dirty="0">
                <a:solidFill>
                  <a:schemeClr val="tx1"/>
                </a:solidFill>
              </a:rPr>
              <a:t> خصائصهم فلكل فرد صفاته ولكي يتضح لنا الفروق نقوم بقياس مقدا</a:t>
            </a:r>
            <a:r>
              <a:rPr lang="ar-IQ" b="1" i="1" dirty="0">
                <a:solidFill>
                  <a:schemeClr val="tx1"/>
                </a:solidFill>
              </a:rPr>
              <a:t>ر أ</a:t>
            </a:r>
            <a:r>
              <a:rPr lang="ar-SA" b="1" i="1" dirty="0">
                <a:solidFill>
                  <a:schemeClr val="tx1"/>
                </a:solidFill>
              </a:rPr>
              <a:t>و كمي</a:t>
            </a:r>
            <a:r>
              <a:rPr lang="ar-IQ" b="1" i="1" dirty="0">
                <a:solidFill>
                  <a:schemeClr val="tx1"/>
                </a:solidFill>
              </a:rPr>
              <a:t>ة</a:t>
            </a:r>
            <a:r>
              <a:rPr lang="ar-SA" b="1" i="1" dirty="0">
                <a:solidFill>
                  <a:schemeClr val="tx1"/>
                </a:solidFill>
              </a:rPr>
              <a:t> </a:t>
            </a:r>
            <a:r>
              <a:rPr lang="ar-SA" b="1" dirty="0">
                <a:solidFill>
                  <a:schemeClr val="tx1"/>
                </a:solidFill>
              </a:rPr>
              <a:t>ومن ه</a:t>
            </a:r>
            <a:r>
              <a:rPr lang="ar-IQ" b="1" dirty="0" err="1">
                <a:solidFill>
                  <a:schemeClr val="tx1"/>
                </a:solidFill>
              </a:rPr>
              <a:t>نا</a:t>
            </a:r>
            <a:r>
              <a:rPr lang="ar-SA" b="1" dirty="0">
                <a:solidFill>
                  <a:schemeClr val="tx1"/>
                </a:solidFill>
              </a:rPr>
              <a:t> يمكن التمييز بين الأشياء والأشخاص ومقارنتها بناء ع</a:t>
            </a:r>
            <a:r>
              <a:rPr lang="ar-IQ" b="1" dirty="0" err="1">
                <a:solidFill>
                  <a:schemeClr val="tx1"/>
                </a:solidFill>
              </a:rPr>
              <a:t>لى</a:t>
            </a:r>
            <a:r>
              <a:rPr lang="ar-SA" b="1" dirty="0">
                <a:solidFill>
                  <a:schemeClr val="tx1"/>
                </a:solidFill>
              </a:rPr>
              <a:t> الاختلاف ف</a:t>
            </a:r>
            <a:r>
              <a:rPr lang="ar-IQ" b="1" dirty="0">
                <a:solidFill>
                  <a:schemeClr val="tx1"/>
                </a:solidFill>
              </a:rPr>
              <a:t>ي</a:t>
            </a:r>
            <a:r>
              <a:rPr lang="ar-SA" b="1" dirty="0">
                <a:solidFill>
                  <a:schemeClr val="tx1"/>
                </a:solidFill>
              </a:rPr>
              <a:t> الخصائص </a:t>
            </a:r>
            <a:r>
              <a:rPr lang="ar-IQ" b="1" dirty="0">
                <a:solidFill>
                  <a:schemeClr val="tx1"/>
                </a:solidFill>
              </a:rPr>
              <a:t>أ</a:t>
            </a:r>
            <a:r>
              <a:rPr lang="ar-SA" b="1" dirty="0">
                <a:solidFill>
                  <a:schemeClr val="tx1"/>
                </a:solidFill>
              </a:rPr>
              <a:t>و السمات.</a:t>
            </a:r>
          </a:p>
          <a:p>
            <a:pPr marL="0" indent="0">
              <a:buFontTx/>
              <a:buNone/>
              <a:defRPr/>
            </a:pPr>
            <a:r>
              <a:rPr lang="ar-SA" b="1" i="1" u="sng" dirty="0">
                <a:solidFill>
                  <a:schemeClr val="accent1">
                    <a:lumMod val="50000"/>
                  </a:schemeClr>
                </a:solidFill>
              </a:rPr>
              <a:t>القياس عملي</a:t>
            </a:r>
            <a:r>
              <a:rPr lang="ar-IQ" b="1" i="1" u="sng" dirty="0">
                <a:solidFill>
                  <a:schemeClr val="accent1">
                    <a:lumMod val="50000"/>
                  </a:schemeClr>
                </a:solidFill>
              </a:rPr>
              <a:t>ة</a:t>
            </a:r>
            <a:r>
              <a:rPr lang="ar-SA" b="1" i="1" u="sng" dirty="0">
                <a:solidFill>
                  <a:schemeClr val="accent1">
                    <a:lumMod val="50000"/>
                  </a:schemeClr>
                </a:solidFill>
              </a:rPr>
              <a:t> منظم</a:t>
            </a:r>
            <a:r>
              <a:rPr lang="ar-IQ" b="1" i="1" u="sng" dirty="0">
                <a:solidFill>
                  <a:schemeClr val="accent1">
                    <a:lumMod val="50000"/>
                  </a:schemeClr>
                </a:solidFill>
              </a:rPr>
              <a:t>ة</a:t>
            </a:r>
            <a:r>
              <a:rPr lang="ar-SA" b="1" i="1" u="sng" dirty="0">
                <a:solidFill>
                  <a:schemeClr val="accent1">
                    <a:lumMod val="50000"/>
                  </a:schemeClr>
                </a:solidFill>
              </a:rPr>
              <a:t> يتم بواسطتها تحديد كمي</a:t>
            </a:r>
            <a:r>
              <a:rPr lang="ar-IQ" b="1" i="1" u="sng" dirty="0">
                <a:solidFill>
                  <a:schemeClr val="accent1">
                    <a:lumMod val="50000"/>
                  </a:schemeClr>
                </a:solidFill>
              </a:rPr>
              <a:t>ة أو</a:t>
            </a:r>
            <a:r>
              <a:rPr lang="ar-SA" b="1" i="1" u="sng" dirty="0">
                <a:solidFill>
                  <a:schemeClr val="accent1">
                    <a:lumMod val="50000"/>
                  </a:schemeClr>
                </a:solidFill>
              </a:rPr>
              <a:t> مقدار ما يوجد ف الشر </a:t>
            </a:r>
            <a:r>
              <a:rPr lang="ar-IQ" b="1" i="1" u="sng" dirty="0">
                <a:solidFill>
                  <a:schemeClr val="accent1">
                    <a:lumMod val="50000"/>
                  </a:schemeClr>
                </a:solidFill>
              </a:rPr>
              <a:t>أ</a:t>
            </a:r>
            <a:r>
              <a:rPr lang="ar-SA" b="1" i="1" u="sng" dirty="0">
                <a:solidFill>
                  <a:schemeClr val="accent1">
                    <a:lumMod val="50000"/>
                  </a:schemeClr>
                </a:solidFill>
              </a:rPr>
              <a:t>و الشخص من </a:t>
            </a:r>
            <a:r>
              <a:rPr lang="ar-SA" b="1" i="1" u="sng" dirty="0" err="1">
                <a:solidFill>
                  <a:schemeClr val="accent1">
                    <a:lumMod val="50000"/>
                  </a:schemeClr>
                </a:solidFill>
              </a:rPr>
              <a:t>الخاصي</a:t>
            </a:r>
            <a:r>
              <a:rPr lang="ar-IQ" b="1" i="1" u="sng" dirty="0">
                <a:solidFill>
                  <a:schemeClr val="accent1">
                    <a:lumMod val="50000"/>
                  </a:schemeClr>
                </a:solidFill>
              </a:rPr>
              <a:t>ة</a:t>
            </a:r>
            <a:r>
              <a:rPr lang="ar-SA" b="1" i="1" u="sng" dirty="0">
                <a:solidFill>
                  <a:schemeClr val="accent1">
                    <a:lumMod val="50000"/>
                  </a:schemeClr>
                </a:solidFill>
              </a:rPr>
              <a:t> والص</a:t>
            </a:r>
            <a:r>
              <a:rPr lang="ar-IQ" b="1" i="1" u="sng" dirty="0" err="1">
                <a:solidFill>
                  <a:schemeClr val="accent1">
                    <a:lumMod val="50000"/>
                  </a:schemeClr>
                </a:solidFill>
              </a:rPr>
              <a:t>حة</a:t>
            </a:r>
            <a:r>
              <a:rPr lang="ar-SA" b="1" i="1" u="sng" dirty="0">
                <a:solidFill>
                  <a:schemeClr val="accent1">
                    <a:lumMod val="50000"/>
                  </a:schemeClr>
                </a:solidFill>
              </a:rPr>
              <a:t>، يعبر عن القياس بقيم</a:t>
            </a:r>
            <a:r>
              <a:rPr lang="ar-IQ" b="1" i="1" u="sng" dirty="0">
                <a:solidFill>
                  <a:schemeClr val="accent1">
                    <a:lumMod val="50000"/>
                  </a:schemeClr>
                </a:solidFill>
              </a:rPr>
              <a:t>ة</a:t>
            </a:r>
            <a:r>
              <a:rPr lang="ar-SA" b="1" i="1" u="sng" dirty="0">
                <a:solidFill>
                  <a:schemeClr val="accent1">
                    <a:lumMod val="50000"/>
                  </a:schemeClr>
                </a:solidFill>
              </a:rPr>
              <a:t> رقمي</a:t>
            </a:r>
            <a:r>
              <a:rPr lang="ar-IQ" b="1" i="1" u="sng" dirty="0">
                <a:solidFill>
                  <a:schemeClr val="accent1">
                    <a:lumMod val="50000"/>
                  </a:schemeClr>
                </a:solidFill>
              </a:rPr>
              <a:t>ة</a:t>
            </a:r>
            <a:r>
              <a:rPr lang="ar-SA" b="1" i="1" u="sng" dirty="0">
                <a:solidFill>
                  <a:schemeClr val="accent1">
                    <a:lumMod val="50000"/>
                  </a:schemeClr>
                </a:solidFill>
              </a:rPr>
              <a:t>، </a:t>
            </a:r>
            <a:r>
              <a:rPr lang="ar-IQ" b="1" i="1" u="sng" dirty="0">
                <a:solidFill>
                  <a:schemeClr val="accent1">
                    <a:lumMod val="50000"/>
                  </a:schemeClr>
                </a:solidFill>
              </a:rPr>
              <a:t>م</a:t>
            </a:r>
            <a:r>
              <a:rPr lang="ar-SA" b="1" i="1" u="sng" dirty="0">
                <a:solidFill>
                  <a:schemeClr val="accent1">
                    <a:lumMod val="50000"/>
                  </a:schemeClr>
                </a:solidFill>
              </a:rPr>
              <a:t>ث</a:t>
            </a:r>
            <a:r>
              <a:rPr lang="ar-IQ" b="1" i="1" u="sng" dirty="0">
                <a:solidFill>
                  <a:schemeClr val="accent1">
                    <a:lumMod val="50000"/>
                  </a:schemeClr>
                </a:solidFill>
              </a:rPr>
              <a:t>ل أن</a:t>
            </a:r>
            <a:r>
              <a:rPr lang="ar-SA" b="1" i="1" u="sng" dirty="0">
                <a:solidFill>
                  <a:schemeClr val="accent1">
                    <a:lumMod val="50000"/>
                  </a:schemeClr>
                </a:solidFill>
              </a:rPr>
              <a:t> نقول </a:t>
            </a:r>
            <a:r>
              <a:rPr lang="ar-IQ" b="1" i="1" u="sng" dirty="0">
                <a:solidFill>
                  <a:schemeClr val="accent1">
                    <a:lumMod val="50000"/>
                  </a:schemeClr>
                </a:solidFill>
              </a:rPr>
              <a:t>إ</a:t>
            </a:r>
            <a:r>
              <a:rPr lang="ar-SA" b="1" i="1" u="sng" dirty="0">
                <a:solidFill>
                  <a:schemeClr val="accent1">
                    <a:lumMod val="50000"/>
                  </a:schemeClr>
                </a:solidFill>
              </a:rPr>
              <a:t>ن كيلو الطماطم بعشر</a:t>
            </a:r>
            <a:r>
              <a:rPr lang="ar-IQ" b="1" i="1" u="sng" dirty="0">
                <a:solidFill>
                  <a:schemeClr val="accent1">
                    <a:lumMod val="50000"/>
                  </a:schemeClr>
                </a:solidFill>
              </a:rPr>
              <a:t>ة</a:t>
            </a:r>
            <a:r>
              <a:rPr lang="ar-SA" b="1" i="1" u="sng" dirty="0">
                <a:solidFill>
                  <a:schemeClr val="accent1">
                    <a:lumMod val="50000"/>
                  </a:schemeClr>
                </a:solidFill>
              </a:rPr>
              <a:t> جنيه</a:t>
            </a:r>
            <a:r>
              <a:rPr lang="ar-IQ" b="1" i="1" u="sng" dirty="0">
                <a:solidFill>
                  <a:schemeClr val="accent1">
                    <a:lumMod val="50000"/>
                  </a:schemeClr>
                </a:solidFill>
              </a:rPr>
              <a:t>ات</a:t>
            </a:r>
            <a:r>
              <a:rPr lang="ar-SA" b="1" i="1" u="sng" dirty="0">
                <a:solidFill>
                  <a:schemeClr val="accent1">
                    <a:lumMod val="50000"/>
                  </a:schemeClr>
                </a:solidFill>
              </a:rPr>
              <a:t>.</a:t>
            </a:r>
          </a:p>
          <a:p>
            <a:pPr marL="0" indent="0">
              <a:buFontTx/>
              <a:buNone/>
              <a:defRPr/>
            </a:pPr>
            <a:endParaRPr lang="ar-SA" b="1" i="1" u="sng" dirty="0">
              <a:solidFill>
                <a:schemeClr val="accent1">
                  <a:lumMod val="50000"/>
                </a:schemeClr>
              </a:solidFill>
            </a:endParaRPr>
          </a:p>
          <a:p>
            <a:pPr marL="0" indent="0">
              <a:buFontTx/>
              <a:buNone/>
              <a:defRPr/>
            </a:pPr>
            <a:r>
              <a:rPr lang="ar-SA" b="1" i="1" dirty="0">
                <a:solidFill>
                  <a:srgbClr val="002060"/>
                </a:solidFill>
              </a:rPr>
              <a:t>أدوات القياس:</a:t>
            </a:r>
          </a:p>
          <a:p>
            <a:pPr marL="0" indent="0">
              <a:buFontTx/>
              <a:buNone/>
              <a:defRPr/>
            </a:pPr>
            <a:r>
              <a:rPr lang="ar-SA" b="1" dirty="0">
                <a:solidFill>
                  <a:schemeClr val="tx1"/>
                </a:solidFill>
              </a:rPr>
              <a:t>تختلف ادوات القياس من كميه الي اخري فان عمليه القياس نستخدم أدوات مناسبه لتحديد كم او مقدار وجود </a:t>
            </a:r>
            <a:r>
              <a:rPr lang="ar-SA" b="1" dirty="0" err="1">
                <a:solidFill>
                  <a:schemeClr val="tx1"/>
                </a:solidFill>
              </a:rPr>
              <a:t>الخاصيه</a:t>
            </a:r>
            <a:r>
              <a:rPr lang="ar-SA" b="1" dirty="0">
                <a:solidFill>
                  <a:schemeClr val="tx1"/>
                </a:solidFill>
              </a:rPr>
              <a:t>.</a:t>
            </a:r>
          </a:p>
          <a:p>
            <a:pPr marL="0" indent="0">
              <a:buFontTx/>
              <a:buNone/>
              <a:defRPr/>
            </a:pPr>
            <a:r>
              <a:rPr lang="ar-SA" b="1" dirty="0">
                <a:solidFill>
                  <a:schemeClr val="tx1"/>
                </a:solidFill>
              </a:rPr>
              <a:t>فمثال نحن نستخدم في قياس الاطوال أداه مثل </a:t>
            </a:r>
            <a:r>
              <a:rPr lang="ar-SA" b="1" dirty="0" err="1">
                <a:solidFill>
                  <a:schemeClr val="tx1"/>
                </a:solidFill>
              </a:rPr>
              <a:t>المسطره</a:t>
            </a:r>
            <a:r>
              <a:rPr lang="ar-SA" b="1" dirty="0">
                <a:solidFill>
                  <a:schemeClr val="tx1"/>
                </a:solidFill>
              </a:rPr>
              <a:t> ونستخدم ف الأوزان الميزان، ويستخدم الترمومتر لقياس درجه </a:t>
            </a:r>
            <a:r>
              <a:rPr lang="ar-SA" b="1" dirty="0" err="1">
                <a:solidFill>
                  <a:schemeClr val="tx1"/>
                </a:solidFill>
              </a:rPr>
              <a:t>الحراره</a:t>
            </a:r>
            <a:r>
              <a:rPr lang="ar-SA" b="1" dirty="0">
                <a:solidFill>
                  <a:schemeClr val="tx1"/>
                </a:solidFill>
              </a:rPr>
              <a:t>.</a:t>
            </a:r>
          </a:p>
          <a:p>
            <a:pPr marL="0" indent="0">
              <a:buFontTx/>
              <a:buNone/>
              <a:defRPr/>
            </a:pPr>
            <a:r>
              <a:rPr lang="ar-SA" b="1" dirty="0">
                <a:solidFill>
                  <a:schemeClr val="tx1"/>
                </a:solidFill>
              </a:rPr>
              <a:t>ومن ناحيه النواحي </a:t>
            </a:r>
            <a:r>
              <a:rPr lang="ar-SA" b="1" dirty="0" err="1">
                <a:solidFill>
                  <a:schemeClr val="tx1"/>
                </a:solidFill>
              </a:rPr>
              <a:t>الإنسانيه</a:t>
            </a:r>
            <a:r>
              <a:rPr lang="ar-SA" b="1" dirty="0">
                <a:solidFill>
                  <a:schemeClr val="tx1"/>
                </a:solidFill>
              </a:rPr>
              <a:t> نستخدم أدوات مثل الاختبار  التحصيلي لقياس الجاني المعرفي لدي التلاميذ.</a:t>
            </a:r>
          </a:p>
          <a:p>
            <a:pPr marL="0" indent="0">
              <a:buFontTx/>
              <a:buNone/>
              <a:defRPr/>
            </a:pPr>
            <a:r>
              <a:rPr lang="ar-SA" b="1" dirty="0">
                <a:solidFill>
                  <a:schemeClr val="tx1"/>
                </a:solidFill>
              </a:rPr>
              <a:t>      وكلها تسمي أدوات قياس.</a:t>
            </a:r>
          </a:p>
        </p:txBody>
      </p:sp>
      <p:sp>
        <p:nvSpPr>
          <p:cNvPr id="2" name="مربع نص 1">
            <a:extLst>
              <a:ext uri="{FF2B5EF4-FFF2-40B4-BE49-F238E27FC236}">
                <a16:creationId xmlns:a16="http://schemas.microsoft.com/office/drawing/2014/main" id="{69596D40-FDB6-699F-7DBB-40F0DE885148}"/>
              </a:ext>
            </a:extLst>
          </p:cNvPr>
          <p:cNvSpPr txBox="1"/>
          <p:nvPr/>
        </p:nvSpPr>
        <p:spPr>
          <a:xfrm>
            <a:off x="4371975" y="4049713"/>
            <a:ext cx="1543050" cy="196850"/>
          </a:xfrm>
          <a:prstGeom prst="rect">
            <a:avLst/>
          </a:prstGeom>
          <a:noFill/>
        </p:spPr>
        <p:txBody>
          <a:bodyPr rtlCol="1">
            <a:spAutoFit/>
          </a:bodyPr>
          <a:lstStyle/>
          <a:p>
            <a:pPr algn="r">
              <a:defRPr/>
            </a:pPr>
            <a:endParaRPr lang="ar-EG" sz="675" dirty="0"/>
          </a:p>
        </p:txBody>
      </p:sp>
    </p:spTree>
  </p:cSld>
  <p:clrMapOvr>
    <a:masterClrMapping/>
  </p:clrMapOvr>
  <p:transition>
    <p:randomBar dir="vert"/>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F0802A54-9EEA-B5C8-A271-AC876E49761A}"/>
              </a:ext>
            </a:extLst>
          </p:cNvPr>
          <p:cNvSpPr txBox="1"/>
          <p:nvPr/>
        </p:nvSpPr>
        <p:spPr>
          <a:xfrm>
            <a:off x="4371975" y="2657475"/>
            <a:ext cx="1543050" cy="663575"/>
          </a:xfrm>
          <a:prstGeom prst="rect">
            <a:avLst/>
          </a:prstGeom>
          <a:noFill/>
        </p:spPr>
        <p:txBody>
          <a:bodyPr rtlCol="1">
            <a:spAutoFit/>
          </a:bodyPr>
          <a:lstStyle/>
          <a:p>
            <a:pPr algn="r">
              <a:defRPr/>
            </a:pPr>
            <a:endParaRPr lang="ar-EG" sz="3713" dirty="0"/>
          </a:p>
        </p:txBody>
      </p:sp>
      <p:sp>
        <p:nvSpPr>
          <p:cNvPr id="5" name="عنصر نائب للمحتوى 4">
            <a:extLst>
              <a:ext uri="{FF2B5EF4-FFF2-40B4-BE49-F238E27FC236}">
                <a16:creationId xmlns:a16="http://schemas.microsoft.com/office/drawing/2014/main" id="{12017C0E-F305-4AB5-5032-21BD16F3BC00}"/>
              </a:ext>
            </a:extLst>
          </p:cNvPr>
          <p:cNvSpPr>
            <a:spLocks noGrp="1"/>
          </p:cNvSpPr>
          <p:nvPr>
            <p:ph idx="1"/>
          </p:nvPr>
        </p:nvSpPr>
        <p:spPr>
          <a:xfrm>
            <a:off x="390972" y="188640"/>
            <a:ext cx="9577064" cy="3887787"/>
          </a:xfrm>
        </p:spPr>
        <p:txBody>
          <a:bodyPr/>
          <a:lstStyle/>
          <a:p>
            <a:pPr>
              <a:defRPr/>
            </a:pPr>
            <a:r>
              <a:rPr lang="ar-SA" sz="3200" u="sng" dirty="0">
                <a:solidFill>
                  <a:srgbClr val="FF0000"/>
                </a:solidFill>
              </a:rPr>
              <a:t>التقييم: </a:t>
            </a:r>
          </a:p>
          <a:p>
            <a:pPr marL="0" indent="0">
              <a:buFontTx/>
              <a:buNone/>
              <a:defRPr/>
            </a:pPr>
            <a:r>
              <a:rPr lang="ar-SA" sz="3200" dirty="0"/>
              <a:t>هو عمليه تتمثل ف</a:t>
            </a:r>
            <a:r>
              <a:rPr lang="ar-IQ" sz="3200" dirty="0"/>
              <a:t>ي</a:t>
            </a:r>
            <a:r>
              <a:rPr lang="ar-SA" sz="3200" dirty="0"/>
              <a:t> إعطاء قيم</a:t>
            </a:r>
            <a:r>
              <a:rPr lang="ar-IQ" sz="3200" dirty="0"/>
              <a:t>ة</a:t>
            </a:r>
            <a:r>
              <a:rPr lang="ar-SA" sz="3200" dirty="0"/>
              <a:t> أو دلال</a:t>
            </a:r>
            <a:r>
              <a:rPr lang="ar-IQ" sz="3200" dirty="0"/>
              <a:t>ة</a:t>
            </a:r>
            <a:r>
              <a:rPr lang="ar-SA" sz="3200" dirty="0"/>
              <a:t> لكمي</a:t>
            </a:r>
            <a:r>
              <a:rPr lang="ar-IQ" sz="3200" dirty="0"/>
              <a:t>ة</a:t>
            </a:r>
            <a:r>
              <a:rPr lang="ar-SA" sz="3200" dirty="0"/>
              <a:t> أو مقدار وجود </a:t>
            </a:r>
            <a:r>
              <a:rPr lang="ar-SA" sz="3200" dirty="0" err="1"/>
              <a:t>الخاصي</a:t>
            </a:r>
            <a:r>
              <a:rPr lang="ar-IQ" sz="3200" dirty="0"/>
              <a:t>ة</a:t>
            </a:r>
            <a:r>
              <a:rPr lang="ar-SA" sz="3200" dirty="0"/>
              <a:t> أو الصف</a:t>
            </a:r>
            <a:r>
              <a:rPr lang="ar-IQ" sz="3200" dirty="0"/>
              <a:t>ة</a:t>
            </a:r>
            <a:r>
              <a:rPr lang="ar-SA" sz="3200" dirty="0"/>
              <a:t> ف</a:t>
            </a:r>
            <a:r>
              <a:rPr lang="ar-IQ" sz="3200" dirty="0"/>
              <a:t>ي</a:t>
            </a:r>
            <a:r>
              <a:rPr lang="ar-SA" sz="3200" dirty="0"/>
              <a:t> الأشياء أو الأشخاص. </a:t>
            </a:r>
          </a:p>
          <a:p>
            <a:pPr marL="0" indent="0">
              <a:buFontTx/>
              <a:buNone/>
              <a:defRPr/>
            </a:pPr>
            <a:r>
              <a:rPr lang="ar-SA" sz="3200" dirty="0"/>
              <a:t>تقييم الصف</a:t>
            </a:r>
            <a:r>
              <a:rPr lang="ar-IQ" sz="3200" dirty="0"/>
              <a:t>ة</a:t>
            </a:r>
            <a:r>
              <a:rPr lang="ar-SA" sz="3200" dirty="0"/>
              <a:t> أو </a:t>
            </a:r>
            <a:r>
              <a:rPr lang="ar-SA" sz="3200" dirty="0" err="1"/>
              <a:t>الخاصي</a:t>
            </a:r>
            <a:r>
              <a:rPr lang="ar-IQ" sz="3200" dirty="0"/>
              <a:t>ة</a:t>
            </a:r>
            <a:r>
              <a:rPr lang="ar-SA" sz="3200" dirty="0"/>
              <a:t> تعني </a:t>
            </a:r>
            <a:r>
              <a:rPr lang="ar-SA" sz="3200" dirty="0" err="1"/>
              <a:t>إعطا</a:t>
            </a:r>
            <a:r>
              <a:rPr lang="ar-IQ" sz="3200" dirty="0"/>
              <a:t>ء</a:t>
            </a:r>
            <a:r>
              <a:rPr lang="ar-SA" sz="3200" dirty="0"/>
              <a:t>ها قيم</a:t>
            </a:r>
            <a:r>
              <a:rPr lang="ar-IQ" sz="3200" dirty="0"/>
              <a:t>ة</a:t>
            </a:r>
            <a:r>
              <a:rPr lang="ar-SA" sz="3200" dirty="0"/>
              <a:t> أو دلال</a:t>
            </a:r>
            <a:r>
              <a:rPr lang="ar-IQ" sz="3200" dirty="0"/>
              <a:t>ة؛</a:t>
            </a:r>
            <a:r>
              <a:rPr lang="ar-SA" sz="3200" dirty="0"/>
              <a:t> </a:t>
            </a:r>
            <a:endParaRPr lang="ar-SA" sz="3200" dirty="0">
              <a:solidFill>
                <a:schemeClr val="tx1">
                  <a:lumMod val="50000"/>
                  <a:lumOff val="50000"/>
                </a:schemeClr>
              </a:solidFill>
            </a:endParaRPr>
          </a:p>
          <a:p>
            <a:pPr marL="0" indent="0">
              <a:buFontTx/>
              <a:buNone/>
              <a:defRPr/>
            </a:pPr>
            <a:r>
              <a:rPr lang="ar-SA" sz="3200" b="1" dirty="0">
                <a:solidFill>
                  <a:schemeClr val="bg1"/>
                </a:solidFill>
              </a:rPr>
              <a:t>فعملي</a:t>
            </a:r>
            <a:r>
              <a:rPr lang="ar-IQ" sz="3200" b="1" dirty="0">
                <a:solidFill>
                  <a:schemeClr val="bg1"/>
                </a:solidFill>
              </a:rPr>
              <a:t>ة</a:t>
            </a:r>
            <a:r>
              <a:rPr lang="ar-SA" sz="3200" b="1" dirty="0">
                <a:solidFill>
                  <a:schemeClr val="bg1"/>
                </a:solidFill>
              </a:rPr>
              <a:t> التقييم تستخدم </a:t>
            </a:r>
            <a:r>
              <a:rPr lang="ar-IQ" sz="3200" b="1" dirty="0">
                <a:solidFill>
                  <a:schemeClr val="bg1"/>
                </a:solidFill>
              </a:rPr>
              <a:t>ال</a:t>
            </a:r>
            <a:r>
              <a:rPr lang="ar-SA" sz="3200" b="1" dirty="0">
                <a:solidFill>
                  <a:schemeClr val="bg1"/>
                </a:solidFill>
              </a:rPr>
              <a:t>نتائج التي نحصل عليها ف</a:t>
            </a:r>
            <a:r>
              <a:rPr lang="ar-IQ" sz="3200" b="1" dirty="0">
                <a:solidFill>
                  <a:schemeClr val="bg1"/>
                </a:solidFill>
              </a:rPr>
              <a:t>ي</a:t>
            </a:r>
            <a:r>
              <a:rPr lang="ar-SA" sz="3200" b="1" dirty="0">
                <a:solidFill>
                  <a:schemeClr val="bg1"/>
                </a:solidFill>
              </a:rPr>
              <a:t> إعطاء دلال</a:t>
            </a:r>
            <a:r>
              <a:rPr lang="ar-IQ" sz="3200" b="1" dirty="0">
                <a:solidFill>
                  <a:schemeClr val="bg1"/>
                </a:solidFill>
              </a:rPr>
              <a:t>ة</a:t>
            </a:r>
            <a:r>
              <a:rPr lang="ar-SA" sz="3200" b="1" dirty="0">
                <a:solidFill>
                  <a:schemeClr val="bg1"/>
                </a:solidFill>
              </a:rPr>
              <a:t> لدرج</a:t>
            </a:r>
            <a:r>
              <a:rPr lang="ar-IQ" sz="3200" b="1" dirty="0">
                <a:solidFill>
                  <a:schemeClr val="bg1"/>
                </a:solidFill>
              </a:rPr>
              <a:t>ة</a:t>
            </a:r>
            <a:r>
              <a:rPr lang="ar-SA" sz="3200" b="1" dirty="0">
                <a:solidFill>
                  <a:schemeClr val="bg1"/>
                </a:solidFill>
              </a:rPr>
              <a:t> القياس.</a:t>
            </a:r>
          </a:p>
          <a:p>
            <a:pPr marL="0" indent="0">
              <a:buFontTx/>
              <a:buNone/>
              <a:defRPr/>
            </a:pPr>
            <a:r>
              <a:rPr lang="ar-SA" sz="3200" b="1" dirty="0">
                <a:solidFill>
                  <a:schemeClr val="accent3">
                    <a:lumMod val="75000"/>
                  </a:schemeClr>
                </a:solidFill>
              </a:rPr>
              <a:t>  </a:t>
            </a:r>
          </a:p>
          <a:p>
            <a:pPr>
              <a:defRPr/>
            </a:pPr>
            <a:r>
              <a:rPr lang="ar-SA" sz="3200" b="1" dirty="0">
                <a:solidFill>
                  <a:srgbClr val="FF0000"/>
                </a:solidFill>
              </a:rPr>
              <a:t>التقويم:</a:t>
            </a:r>
          </a:p>
          <a:p>
            <a:pPr marL="0" indent="0">
              <a:buFontTx/>
              <a:buNone/>
              <a:defRPr/>
            </a:pPr>
            <a:r>
              <a:rPr lang="ar-SA" sz="3200" b="1" dirty="0"/>
              <a:t> التقويم ف</a:t>
            </a:r>
            <a:r>
              <a:rPr lang="ar-IQ" sz="3200" b="1" dirty="0"/>
              <a:t>ي</a:t>
            </a:r>
            <a:r>
              <a:rPr lang="ar-SA" sz="3200" b="1" dirty="0"/>
              <a:t> العملي</a:t>
            </a:r>
            <a:r>
              <a:rPr lang="ar-IQ" sz="3200" b="1" dirty="0"/>
              <a:t>ة</a:t>
            </a:r>
            <a:r>
              <a:rPr lang="ar-SA" sz="3200" b="1" dirty="0"/>
              <a:t> التعليمي</a:t>
            </a:r>
            <a:r>
              <a:rPr lang="ar-IQ" sz="3200" b="1" dirty="0"/>
              <a:t>ة</a:t>
            </a:r>
            <a:r>
              <a:rPr lang="ar-SA" sz="3200" b="1" dirty="0"/>
              <a:t> يعرف بأنه مجموع</a:t>
            </a:r>
            <a:r>
              <a:rPr lang="ar-IQ" sz="3200" b="1" dirty="0"/>
              <a:t>ة</a:t>
            </a:r>
            <a:r>
              <a:rPr lang="ar-SA" sz="3200" b="1" dirty="0"/>
              <a:t> الأحكام التي نزن بها</a:t>
            </a:r>
            <a:r>
              <a:rPr lang="ar-IQ" sz="3200" b="1" dirty="0"/>
              <a:t> أ</a:t>
            </a:r>
            <a:r>
              <a:rPr lang="ar-SA" sz="3200" b="1" dirty="0"/>
              <a:t>ي جانب من جوانب التعليم </a:t>
            </a:r>
            <a:r>
              <a:rPr lang="ar-IQ" sz="3200" b="1" dirty="0"/>
              <a:t>و</a:t>
            </a:r>
            <a:r>
              <a:rPr lang="ar-SA" sz="3200" b="1" dirty="0"/>
              <a:t>التعلم وتشخيص نقاط الق</a:t>
            </a:r>
            <a:r>
              <a:rPr lang="ar-IQ" sz="3200" b="1" dirty="0" err="1"/>
              <a:t>وة</a:t>
            </a:r>
            <a:r>
              <a:rPr lang="ar-SA" sz="3200" b="1" dirty="0"/>
              <a:t> والضعف فيه واقتراح الحلول التي تصحح مساره وتقوي دعائمه.</a:t>
            </a:r>
            <a:endParaRPr lang="ar-EG" sz="3200" b="1" dirty="0"/>
          </a:p>
        </p:txBody>
      </p:sp>
    </p:spTree>
  </p:cSld>
  <p:clrMapOvr>
    <a:masterClrMapping/>
  </p:clrMapOvr>
  <p:transition>
    <p:randomBar dir="vert"/>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7E0E31-630B-3F8D-E169-3A0D29382618}"/>
              </a:ext>
            </a:extLst>
          </p:cNvPr>
          <p:cNvSpPr>
            <a:spLocks noGrp="1"/>
          </p:cNvSpPr>
          <p:nvPr>
            <p:ph idx="1"/>
          </p:nvPr>
        </p:nvSpPr>
        <p:spPr>
          <a:xfrm>
            <a:off x="877888" y="-963488"/>
            <a:ext cx="8531225" cy="3433589"/>
          </a:xfrm>
        </p:spPr>
        <p:txBody>
          <a:bodyPr/>
          <a:lstStyle/>
          <a:p>
            <a:pPr>
              <a:defRPr/>
            </a:pPr>
            <a:endParaRPr lang="ar-SA" sz="2800" dirty="0"/>
          </a:p>
          <a:p>
            <a:pPr>
              <a:defRPr/>
            </a:pPr>
            <a:endParaRPr lang="ar-SA" sz="2800" dirty="0"/>
          </a:p>
          <a:p>
            <a:pPr>
              <a:defRPr/>
            </a:pPr>
            <a:endParaRPr lang="ar-SA" sz="2800" dirty="0"/>
          </a:p>
          <a:p>
            <a:pPr>
              <a:defRPr/>
            </a:pPr>
            <a:endParaRPr lang="ar-SA" sz="2800" dirty="0"/>
          </a:p>
          <a:p>
            <a:pPr>
              <a:defRPr/>
            </a:pPr>
            <a:endParaRPr lang="ar-SA" sz="2800" dirty="0"/>
          </a:p>
          <a:p>
            <a:pPr>
              <a:defRPr/>
            </a:pPr>
            <a:endParaRPr lang="ar-SA" sz="2800" dirty="0"/>
          </a:p>
          <a:p>
            <a:pPr>
              <a:defRPr/>
            </a:pPr>
            <a:endParaRPr lang="ar-EG" sz="1800" b="1" dirty="0">
              <a:solidFill>
                <a:schemeClr val="accent1"/>
              </a:solidFill>
            </a:endParaRPr>
          </a:p>
          <a:p>
            <a:pPr>
              <a:defRPr/>
            </a:pPr>
            <a:r>
              <a:rPr lang="ar-SA" sz="2800" b="1" dirty="0">
                <a:solidFill>
                  <a:schemeClr val="accent1"/>
                </a:solidFill>
              </a:rPr>
              <a:t>المعيار </a:t>
            </a:r>
            <a:r>
              <a:rPr lang="ar-SA" sz="2800" b="1" dirty="0" err="1">
                <a:solidFill>
                  <a:schemeClr val="accent1"/>
                </a:solidFill>
              </a:rPr>
              <a:t>السيكومتري</a:t>
            </a:r>
            <a:r>
              <a:rPr lang="ar-SA" sz="2800" b="1" dirty="0">
                <a:solidFill>
                  <a:schemeClr val="accent1"/>
                </a:solidFill>
              </a:rPr>
              <a:t>: </a:t>
            </a:r>
            <a:endParaRPr lang="ar-SA" sz="2800" b="1" dirty="0"/>
          </a:p>
          <a:p>
            <a:pPr marL="0" indent="0">
              <a:buFontTx/>
              <a:buNone/>
              <a:defRPr/>
            </a:pPr>
            <a:r>
              <a:rPr lang="ar-SA" sz="2800" b="1" dirty="0"/>
              <a:t>  المعيار </a:t>
            </a:r>
            <a:r>
              <a:rPr lang="ar-SA" sz="2800" b="1" dirty="0" err="1"/>
              <a:t>السيكومتري</a:t>
            </a:r>
            <a:r>
              <a:rPr lang="ar-SA" sz="2800" b="1" dirty="0"/>
              <a:t> معيار جماعي مرجع، اي ان اداه التلميذ يقارن بأداء أقرأها الآخرين ف الفصل ،الا ان هذا المعيار  يشوبه عدم </a:t>
            </a:r>
            <a:r>
              <a:rPr lang="ar-SA" sz="2800" b="1" dirty="0" err="1"/>
              <a:t>الصحه</a:t>
            </a:r>
            <a:r>
              <a:rPr lang="ar-SA" sz="2800" b="1" dirty="0"/>
              <a:t>،</a:t>
            </a:r>
          </a:p>
          <a:p>
            <a:pPr marL="0" indent="0">
              <a:buFontTx/>
              <a:buNone/>
              <a:defRPr/>
            </a:pPr>
            <a:r>
              <a:rPr lang="ar-SA" sz="2800" b="1" dirty="0"/>
              <a:t>لأن الله عزو وجل قد خلق الناس مختلفين ق قدراتهم </a:t>
            </a:r>
            <a:r>
              <a:rPr lang="ar-SA" sz="2800" b="1" dirty="0" err="1"/>
              <a:t>واستعدادتهم</a:t>
            </a:r>
            <a:r>
              <a:rPr lang="ar-SA" sz="2800" b="1" dirty="0"/>
              <a:t>.</a:t>
            </a:r>
          </a:p>
          <a:p>
            <a:pPr marL="0" indent="0">
              <a:buFontTx/>
              <a:buNone/>
              <a:defRPr/>
            </a:pPr>
            <a:r>
              <a:rPr lang="ar-SA" sz="2800" b="1" dirty="0"/>
              <a:t>من أبرز </a:t>
            </a:r>
            <a:r>
              <a:rPr lang="ar-SA" sz="2800" b="1" dirty="0" err="1"/>
              <a:t>مساؤ</a:t>
            </a:r>
            <a:r>
              <a:rPr lang="ar-SA" sz="2800" b="1" dirty="0"/>
              <a:t> استخدام هذا المعيار مقارنه التلميذ بغيره، صرف الانتباه عن تدهور </a:t>
            </a:r>
            <a:r>
              <a:rPr lang="ar-SA" sz="2800" b="1" dirty="0" err="1"/>
              <a:t>العمليه</a:t>
            </a:r>
            <a:r>
              <a:rPr lang="ar-SA" sz="2800" b="1" dirty="0"/>
              <a:t> </a:t>
            </a:r>
            <a:r>
              <a:rPr lang="ar-SA" sz="2800" b="1" dirty="0" err="1"/>
              <a:t>التعليميه</a:t>
            </a:r>
            <a:r>
              <a:rPr lang="ar-SA" sz="2800" b="1" dirty="0"/>
              <a:t> وعجزها عن تحقيق  أهدافها. </a:t>
            </a:r>
          </a:p>
          <a:p>
            <a:pPr marL="0" indent="0">
              <a:buFontTx/>
              <a:buNone/>
              <a:defRPr/>
            </a:pPr>
            <a:r>
              <a:rPr lang="ar-SA" sz="2800" b="1" dirty="0"/>
              <a:t>هنالك نقد اخر للآخذ بهذا المعيار  الذي يقوم اساس على ان تكون نتائج اختبار  </a:t>
            </a:r>
            <a:r>
              <a:rPr lang="ar-SA" sz="2800" b="1" dirty="0" err="1"/>
              <a:t>التعليميه</a:t>
            </a:r>
            <a:endParaRPr lang="ar-SA" sz="2800" b="1" dirty="0"/>
          </a:p>
          <a:p>
            <a:pPr marL="0" indent="0">
              <a:buFontTx/>
              <a:buNone/>
              <a:defRPr/>
            </a:pPr>
            <a:r>
              <a:rPr lang="ar-SA" sz="2800" b="1" dirty="0"/>
              <a:t>بل يعني  فشلها.</a:t>
            </a:r>
          </a:p>
        </p:txBody>
      </p:sp>
      <p:sp>
        <p:nvSpPr>
          <p:cNvPr id="4" name="Rectangle 3">
            <a:extLst>
              <a:ext uri="{FF2B5EF4-FFF2-40B4-BE49-F238E27FC236}">
                <a16:creationId xmlns:a16="http://schemas.microsoft.com/office/drawing/2014/main" id="{144DE4C8-88F6-3DEA-35CB-E53F6E2C1FBD}"/>
              </a:ext>
            </a:extLst>
          </p:cNvPr>
          <p:cNvSpPr/>
          <p:nvPr/>
        </p:nvSpPr>
        <p:spPr>
          <a:xfrm>
            <a:off x="3968750" y="275853"/>
            <a:ext cx="2349500" cy="6477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defRPr/>
            </a:pPr>
            <a:r>
              <a:rPr lang="ar-SA" sz="2700"/>
              <a:t>معايير التقويم </a:t>
            </a:r>
            <a:endParaRPr lang="ar-EG" sz="2700"/>
          </a:p>
        </p:txBody>
      </p:sp>
      <p:cxnSp>
        <p:nvCxnSpPr>
          <p:cNvPr id="5" name="Straight Arrow Connector 4">
            <a:extLst>
              <a:ext uri="{FF2B5EF4-FFF2-40B4-BE49-F238E27FC236}">
                <a16:creationId xmlns:a16="http://schemas.microsoft.com/office/drawing/2014/main" id="{525E94FA-C6DA-661B-2A3B-730BC7EA508A}"/>
              </a:ext>
            </a:extLst>
          </p:cNvPr>
          <p:cNvCxnSpPr>
            <a:cxnSpLocks/>
          </p:cNvCxnSpPr>
          <p:nvPr/>
        </p:nvCxnSpPr>
        <p:spPr>
          <a:xfrm flipH="1">
            <a:off x="2436813" y="885453"/>
            <a:ext cx="55546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D25C149-310D-1BD4-905E-5CE6A5B5C9A1}"/>
              </a:ext>
            </a:extLst>
          </p:cNvPr>
          <p:cNvCxnSpPr>
            <a:cxnSpLocks/>
          </p:cNvCxnSpPr>
          <p:nvPr/>
        </p:nvCxnSpPr>
        <p:spPr>
          <a:xfrm>
            <a:off x="7991475" y="1571625"/>
            <a:ext cx="0" cy="595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2989AF4-3DB0-8D32-AB57-CCC1D32754E5}"/>
              </a:ext>
            </a:extLst>
          </p:cNvPr>
          <p:cNvCxnSpPr>
            <a:cxnSpLocks/>
          </p:cNvCxnSpPr>
          <p:nvPr/>
        </p:nvCxnSpPr>
        <p:spPr>
          <a:xfrm>
            <a:off x="2436813" y="1533525"/>
            <a:ext cx="0" cy="747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6" name="Oval 135">
            <a:extLst>
              <a:ext uri="{FF2B5EF4-FFF2-40B4-BE49-F238E27FC236}">
                <a16:creationId xmlns:a16="http://schemas.microsoft.com/office/drawing/2014/main" id="{DF049E1E-6DA4-87F7-0305-A6188DE4FC1F}"/>
              </a:ext>
            </a:extLst>
          </p:cNvPr>
          <p:cNvSpPr/>
          <p:nvPr/>
        </p:nvSpPr>
        <p:spPr>
          <a:xfrm>
            <a:off x="7258050" y="1188666"/>
            <a:ext cx="1543050" cy="80486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defRPr/>
            </a:pPr>
            <a:r>
              <a:rPr lang="ar-SA" sz="2700"/>
              <a:t>المعيار السيكومتري </a:t>
            </a:r>
            <a:endParaRPr lang="ar-EG" sz="2700"/>
          </a:p>
        </p:txBody>
      </p:sp>
      <p:sp>
        <p:nvSpPr>
          <p:cNvPr id="137" name="Oval 136">
            <a:extLst>
              <a:ext uri="{FF2B5EF4-FFF2-40B4-BE49-F238E27FC236}">
                <a16:creationId xmlns:a16="http://schemas.microsoft.com/office/drawing/2014/main" id="{CBCFAD3E-B5E7-A0BE-F868-D2F23D34E869}"/>
              </a:ext>
            </a:extLst>
          </p:cNvPr>
          <p:cNvSpPr/>
          <p:nvPr/>
        </p:nvSpPr>
        <p:spPr>
          <a:xfrm>
            <a:off x="1860550" y="1188666"/>
            <a:ext cx="1543050" cy="8826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defRPr/>
            </a:pPr>
            <a:r>
              <a:rPr lang="ar-SA" sz="2700"/>
              <a:t>المعيار الاديومتري</a:t>
            </a:r>
            <a:endParaRPr lang="ar-EG" sz="2700"/>
          </a:p>
        </p:txBody>
      </p:sp>
    </p:spTree>
  </p:cSld>
  <p:clrMapOvr>
    <a:masterClrMapping/>
  </p:clrMapOvr>
  <p:transition>
    <p:randomBar dir="vert"/>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Content Placeholder 2">
            <a:extLst>
              <a:ext uri="{FF2B5EF4-FFF2-40B4-BE49-F238E27FC236}">
                <a16:creationId xmlns:a16="http://schemas.microsoft.com/office/drawing/2014/main" id="{132A3B9D-4E43-F143-9CBE-88E647ABC43F}"/>
              </a:ext>
            </a:extLst>
          </p:cNvPr>
          <p:cNvSpPr>
            <a:spLocks noGrp="1" noChangeArrowheads="1"/>
          </p:cNvSpPr>
          <p:nvPr>
            <p:ph idx="4294967295"/>
          </p:nvPr>
        </p:nvSpPr>
        <p:spPr bwMode="auto">
          <a:xfrm>
            <a:off x="1975148" y="604538"/>
            <a:ext cx="7731125" cy="3101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defTabSz="914400" eaLnBrk="1" hangingPunct="1">
              <a:spcBef>
                <a:spcPts val="1000"/>
              </a:spcBef>
              <a:buClr>
                <a:schemeClr val="accent2"/>
              </a:buClr>
            </a:pPr>
            <a:r>
              <a:rPr lang="ar-SA" altLang="en-US" sz="1800" dirty="0">
                <a:solidFill>
                  <a:srgbClr val="262626"/>
                </a:solidFill>
              </a:rPr>
              <a:t>انقر لتحرير أنماط نص الشكل الرئيسي</a:t>
            </a:r>
          </a:p>
          <a:p>
            <a:pPr marL="457200" lvl="1" indent="-228600" defTabSz="914400" eaLnBrk="1" hangingPunct="1">
              <a:spcBef>
                <a:spcPts val="1000"/>
              </a:spcBef>
              <a:buClr>
                <a:schemeClr val="accent2"/>
              </a:buClr>
              <a:buFont typeface="Arial" panose="020B0604020202020204" pitchFamily="34" charset="0"/>
              <a:buChar char="•"/>
            </a:pPr>
            <a:r>
              <a:rPr lang="ar-SA" altLang="en-US" sz="1600" dirty="0">
                <a:solidFill>
                  <a:srgbClr val="262626"/>
                </a:solidFill>
              </a:rPr>
              <a:t>المستوى الثان</a:t>
            </a:r>
            <a:r>
              <a:rPr lang="ar-IQ" altLang="en-US" sz="1600" dirty="0">
                <a:solidFill>
                  <a:srgbClr val="262626"/>
                </a:solidFill>
              </a:rPr>
              <a:t>ي</a:t>
            </a:r>
            <a:endParaRPr lang="ar-SA" altLang="en-US" sz="1600" dirty="0">
              <a:solidFill>
                <a:srgbClr val="262626"/>
              </a:solidFill>
            </a:endParaRPr>
          </a:p>
          <a:p>
            <a:pPr marL="685800" lvl="2" indent="-228600" defTabSz="914400" eaLnBrk="1" hangingPunct="1">
              <a:spcBef>
                <a:spcPts val="1000"/>
              </a:spcBef>
              <a:buClr>
                <a:schemeClr val="accent2"/>
              </a:buClr>
            </a:pPr>
            <a:r>
              <a:rPr lang="ar-SA" altLang="en-US" sz="1600" dirty="0">
                <a:solidFill>
                  <a:srgbClr val="262626"/>
                </a:solidFill>
              </a:rPr>
              <a:t>المستوى الثالث</a:t>
            </a:r>
          </a:p>
          <a:p>
            <a:pPr marL="914400" lvl="3" indent="-228600" defTabSz="914400" eaLnBrk="1" hangingPunct="1">
              <a:spcBef>
                <a:spcPts val="1000"/>
              </a:spcBef>
              <a:buClr>
                <a:schemeClr val="accent2"/>
              </a:buClr>
              <a:buFont typeface="Arial" panose="020B0604020202020204" pitchFamily="34" charset="0"/>
              <a:buChar char="•"/>
            </a:pPr>
            <a:r>
              <a:rPr lang="ar-SA" altLang="en-US" sz="1600" dirty="0">
                <a:solidFill>
                  <a:srgbClr val="262626"/>
                </a:solidFill>
              </a:rPr>
              <a:t>المستوى الرابع</a:t>
            </a:r>
          </a:p>
          <a:p>
            <a:pPr marL="1143000" lvl="4" indent="-228600" defTabSz="914400" eaLnBrk="1" hangingPunct="1">
              <a:spcBef>
                <a:spcPts val="1000"/>
              </a:spcBef>
              <a:buClr>
                <a:schemeClr val="accent2"/>
              </a:buClr>
              <a:buFont typeface="Arial" panose="020B0604020202020204" pitchFamily="34" charset="0"/>
              <a:buChar char="•"/>
            </a:pPr>
            <a:r>
              <a:rPr lang="ar-SA" altLang="en-US" sz="1600" dirty="0">
                <a:solidFill>
                  <a:srgbClr val="262626"/>
                </a:solidFill>
              </a:rPr>
              <a:t>المستوى الخامس</a:t>
            </a:r>
            <a:endParaRPr lang="ar-SA" altLang="en-US" sz="1600" b="1" dirty="0"/>
          </a:p>
        </p:txBody>
      </p:sp>
      <p:graphicFrame>
        <p:nvGraphicFramePr>
          <p:cNvPr id="6" name="Table 5">
            <a:extLst>
              <a:ext uri="{FF2B5EF4-FFF2-40B4-BE49-F238E27FC236}">
                <a16:creationId xmlns:a16="http://schemas.microsoft.com/office/drawing/2014/main" id="{05519939-1D3E-5BD7-B8EE-B6E334202E18}"/>
              </a:ext>
            </a:extLst>
          </p:cNvPr>
          <p:cNvGraphicFramePr>
            <a:graphicFrameLocks noGrp="1"/>
          </p:cNvGraphicFramePr>
          <p:nvPr/>
        </p:nvGraphicFramePr>
        <p:xfrm>
          <a:off x="1822450" y="4506913"/>
          <a:ext cx="6858000" cy="1619250"/>
        </p:xfrm>
        <a:graphic>
          <a:graphicData uri="http://schemas.openxmlformats.org/drawingml/2006/table">
            <a:tbl>
              <a:tblPr rtl="1"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539750">
                <a:tc>
                  <a:txBody>
                    <a:bodyPr/>
                    <a:lstStyle/>
                    <a:p>
                      <a:pPr rtl="1"/>
                      <a:r>
                        <a:rPr lang="ar-SA" sz="1500"/>
                        <a:t>                  </a:t>
                      </a:r>
                      <a:r>
                        <a:rPr lang="ar-SA" sz="1500" b="1" i="1" u="sng">
                          <a:solidFill>
                            <a:schemeClr val="tx1"/>
                          </a:solidFill>
                        </a:rPr>
                        <a:t>الشمول</a:t>
                      </a:r>
                      <a:endParaRPr lang="ar-SA" sz="1500" b="1" i="1" dirty="0"/>
                    </a:p>
                  </a:txBody>
                  <a:tcPr marL="77153" marR="77153" marT="38553" marB="38553"/>
                </a:tc>
                <a:tc>
                  <a:txBody>
                    <a:bodyPr/>
                    <a:lstStyle/>
                    <a:p>
                      <a:pPr rtl="1"/>
                      <a:r>
                        <a:rPr lang="ar-SA" sz="1500"/>
                        <a:t>                            </a:t>
                      </a:r>
                      <a:r>
                        <a:rPr lang="ar-SA" sz="1500" b="1" i="1" u="sng">
                          <a:solidFill>
                            <a:schemeClr val="tx1"/>
                          </a:solidFill>
                        </a:rPr>
                        <a:t>الاستمرارية</a:t>
                      </a:r>
                      <a:r>
                        <a:rPr lang="ar-SA" sz="1500"/>
                        <a:t> </a:t>
                      </a:r>
                      <a:endParaRPr lang="ar-SA" sz="1500" dirty="0"/>
                    </a:p>
                  </a:txBody>
                  <a:tcPr marL="77153" marR="77153" marT="38553" marB="38553"/>
                </a:tc>
                <a:tc>
                  <a:txBody>
                    <a:bodyPr/>
                    <a:lstStyle/>
                    <a:p>
                      <a:pPr rtl="1"/>
                      <a:r>
                        <a:rPr lang="ar-SA" sz="1500"/>
                        <a:t>                          </a:t>
                      </a:r>
                      <a:r>
                        <a:rPr lang="ar-SA" sz="1500" i="1" u="sng">
                          <a:solidFill>
                            <a:schemeClr val="tx1"/>
                          </a:solidFill>
                        </a:rPr>
                        <a:t>التكامل</a:t>
                      </a:r>
                      <a:r>
                        <a:rPr lang="ar-SA" sz="1500"/>
                        <a:t> </a:t>
                      </a:r>
                      <a:endParaRPr lang="ar-EG" sz="1500" dirty="0"/>
                    </a:p>
                  </a:txBody>
                  <a:tcPr marL="77153" marR="77153" marT="38553" marB="38553"/>
                </a:tc>
                <a:extLst>
                  <a:ext uri="{0D108BD9-81ED-4DB2-BD59-A6C34878D82A}">
                    <a16:rowId xmlns:a16="http://schemas.microsoft.com/office/drawing/2014/main" val="10000"/>
                  </a:ext>
                </a:extLst>
              </a:tr>
              <a:tr h="539750">
                <a:tc>
                  <a:txBody>
                    <a:bodyPr/>
                    <a:lstStyle/>
                    <a:p>
                      <a:pPr rtl="1"/>
                      <a:r>
                        <a:rPr lang="ar-SA" sz="1500"/>
                        <a:t>                  </a:t>
                      </a:r>
                      <a:r>
                        <a:rPr lang="ar-SA" sz="1500" b="1" i="1" u="sng"/>
                        <a:t>التعاون</a:t>
                      </a:r>
                      <a:endParaRPr lang="ar-SA" sz="1500" b="1" i="1" u="sng" dirty="0"/>
                    </a:p>
                  </a:txBody>
                  <a:tcPr marL="77153" marR="77153" marT="38553" marB="38553"/>
                </a:tc>
                <a:tc>
                  <a:txBody>
                    <a:bodyPr/>
                    <a:lstStyle/>
                    <a:p>
                      <a:pPr rtl="1"/>
                      <a:r>
                        <a:rPr lang="ar-SA" sz="1500" dirty="0"/>
                        <a:t>                               </a:t>
                      </a:r>
                      <a:r>
                        <a:rPr lang="ar-SA" sz="1500" b="1" i="1" u="sng" dirty="0"/>
                        <a:t>الاقتصادي</a:t>
                      </a:r>
                      <a:r>
                        <a:rPr lang="ar-IQ" sz="1500" b="1" i="1" u="sng" dirty="0"/>
                        <a:t>ة</a:t>
                      </a:r>
                      <a:endParaRPr lang="ar-EG" sz="1500" b="1" i="1" u="sng" dirty="0"/>
                    </a:p>
                  </a:txBody>
                  <a:tcPr marL="77153" marR="77153" marT="38553" marB="38553"/>
                </a:tc>
                <a:tc>
                  <a:txBody>
                    <a:bodyPr/>
                    <a:lstStyle/>
                    <a:p>
                      <a:pPr rtl="1"/>
                      <a:r>
                        <a:rPr lang="ar-SA" sz="1500"/>
                        <a:t>                              </a:t>
                      </a:r>
                      <a:r>
                        <a:rPr lang="ar-SA" sz="1500" b="1" i="1" u="sng"/>
                        <a:t>الصدق</a:t>
                      </a:r>
                      <a:endParaRPr lang="ar-EG" sz="1500" b="1" i="1" u="sng" dirty="0"/>
                    </a:p>
                  </a:txBody>
                  <a:tcPr marL="77153" marR="77153" marT="38553" marB="38553"/>
                </a:tc>
                <a:extLst>
                  <a:ext uri="{0D108BD9-81ED-4DB2-BD59-A6C34878D82A}">
                    <a16:rowId xmlns:a16="http://schemas.microsoft.com/office/drawing/2014/main" val="10001"/>
                  </a:ext>
                </a:extLst>
              </a:tr>
              <a:tr h="539750">
                <a:tc>
                  <a:txBody>
                    <a:bodyPr/>
                    <a:lstStyle/>
                    <a:p>
                      <a:pPr rtl="1"/>
                      <a:r>
                        <a:rPr lang="ar-SA" sz="1500"/>
                        <a:t>                   </a:t>
                      </a:r>
                      <a:r>
                        <a:rPr lang="ar-SA" sz="1500" b="1" i="1" u="sng"/>
                        <a:t>الثبات</a:t>
                      </a:r>
                      <a:r>
                        <a:rPr lang="ar-SA" sz="1500"/>
                        <a:t> </a:t>
                      </a:r>
                      <a:endParaRPr lang="ar-EG" sz="1500" dirty="0"/>
                    </a:p>
                  </a:txBody>
                  <a:tcPr marL="77153" marR="77153" marT="38553" marB="38553"/>
                </a:tc>
                <a:tc>
                  <a:txBody>
                    <a:bodyPr/>
                    <a:lstStyle/>
                    <a:p>
                      <a:pPr rtl="1"/>
                      <a:r>
                        <a:rPr lang="ar-SA" sz="1500" dirty="0"/>
                        <a:t>                                  </a:t>
                      </a:r>
                      <a:r>
                        <a:rPr lang="ar-SA" sz="1500" b="1" i="1" u="sng" dirty="0"/>
                        <a:t>الموضوعي</a:t>
                      </a:r>
                      <a:r>
                        <a:rPr lang="ar-IQ" sz="1500" b="1" i="1" u="sng" dirty="0"/>
                        <a:t>ة</a:t>
                      </a:r>
                      <a:endParaRPr lang="ar-EG" sz="1500" b="1" i="1" u="sng" dirty="0"/>
                    </a:p>
                  </a:txBody>
                  <a:tcPr marL="77153" marR="77153" marT="38553" marB="38553"/>
                </a:tc>
                <a:tc>
                  <a:txBody>
                    <a:bodyPr/>
                    <a:lstStyle/>
                    <a:p>
                      <a:pPr rtl="1"/>
                      <a:r>
                        <a:rPr lang="ar-SA" sz="1500" dirty="0"/>
                        <a:t>                             </a:t>
                      </a:r>
                      <a:r>
                        <a:rPr lang="ar-SA" sz="1500" b="1" i="1" u="sng" dirty="0"/>
                        <a:t>التمييز</a:t>
                      </a:r>
                      <a:r>
                        <a:rPr lang="ar-SA" sz="1500" dirty="0"/>
                        <a:t> </a:t>
                      </a:r>
                      <a:endParaRPr lang="ar-EG" sz="1500" dirty="0"/>
                    </a:p>
                  </a:txBody>
                  <a:tcPr marL="77153" marR="77153" marT="38553" marB="38553"/>
                </a:tc>
                <a:extLst>
                  <a:ext uri="{0D108BD9-81ED-4DB2-BD59-A6C34878D82A}">
                    <a16:rowId xmlns:a16="http://schemas.microsoft.com/office/drawing/2014/main" val="10002"/>
                  </a:ext>
                </a:extLst>
              </a:tr>
            </a:tbl>
          </a:graphicData>
        </a:graphic>
      </p:graphicFrame>
      <p:sp>
        <p:nvSpPr>
          <p:cNvPr id="7" name="Oval 6">
            <a:extLst>
              <a:ext uri="{FF2B5EF4-FFF2-40B4-BE49-F238E27FC236}">
                <a16:creationId xmlns:a16="http://schemas.microsoft.com/office/drawing/2014/main" id="{246188B0-19EB-145A-34DC-B5BEDAEC37A7}"/>
              </a:ext>
            </a:extLst>
          </p:cNvPr>
          <p:cNvSpPr/>
          <p:nvPr/>
        </p:nvSpPr>
        <p:spPr>
          <a:xfrm>
            <a:off x="3781425" y="3575050"/>
            <a:ext cx="2601913" cy="2603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defRPr/>
            </a:pPr>
            <a:r>
              <a:rPr lang="ar-SA" sz="2700" i="1" u="sng">
                <a:solidFill>
                  <a:schemeClr val="tx1"/>
                </a:solidFill>
              </a:rPr>
              <a:t>خصائص التقويم الجيد</a:t>
            </a:r>
            <a:endParaRPr lang="ar-EG" sz="2700" i="1" u="sng">
              <a:solidFill>
                <a:schemeClr val="tx1"/>
              </a:solidFill>
            </a:endParaRPr>
          </a:p>
        </p:txBody>
      </p:sp>
    </p:spTree>
  </p:cSld>
  <p:clrMapOvr>
    <a:masterClrMapping/>
  </p:clrMapOvr>
  <p:transition>
    <p:randomBar dir="vert"/>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BE46EB-32E6-947D-E384-99B3A2D37E2E}"/>
              </a:ext>
            </a:extLst>
          </p:cNvPr>
          <p:cNvSpPr>
            <a:spLocks noGrp="1"/>
          </p:cNvSpPr>
          <p:nvPr>
            <p:ph idx="1"/>
          </p:nvPr>
        </p:nvSpPr>
        <p:spPr>
          <a:xfrm>
            <a:off x="1966913" y="877888"/>
            <a:ext cx="6942137" cy="5214937"/>
          </a:xfrm>
        </p:spPr>
        <p:txBody>
          <a:bodyPr>
            <a:normAutofit fontScale="55000" lnSpcReduction="20000"/>
          </a:bodyPr>
          <a:lstStyle/>
          <a:p>
            <a:pPr>
              <a:defRPr/>
            </a:pPr>
            <a:r>
              <a:rPr lang="ar-SA" b="1" u="sng" dirty="0"/>
              <a:t>الشمول:</a:t>
            </a:r>
            <a:endParaRPr lang="en-US" dirty="0"/>
          </a:p>
          <a:p>
            <a:pPr>
              <a:defRPr/>
            </a:pPr>
            <a:r>
              <a:rPr lang="ar-SA" b="1" dirty="0"/>
              <a:t>يعتبر التقويم شاملًا إذا انصب على جميع الجوانب فيجب أن يشمل جميع الجوانب التعليمية، وتقويم الأهداف والمحتوى والطرق، والوسائل والأنشطة وجميع جوانب التعلم عند التلميذ من إيمانه وأخلاقه وجسمه وعقله.</a:t>
            </a:r>
            <a:endParaRPr lang="en-US" dirty="0"/>
          </a:p>
          <a:p>
            <a:pPr>
              <a:defRPr/>
            </a:pPr>
            <a:r>
              <a:rPr lang="en-US" b="1" u="sng" dirty="0"/>
              <a:t>  </a:t>
            </a:r>
            <a:endParaRPr lang="en-US" dirty="0"/>
          </a:p>
          <a:p>
            <a:pPr>
              <a:defRPr/>
            </a:pPr>
            <a:r>
              <a:rPr lang="ar-SA" b="1" u="sng" dirty="0"/>
              <a:t>الاستمرارية: </a:t>
            </a:r>
            <a:endParaRPr lang="en-US" dirty="0"/>
          </a:p>
          <a:p>
            <a:pPr>
              <a:defRPr/>
            </a:pPr>
            <a:r>
              <a:rPr lang="en-US" b="1" u="sng" dirty="0"/>
              <a:t> </a:t>
            </a:r>
            <a:r>
              <a:rPr lang="ar-SA" b="1" u="sng" dirty="0"/>
              <a:t>من الأسس </a:t>
            </a:r>
            <a:r>
              <a:rPr lang="ar-SA" b="1" dirty="0"/>
              <a:t>في عملية التقويم أن يكون مستمرًّا، بمعنى أن يلازم التقويم مع كل خطوة من خطوات التعلم وأيضًا مع جميع خطوات </a:t>
            </a:r>
            <a:r>
              <a:rPr lang="ar-SA" b="1" u="sng" dirty="0"/>
              <a:t>العملية التعليمية </a:t>
            </a:r>
            <a:r>
              <a:rPr lang="ar-SA" b="1" dirty="0"/>
              <a:t>من بداية الدرس إلى نهايته.</a:t>
            </a:r>
            <a:endParaRPr lang="en-US" dirty="0"/>
          </a:p>
          <a:p>
            <a:pPr>
              <a:defRPr/>
            </a:pPr>
            <a:r>
              <a:rPr lang="en-US" b="1" u="sng" dirty="0"/>
              <a:t> </a:t>
            </a:r>
            <a:endParaRPr lang="en-US" dirty="0"/>
          </a:p>
          <a:p>
            <a:pPr>
              <a:defRPr/>
            </a:pPr>
            <a:r>
              <a:rPr lang="ar-SA" b="1" u="sng" dirty="0"/>
              <a:t>التكامل</a:t>
            </a:r>
            <a:r>
              <a:rPr lang="ar-SA" b="1" dirty="0"/>
              <a:t>: </a:t>
            </a:r>
            <a:endParaRPr lang="en-US" dirty="0"/>
          </a:p>
          <a:p>
            <a:pPr>
              <a:defRPr/>
            </a:pPr>
            <a:r>
              <a:rPr lang="ar-SA" b="1" dirty="0"/>
              <a:t>يقصد بها أن تتكامل وسائل التقويم المختلفة في تقويم الهدف المراد تحقيقه بحيث تتضافر كلها وتعطينا في النهاية صورة متكاملة.</a:t>
            </a:r>
            <a:endParaRPr lang="en-US" dirty="0"/>
          </a:p>
          <a:p>
            <a:pPr>
              <a:defRPr/>
            </a:pPr>
            <a:r>
              <a:rPr lang="ar-SA" b="1" dirty="0"/>
              <a:t>وتعني أيضًا تكامل عمليات التقويم مع عمليات التدريس.</a:t>
            </a:r>
            <a:endParaRPr lang="en-US" dirty="0"/>
          </a:p>
          <a:p>
            <a:pPr>
              <a:defRPr/>
            </a:pPr>
            <a:r>
              <a:rPr lang="en-US" b="1" dirty="0"/>
              <a:t> </a:t>
            </a:r>
            <a:endParaRPr lang="en-US" dirty="0"/>
          </a:p>
          <a:p>
            <a:pPr>
              <a:defRPr/>
            </a:pPr>
            <a:r>
              <a:rPr lang="ar-SA" b="1" u="sng" dirty="0"/>
              <a:t>التعاون: </a:t>
            </a:r>
            <a:endParaRPr lang="en-US" dirty="0"/>
          </a:p>
          <a:p>
            <a:pPr>
              <a:defRPr/>
            </a:pPr>
            <a:r>
              <a:rPr lang="ar-SA" b="1" dirty="0"/>
              <a:t>لكي يكون التقويم تعاونيًّا يجب أن تشارك فيه كل الجهات المختصة التي لها خبرة في هذا المجال، ولا يقتصر على فرد أو مجموعة.</a:t>
            </a:r>
            <a:endParaRPr lang="en-US" dirty="0"/>
          </a:p>
          <a:p>
            <a:pPr marL="0" indent="0">
              <a:buFontTx/>
              <a:buNone/>
              <a:defRPr/>
            </a:pPr>
            <a:endParaRPr lang="ar-SA" i="1" dirty="0">
              <a:solidFill>
                <a:srgbClr val="C00000"/>
              </a:solidFill>
            </a:endParaRPr>
          </a:p>
        </p:txBody>
      </p:sp>
    </p:spTree>
  </p:cSld>
  <p:clrMapOvr>
    <a:masterClrMapping/>
  </p:clrMapOvr>
  <p:transition>
    <p:randomBar dir="vert"/>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6491B0-4C88-F761-79EB-BCF3B64C3FDF}"/>
              </a:ext>
            </a:extLst>
          </p:cNvPr>
          <p:cNvSpPr>
            <a:spLocks noGrp="1"/>
          </p:cNvSpPr>
          <p:nvPr>
            <p:ph idx="1"/>
          </p:nvPr>
        </p:nvSpPr>
        <p:spPr>
          <a:xfrm>
            <a:off x="246956" y="681038"/>
            <a:ext cx="9721080" cy="4583112"/>
          </a:xfrm>
        </p:spPr>
        <p:txBody>
          <a:bodyPr/>
          <a:lstStyle/>
          <a:p>
            <a:pPr>
              <a:defRPr/>
            </a:pPr>
            <a:r>
              <a:rPr lang="ar-SA" sz="2400" b="1" u="sng" dirty="0"/>
              <a:t>أن يكون التقويم اقتصاديًّا: </a:t>
            </a:r>
            <a:endParaRPr lang="en-US" sz="2400" dirty="0"/>
          </a:p>
          <a:p>
            <a:pPr>
              <a:defRPr/>
            </a:pPr>
            <a:r>
              <a:rPr lang="ar-SA" sz="2400" b="1" dirty="0"/>
              <a:t>بمعنى أن يكون اقتصاديًّا في الوقت والجهد والتكلفة، فمن العبث ما نراه في عمليات التقويم التي تأخذ ربع العام الدراسي. </a:t>
            </a:r>
            <a:endParaRPr lang="en-US" sz="2400" dirty="0"/>
          </a:p>
          <a:p>
            <a:pPr>
              <a:defRPr/>
            </a:pPr>
            <a:r>
              <a:rPr lang="ar-SA" sz="2400" b="1" u="sng" dirty="0"/>
              <a:t>    </a:t>
            </a:r>
            <a:endParaRPr lang="en-US" sz="2400" dirty="0"/>
          </a:p>
          <a:p>
            <a:pPr>
              <a:defRPr/>
            </a:pPr>
            <a:r>
              <a:rPr lang="ar-SA" sz="2400" b="1" u="sng" dirty="0"/>
              <a:t> الصدق: </a:t>
            </a:r>
            <a:endParaRPr lang="en-US" sz="2400" dirty="0"/>
          </a:p>
          <a:p>
            <a:pPr>
              <a:defRPr/>
            </a:pPr>
            <a:r>
              <a:rPr lang="ar-SA" sz="2400" b="1" dirty="0"/>
              <a:t>للصدق صور متعددة؛ منها صدق المحتوى يعني مطابقة محتوى الاختبار لمحتوى المادة وأهدافها.</a:t>
            </a:r>
            <a:endParaRPr lang="en-US" sz="2400" dirty="0"/>
          </a:p>
          <a:p>
            <a:pPr>
              <a:defRPr/>
            </a:pPr>
            <a:r>
              <a:rPr lang="ar-SA" sz="2400" b="1" dirty="0"/>
              <a:t>صدق المحك مقياس المحك يثبت لدينا صدقه من قبل لقياس نفس الهدف المراد قياسه.</a:t>
            </a:r>
            <a:endParaRPr lang="en-US" sz="2400" dirty="0"/>
          </a:p>
          <a:p>
            <a:pPr>
              <a:defRPr/>
            </a:pPr>
            <a:r>
              <a:rPr lang="ar-SA" sz="2400" b="1" dirty="0"/>
              <a:t>صدق البناء يستخدم في حالة المقاييس السيكولوجية كتنبؤات محددة يمكن اختبارها والقدر الذي تتحقق فيه التوقعات بالتجربة يكون دليلًا على صدق الاختبار.</a:t>
            </a:r>
            <a:endParaRPr lang="en-US" sz="2400" dirty="0"/>
          </a:p>
          <a:p>
            <a:pPr>
              <a:defRPr/>
            </a:pPr>
            <a:r>
              <a:rPr lang="ar-SA" sz="2400" b="1" u="sng" dirty="0"/>
              <a:t>الثبات: </a:t>
            </a:r>
            <a:endParaRPr lang="en-US" sz="2400" dirty="0"/>
          </a:p>
          <a:p>
            <a:pPr>
              <a:defRPr/>
            </a:pPr>
            <a:r>
              <a:rPr lang="ar-SA" sz="2400" b="1" u="sng" dirty="0"/>
              <a:t>يقصد به </a:t>
            </a:r>
            <a:r>
              <a:rPr lang="ar-SA" sz="2400" b="1" dirty="0"/>
              <a:t>أنه لو أعيد تطبيق نفس أداة القياس عدة مرات على نفس التلاميذ وفي نفس الظروف تعطينا نفس النتائج.</a:t>
            </a:r>
            <a:endParaRPr lang="en-US" sz="2400" dirty="0"/>
          </a:p>
          <a:p>
            <a:pPr marL="0" indent="0">
              <a:buFontTx/>
              <a:buNone/>
              <a:defRPr/>
            </a:pPr>
            <a:endParaRPr lang="ar-SA" sz="2400" b="1" i="1" u="sng" dirty="0"/>
          </a:p>
        </p:txBody>
      </p:sp>
    </p:spTree>
  </p:cSld>
  <p:clrMapOvr>
    <a:masterClrMapping/>
  </p:clrMapOvr>
  <p:transition>
    <p:randomBar dir="vert"/>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BB4C9-45AF-9406-5567-58F8ADF66CD8}"/>
              </a:ext>
            </a:extLst>
          </p:cNvPr>
          <p:cNvSpPr>
            <a:spLocks noGrp="1"/>
          </p:cNvSpPr>
          <p:nvPr>
            <p:ph idx="1"/>
          </p:nvPr>
        </p:nvSpPr>
        <p:spPr>
          <a:xfrm>
            <a:off x="246956" y="116632"/>
            <a:ext cx="9855670" cy="1547391"/>
          </a:xfrm>
        </p:spPr>
        <p:style>
          <a:lnRef idx="2">
            <a:schemeClr val="dk1"/>
          </a:lnRef>
          <a:fillRef idx="1">
            <a:schemeClr val="lt1"/>
          </a:fillRef>
          <a:effectRef idx="0">
            <a:schemeClr val="dk1"/>
          </a:effectRef>
          <a:fontRef idx="minor">
            <a:schemeClr val="dk1"/>
          </a:fontRef>
        </p:style>
        <p:txBody>
          <a:bodyPr/>
          <a:lstStyle/>
          <a:p>
            <a:pPr>
              <a:defRPr/>
            </a:pPr>
            <a:r>
              <a:rPr lang="ar-SA" sz="1800" b="1" u="sng" dirty="0">
                <a:solidFill>
                  <a:srgbClr val="C00000"/>
                </a:solidFill>
              </a:rPr>
              <a:t>الموضوعي</a:t>
            </a:r>
            <a:r>
              <a:rPr lang="ar-IQ" sz="1800" b="1" u="sng" dirty="0">
                <a:solidFill>
                  <a:srgbClr val="C00000"/>
                </a:solidFill>
              </a:rPr>
              <a:t>ة</a:t>
            </a:r>
            <a:r>
              <a:rPr lang="ar-SA" sz="1800" b="1" u="sng" dirty="0">
                <a:solidFill>
                  <a:srgbClr val="C00000"/>
                </a:solidFill>
              </a:rPr>
              <a:t>:</a:t>
            </a:r>
          </a:p>
          <a:p>
            <a:pPr marL="0" indent="0">
              <a:buFontTx/>
              <a:buNone/>
              <a:defRPr/>
            </a:pPr>
            <a:r>
              <a:rPr lang="ar-SA" sz="1800" dirty="0">
                <a:solidFill>
                  <a:schemeClr val="tx1"/>
                </a:solidFill>
              </a:rPr>
              <a:t>عدم تأثير النتائج  التي يتم التواصل اليها بالعوامل </a:t>
            </a:r>
            <a:r>
              <a:rPr lang="ar-SA" sz="1800" dirty="0" err="1">
                <a:solidFill>
                  <a:schemeClr val="tx1"/>
                </a:solidFill>
              </a:rPr>
              <a:t>الشخصيه،ولكي</a:t>
            </a:r>
            <a:r>
              <a:rPr lang="ar-SA" sz="1800" dirty="0">
                <a:solidFill>
                  <a:schemeClr val="tx1"/>
                </a:solidFill>
              </a:rPr>
              <a:t> تكون موضوعيه يجب ان تختار الوسائل </a:t>
            </a:r>
            <a:r>
              <a:rPr lang="ar-SA" sz="1800" dirty="0" err="1">
                <a:solidFill>
                  <a:schemeClr val="tx1"/>
                </a:solidFill>
              </a:rPr>
              <a:t>المناسبه</a:t>
            </a:r>
            <a:r>
              <a:rPr lang="ar-SA" sz="1800" dirty="0">
                <a:solidFill>
                  <a:schemeClr val="tx1"/>
                </a:solidFill>
              </a:rPr>
              <a:t>.</a:t>
            </a:r>
          </a:p>
          <a:p>
            <a:pPr marL="0" indent="0">
              <a:buFontTx/>
              <a:buNone/>
              <a:defRPr/>
            </a:pPr>
            <a:r>
              <a:rPr lang="ar-SA" sz="1800" dirty="0">
                <a:solidFill>
                  <a:schemeClr val="tx1"/>
                </a:solidFill>
              </a:rPr>
              <a:t> </a:t>
            </a:r>
            <a:r>
              <a:rPr lang="ar-SA" sz="1800" b="1" u="sng" dirty="0">
                <a:solidFill>
                  <a:srgbClr val="C00000"/>
                </a:solidFill>
              </a:rPr>
              <a:t>التمييز:</a:t>
            </a:r>
          </a:p>
          <a:p>
            <a:pPr marL="0" indent="0">
              <a:buFontTx/>
              <a:buNone/>
              <a:defRPr/>
            </a:pPr>
            <a:r>
              <a:rPr lang="ar-SA" sz="1800" b="1" u="sng" dirty="0">
                <a:solidFill>
                  <a:srgbClr val="C00000"/>
                </a:solidFill>
              </a:rPr>
              <a:t> </a:t>
            </a:r>
            <a:r>
              <a:rPr lang="ar-SA" sz="1800" dirty="0">
                <a:solidFill>
                  <a:schemeClr val="tx1"/>
                </a:solidFill>
              </a:rPr>
              <a:t>إظهار الفروق </a:t>
            </a:r>
            <a:r>
              <a:rPr lang="ar-SA" sz="1800" dirty="0" err="1">
                <a:solidFill>
                  <a:schemeClr val="tx1"/>
                </a:solidFill>
              </a:rPr>
              <a:t>الفرديه</a:t>
            </a:r>
            <a:r>
              <a:rPr lang="ar-SA" sz="1800" dirty="0">
                <a:solidFill>
                  <a:schemeClr val="tx1"/>
                </a:solidFill>
              </a:rPr>
              <a:t> </a:t>
            </a:r>
            <a:r>
              <a:rPr lang="ar-SA" sz="1800" dirty="0" err="1">
                <a:solidFill>
                  <a:schemeClr val="tx1"/>
                </a:solidFill>
              </a:rPr>
              <a:t>الحقيقه</a:t>
            </a:r>
            <a:r>
              <a:rPr lang="ar-SA" sz="1800" dirty="0">
                <a:solidFill>
                  <a:schemeClr val="tx1"/>
                </a:solidFill>
              </a:rPr>
              <a:t> بين التلاميذ  وهذى الأمر يساهم ف الكشف عن ميول وقدرات واستعداد التلاميذ.</a:t>
            </a:r>
          </a:p>
          <a:p>
            <a:pPr marL="0" indent="0">
              <a:buFontTx/>
              <a:buNone/>
              <a:defRPr/>
            </a:pPr>
            <a:endParaRPr lang="ar-SA" sz="1800" dirty="0">
              <a:solidFill>
                <a:schemeClr val="tx1"/>
              </a:solidFill>
            </a:endParaRPr>
          </a:p>
          <a:p>
            <a:pPr marL="0" indent="0">
              <a:buFontTx/>
              <a:buNone/>
              <a:defRPr/>
            </a:pPr>
            <a:r>
              <a:rPr lang="ar-SA" sz="1800" dirty="0">
                <a:solidFill>
                  <a:schemeClr val="tx1"/>
                </a:solidFill>
              </a:rPr>
              <a:t> </a:t>
            </a:r>
            <a:endParaRPr lang="ar-EG" sz="1800" dirty="0">
              <a:solidFill>
                <a:schemeClr val="tx1"/>
              </a:solidFill>
            </a:endParaRPr>
          </a:p>
        </p:txBody>
      </p:sp>
      <p:sp>
        <p:nvSpPr>
          <p:cNvPr id="251907" name="TextBox 4">
            <a:extLst>
              <a:ext uri="{FF2B5EF4-FFF2-40B4-BE49-F238E27FC236}">
                <a16:creationId xmlns:a16="http://schemas.microsoft.com/office/drawing/2014/main" id="{D72D853E-187A-2EBF-5ABB-1B57BC2B8CEB}"/>
              </a:ext>
            </a:extLst>
          </p:cNvPr>
          <p:cNvSpPr txBox="1">
            <a:spLocks noChangeArrowheads="1"/>
          </p:cNvSpPr>
          <p:nvPr/>
        </p:nvSpPr>
        <p:spPr bwMode="auto">
          <a:xfrm>
            <a:off x="4371975" y="2320925"/>
            <a:ext cx="1543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a:endParaRPr lang="ar-EG" altLang="en-US" sz="2700"/>
          </a:p>
        </p:txBody>
      </p:sp>
      <p:sp>
        <p:nvSpPr>
          <p:cNvPr id="14" name="Rectangle 13">
            <a:extLst>
              <a:ext uri="{FF2B5EF4-FFF2-40B4-BE49-F238E27FC236}">
                <a16:creationId xmlns:a16="http://schemas.microsoft.com/office/drawing/2014/main" id="{A8FBD581-5D24-6DAF-FABF-D802C6D2E2AC}"/>
              </a:ext>
            </a:extLst>
          </p:cNvPr>
          <p:cNvSpPr/>
          <p:nvPr/>
        </p:nvSpPr>
        <p:spPr>
          <a:xfrm>
            <a:off x="4502824" y="1817824"/>
            <a:ext cx="1736725" cy="5349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defRPr/>
            </a:pPr>
            <a:r>
              <a:rPr lang="ar-SA" sz="2700" i="1" u="sng">
                <a:solidFill>
                  <a:schemeClr val="tx1"/>
                </a:solidFill>
              </a:rPr>
              <a:t>انواع التقويم </a:t>
            </a:r>
            <a:endParaRPr lang="ar-EG" sz="2700" i="1" u="sng">
              <a:solidFill>
                <a:schemeClr val="tx1"/>
              </a:solidFill>
            </a:endParaRPr>
          </a:p>
        </p:txBody>
      </p:sp>
      <p:sp>
        <p:nvSpPr>
          <p:cNvPr id="15" name="Oval 14">
            <a:extLst>
              <a:ext uri="{FF2B5EF4-FFF2-40B4-BE49-F238E27FC236}">
                <a16:creationId xmlns:a16="http://schemas.microsoft.com/office/drawing/2014/main" id="{8BDC272A-372E-581B-D9E4-DED60B2EF3A2}"/>
              </a:ext>
            </a:extLst>
          </p:cNvPr>
          <p:cNvSpPr/>
          <p:nvPr/>
        </p:nvSpPr>
        <p:spPr>
          <a:xfrm>
            <a:off x="1615108" y="3521075"/>
            <a:ext cx="2159967" cy="169703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defRPr/>
            </a:pPr>
            <a:r>
              <a:rPr lang="ar-SA" sz="2400" i="1" u="sng" dirty="0">
                <a:solidFill>
                  <a:schemeClr val="tx1"/>
                </a:solidFill>
              </a:rPr>
              <a:t>التقويم البعدي </a:t>
            </a:r>
          </a:p>
          <a:p>
            <a:pPr algn="ctr">
              <a:defRPr/>
            </a:pPr>
            <a:r>
              <a:rPr lang="ar-SA" sz="2400" i="1" dirty="0">
                <a:solidFill>
                  <a:schemeClr val="tx1"/>
                </a:solidFill>
              </a:rPr>
              <a:t>التقويم بعد الانتهاء من عمليه التدريس بهدف </a:t>
            </a:r>
            <a:r>
              <a:rPr lang="ar-SA" sz="2400" i="1" dirty="0" err="1">
                <a:solidFill>
                  <a:schemeClr val="tx1"/>
                </a:solidFill>
              </a:rPr>
              <a:t>التاكد</a:t>
            </a:r>
            <a:r>
              <a:rPr lang="ar-SA" sz="2400" i="1" dirty="0">
                <a:solidFill>
                  <a:schemeClr val="tx1"/>
                </a:solidFill>
              </a:rPr>
              <a:t> من مدي تحقيق الأهداف </a:t>
            </a:r>
            <a:r>
              <a:rPr lang="ar-SA" sz="2400" i="1" dirty="0" err="1">
                <a:solidFill>
                  <a:schemeClr val="tx1"/>
                </a:solidFill>
              </a:rPr>
              <a:t>المرجوه</a:t>
            </a:r>
            <a:endParaRPr lang="ar-EG" sz="2400" i="1" dirty="0">
              <a:solidFill>
                <a:schemeClr val="tx1"/>
              </a:solidFill>
            </a:endParaRPr>
          </a:p>
        </p:txBody>
      </p:sp>
      <p:sp>
        <p:nvSpPr>
          <p:cNvPr id="16" name="Oval 15">
            <a:extLst>
              <a:ext uri="{FF2B5EF4-FFF2-40B4-BE49-F238E27FC236}">
                <a16:creationId xmlns:a16="http://schemas.microsoft.com/office/drawing/2014/main" id="{673C8A0A-B647-9229-2FF1-2FFF360BEFA0}"/>
              </a:ext>
            </a:extLst>
          </p:cNvPr>
          <p:cNvSpPr/>
          <p:nvPr/>
        </p:nvSpPr>
        <p:spPr>
          <a:xfrm>
            <a:off x="4530725" y="3584575"/>
            <a:ext cx="1782763" cy="169862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defRPr/>
            </a:pPr>
            <a:r>
              <a:rPr lang="ar-SA" sz="2000" u="sng" dirty="0">
                <a:solidFill>
                  <a:schemeClr val="tx1"/>
                </a:solidFill>
              </a:rPr>
              <a:t>التقويم البنائي</a:t>
            </a:r>
          </a:p>
          <a:p>
            <a:pPr algn="ctr">
              <a:defRPr/>
            </a:pPr>
            <a:r>
              <a:rPr lang="ar-SA" sz="2000" dirty="0">
                <a:solidFill>
                  <a:schemeClr val="tx1"/>
                </a:solidFill>
              </a:rPr>
              <a:t>يجري هذا التقويم أثناء عمليه التعليم والتعلم نفسها للتأكد من انه يسير ف اتجاه تحقيق الهدف المرجو</a:t>
            </a:r>
            <a:r>
              <a:rPr lang="ar-SA" sz="2000" u="sng" dirty="0">
                <a:solidFill>
                  <a:schemeClr val="tx1"/>
                </a:solidFill>
              </a:rPr>
              <a:t> </a:t>
            </a:r>
            <a:endParaRPr lang="ar-EG" sz="2000" u="sng" dirty="0">
              <a:solidFill>
                <a:schemeClr val="tx1"/>
              </a:solidFill>
            </a:endParaRPr>
          </a:p>
        </p:txBody>
      </p:sp>
      <p:sp>
        <p:nvSpPr>
          <p:cNvPr id="17" name="Oval 16">
            <a:extLst>
              <a:ext uri="{FF2B5EF4-FFF2-40B4-BE49-F238E27FC236}">
                <a16:creationId xmlns:a16="http://schemas.microsoft.com/office/drawing/2014/main" id="{7A224593-A3A2-6564-960B-70D1FDA6C2C7}"/>
              </a:ext>
            </a:extLst>
          </p:cNvPr>
          <p:cNvSpPr/>
          <p:nvPr/>
        </p:nvSpPr>
        <p:spPr>
          <a:xfrm>
            <a:off x="7070725" y="3521075"/>
            <a:ext cx="1782763" cy="169703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defRPr/>
            </a:pPr>
            <a:r>
              <a:rPr lang="ar-SA" sz="2400" i="1" u="sng" dirty="0">
                <a:solidFill>
                  <a:schemeClr val="tx1"/>
                </a:solidFill>
              </a:rPr>
              <a:t>التقويم </a:t>
            </a:r>
            <a:r>
              <a:rPr lang="ar-SA" sz="2400" i="1" u="sng" dirty="0"/>
              <a:t> </a:t>
            </a:r>
            <a:r>
              <a:rPr lang="ar-SA" sz="2400" i="1" u="sng" dirty="0">
                <a:solidFill>
                  <a:schemeClr val="tx1"/>
                </a:solidFill>
              </a:rPr>
              <a:t>القبلي </a:t>
            </a:r>
          </a:p>
          <a:p>
            <a:pPr algn="ctr">
              <a:defRPr/>
            </a:pPr>
            <a:r>
              <a:rPr lang="ar-SA" sz="2400" i="1" dirty="0">
                <a:solidFill>
                  <a:schemeClr val="tx1"/>
                </a:solidFill>
              </a:rPr>
              <a:t>تقويم قبل البدء ف تدريس موضوع بهدف تحديد مستوي التلميذ قبل بدء عمليه التدريس </a:t>
            </a:r>
            <a:endParaRPr lang="ar-EG" sz="2400" i="1" dirty="0">
              <a:solidFill>
                <a:schemeClr val="tx1"/>
              </a:solidFill>
            </a:endParaRPr>
          </a:p>
        </p:txBody>
      </p:sp>
    </p:spTree>
  </p:cSld>
  <p:clrMapOvr>
    <a:masterClrMapping/>
  </p:clrMapOvr>
  <p:transition>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DF50748-6D09-4BF8-F6E4-A86D921C065D}"/>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u="sng"/>
              <a:t>مميزات الخبرات غير المباشرة</a:t>
            </a:r>
            <a:endParaRPr lang="en-US" altLang="en-US" b="1"/>
          </a:p>
        </p:txBody>
      </p:sp>
      <p:sp>
        <p:nvSpPr>
          <p:cNvPr id="30723" name="Rectangle 3">
            <a:extLst>
              <a:ext uri="{FF2B5EF4-FFF2-40B4-BE49-F238E27FC236}">
                <a16:creationId xmlns:a16="http://schemas.microsoft.com/office/drawing/2014/main" id="{08FF2EDD-9843-33A3-2DD7-BA6C9D095D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lnSpc>
                <a:spcPct val="90000"/>
              </a:lnSpc>
              <a:buFontTx/>
              <a:buAutoNum type="arabicPeriod"/>
            </a:pPr>
            <a:r>
              <a:rPr lang="ar-SA" altLang="en-US" b="1"/>
              <a:t>الاستفادة من خبرات السابقين.</a:t>
            </a:r>
          </a:p>
          <a:p>
            <a:pPr marL="609600" indent="-609600" eaLnBrk="1" hangingPunct="1">
              <a:lnSpc>
                <a:spcPct val="90000"/>
              </a:lnSpc>
              <a:buFontTx/>
              <a:buAutoNum type="arabicPeriod"/>
            </a:pPr>
            <a:r>
              <a:rPr lang="ar-SA" altLang="en-US" b="1"/>
              <a:t>الاستفادة من الخبرات التي جاء بها الوح</a:t>
            </a:r>
            <a:r>
              <a:rPr lang="ar-EG" altLang="en-US" b="1"/>
              <a:t>ي</a:t>
            </a:r>
            <a:r>
              <a:rPr lang="ar-SA" altLang="en-US" b="1"/>
              <a:t>، والتي لا يمكن أن يصل إليها الجن والإنس بالعقل.</a:t>
            </a:r>
          </a:p>
          <a:p>
            <a:pPr marL="609600" indent="-609600" eaLnBrk="1" hangingPunct="1">
              <a:lnSpc>
                <a:spcPct val="90000"/>
              </a:lnSpc>
              <a:buFontTx/>
              <a:buAutoNum type="arabicPeriod"/>
            </a:pPr>
            <a:r>
              <a:rPr lang="ar-SA" altLang="en-US" b="1"/>
              <a:t>يلجأ إليها المعلمون من أجل التمهيد لتدريس الخبرات المباشرة.</a:t>
            </a:r>
          </a:p>
          <a:p>
            <a:pPr marL="609600" indent="-609600" eaLnBrk="1" hangingPunct="1">
              <a:lnSpc>
                <a:spcPct val="90000"/>
              </a:lnSpc>
              <a:buFontTx/>
              <a:buAutoNum type="arabicPeriod"/>
            </a:pPr>
            <a:r>
              <a:rPr lang="ar-SA" altLang="en-US" b="1"/>
              <a:t>قد تكون </a:t>
            </a:r>
            <a:r>
              <a:rPr lang="ar-EG" altLang="en-US" b="1"/>
              <a:t>هي</a:t>
            </a:r>
            <a:r>
              <a:rPr lang="ar-SA" altLang="en-US" b="1"/>
              <a:t> السبيل الوحيد للتعلم في حالة استحالة استخدام الخبرات المباشرة.</a:t>
            </a:r>
          </a:p>
          <a:p>
            <a:pPr marL="609600" indent="-609600" eaLnBrk="1" hangingPunct="1">
              <a:lnSpc>
                <a:spcPct val="90000"/>
              </a:lnSpc>
              <a:buFontTx/>
              <a:buAutoNum type="arabicPeriod"/>
            </a:pPr>
            <a:r>
              <a:rPr lang="ar-SA" altLang="en-US" b="1"/>
              <a:t>التعلم عن طريقها يوفر الجهد والوقت والمال لسهولة الحصول عليها من المصادر المختلفة.</a:t>
            </a:r>
            <a:endParaRPr lang="en-US" altLang="en-US" b="1"/>
          </a:p>
        </p:txBody>
      </p:sp>
    </p:spTree>
  </p:cSld>
  <p:clrMapOvr>
    <a:masterClrMapping/>
  </p:clrMapOvr>
  <p:transition>
    <p:randomBar dir="vert"/>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D9D143-62F4-7E48-8E5B-AA4CEE4A75DB}"/>
              </a:ext>
            </a:extLst>
          </p:cNvPr>
          <p:cNvSpPr>
            <a:spLocks noGrp="1"/>
          </p:cNvSpPr>
          <p:nvPr>
            <p:ph idx="1"/>
          </p:nvPr>
        </p:nvSpPr>
        <p:spPr>
          <a:xfrm>
            <a:off x="246956" y="188640"/>
            <a:ext cx="9761810" cy="4491037"/>
          </a:xfrm>
        </p:spPr>
        <p:txBody>
          <a:bodyPr/>
          <a:lstStyle/>
          <a:p>
            <a:pPr marL="0" indent="0">
              <a:buFontTx/>
              <a:buNone/>
              <a:defRPr/>
            </a:pPr>
            <a:r>
              <a:rPr lang="ar-IQ" sz="2600" b="1" u="sng" dirty="0">
                <a:solidFill>
                  <a:srgbClr val="C00000"/>
                </a:solidFill>
              </a:rPr>
              <a:t>أ</a:t>
            </a:r>
            <a:r>
              <a:rPr lang="ar-SA" sz="2600" b="1" u="sng" dirty="0" err="1">
                <a:solidFill>
                  <a:srgbClr val="C00000"/>
                </a:solidFill>
              </a:rPr>
              <a:t>غراض</a:t>
            </a:r>
            <a:r>
              <a:rPr lang="ar-SA" sz="2600" b="1" u="sng" dirty="0">
                <a:solidFill>
                  <a:srgbClr val="C00000"/>
                </a:solidFill>
              </a:rPr>
              <a:t> التقويم: </a:t>
            </a:r>
          </a:p>
          <a:p>
            <a:pPr marL="289339" indent="-289339">
              <a:buFont typeface="+mj-lt"/>
              <a:buAutoNum type="arabicPeriod"/>
              <a:defRPr/>
            </a:pPr>
            <a:r>
              <a:rPr lang="ar-SA" sz="2600" b="1" u="sng" dirty="0">
                <a:solidFill>
                  <a:srgbClr val="C00000"/>
                </a:solidFill>
              </a:rPr>
              <a:t>تحديد مستو</a:t>
            </a:r>
            <a:r>
              <a:rPr lang="ar-IQ" sz="2600" b="1" u="sng" dirty="0">
                <a:solidFill>
                  <a:srgbClr val="C00000"/>
                </a:solidFill>
              </a:rPr>
              <a:t>ى</a:t>
            </a:r>
            <a:r>
              <a:rPr lang="ar-SA" sz="2600" b="1" u="sng" dirty="0">
                <a:solidFill>
                  <a:srgbClr val="C00000"/>
                </a:solidFill>
              </a:rPr>
              <a:t> القبول: </a:t>
            </a:r>
            <a:r>
              <a:rPr lang="ar-SA" sz="2600" dirty="0"/>
              <a:t>تقوم بعض الجامعات والمدارس بتقويم المتقدمين </a:t>
            </a:r>
            <a:r>
              <a:rPr lang="ar-IQ" sz="2600" dirty="0"/>
              <a:t>إ</a:t>
            </a:r>
            <a:r>
              <a:rPr lang="ar-SA" sz="2600" dirty="0"/>
              <a:t>ليها ل</a:t>
            </a:r>
            <a:r>
              <a:rPr lang="ar-IQ" sz="2600" dirty="0"/>
              <a:t>ل</a:t>
            </a:r>
            <a:r>
              <a:rPr lang="ar-SA" sz="2600" dirty="0"/>
              <a:t>ت</a:t>
            </a:r>
            <a:r>
              <a:rPr lang="ar-IQ" sz="2600" dirty="0"/>
              <a:t>أ</a:t>
            </a:r>
            <a:r>
              <a:rPr lang="ar-SA" sz="2600" dirty="0"/>
              <a:t>كد من تمكن المتقدم من بعض القدرات الخاص</a:t>
            </a:r>
            <a:r>
              <a:rPr lang="ar-IQ" sz="2600" dirty="0"/>
              <a:t>ة</a:t>
            </a:r>
            <a:r>
              <a:rPr lang="ar-SA" sz="2600" dirty="0"/>
              <a:t> اللازم</a:t>
            </a:r>
            <a:r>
              <a:rPr lang="ar-IQ" sz="2600" dirty="0"/>
              <a:t>ة</a:t>
            </a:r>
            <a:r>
              <a:rPr lang="ar-SA" sz="2600" dirty="0"/>
              <a:t> للدراس</a:t>
            </a:r>
            <a:r>
              <a:rPr lang="ar-IQ" sz="2600" dirty="0"/>
              <a:t>ة</a:t>
            </a:r>
            <a:r>
              <a:rPr lang="ar-SA" sz="2600" dirty="0"/>
              <a:t>.</a:t>
            </a:r>
          </a:p>
          <a:p>
            <a:pPr marL="289339" indent="-289339">
              <a:buFont typeface="+mj-lt"/>
              <a:buAutoNum type="arabicPeriod"/>
              <a:defRPr/>
            </a:pPr>
            <a:r>
              <a:rPr lang="ar-SA" sz="2600" b="1" u="sng" dirty="0">
                <a:solidFill>
                  <a:srgbClr val="C00000"/>
                </a:solidFill>
              </a:rPr>
              <a:t>تحديد المتطلبات السابق</a:t>
            </a:r>
            <a:r>
              <a:rPr lang="ar-IQ" sz="2600" b="1" u="sng" dirty="0">
                <a:solidFill>
                  <a:srgbClr val="C00000"/>
                </a:solidFill>
              </a:rPr>
              <a:t>ة</a:t>
            </a:r>
            <a:r>
              <a:rPr lang="ar-SA" sz="2600" b="1" u="sng" dirty="0">
                <a:solidFill>
                  <a:srgbClr val="C00000"/>
                </a:solidFill>
              </a:rPr>
              <a:t>:</a:t>
            </a:r>
            <a:r>
              <a:rPr lang="ar-SA" sz="2600" dirty="0"/>
              <a:t> ل</a:t>
            </a:r>
            <a:r>
              <a:rPr lang="ar-IQ" sz="2600" dirty="0"/>
              <a:t>ل</a:t>
            </a:r>
            <a:r>
              <a:rPr lang="ar-SA" sz="2600" dirty="0"/>
              <a:t>ت</a:t>
            </a:r>
            <a:r>
              <a:rPr lang="ar-IQ" sz="2600" dirty="0"/>
              <a:t>أ</a:t>
            </a:r>
            <a:r>
              <a:rPr lang="ar-SA" sz="2600" dirty="0"/>
              <a:t>كد من امتلاك التلميذ لأنواع من المعلومات والمهارات لتعلم موضوع جديد وهذا ضروري ف</a:t>
            </a:r>
            <a:r>
              <a:rPr lang="ar-IQ" sz="2600" dirty="0"/>
              <a:t>ي</a:t>
            </a:r>
            <a:r>
              <a:rPr lang="ar-SA" sz="2600" dirty="0"/>
              <a:t> الح</a:t>
            </a:r>
            <a:r>
              <a:rPr lang="ar-IQ" sz="2600" dirty="0"/>
              <a:t>ا</a:t>
            </a:r>
            <a:r>
              <a:rPr lang="ar-SA" sz="2600" dirty="0"/>
              <a:t>لات التي تتطلب معلومات جديد</a:t>
            </a:r>
            <a:r>
              <a:rPr lang="ar-IQ" sz="2600" dirty="0"/>
              <a:t>ة</a:t>
            </a:r>
            <a:r>
              <a:rPr lang="ar-SA" sz="2600" dirty="0"/>
              <a:t>.</a:t>
            </a:r>
          </a:p>
          <a:p>
            <a:pPr marL="289339" indent="-289339">
              <a:buFont typeface="+mj-lt"/>
              <a:buAutoNum type="arabicPeriod"/>
              <a:defRPr/>
            </a:pPr>
            <a:r>
              <a:rPr lang="ar-SA" sz="2600" b="1" u="sng" dirty="0">
                <a:solidFill>
                  <a:srgbClr val="C00000"/>
                </a:solidFill>
              </a:rPr>
              <a:t>التشخيص:</a:t>
            </a:r>
            <a:r>
              <a:rPr lang="ar-SA" sz="2600" b="1" u="sng" dirty="0"/>
              <a:t> تحديد </a:t>
            </a:r>
            <a:r>
              <a:rPr lang="ar-SA" sz="2600" dirty="0"/>
              <a:t>نقاط الضعف عند التلاميذ والكشف عن الأسباب التي تعوق تعلمهم لموضوع ما.</a:t>
            </a:r>
          </a:p>
          <a:p>
            <a:pPr marL="289339" indent="-289339">
              <a:buFont typeface="+mj-lt"/>
              <a:buAutoNum type="arabicPeriod"/>
              <a:defRPr/>
            </a:pPr>
            <a:r>
              <a:rPr lang="ar-SA" sz="2600" b="1" u="sng" dirty="0">
                <a:solidFill>
                  <a:srgbClr val="C00000"/>
                </a:solidFill>
              </a:rPr>
              <a:t>التكوين:</a:t>
            </a:r>
            <a:r>
              <a:rPr lang="ar-SA" sz="2600" dirty="0"/>
              <a:t> هذا الجزء لا يتجزأ من العملي</a:t>
            </a:r>
            <a:r>
              <a:rPr lang="ar-IQ" sz="2600" dirty="0"/>
              <a:t>ة</a:t>
            </a:r>
            <a:r>
              <a:rPr lang="ar-SA" sz="2600" dirty="0"/>
              <a:t> التعليمي</a:t>
            </a:r>
            <a:r>
              <a:rPr lang="ar-IQ" sz="2600" dirty="0"/>
              <a:t>ة</a:t>
            </a:r>
            <a:r>
              <a:rPr lang="ar-SA" sz="2600" dirty="0"/>
              <a:t>،</a:t>
            </a:r>
            <a:r>
              <a:rPr lang="ar-IQ" sz="2600" dirty="0"/>
              <a:t> </a:t>
            </a:r>
            <a:r>
              <a:rPr lang="ar-SA" sz="2600" dirty="0"/>
              <a:t>حيث يتم تعليم التلاميذ وتطو</a:t>
            </a:r>
            <a:r>
              <a:rPr lang="ar-IQ" sz="2600" dirty="0"/>
              <a:t>ي</a:t>
            </a:r>
            <a:r>
              <a:rPr lang="ar-SA" sz="2600" dirty="0"/>
              <a:t>ر عملي</a:t>
            </a:r>
            <a:r>
              <a:rPr lang="ar-IQ" sz="2600" dirty="0"/>
              <a:t>ة</a:t>
            </a:r>
            <a:r>
              <a:rPr lang="ar-SA" sz="2600" dirty="0"/>
              <a:t> التدريس ومتابع</a:t>
            </a:r>
            <a:r>
              <a:rPr lang="ar-IQ" sz="2600" dirty="0"/>
              <a:t>ة</a:t>
            </a:r>
            <a:r>
              <a:rPr lang="ar-SA" sz="2600" dirty="0"/>
              <a:t> تقدم التلاميذ ف</a:t>
            </a:r>
            <a:r>
              <a:rPr lang="ar-IQ" sz="2600" dirty="0"/>
              <a:t>ي</a:t>
            </a:r>
            <a:r>
              <a:rPr lang="ar-SA" sz="2600" dirty="0"/>
              <a:t> تعلم المهارات والمعلومات الجديد</a:t>
            </a:r>
            <a:r>
              <a:rPr lang="ar-IQ" sz="2600" dirty="0"/>
              <a:t>ة</a:t>
            </a:r>
            <a:r>
              <a:rPr lang="ar-SA" sz="2600" dirty="0"/>
              <a:t> من خلال التقويم المستمر. </a:t>
            </a:r>
          </a:p>
          <a:p>
            <a:pPr marL="289339" indent="-289339">
              <a:buFont typeface="+mj-lt"/>
              <a:buAutoNum type="arabicPeriod"/>
              <a:defRPr/>
            </a:pPr>
            <a:r>
              <a:rPr lang="ar-SA" sz="2600" b="1" u="sng" dirty="0">
                <a:solidFill>
                  <a:srgbClr val="C00000"/>
                </a:solidFill>
              </a:rPr>
              <a:t>تحديد نواتج التعلم:</a:t>
            </a:r>
            <a:r>
              <a:rPr lang="ar-SA" sz="2600" dirty="0"/>
              <a:t> لتحديد مد</a:t>
            </a:r>
            <a:r>
              <a:rPr lang="ar-IQ" sz="2600" dirty="0"/>
              <a:t>ى</a:t>
            </a:r>
            <a:r>
              <a:rPr lang="ar-SA" sz="2600" dirty="0"/>
              <a:t> تحقق الأهداف المرجو</a:t>
            </a:r>
            <a:r>
              <a:rPr lang="ar-IQ" sz="2600" dirty="0"/>
              <a:t>ة</a:t>
            </a:r>
            <a:r>
              <a:rPr lang="ar-SA" sz="2600" dirty="0"/>
              <a:t> ف</a:t>
            </a:r>
            <a:r>
              <a:rPr lang="ar-IQ" sz="2600" dirty="0"/>
              <a:t>ي</a:t>
            </a:r>
            <a:r>
              <a:rPr lang="ar-SA" sz="2600" dirty="0"/>
              <a:t> تدريس وحد</a:t>
            </a:r>
            <a:r>
              <a:rPr lang="ar-IQ" sz="2600" dirty="0"/>
              <a:t>ة</a:t>
            </a:r>
            <a:r>
              <a:rPr lang="ar-SA" sz="2600" dirty="0"/>
              <a:t> دراسي</a:t>
            </a:r>
            <a:r>
              <a:rPr lang="ar-IQ" sz="2600" dirty="0"/>
              <a:t>ة </a:t>
            </a:r>
            <a:r>
              <a:rPr lang="ar-SA" sz="2600" dirty="0"/>
              <a:t>أو أكثر. </a:t>
            </a:r>
          </a:p>
          <a:p>
            <a:pPr marL="289339" indent="-289339">
              <a:buFont typeface="+mj-lt"/>
              <a:buAutoNum type="arabicPeriod"/>
              <a:defRPr/>
            </a:pPr>
            <a:r>
              <a:rPr lang="ar-SA" sz="2600" b="1" u="sng" dirty="0">
                <a:solidFill>
                  <a:srgbClr val="C00000"/>
                </a:solidFill>
              </a:rPr>
              <a:t>التقويم ل</a:t>
            </a:r>
            <a:r>
              <a:rPr lang="ar-IQ" sz="2600" b="1" u="sng" dirty="0">
                <a:solidFill>
                  <a:srgbClr val="C00000"/>
                </a:solidFill>
              </a:rPr>
              <a:t>أ</a:t>
            </a:r>
            <a:r>
              <a:rPr lang="ar-SA" sz="2600" b="1" u="sng" dirty="0" err="1">
                <a:solidFill>
                  <a:srgbClr val="C00000"/>
                </a:solidFill>
              </a:rPr>
              <a:t>غراض</a:t>
            </a:r>
            <a:r>
              <a:rPr lang="ar-SA" sz="2600" b="1" u="sng" dirty="0">
                <a:solidFill>
                  <a:srgbClr val="C00000"/>
                </a:solidFill>
              </a:rPr>
              <a:t> الإرشاد:</a:t>
            </a:r>
            <a:r>
              <a:rPr lang="ar-SA" sz="2600" b="1" u="sng" dirty="0"/>
              <a:t> </a:t>
            </a:r>
            <a:r>
              <a:rPr lang="ar-IQ" sz="2600" b="1" u="sng" dirty="0"/>
              <a:t>إ</a:t>
            </a:r>
            <a:r>
              <a:rPr lang="ar-SA" sz="2600" dirty="0"/>
              <a:t>ن نجاح برامج الإرشاد والتوجيه ف</a:t>
            </a:r>
            <a:r>
              <a:rPr lang="ar-IQ" sz="2600" dirty="0"/>
              <a:t>ي</a:t>
            </a:r>
            <a:r>
              <a:rPr lang="ar-SA" sz="2600" dirty="0"/>
              <a:t> </a:t>
            </a:r>
            <a:r>
              <a:rPr lang="ar-IQ" sz="2600" dirty="0"/>
              <a:t>أ</a:t>
            </a:r>
            <a:r>
              <a:rPr lang="ar-SA" sz="2600" dirty="0"/>
              <a:t>ي نظام تربوي يتوقف على تحديد قدرات وميول التلاميذ وتشخيص الصعوبات ويستخدم لهذا الغرض اختبارات الاستعداد والتشخيص.</a:t>
            </a:r>
          </a:p>
          <a:p>
            <a:pPr marL="0" indent="0">
              <a:buFontTx/>
              <a:buNone/>
              <a:defRPr/>
            </a:pPr>
            <a:endParaRPr lang="ar-EG" sz="2600" b="1" i="1" u="sng" dirty="0">
              <a:solidFill>
                <a:srgbClr val="C00000"/>
              </a:solidFill>
            </a:endParaRPr>
          </a:p>
        </p:txBody>
      </p:sp>
    </p:spTree>
  </p:cSld>
  <p:clrMapOvr>
    <a:masterClrMapping/>
  </p:clrMapOvr>
  <p:transition>
    <p:randomBar dir="vert"/>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AutoShape 2">
            <a:extLst>
              <a:ext uri="{FF2B5EF4-FFF2-40B4-BE49-F238E27FC236}">
                <a16:creationId xmlns:a16="http://schemas.microsoft.com/office/drawing/2014/main" id="{277D6ACA-8884-D1DD-BD07-0016264737C5}"/>
              </a:ext>
            </a:extLst>
          </p:cNvPr>
          <p:cNvSpPr>
            <a:spLocks noChangeArrowheads="1"/>
          </p:cNvSpPr>
          <p:nvPr/>
        </p:nvSpPr>
        <p:spPr bwMode="auto">
          <a:xfrm>
            <a:off x="2406650" y="1546225"/>
            <a:ext cx="7751763" cy="4776788"/>
          </a:xfrm>
          <a:prstGeom prst="foldedCorner">
            <a:avLst>
              <a:gd name="adj" fmla="val 19958"/>
            </a:avLst>
          </a:prstGeom>
          <a:gradFill rotWithShape="0">
            <a:gsLst>
              <a:gs pos="0">
                <a:srgbClr val="FFCC66">
                  <a:gamma/>
                  <a:tint val="0"/>
                  <a:invGamma/>
                </a:srgbClr>
              </a:gs>
              <a:gs pos="100000">
                <a:srgbClr val="FFCC66"/>
              </a:gs>
            </a:gsLst>
            <a:lin ang="0" scaled="1"/>
          </a:gradFill>
          <a:ln>
            <a:noFill/>
          </a:ln>
          <a:effectLst>
            <a:outerShdw dist="107763" dir="13500000" algn="ctr" rotWithShape="0">
              <a:schemeClr val="bg2"/>
            </a:outerShdw>
          </a:effectLst>
        </p:spPr>
        <p:txBody>
          <a:bodyPr wrap="none" anchor="ctr"/>
          <a:lstStyle/>
          <a:p>
            <a:pPr algn="r" rtl="1" eaLnBrk="1" hangingPunct="1">
              <a:defRPr/>
            </a:pPr>
            <a:endParaRPr lang="ar-JO" altLang="en-US" sz="2700" dirty="0">
              <a:solidFill>
                <a:srgbClr val="666633"/>
              </a:solidFill>
              <a:effectLst>
                <a:outerShdw blurRad="38100" dist="38100" dir="2700000" algn="tl">
                  <a:srgbClr val="000000"/>
                </a:outerShdw>
              </a:effectLst>
              <a:cs typeface="+mn-cs"/>
            </a:endParaRPr>
          </a:p>
          <a:p>
            <a:pPr algn="r" rtl="1" eaLnBrk="1" hangingPunct="1">
              <a:defRPr/>
            </a:pPr>
            <a:r>
              <a:rPr lang="ar-JO" altLang="en-US" sz="4557" dirty="0">
                <a:solidFill>
                  <a:srgbClr val="666633"/>
                </a:solidFill>
                <a:effectLst>
                  <a:outerShdw blurRad="38100" dist="38100" dir="2700000" algn="tl">
                    <a:srgbClr val="000000"/>
                  </a:outerShdw>
                </a:effectLst>
                <a:cs typeface="+mn-cs"/>
              </a:rPr>
              <a:t>وأخيرًا......</a:t>
            </a:r>
          </a:p>
          <a:p>
            <a:pPr algn="r" rtl="1" eaLnBrk="1" hangingPunct="1">
              <a:defRPr/>
            </a:pPr>
            <a:endParaRPr lang="ar-JO" altLang="en-US" sz="4050" dirty="0">
              <a:solidFill>
                <a:srgbClr val="669900"/>
              </a:solidFill>
              <a:effectLst>
                <a:outerShdw blurRad="38100" dist="38100" dir="2700000" algn="tl">
                  <a:srgbClr val="000000"/>
                </a:outerShdw>
              </a:effectLst>
              <a:cs typeface="+mn-cs"/>
            </a:endParaRPr>
          </a:p>
          <a:p>
            <a:pPr algn="r" rtl="1" eaLnBrk="1" hangingPunct="1">
              <a:buClr>
                <a:srgbClr val="CC9900"/>
              </a:buClr>
              <a:buFont typeface="Wingdings" panose="05000000000000000000" pitchFamily="2" charset="2"/>
              <a:buChar char="Ø"/>
              <a:defRPr/>
            </a:pPr>
            <a:r>
              <a:rPr lang="ar-JO" altLang="en-US" sz="2363" dirty="0">
                <a:solidFill>
                  <a:srgbClr val="669900"/>
                </a:solidFill>
                <a:effectLst>
                  <a:outerShdw blurRad="38100" dist="38100" dir="2700000" algn="tl">
                    <a:srgbClr val="000000"/>
                  </a:outerShdw>
                </a:effectLst>
                <a:cs typeface="+mn-cs"/>
              </a:rPr>
              <a:t> المعرفة كالمحبة تنمو بالمشاركة.</a:t>
            </a:r>
          </a:p>
          <a:p>
            <a:pPr algn="r" rtl="1" eaLnBrk="1" hangingPunct="1">
              <a:buClr>
                <a:srgbClr val="CC9900"/>
              </a:buClr>
              <a:buFont typeface="Wingdings" panose="05000000000000000000" pitchFamily="2" charset="2"/>
              <a:buChar char="Ø"/>
              <a:defRPr/>
            </a:pPr>
            <a:endParaRPr lang="ar-JO" altLang="en-US" sz="2363" dirty="0">
              <a:solidFill>
                <a:srgbClr val="669900"/>
              </a:solidFill>
              <a:effectLst>
                <a:outerShdw blurRad="38100" dist="38100" dir="2700000" algn="tl">
                  <a:srgbClr val="000000"/>
                </a:outerShdw>
              </a:effectLst>
              <a:cs typeface="+mn-cs"/>
            </a:endParaRPr>
          </a:p>
          <a:p>
            <a:pPr algn="r" rtl="1" eaLnBrk="1" hangingPunct="1">
              <a:buClr>
                <a:srgbClr val="CC9900"/>
              </a:buClr>
              <a:buFont typeface="Wingdings" panose="05000000000000000000" pitchFamily="2" charset="2"/>
              <a:buChar char="Ø"/>
              <a:defRPr/>
            </a:pPr>
            <a:r>
              <a:rPr lang="ar-JO" altLang="en-US" sz="2363" dirty="0">
                <a:solidFill>
                  <a:srgbClr val="669900"/>
                </a:solidFill>
                <a:effectLst>
                  <a:outerShdw blurRad="38100" dist="38100" dir="2700000" algn="tl">
                    <a:srgbClr val="000000"/>
                  </a:outerShdw>
                </a:effectLst>
                <a:cs typeface="+mn-cs"/>
              </a:rPr>
              <a:t> أنت ما تعرفه.... ما تعرفه هو ما تتعلمه ‘ لذا احرص على التعلم</a:t>
            </a:r>
          </a:p>
          <a:p>
            <a:pPr algn="r" rtl="1" eaLnBrk="1" hangingPunct="1">
              <a:buClr>
                <a:srgbClr val="CC9900"/>
              </a:buClr>
              <a:buFont typeface="Wingdings" panose="05000000000000000000" pitchFamily="2" charset="2"/>
              <a:buNone/>
              <a:defRPr/>
            </a:pPr>
            <a:r>
              <a:rPr lang="ar-JO" altLang="en-US" sz="2363">
                <a:solidFill>
                  <a:srgbClr val="669900"/>
                </a:solidFill>
                <a:effectLst>
                  <a:outerShdw blurRad="38100" dist="38100" dir="2700000" algn="tl">
                    <a:srgbClr val="000000"/>
                  </a:outerShdw>
                </a:effectLst>
                <a:cs typeface="+mn-cs"/>
              </a:rPr>
              <a:t>     </a:t>
            </a:r>
            <a:r>
              <a:rPr lang="ar-EG" altLang="en-US" sz="2363">
                <a:solidFill>
                  <a:srgbClr val="669900"/>
                </a:solidFill>
                <a:effectLst>
                  <a:outerShdw blurRad="38100" dist="38100" dir="2700000" algn="tl">
                    <a:srgbClr val="000000"/>
                  </a:outerShdw>
                </a:effectLst>
                <a:cs typeface="Times New Roman" panose="02020603050405020304" pitchFamily="18" charset="0"/>
              </a:rPr>
              <a:t>باستمرار</a:t>
            </a:r>
            <a:r>
              <a:rPr lang="ar-EG" altLang="en-US" sz="2363" dirty="0">
                <a:solidFill>
                  <a:srgbClr val="669900"/>
                </a:solidFill>
                <a:effectLst>
                  <a:outerShdw blurRad="38100" dist="38100" dir="2700000" algn="tl">
                    <a:srgbClr val="000000"/>
                  </a:outerShdw>
                </a:effectLst>
                <a:cs typeface="Times New Roman" panose="02020603050405020304" pitchFamily="18" charset="0"/>
              </a:rPr>
              <a:t>.</a:t>
            </a:r>
          </a:p>
          <a:p>
            <a:pPr algn="r" rtl="1" eaLnBrk="1" hangingPunct="1">
              <a:buClr>
                <a:srgbClr val="CC9900"/>
              </a:buClr>
              <a:buFont typeface="Wingdings" panose="05000000000000000000" pitchFamily="2" charset="2"/>
              <a:buNone/>
              <a:defRPr/>
            </a:pPr>
            <a:r>
              <a:rPr lang="ar-EG" altLang="en-US" sz="2363">
                <a:solidFill>
                  <a:srgbClr val="669900"/>
                </a:solidFill>
                <a:effectLst>
                  <a:outerShdw blurRad="38100" dist="38100" dir="2700000" algn="tl">
                    <a:srgbClr val="000000"/>
                  </a:outerShdw>
                </a:effectLst>
                <a:cs typeface="Times New Roman" panose="02020603050405020304" pitchFamily="18" charset="0"/>
              </a:rPr>
              <a:t>  </a:t>
            </a:r>
            <a:endParaRPr lang="ar-EG" altLang="en-US" sz="2363" dirty="0">
              <a:solidFill>
                <a:srgbClr val="669900"/>
              </a:solidFill>
              <a:effectLst>
                <a:outerShdw blurRad="38100" dist="38100" dir="2700000" algn="tl">
                  <a:srgbClr val="000000"/>
                </a:outerShdw>
              </a:effectLst>
              <a:cs typeface="Times New Roman" panose="02020603050405020304" pitchFamily="18" charset="0"/>
            </a:endParaRPr>
          </a:p>
          <a:p>
            <a:pPr algn="r" rtl="1" eaLnBrk="1" hangingPunct="1">
              <a:buClr>
                <a:srgbClr val="CC9900"/>
              </a:buClr>
              <a:buFont typeface="Wingdings" panose="05000000000000000000" pitchFamily="2" charset="2"/>
              <a:buNone/>
              <a:defRPr/>
            </a:pPr>
            <a:r>
              <a:rPr lang="ar-EG" altLang="en-US" sz="2363">
                <a:solidFill>
                  <a:schemeClr val="accent2"/>
                </a:solidFill>
                <a:effectLst>
                  <a:outerShdw blurRad="38100" dist="38100" dir="2700000" algn="tl">
                    <a:srgbClr val="000000"/>
                  </a:outerShdw>
                </a:effectLst>
                <a:cs typeface="Times New Roman" panose="02020603050405020304" pitchFamily="18" charset="0"/>
              </a:rPr>
              <a:t>                                                      أ</a:t>
            </a:r>
            <a:r>
              <a:rPr lang="ar-EG" altLang="en-US" sz="2363" dirty="0">
                <a:solidFill>
                  <a:schemeClr val="accent2"/>
                </a:solidFill>
                <a:effectLst>
                  <a:outerShdw blurRad="38100" dist="38100" dir="2700000" algn="tl">
                    <a:srgbClr val="000000"/>
                  </a:outerShdw>
                </a:effectLst>
                <a:cs typeface="Times New Roman" panose="02020603050405020304" pitchFamily="18" charset="0"/>
              </a:rPr>
              <a:t>.د فؤاد محمد موسى</a:t>
            </a:r>
            <a:endParaRPr lang="en-US" altLang="en-US" sz="2363" dirty="0">
              <a:solidFill>
                <a:schemeClr val="accent2"/>
              </a:solidFill>
              <a:effectLst>
                <a:outerShdw blurRad="38100" dist="38100" dir="2700000" algn="tl">
                  <a:srgbClr val="000000"/>
                </a:outerShdw>
              </a:effectLst>
              <a:cs typeface="Times New Roman" panose="02020603050405020304" pitchFamily="18" charset="0"/>
            </a:endParaRPr>
          </a:p>
          <a:p>
            <a:pPr algn="r" rtl="1" eaLnBrk="1" hangingPunct="1">
              <a:defRPr/>
            </a:pPr>
            <a:endParaRPr lang="en-US" altLang="en-US" sz="2363" dirty="0">
              <a:solidFill>
                <a:schemeClr val="accent2"/>
              </a:solidFill>
              <a:effectLst>
                <a:outerShdw blurRad="38100" dist="38100" dir="2700000" algn="tl">
                  <a:srgbClr val="000000"/>
                </a:outerShdw>
              </a:effectLst>
              <a:cs typeface="+mn-cs"/>
            </a:endParaRPr>
          </a:p>
        </p:txBody>
      </p:sp>
      <p:pic>
        <p:nvPicPr>
          <p:cNvPr id="342038" name="Picture 22" descr="THA00042">
            <a:extLst>
              <a:ext uri="{FF2B5EF4-FFF2-40B4-BE49-F238E27FC236}">
                <a16:creationId xmlns:a16="http://schemas.microsoft.com/office/drawing/2014/main" id="{B74B1CF6-26F9-63CD-5FF7-BFB032E66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46225"/>
            <a:ext cx="2322513" cy="4776788"/>
          </a:xfrm>
          <a:prstGeom prst="rect">
            <a:avLst/>
          </a:prstGeom>
          <a:noFill/>
          <a:ln>
            <a:noFill/>
          </a:ln>
          <a:effectLst>
            <a:outerShdw dist="107763" dir="135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2040" name="Group 24">
            <a:extLst>
              <a:ext uri="{FF2B5EF4-FFF2-40B4-BE49-F238E27FC236}">
                <a16:creationId xmlns:a16="http://schemas.microsoft.com/office/drawing/2014/main" id="{AAC81124-0983-43AC-8703-E508EA18D1BE}"/>
              </a:ext>
            </a:extLst>
          </p:cNvPr>
          <p:cNvGrpSpPr>
            <a:grpSpLocks/>
          </p:cNvGrpSpPr>
          <p:nvPr/>
        </p:nvGrpSpPr>
        <p:grpSpPr bwMode="auto">
          <a:xfrm>
            <a:off x="3271838" y="3408363"/>
            <a:ext cx="2057400" cy="406400"/>
            <a:chOff x="4320" y="2144"/>
            <a:chExt cx="1296" cy="304"/>
          </a:xfrm>
        </p:grpSpPr>
        <p:sp>
          <p:nvSpPr>
            <p:cNvPr id="254982" name="AutoShape 3">
              <a:extLst>
                <a:ext uri="{FF2B5EF4-FFF2-40B4-BE49-F238E27FC236}">
                  <a16:creationId xmlns:a16="http://schemas.microsoft.com/office/drawing/2014/main" id="{C5625A8D-874D-0F5E-8899-FCE049F3C790}"/>
                </a:ext>
              </a:extLst>
            </p:cNvPr>
            <p:cNvSpPr>
              <a:spLocks noChangeArrowheads="1"/>
            </p:cNvSpPr>
            <p:nvPr/>
          </p:nvSpPr>
          <p:spPr bwMode="auto">
            <a:xfrm>
              <a:off x="4752"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54983" name="AutoShape 4">
              <a:extLst>
                <a:ext uri="{FF2B5EF4-FFF2-40B4-BE49-F238E27FC236}">
                  <a16:creationId xmlns:a16="http://schemas.microsoft.com/office/drawing/2014/main" id="{C94AA338-82C1-DAD1-7A34-6A9A9C645BD9}"/>
                </a:ext>
              </a:extLst>
            </p:cNvPr>
            <p:cNvSpPr>
              <a:spLocks noChangeArrowheads="1"/>
            </p:cNvSpPr>
            <p:nvPr/>
          </p:nvSpPr>
          <p:spPr bwMode="auto">
            <a:xfrm>
              <a:off x="4320"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54984" name="AutoShape 11">
              <a:extLst>
                <a:ext uri="{FF2B5EF4-FFF2-40B4-BE49-F238E27FC236}">
                  <a16:creationId xmlns:a16="http://schemas.microsoft.com/office/drawing/2014/main" id="{0567A949-B280-E48A-81F0-B0BE180173F6}"/>
                </a:ext>
              </a:extLst>
            </p:cNvPr>
            <p:cNvSpPr>
              <a:spLocks noChangeArrowheads="1"/>
            </p:cNvSpPr>
            <p:nvPr/>
          </p:nvSpPr>
          <p:spPr bwMode="auto">
            <a:xfrm>
              <a:off x="5184"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54985" name="AutoShape 13">
              <a:extLst>
                <a:ext uri="{FF2B5EF4-FFF2-40B4-BE49-F238E27FC236}">
                  <a16:creationId xmlns:a16="http://schemas.microsoft.com/office/drawing/2014/main" id="{446D8DEF-F371-329C-2A86-0E5BF696447D}"/>
                </a:ext>
              </a:extLst>
            </p:cNvPr>
            <p:cNvSpPr>
              <a:spLocks noChangeArrowheads="1"/>
            </p:cNvSpPr>
            <p:nvPr/>
          </p:nvSpPr>
          <p:spPr bwMode="auto">
            <a:xfrm>
              <a:off x="4896"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54986" name="AutoShape 14">
              <a:extLst>
                <a:ext uri="{FF2B5EF4-FFF2-40B4-BE49-F238E27FC236}">
                  <a16:creationId xmlns:a16="http://schemas.microsoft.com/office/drawing/2014/main" id="{C79E0BF6-5750-A53D-7033-8DD65EA2B68D}"/>
                </a:ext>
              </a:extLst>
            </p:cNvPr>
            <p:cNvSpPr>
              <a:spLocks noChangeArrowheads="1"/>
            </p:cNvSpPr>
            <p:nvPr/>
          </p:nvSpPr>
          <p:spPr bwMode="auto">
            <a:xfrm>
              <a:off x="4464"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54987" name="AutoShape 21">
              <a:extLst>
                <a:ext uri="{FF2B5EF4-FFF2-40B4-BE49-F238E27FC236}">
                  <a16:creationId xmlns:a16="http://schemas.microsoft.com/office/drawing/2014/main" id="{F22A494B-F169-720D-191B-F0F2139128F3}"/>
                </a:ext>
              </a:extLst>
            </p:cNvPr>
            <p:cNvSpPr>
              <a:spLocks noChangeArrowheads="1"/>
            </p:cNvSpPr>
            <p:nvPr/>
          </p:nvSpPr>
          <p:spPr bwMode="auto">
            <a:xfrm>
              <a:off x="5328" y="2160"/>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grpSp>
      <p:pic>
        <p:nvPicPr>
          <p:cNvPr id="254981" name="Audio 1">
            <a:hlinkClick r:id="" action="ppaction://media"/>
            <a:extLst>
              <a:ext uri="{FF2B5EF4-FFF2-40B4-BE49-F238E27FC236}">
                <a16:creationId xmlns:a16="http://schemas.microsoft.com/office/drawing/2014/main" id="{BBE1E6ED-1307-CDE2-3102-7706F4C92B7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61500" y="5626100"/>
            <a:ext cx="609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669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42038"/>
                                        </p:tgtEl>
                                        <p:attrNameLst>
                                          <p:attrName>style.visibility</p:attrName>
                                        </p:attrNameLst>
                                      </p:cBhvr>
                                      <p:to>
                                        <p:strVal val="visible"/>
                                      </p:to>
                                    </p:set>
                                    <p:animEffect transition="in" filter="wedge">
                                      <p:cBhvr>
                                        <p:cTn id="7" dur="2000"/>
                                        <p:tgtEl>
                                          <p:spTgt spid="3420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342040"/>
                                        </p:tgtEl>
                                        <p:attrNameLst>
                                          <p:attrName>style.visibility</p:attrName>
                                        </p:attrNameLst>
                                      </p:cBhvr>
                                      <p:to>
                                        <p:strVal val="visible"/>
                                      </p:to>
                                    </p:set>
                                    <p:anim calcmode="lin" valueType="num">
                                      <p:cBhvr>
                                        <p:cTn id="12" dur="500" fill="hold"/>
                                        <p:tgtEl>
                                          <p:spTgt spid="342040"/>
                                        </p:tgtEl>
                                        <p:attrNameLst>
                                          <p:attrName>ppt_w</p:attrName>
                                        </p:attrNameLst>
                                      </p:cBhvr>
                                      <p:tavLst>
                                        <p:tav tm="0">
                                          <p:val>
                                            <p:fltVal val="0"/>
                                          </p:val>
                                        </p:tav>
                                        <p:tav tm="100000">
                                          <p:val>
                                            <p:strVal val="#ppt_w"/>
                                          </p:val>
                                        </p:tav>
                                      </p:tavLst>
                                    </p:anim>
                                    <p:anim calcmode="lin" valueType="num">
                                      <p:cBhvr>
                                        <p:cTn id="13" dur="500" fill="hold"/>
                                        <p:tgtEl>
                                          <p:spTgt spid="342040"/>
                                        </p:tgtEl>
                                        <p:attrNameLst>
                                          <p:attrName>ppt_h</p:attrName>
                                        </p:attrNameLst>
                                      </p:cBhvr>
                                      <p:tavLst>
                                        <p:tav tm="0">
                                          <p:val>
                                            <p:fltVal val="0"/>
                                          </p:val>
                                        </p:tav>
                                        <p:tav tm="100000">
                                          <p:val>
                                            <p:strVal val="#ppt_h"/>
                                          </p:val>
                                        </p:tav>
                                      </p:tavLst>
                                    </p:anim>
                                    <p:anim calcmode="lin" valueType="num">
                                      <p:cBhvr>
                                        <p:cTn id="14" dur="500" fill="hold"/>
                                        <p:tgtEl>
                                          <p:spTgt spid="342040"/>
                                        </p:tgtEl>
                                        <p:attrNameLst>
                                          <p:attrName>style.rotation</p:attrName>
                                        </p:attrNameLst>
                                      </p:cBhvr>
                                      <p:tavLst>
                                        <p:tav tm="0">
                                          <p:val>
                                            <p:fltVal val="360"/>
                                          </p:val>
                                        </p:tav>
                                        <p:tav tm="100000">
                                          <p:val>
                                            <p:fltVal val="0"/>
                                          </p:val>
                                        </p:tav>
                                      </p:tavLst>
                                    </p:anim>
                                    <p:animEffect transition="in" filter="fade">
                                      <p:cBhvr>
                                        <p:cTn id="15" dur="500"/>
                                        <p:tgtEl>
                                          <p:spTgt spid="34204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342018"/>
                                        </p:tgtEl>
                                        <p:attrNameLst>
                                          <p:attrName>style.visibility</p:attrName>
                                        </p:attrNameLst>
                                      </p:cBhvr>
                                      <p:to>
                                        <p:strVal val="visible"/>
                                      </p:to>
                                    </p:set>
                                    <p:animEffect transition="in" filter="circle(in)">
                                      <p:cBhvr>
                                        <p:cTn id="20" dur="2000"/>
                                        <p:tgtEl>
                                          <p:spTgt spid="342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animBg="1"/>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ext Box 4">
            <a:extLst>
              <a:ext uri="{FF2B5EF4-FFF2-40B4-BE49-F238E27FC236}">
                <a16:creationId xmlns:a16="http://schemas.microsoft.com/office/drawing/2014/main" id="{072B6424-9D2A-969F-D3D3-B5E447B693E9}"/>
              </a:ext>
            </a:extLst>
          </p:cNvPr>
          <p:cNvSpPr txBox="1">
            <a:spLocks noChangeArrowheads="1"/>
          </p:cNvSpPr>
          <p:nvPr/>
        </p:nvSpPr>
        <p:spPr bwMode="auto">
          <a:xfrm>
            <a:off x="3054350" y="2232025"/>
            <a:ext cx="5184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eaLnBrk="1" hangingPunct="1">
              <a:spcBef>
                <a:spcPct val="50000"/>
              </a:spcBef>
            </a:pPr>
            <a:endParaRPr lang="en-US" altLang="en-US" sz="2000">
              <a:cs typeface="Times New Roman" panose="02020603050405020304" pitchFamily="18" charset="0"/>
            </a:endParaRPr>
          </a:p>
        </p:txBody>
      </p:sp>
      <p:sp>
        <p:nvSpPr>
          <p:cNvPr id="280581" name="Text Box 5" descr="Purple mesh">
            <a:extLst>
              <a:ext uri="{FF2B5EF4-FFF2-40B4-BE49-F238E27FC236}">
                <a16:creationId xmlns:a16="http://schemas.microsoft.com/office/drawing/2014/main" id="{D1B1AFF2-3D5D-FD48-EEF9-D23406EEB1FC}"/>
              </a:ext>
            </a:extLst>
          </p:cNvPr>
          <p:cNvSpPr txBox="1">
            <a:spLocks noChangeArrowheads="1"/>
          </p:cNvSpPr>
          <p:nvPr/>
        </p:nvSpPr>
        <p:spPr bwMode="auto">
          <a:xfrm>
            <a:off x="390525" y="1200150"/>
            <a:ext cx="9648825" cy="1939925"/>
          </a:xfrm>
          <a:prstGeom prst="rect">
            <a:avLst/>
          </a:prstGeom>
          <a:blipFill dpi="0" rotWithShape="1">
            <a:blip r:embed="rId4"/>
            <a:srcRect/>
            <a:tile tx="0" ty="0" sx="100000" sy="100000" flip="none" algn="tl"/>
          </a:blipFill>
          <a:ln w="9525">
            <a:miter lim="800000"/>
            <a:headEnd/>
            <a:tailEnd/>
          </a:ln>
          <a:effectLst/>
          <a:scene3d>
            <a:camera prst="legacyPerspectiveBottom"/>
            <a:lightRig rig="legacyFlat3" dir="t"/>
          </a:scene3d>
          <a:sp3d extrusionH="121893000" prstMaterial="legacyMatte">
            <a:bevelT w="13500" h="13500" prst="angle"/>
            <a:bevelB w="13500" h="13500" prst="angle"/>
            <a:extrusionClr>
              <a:srgbClr val="9900CC"/>
            </a:extrusionClr>
            <a:contourClr>
              <a:srgbClr val="FFFFFF"/>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flatTx/>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eaLnBrk="1" hangingPunct="1">
              <a:spcBef>
                <a:spcPct val="50000"/>
              </a:spcBef>
            </a:pPr>
            <a:r>
              <a:rPr lang="ar-EG" altLang="en-US" sz="5400">
                <a:solidFill>
                  <a:srgbClr val="FFFF66"/>
                </a:solidFill>
                <a:cs typeface="Times New Roman" panose="02020603050405020304" pitchFamily="18" charset="0"/>
              </a:rPr>
              <a:t>تنظيمات المناهج المختلفة</a:t>
            </a:r>
          </a:p>
          <a:p>
            <a:pPr algn="ctr" rtl="1" eaLnBrk="1" hangingPunct="1">
              <a:spcBef>
                <a:spcPct val="50000"/>
              </a:spcBef>
            </a:pPr>
            <a:r>
              <a:rPr lang="ar-EG" altLang="en-US" sz="4400">
                <a:solidFill>
                  <a:srgbClr val="FFFF66"/>
                </a:solidFill>
                <a:cs typeface="Times New Roman" panose="02020603050405020304" pitchFamily="18" charset="0"/>
              </a:rPr>
              <a:t>ومنهج الأستخلاف </a:t>
            </a:r>
            <a:r>
              <a:rPr lang="ar-EG" altLang="en-US" sz="4000">
                <a:solidFill>
                  <a:srgbClr val="FFFF66"/>
                </a:solidFill>
                <a:cs typeface="Times New Roman" panose="02020603050405020304" pitchFamily="18" charset="0"/>
              </a:rPr>
              <a:t>الإسلامي</a:t>
            </a:r>
            <a:endParaRPr lang="ar-SA" altLang="en-US" sz="3600">
              <a:solidFill>
                <a:srgbClr val="FFFF66"/>
              </a:solidFill>
            </a:endParaRPr>
          </a:p>
        </p:txBody>
      </p:sp>
      <p:sp>
        <p:nvSpPr>
          <p:cNvPr id="280583" name="Text Box 7" descr="Walnut">
            <a:extLst>
              <a:ext uri="{FF2B5EF4-FFF2-40B4-BE49-F238E27FC236}">
                <a16:creationId xmlns:a16="http://schemas.microsoft.com/office/drawing/2014/main" id="{F400501A-213F-25FA-3E68-E96821B8F025}"/>
              </a:ext>
            </a:extLst>
          </p:cNvPr>
          <p:cNvSpPr txBox="1">
            <a:spLocks noChangeArrowheads="1"/>
          </p:cNvSpPr>
          <p:nvPr/>
        </p:nvSpPr>
        <p:spPr bwMode="auto">
          <a:xfrm>
            <a:off x="247650" y="3213100"/>
            <a:ext cx="9791700" cy="1754188"/>
          </a:xfrm>
          <a:prstGeom prst="rect">
            <a:avLst/>
          </a:prstGeom>
          <a:blipFill dpi="0" rotWithShape="1">
            <a:blip r:embed="rId5"/>
            <a:srcRect/>
            <a:tile tx="0" ty="0" sx="100000" sy="100000" flip="none" algn="tl"/>
          </a:blipFill>
          <a:ln w="12700" cap="sq">
            <a:solidFill>
              <a:srgbClr val="99FF66"/>
            </a:solidFill>
            <a:miter lim="800000"/>
            <a:headEnd type="none" w="sm" len="sm"/>
            <a:tailEnd type="none" w="sm" len="sm"/>
          </a:ln>
          <a:effectLst/>
        </p:spPr>
        <p:txBody>
          <a:bodyPr>
            <a:spAutoFit/>
          </a:bodyPr>
          <a:lstStyle/>
          <a:p>
            <a:pPr algn="ctr" rtl="1" eaLnBrk="1" hangingPunct="1">
              <a:defRPr/>
            </a:pPr>
            <a:r>
              <a:rPr lang="ar-EG" altLang="en-US" sz="4000" dirty="0">
                <a:solidFill>
                  <a:srgbClr val="FFFF66"/>
                </a:solidFill>
                <a:effectLst>
                  <a:outerShdw blurRad="38100" dist="38100" dir="2700000" algn="tl">
                    <a:srgbClr val="000000"/>
                  </a:outerShdw>
                </a:effectLst>
                <a:cs typeface="Times New Roman" panose="02020603050405020304" pitchFamily="18" charset="0"/>
              </a:rPr>
              <a:t>الأستاذ الدكتور/ فؤاد موسى عبد العال</a:t>
            </a:r>
          </a:p>
          <a:p>
            <a:pPr algn="ctr" rtl="1" eaLnBrk="1" hangingPunct="1">
              <a:defRPr/>
            </a:pPr>
            <a:r>
              <a:rPr lang="ar-EG" altLang="en-US" sz="3600" dirty="0">
                <a:solidFill>
                  <a:srgbClr val="99FF66"/>
                </a:solidFill>
                <a:effectLst>
                  <a:outerShdw blurRad="38100" dist="38100" dir="2700000" algn="tl">
                    <a:srgbClr val="000000"/>
                  </a:outerShdw>
                </a:effectLst>
                <a:cs typeface="Traditional Arabic" panose="02020603050405020304" pitchFamily="18" charset="-78"/>
              </a:rPr>
              <a:t>أستاذ المناهج وطرق التدريس ورئيس قسم المناهج وطرق التدريس</a:t>
            </a:r>
          </a:p>
          <a:p>
            <a:pPr algn="ctr" rtl="1" eaLnBrk="1" hangingPunct="1">
              <a:defRPr/>
            </a:pPr>
            <a:r>
              <a:rPr lang="ar-EG" altLang="en-US" dirty="0">
                <a:solidFill>
                  <a:schemeClr val="bg1"/>
                </a:solidFill>
                <a:effectLst>
                  <a:outerShdw blurRad="38100" dist="38100" dir="2700000" algn="tl">
                    <a:srgbClr val="000000"/>
                  </a:outerShdw>
                </a:effectLst>
                <a:cs typeface="Times New Roman" panose="02020603050405020304" pitchFamily="18" charset="0"/>
              </a:rPr>
              <a:t>كلية التربية – جامعة المنصورة</a:t>
            </a:r>
            <a:endParaRPr lang="en-US" altLang="en-US" dirty="0">
              <a:solidFill>
                <a:schemeClr val="bg1"/>
              </a:solidFill>
              <a:effectLst>
                <a:outerShdw blurRad="38100" dist="38100" dir="2700000" algn="tl">
                  <a:srgbClr val="000000"/>
                </a:outerShdw>
              </a:effectLst>
              <a:cs typeface="Times New Roman" panose="02020603050405020304" pitchFamily="18" charset="0"/>
            </a:endParaRPr>
          </a:p>
        </p:txBody>
      </p:sp>
      <p:pic>
        <p:nvPicPr>
          <p:cNvPr id="257029" name="Audio 1">
            <a:hlinkClick r:id="" action="ppaction://media"/>
            <a:extLst>
              <a:ext uri="{FF2B5EF4-FFF2-40B4-BE49-F238E27FC236}">
                <a16:creationId xmlns:a16="http://schemas.microsoft.com/office/drawing/2014/main" id="{84D8E6BC-7D9F-7EE5-0F57-C468B08A57A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61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42008">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0581"/>
                                        </p:tgtEl>
                                        <p:attrNameLst>
                                          <p:attrName>style.visibility</p:attrName>
                                        </p:attrNameLst>
                                      </p:cBhvr>
                                      <p:to>
                                        <p:strVal val="visible"/>
                                      </p:to>
                                    </p:set>
                                    <p:anim calcmode="lin" valueType="num">
                                      <p:cBhvr additive="base">
                                        <p:cTn id="7" dur="500" fill="hold"/>
                                        <p:tgtEl>
                                          <p:spTgt spid="280581"/>
                                        </p:tgtEl>
                                        <p:attrNameLst>
                                          <p:attrName>ppt_x</p:attrName>
                                        </p:attrNameLst>
                                      </p:cBhvr>
                                      <p:tavLst>
                                        <p:tav tm="0">
                                          <p:val>
                                            <p:strVal val="#ppt_x"/>
                                          </p:val>
                                        </p:tav>
                                        <p:tav tm="100000">
                                          <p:val>
                                            <p:strVal val="#ppt_x"/>
                                          </p:val>
                                        </p:tav>
                                      </p:tavLst>
                                    </p:anim>
                                    <p:anim calcmode="lin" valueType="num">
                                      <p:cBhvr additive="base">
                                        <p:cTn id="8" dur="500" fill="hold"/>
                                        <p:tgtEl>
                                          <p:spTgt spid="2805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80583"/>
                                        </p:tgtEl>
                                        <p:attrNameLst>
                                          <p:attrName>style.visibility</p:attrName>
                                        </p:attrNameLst>
                                      </p:cBhvr>
                                      <p:to>
                                        <p:strVal val="visible"/>
                                      </p:to>
                                    </p:set>
                                    <p:animEffect transition="in" filter="blinds(horizontal)">
                                      <p:cBhvr>
                                        <p:cTn id="13" dur="500"/>
                                        <p:tgtEl>
                                          <p:spTgt spid="280583"/>
                                        </p:tgtEl>
                                      </p:cBhvr>
                                    </p:animEffect>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1" grpId="0" animBg="1"/>
      <p:bldP spid="280583" grpId="0" animBg="1"/>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a:extLst>
              <a:ext uri="{FF2B5EF4-FFF2-40B4-BE49-F238E27FC236}">
                <a16:creationId xmlns:a16="http://schemas.microsoft.com/office/drawing/2014/main" id="{2F2DE169-FA54-ABC3-3BF0-3E573F560BDF}"/>
              </a:ext>
            </a:extLst>
          </p:cNvPr>
          <p:cNvSpPr>
            <a:spLocks noGrp="1" noChangeArrowheads="1"/>
          </p:cNvSpPr>
          <p:nvPr>
            <p:ph type="title"/>
          </p:nvPr>
        </p:nvSpPr>
        <p:spPr bwMode="auto">
          <a:xfrm>
            <a:off x="679004" y="0"/>
            <a:ext cx="92583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sz="5400" b="1" dirty="0">
                <a:solidFill>
                  <a:srgbClr val="0000FF"/>
                </a:solidFill>
              </a:rPr>
              <a:t>الباب الرابع </a:t>
            </a:r>
            <a:br>
              <a:rPr lang="ar-SA" altLang="en-US" sz="5400" b="1" dirty="0">
                <a:solidFill>
                  <a:srgbClr val="0000FF"/>
                </a:solidFill>
              </a:rPr>
            </a:br>
            <a:r>
              <a:rPr lang="ar-SA" altLang="en-US" sz="5400" b="1" dirty="0">
                <a:solidFill>
                  <a:srgbClr val="0000FF"/>
                </a:solidFill>
              </a:rPr>
              <a:t>(</a:t>
            </a:r>
            <a:r>
              <a:rPr lang="ar-SA" altLang="en-US" sz="5400" b="1" dirty="0" err="1">
                <a:solidFill>
                  <a:srgbClr val="0000FF"/>
                </a:solidFill>
              </a:rPr>
              <a:t>تنظ</a:t>
            </a:r>
            <a:r>
              <a:rPr lang="ar-EG" altLang="en-US" sz="5400" b="1" dirty="0">
                <a:solidFill>
                  <a:srgbClr val="0000FF"/>
                </a:solidFill>
              </a:rPr>
              <a:t>ي</a:t>
            </a:r>
            <a:r>
              <a:rPr lang="ar-SA" altLang="en-US" sz="5400" b="1" dirty="0">
                <a:solidFill>
                  <a:srgbClr val="0000FF"/>
                </a:solidFill>
              </a:rPr>
              <a:t>مات المناهج)</a:t>
            </a:r>
            <a:endParaRPr lang="en-US" altLang="en-US" sz="5400" b="1" dirty="0">
              <a:solidFill>
                <a:srgbClr val="0000FF"/>
              </a:solidFill>
            </a:endParaRPr>
          </a:p>
        </p:txBody>
      </p:sp>
      <p:sp>
        <p:nvSpPr>
          <p:cNvPr id="258051" name="Rectangle 3">
            <a:extLst>
              <a:ext uri="{FF2B5EF4-FFF2-40B4-BE49-F238E27FC236}">
                <a16:creationId xmlns:a16="http://schemas.microsoft.com/office/drawing/2014/main" id="{B4A9F41E-D343-75C7-EF7C-0B5A74DA0AB9}"/>
              </a:ext>
            </a:extLst>
          </p:cNvPr>
          <p:cNvSpPr>
            <a:spLocks noGrp="1" noChangeArrowheads="1"/>
          </p:cNvSpPr>
          <p:nvPr>
            <p:ph type="body" idx="1"/>
          </p:nvPr>
        </p:nvSpPr>
        <p:spPr bwMode="auto">
          <a:xfrm>
            <a:off x="514350" y="1927225"/>
            <a:ext cx="92583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lnSpc>
                <a:spcPct val="140000"/>
              </a:lnSpc>
              <a:buFontTx/>
              <a:buNone/>
            </a:pPr>
            <a:r>
              <a:rPr lang="ar-SA" altLang="en-US" b="1" u="sng"/>
              <a:t>منهج المواد الدراسية:</a:t>
            </a:r>
            <a:r>
              <a:rPr lang="ar-SA" altLang="en-US" b="1"/>
              <a:t> من أقدم المناهج وأكثرها شيوع</a:t>
            </a:r>
            <a:r>
              <a:rPr lang="ar-IQ" altLang="en-US" b="1"/>
              <a:t>ً</a:t>
            </a:r>
            <a:r>
              <a:rPr lang="ar-SA" altLang="en-US" b="1"/>
              <a:t>ا، لأن المعرفة تنظم في شكل مواد دراسية منفصلة، وتنقسم مناهج المواد الدراسية إلى:</a:t>
            </a:r>
          </a:p>
          <a:p>
            <a:pPr marL="609600" indent="-609600" eaLnBrk="1" hangingPunct="1">
              <a:lnSpc>
                <a:spcPct val="140000"/>
              </a:lnSpc>
              <a:buFontTx/>
              <a:buNone/>
            </a:pPr>
            <a:r>
              <a:rPr lang="ar-SA" altLang="en-US" b="1"/>
              <a:t>أ – منهج المواد الدراسية المنفصلة	</a:t>
            </a:r>
            <a:endParaRPr lang="ar-EG" altLang="en-US" b="1"/>
          </a:p>
          <a:p>
            <a:pPr marL="609600" indent="-609600" eaLnBrk="1" hangingPunct="1">
              <a:lnSpc>
                <a:spcPct val="140000"/>
              </a:lnSpc>
              <a:buFontTx/>
              <a:buNone/>
            </a:pPr>
            <a:r>
              <a:rPr lang="ar-SA" altLang="en-US" b="1"/>
              <a:t>ب – منهج المواد الدراسية المترابطة.</a:t>
            </a:r>
          </a:p>
          <a:p>
            <a:pPr marL="609600" indent="-609600" eaLnBrk="1" hangingPunct="1">
              <a:lnSpc>
                <a:spcPct val="140000"/>
              </a:lnSpc>
              <a:buFontTx/>
              <a:buNone/>
            </a:pPr>
            <a:r>
              <a:rPr lang="ar-SA" altLang="en-US" b="1"/>
              <a:t>جـ  منهج المجالات الواسعة.</a:t>
            </a:r>
            <a:endParaRPr lang="en-US" altLang="en-US" b="1"/>
          </a:p>
        </p:txBody>
      </p:sp>
    </p:spTree>
  </p:cSld>
  <p:clrMapOvr>
    <a:masterClrMapping/>
  </p:clrMapOvr>
  <p:transition>
    <p:randomBar dir="vert"/>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AE9B207B-20E2-F3F2-2D2A-3BF84A81759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sz="4000" b="1">
                <a:solidFill>
                  <a:srgbClr val="9900FF"/>
                </a:solidFill>
              </a:rPr>
              <a:t>أول</a:t>
            </a:r>
            <a:r>
              <a:rPr lang="ar-IQ" altLang="en-US" sz="4000" b="1">
                <a:solidFill>
                  <a:srgbClr val="9900FF"/>
                </a:solidFill>
              </a:rPr>
              <a:t>ً</a:t>
            </a:r>
            <a:r>
              <a:rPr lang="ar-SA" altLang="en-US" sz="4000" b="1">
                <a:solidFill>
                  <a:srgbClr val="9900FF"/>
                </a:solidFill>
              </a:rPr>
              <a:t>ا: منهج المواد الدراسية المنفصلة </a:t>
            </a:r>
            <a:br>
              <a:rPr lang="ar-EG" altLang="en-US" sz="4000" b="1">
                <a:solidFill>
                  <a:srgbClr val="9900FF"/>
                </a:solidFill>
              </a:rPr>
            </a:br>
            <a:r>
              <a:rPr lang="ar-SA" altLang="en-US" sz="4000" b="1">
                <a:solidFill>
                  <a:srgbClr val="9900FF"/>
                </a:solidFill>
              </a:rPr>
              <a:t>(المنهج التقليد</a:t>
            </a:r>
            <a:r>
              <a:rPr lang="ar-IQ" altLang="en-US" sz="4000" b="1">
                <a:solidFill>
                  <a:srgbClr val="9900FF"/>
                </a:solidFill>
              </a:rPr>
              <a:t>ي</a:t>
            </a:r>
            <a:r>
              <a:rPr lang="ar-SA" altLang="en-US" sz="4000" b="1">
                <a:solidFill>
                  <a:srgbClr val="9900FF"/>
                </a:solidFill>
              </a:rPr>
              <a:t>)</a:t>
            </a:r>
            <a:endParaRPr lang="en-US" altLang="en-US" sz="4000" b="1">
              <a:solidFill>
                <a:srgbClr val="9900FF"/>
              </a:solidFill>
            </a:endParaRPr>
          </a:p>
        </p:txBody>
      </p:sp>
      <p:sp>
        <p:nvSpPr>
          <p:cNvPr id="259075" name="Rectangle 3">
            <a:extLst>
              <a:ext uri="{FF2B5EF4-FFF2-40B4-BE49-F238E27FC236}">
                <a16:creationId xmlns:a16="http://schemas.microsoft.com/office/drawing/2014/main" id="{779D75BC-080B-2C11-6A54-B8769AEC93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33400" indent="-533400" eaLnBrk="1" hangingPunct="1">
              <a:lnSpc>
                <a:spcPct val="90000"/>
              </a:lnSpc>
              <a:buFontTx/>
              <a:buNone/>
            </a:pPr>
            <a:r>
              <a:rPr lang="ar-SA" altLang="en-US" sz="2800" b="1"/>
              <a:t>من أقدم المناهج وأكثرها شيوع</a:t>
            </a:r>
            <a:r>
              <a:rPr lang="ar-IQ" altLang="en-US" sz="2800" b="1"/>
              <a:t>ً</a:t>
            </a:r>
            <a:r>
              <a:rPr lang="ar-SA" altLang="en-US" sz="2800" b="1"/>
              <a:t>ا حتى بداية الربع الأول من القرن العشرين، وبعد ذلك لم يستخدم إلا في الدول المتخلفة بفعل الاستعمار ليخرج أفراد</a:t>
            </a:r>
            <a:r>
              <a:rPr lang="ar-IQ" altLang="en-US" sz="2800" b="1"/>
              <a:t>ً</a:t>
            </a:r>
            <a:r>
              <a:rPr lang="ar-SA" altLang="en-US" sz="2800" b="1"/>
              <a:t>ا خانعين تابعين</a:t>
            </a:r>
            <a:r>
              <a:rPr lang="ar-IQ" altLang="en-US" sz="2800" b="1"/>
              <a:t>.</a:t>
            </a:r>
            <a:r>
              <a:rPr lang="ar-SA" altLang="en-US" sz="2800" b="1"/>
              <a:t> </a:t>
            </a:r>
            <a:endParaRPr lang="ar-SA" altLang="en-US" sz="2800" b="1" u="sng"/>
          </a:p>
          <a:p>
            <a:pPr marL="914400" lvl="1" indent="-457200" eaLnBrk="1" hangingPunct="1">
              <a:lnSpc>
                <a:spcPct val="90000"/>
              </a:lnSpc>
            </a:pPr>
            <a:r>
              <a:rPr lang="ar-SA" altLang="en-US" sz="2400" b="1" u="sng"/>
              <a:t>خصائص هذا المنهج:</a:t>
            </a:r>
            <a:endParaRPr lang="ar-SA" altLang="en-US" sz="2400" b="1"/>
          </a:p>
          <a:p>
            <a:pPr marL="914400" lvl="1" indent="-457200" eaLnBrk="1" hangingPunct="1">
              <a:lnSpc>
                <a:spcPct val="90000"/>
              </a:lnSpc>
              <a:buFontTx/>
              <a:buAutoNum type="arabicPeriod"/>
            </a:pPr>
            <a:r>
              <a:rPr lang="ar-SA" altLang="en-US" sz="2400" b="1"/>
              <a:t>الفصل بين المواد الدراسية التي يتضمنها المنهج.</a:t>
            </a:r>
          </a:p>
          <a:p>
            <a:pPr marL="914400" lvl="1" indent="-457200" eaLnBrk="1" hangingPunct="1">
              <a:lnSpc>
                <a:spcPct val="90000"/>
              </a:lnSpc>
              <a:buFontTx/>
              <a:buAutoNum type="arabicPeriod"/>
            </a:pPr>
            <a:r>
              <a:rPr lang="ar-SA" altLang="en-US" sz="2400" b="1"/>
              <a:t>التنظيم المنطق</a:t>
            </a:r>
            <a:r>
              <a:rPr lang="ar-IQ" altLang="en-US" sz="2400" b="1"/>
              <a:t>ي</a:t>
            </a:r>
            <a:r>
              <a:rPr lang="ar-SA" altLang="en-US" sz="2400" b="1"/>
              <a:t> للمادة الدراسية.</a:t>
            </a:r>
          </a:p>
          <a:p>
            <a:pPr marL="914400" lvl="1" indent="-457200" eaLnBrk="1" hangingPunct="1">
              <a:lnSpc>
                <a:spcPct val="90000"/>
              </a:lnSpc>
              <a:buFontTx/>
              <a:buAutoNum type="arabicPeriod"/>
            </a:pPr>
            <a:r>
              <a:rPr lang="ar-SA" altLang="en-US" sz="2400" b="1"/>
              <a:t>طريقة التدريس المتبعة ه</a:t>
            </a:r>
            <a:r>
              <a:rPr lang="ar-IQ" altLang="en-US" sz="2400" b="1"/>
              <a:t>ي</a:t>
            </a:r>
            <a:r>
              <a:rPr lang="ar-SA" altLang="en-US" sz="2400" b="1"/>
              <a:t> طريقة الإلقاء.</a:t>
            </a:r>
          </a:p>
          <a:p>
            <a:pPr marL="914400" lvl="1" indent="-457200" eaLnBrk="1" hangingPunct="1">
              <a:lnSpc>
                <a:spcPct val="90000"/>
              </a:lnSpc>
              <a:buFontTx/>
              <a:buAutoNum type="arabicPeriod"/>
            </a:pPr>
            <a:r>
              <a:rPr lang="ar-SA" altLang="en-US" sz="2400" b="1"/>
              <a:t>عدم تكامل أهداف التعليم (نقل المعلومات فقط).</a:t>
            </a:r>
          </a:p>
          <a:p>
            <a:pPr marL="914400" lvl="1" indent="-457200" eaLnBrk="1" hangingPunct="1">
              <a:lnSpc>
                <a:spcPct val="90000"/>
              </a:lnSpc>
              <a:buFontTx/>
              <a:buAutoNum type="arabicPeriod"/>
            </a:pPr>
            <a:r>
              <a:rPr lang="ar-SA" altLang="en-US" sz="2400" b="1"/>
              <a:t>الكتاب المدرس</a:t>
            </a:r>
            <a:r>
              <a:rPr lang="ar-IQ" altLang="en-US" sz="2400" b="1"/>
              <a:t>ي</a:t>
            </a:r>
            <a:r>
              <a:rPr lang="ar-SA" altLang="en-US" sz="2400" b="1"/>
              <a:t> هو المصدر الوحيد للمعلومات.</a:t>
            </a:r>
          </a:p>
          <a:p>
            <a:pPr marL="914400" lvl="1" indent="-457200" eaLnBrk="1" hangingPunct="1">
              <a:lnSpc>
                <a:spcPct val="90000"/>
              </a:lnSpc>
              <a:buFontTx/>
              <a:buAutoNum type="arabicPeriod"/>
            </a:pPr>
            <a:r>
              <a:rPr lang="ar-SA" altLang="en-US" sz="2400" b="1"/>
              <a:t> يخطط المنهج مقدم</a:t>
            </a:r>
            <a:r>
              <a:rPr lang="ar-IQ" altLang="en-US" sz="2400" b="1"/>
              <a:t>ً</a:t>
            </a:r>
            <a:r>
              <a:rPr lang="ar-SA" altLang="en-US" sz="2400" b="1"/>
              <a:t>ا بالتفصيل.</a:t>
            </a:r>
          </a:p>
          <a:p>
            <a:pPr marL="914400" lvl="1" indent="-457200" eaLnBrk="1" hangingPunct="1">
              <a:lnSpc>
                <a:spcPct val="90000"/>
              </a:lnSpc>
              <a:buFontTx/>
              <a:buAutoNum type="arabicPeriod"/>
            </a:pPr>
            <a:r>
              <a:rPr lang="ar-SA" altLang="en-US" sz="2400" b="1"/>
              <a:t>اقتصار التقويم على التحصيل فقط.</a:t>
            </a:r>
            <a:endParaRPr lang="en-US" altLang="en-US" sz="2400" b="1"/>
          </a:p>
        </p:txBody>
      </p:sp>
    </p:spTree>
  </p:cSld>
  <p:clrMapOvr>
    <a:masterClrMapping/>
  </p:clrMapOvr>
  <p:transition>
    <p:randomBar dir="vert"/>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a:extLst>
              <a:ext uri="{FF2B5EF4-FFF2-40B4-BE49-F238E27FC236}">
                <a16:creationId xmlns:a16="http://schemas.microsoft.com/office/drawing/2014/main" id="{55F71DBB-C656-84A2-C9D0-DB33CCE71C4B}"/>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a:solidFill>
                  <a:srgbClr val="9900FF"/>
                </a:solidFill>
              </a:rPr>
              <a:t>ثاني</a:t>
            </a:r>
            <a:r>
              <a:rPr lang="ar-IQ" altLang="en-US" b="1">
                <a:solidFill>
                  <a:srgbClr val="9900FF"/>
                </a:solidFill>
              </a:rPr>
              <a:t>ً</a:t>
            </a:r>
            <a:r>
              <a:rPr lang="ar-SA" altLang="en-US" b="1">
                <a:solidFill>
                  <a:srgbClr val="9900FF"/>
                </a:solidFill>
              </a:rPr>
              <a:t>ا: منهج المواد المترابطة</a:t>
            </a:r>
            <a:r>
              <a:rPr lang="ar-SA" altLang="en-US">
                <a:solidFill>
                  <a:srgbClr val="9900FF"/>
                </a:solidFill>
              </a:rPr>
              <a:t> </a:t>
            </a:r>
            <a:endParaRPr lang="en-US" altLang="en-US">
              <a:solidFill>
                <a:srgbClr val="9900FF"/>
              </a:solidFill>
            </a:endParaRPr>
          </a:p>
        </p:txBody>
      </p:sp>
      <p:sp>
        <p:nvSpPr>
          <p:cNvPr id="260099" name="Rectangle 3">
            <a:extLst>
              <a:ext uri="{FF2B5EF4-FFF2-40B4-BE49-F238E27FC236}">
                <a16:creationId xmlns:a16="http://schemas.microsoft.com/office/drawing/2014/main" id="{CE4E6C48-E65D-A1D0-B42E-3E0D309459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buFontTx/>
              <a:buNone/>
            </a:pPr>
            <a:r>
              <a:rPr lang="ar-SA" altLang="en-US" sz="2800" b="1"/>
              <a:t>ظهر هذا المنهج بقصد تحسين المنهج السابق عن طريق ربط بعض المواد التي يتضمن</a:t>
            </a:r>
            <a:r>
              <a:rPr lang="ar-IQ" altLang="en-US" sz="2800" b="1"/>
              <a:t>ه</a:t>
            </a:r>
            <a:r>
              <a:rPr lang="ar-SA" altLang="en-US" sz="2800" b="1"/>
              <a:t>ا المنهج كا</a:t>
            </a:r>
            <a:r>
              <a:rPr lang="ar-IQ" altLang="en-US" sz="2800" b="1"/>
              <a:t>ل</a:t>
            </a:r>
            <a:r>
              <a:rPr lang="ar-SA" altLang="en-US" sz="2800" b="1"/>
              <a:t>آت</a:t>
            </a:r>
            <a:r>
              <a:rPr lang="ar-IQ" altLang="en-US" sz="2800" b="1"/>
              <a:t>ي</a:t>
            </a:r>
            <a:r>
              <a:rPr lang="ar-SA" altLang="en-US" sz="2800" b="1"/>
              <a:t>: </a:t>
            </a:r>
          </a:p>
          <a:p>
            <a:pPr marL="609600" indent="-609600" eaLnBrk="1" hangingPunct="1">
              <a:buFontTx/>
              <a:buAutoNum type="arabicPeriod"/>
            </a:pPr>
            <a:r>
              <a:rPr lang="ar-SA" altLang="en-US" sz="2800" b="1"/>
              <a:t>الربط بين أجزاء المواد المتشابهة التي تدرس في نفس العام (الجبر والهندسة).</a:t>
            </a:r>
          </a:p>
          <a:p>
            <a:pPr marL="609600" indent="-609600" eaLnBrk="1" hangingPunct="1">
              <a:buFontTx/>
              <a:buAutoNum type="arabicPeriod"/>
            </a:pPr>
            <a:r>
              <a:rPr lang="ar-SA" altLang="en-US" sz="2800" b="1"/>
              <a:t>الربط بين </a:t>
            </a:r>
            <a:r>
              <a:rPr lang="ar-IQ" altLang="en-US" sz="2800" b="1"/>
              <a:t>ال</a:t>
            </a:r>
            <a:r>
              <a:rPr lang="ar-SA" altLang="en-US" sz="2800" b="1"/>
              <a:t>أجزاء غير المتشابهة (القراءة والأدب بالتاريخ، والجغرافيا بالجيولوجيا).</a:t>
            </a:r>
            <a:endParaRPr lang="en-US" altLang="en-US" sz="2800"/>
          </a:p>
          <a:p>
            <a:pPr marL="609600" indent="-609600" eaLnBrk="1" hangingPunct="1"/>
            <a:r>
              <a:rPr lang="ar-SA" altLang="en-US" sz="2800" b="1"/>
              <a:t>منهج المواد المترابطة له نفس خصا</a:t>
            </a:r>
            <a:r>
              <a:rPr lang="ar-IQ" altLang="en-US" sz="2800" b="1"/>
              <a:t>ئ</a:t>
            </a:r>
            <a:r>
              <a:rPr lang="ar-SA" altLang="en-US" sz="2800" b="1"/>
              <a:t>ص منهج المواد المنفصلة.</a:t>
            </a:r>
          </a:p>
          <a:p>
            <a:pPr marL="609600" indent="-609600" eaLnBrk="1" hangingPunct="1"/>
            <a:r>
              <a:rPr lang="ar-SA" altLang="en-US" sz="2800" b="1"/>
              <a:t>لم يكتب لعملية الربط النجاح لأنه كان غالب</a:t>
            </a:r>
            <a:r>
              <a:rPr lang="ar-IQ" altLang="en-US" sz="2800" b="1"/>
              <a:t>ً</a:t>
            </a:r>
            <a:r>
              <a:rPr lang="ar-SA" altLang="en-US" sz="2800" b="1"/>
              <a:t>ا ربط</a:t>
            </a:r>
            <a:r>
              <a:rPr lang="ar-IQ" altLang="en-US" sz="2800" b="1"/>
              <a:t>ً</a:t>
            </a:r>
            <a:r>
              <a:rPr lang="ar-SA" altLang="en-US" sz="2800" b="1"/>
              <a:t>ا صناعي</a:t>
            </a:r>
            <a:r>
              <a:rPr lang="ar-IQ" altLang="en-US" sz="2800" b="1"/>
              <a:t>ًّ</a:t>
            </a:r>
            <a:r>
              <a:rPr lang="ar-SA" altLang="en-US" sz="2800" b="1"/>
              <a:t>ا.</a:t>
            </a:r>
            <a:endParaRPr lang="en-US" altLang="en-US" sz="2800" b="1"/>
          </a:p>
        </p:txBody>
      </p:sp>
    </p:spTree>
  </p:cSld>
  <p:clrMapOvr>
    <a:masterClrMapping/>
  </p:clrMapOvr>
  <p:transition>
    <p:randomBar dir="vert"/>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5E327F96-9B06-47C3-4D33-D68B76127BE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a:solidFill>
                  <a:srgbClr val="9900FF"/>
                </a:solidFill>
              </a:rPr>
              <a:t>ثالث</a:t>
            </a:r>
            <a:r>
              <a:rPr lang="ar-IQ" altLang="en-US" b="1">
                <a:solidFill>
                  <a:srgbClr val="9900FF"/>
                </a:solidFill>
              </a:rPr>
              <a:t>ً</a:t>
            </a:r>
            <a:r>
              <a:rPr lang="ar-SA" altLang="en-US" b="1">
                <a:solidFill>
                  <a:srgbClr val="9900FF"/>
                </a:solidFill>
              </a:rPr>
              <a:t>ا: منهج المجالات الواسعة</a:t>
            </a:r>
            <a:r>
              <a:rPr lang="ar-SA" altLang="en-US">
                <a:solidFill>
                  <a:srgbClr val="9900FF"/>
                </a:solidFill>
              </a:rPr>
              <a:t> </a:t>
            </a:r>
            <a:endParaRPr lang="en-US" altLang="en-US">
              <a:solidFill>
                <a:srgbClr val="9900FF"/>
              </a:solidFill>
            </a:endParaRPr>
          </a:p>
        </p:txBody>
      </p:sp>
      <p:sp>
        <p:nvSpPr>
          <p:cNvPr id="261123" name="Rectangle 3">
            <a:extLst>
              <a:ext uri="{FF2B5EF4-FFF2-40B4-BE49-F238E27FC236}">
                <a16:creationId xmlns:a16="http://schemas.microsoft.com/office/drawing/2014/main" id="{C649B915-D4A4-9EB2-E546-3FA92613CF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Tx/>
              <a:buNone/>
            </a:pPr>
            <a:r>
              <a:rPr lang="ar-EG" altLang="en-US" b="1"/>
              <a:t>(</a:t>
            </a:r>
            <a:r>
              <a:rPr lang="ar-SA" altLang="en-US" b="1"/>
              <a:t>تجميع المواد الدراسية المتشابهة ومزجها في مجال واحد بحيث تزول الحواجز بينها تمام</a:t>
            </a:r>
            <a:r>
              <a:rPr lang="ar-IQ" altLang="en-US" b="1"/>
              <a:t>ً</a:t>
            </a:r>
            <a:r>
              <a:rPr lang="ar-SA" altLang="en-US" b="1"/>
              <a:t>ا).</a:t>
            </a:r>
            <a:endParaRPr lang="ar-SA" altLang="en-US" b="1" u="sng"/>
          </a:p>
          <a:p>
            <a:pPr eaLnBrk="1" hangingPunct="1">
              <a:lnSpc>
                <a:spcPct val="90000"/>
              </a:lnSpc>
              <a:buFontTx/>
              <a:buNone/>
            </a:pPr>
            <a:r>
              <a:rPr lang="ar-SA" altLang="en-US" b="1" u="sng"/>
              <a:t>مثل:</a:t>
            </a:r>
            <a:r>
              <a:rPr lang="ar-SA" altLang="en-US" b="1"/>
              <a:t> (مجال الرياضيات – مجال العلوم العامة – مجال المواد الاجتماعية – مجال اللغات).</a:t>
            </a:r>
            <a:endParaRPr lang="en-US" altLang="en-US"/>
          </a:p>
          <a:p>
            <a:pPr eaLnBrk="1" hangingPunct="1">
              <a:lnSpc>
                <a:spcPct val="90000"/>
              </a:lnSpc>
            </a:pPr>
            <a:r>
              <a:rPr lang="ar-SA" altLang="en-US" b="1"/>
              <a:t>هذه المناهج واجهتها صعوبات كبيرة في عملية الدمج بينها.</a:t>
            </a:r>
          </a:p>
          <a:p>
            <a:pPr eaLnBrk="1" hangingPunct="1">
              <a:lnSpc>
                <a:spcPct val="90000"/>
              </a:lnSpc>
            </a:pPr>
            <a:r>
              <a:rPr lang="ar-IQ" altLang="en-US" b="1"/>
              <a:t>م</a:t>
            </a:r>
            <a:r>
              <a:rPr lang="ar-SA" altLang="en-US" b="1"/>
              <a:t>ا</a:t>
            </a:r>
            <a:r>
              <a:rPr lang="ar-IQ" altLang="en-US" b="1"/>
              <a:t> </a:t>
            </a:r>
            <a:r>
              <a:rPr lang="ar-SA" altLang="en-US" b="1"/>
              <a:t>زال المنهج يركز على النواح</a:t>
            </a:r>
            <a:r>
              <a:rPr lang="ar-IQ" altLang="en-US" b="1"/>
              <a:t>ي</a:t>
            </a:r>
            <a:r>
              <a:rPr lang="ar-SA" altLang="en-US" b="1"/>
              <a:t> المعرفية.</a:t>
            </a:r>
          </a:p>
          <a:p>
            <a:pPr eaLnBrk="1" hangingPunct="1">
              <a:lnSpc>
                <a:spcPct val="90000"/>
              </a:lnSpc>
            </a:pPr>
            <a:r>
              <a:rPr lang="ar-SA" altLang="en-US" b="1"/>
              <a:t>قد يستفاد منه في المراحل الأدنى لأنه يفيد في أساسيات المعرفة بدون تعمق.</a:t>
            </a:r>
            <a:endParaRPr lang="en-US" altLang="en-US"/>
          </a:p>
          <a:p>
            <a:pPr eaLnBrk="1" hangingPunct="1">
              <a:lnSpc>
                <a:spcPct val="90000"/>
              </a:lnSpc>
            </a:pPr>
            <a:endParaRPr lang="en-US" altLang="en-US"/>
          </a:p>
        </p:txBody>
      </p:sp>
    </p:spTree>
  </p:cSld>
  <p:clrMapOvr>
    <a:masterClrMapping/>
  </p:clrMapOvr>
  <p:transition>
    <p:randomBar dir="vert"/>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a:extLst>
              <a:ext uri="{FF2B5EF4-FFF2-40B4-BE49-F238E27FC236}">
                <a16:creationId xmlns:a16="http://schemas.microsoft.com/office/drawing/2014/main" id="{937FED21-AC06-F4D2-1D0E-1F31A6CCF187}"/>
              </a:ext>
            </a:extLst>
          </p:cNvPr>
          <p:cNvSpPr>
            <a:spLocks noGrp="1" noChangeArrowheads="1"/>
          </p:cNvSpPr>
          <p:nvPr>
            <p:ph type="title"/>
          </p:nvPr>
        </p:nvSpPr>
        <p:spPr bwMode="auto">
          <a:xfrm>
            <a:off x="528042" y="333375"/>
            <a:ext cx="92583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sz="4000" b="1" dirty="0">
                <a:solidFill>
                  <a:srgbClr val="9900FF"/>
                </a:solidFill>
              </a:rPr>
              <a:t>منهج الوحدات الدراسية </a:t>
            </a:r>
            <a:br>
              <a:rPr lang="ar-EG" altLang="en-US" sz="4000" b="1" dirty="0">
                <a:solidFill>
                  <a:srgbClr val="9900FF"/>
                </a:solidFill>
              </a:rPr>
            </a:br>
            <a:r>
              <a:rPr lang="ar-SA" altLang="en-US" sz="4000" b="1" dirty="0">
                <a:solidFill>
                  <a:srgbClr val="9900FF"/>
                </a:solidFill>
              </a:rPr>
              <a:t>وهو يقوم على الأسس الآتية</a:t>
            </a:r>
            <a:r>
              <a:rPr lang="ar-IQ" altLang="en-US" sz="4000" b="1" dirty="0">
                <a:solidFill>
                  <a:srgbClr val="9900FF"/>
                </a:solidFill>
              </a:rPr>
              <a:t>:</a:t>
            </a:r>
            <a:r>
              <a:rPr lang="ar-SA" altLang="en-US" sz="4000" dirty="0">
                <a:solidFill>
                  <a:srgbClr val="9900FF"/>
                </a:solidFill>
              </a:rPr>
              <a:t> </a:t>
            </a:r>
            <a:endParaRPr lang="en-US" altLang="en-US" sz="4000" dirty="0">
              <a:solidFill>
                <a:srgbClr val="9900FF"/>
              </a:solidFill>
            </a:endParaRPr>
          </a:p>
        </p:txBody>
      </p:sp>
      <p:sp>
        <p:nvSpPr>
          <p:cNvPr id="262147" name="Rectangle 3">
            <a:extLst>
              <a:ext uri="{FF2B5EF4-FFF2-40B4-BE49-F238E27FC236}">
                <a16:creationId xmlns:a16="http://schemas.microsoft.com/office/drawing/2014/main" id="{4B44FF0A-EEFD-9DD0-EA00-606AE974A130}"/>
              </a:ext>
            </a:extLst>
          </p:cNvPr>
          <p:cNvSpPr>
            <a:spLocks noGrp="1" noChangeArrowheads="1"/>
          </p:cNvSpPr>
          <p:nvPr>
            <p:ph type="body" idx="1"/>
          </p:nvPr>
        </p:nvSpPr>
        <p:spPr bwMode="auto">
          <a:xfrm>
            <a:off x="528042" y="1628800"/>
            <a:ext cx="92583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990600" lvl="1" indent="-533400" eaLnBrk="1" hangingPunct="1">
              <a:lnSpc>
                <a:spcPct val="150000"/>
              </a:lnSpc>
              <a:buFontTx/>
              <a:buAutoNum type="arabicPeriod"/>
            </a:pPr>
            <a:r>
              <a:rPr lang="ar-SA" altLang="en-US" b="1" dirty="0"/>
              <a:t>وحدة المعرفة، وإزالة الحواجز بين المواد الدراسية.</a:t>
            </a:r>
          </a:p>
          <a:p>
            <a:pPr marL="990600" lvl="1" indent="-533400" eaLnBrk="1" hangingPunct="1">
              <a:lnSpc>
                <a:spcPct val="150000"/>
              </a:lnSpc>
              <a:buFontTx/>
              <a:buAutoNum type="arabicPeriod"/>
            </a:pPr>
            <a:r>
              <a:rPr lang="ar-SA" altLang="en-US" b="1" dirty="0"/>
              <a:t>بناء الوحدة على أساس نشاط التلاميذ </a:t>
            </a:r>
            <a:r>
              <a:rPr lang="ar-SA" altLang="en-US" b="1" dirty="0" err="1"/>
              <a:t>وإيجابياتهم</a:t>
            </a:r>
            <a:r>
              <a:rPr lang="ar-SA" altLang="en-US" b="1" dirty="0"/>
              <a:t>.</a:t>
            </a:r>
          </a:p>
          <a:p>
            <a:pPr marL="990600" lvl="1" indent="-533400" eaLnBrk="1" hangingPunct="1">
              <a:lnSpc>
                <a:spcPct val="150000"/>
              </a:lnSpc>
              <a:buFontTx/>
              <a:buAutoNum type="arabicPeriod"/>
            </a:pPr>
            <a:r>
              <a:rPr lang="ar-SA" altLang="en-US" b="1" dirty="0"/>
              <a:t>دور المعلم هو الإرشاد والتوجيه.</a:t>
            </a:r>
          </a:p>
          <a:p>
            <a:pPr marL="990600" lvl="1" indent="-533400" eaLnBrk="1" hangingPunct="1">
              <a:lnSpc>
                <a:spcPct val="150000"/>
              </a:lnSpc>
              <a:buFontTx/>
              <a:buAutoNum type="arabicPeriod"/>
            </a:pPr>
            <a:r>
              <a:rPr lang="ar-SA" altLang="en-US" b="1" dirty="0"/>
              <a:t>ربط الدراسة بحياة التلاميذ.</a:t>
            </a:r>
          </a:p>
          <a:p>
            <a:pPr marL="990600" lvl="1" indent="-533400" eaLnBrk="1" hangingPunct="1">
              <a:lnSpc>
                <a:spcPct val="150000"/>
              </a:lnSpc>
              <a:buFontTx/>
              <a:buAutoNum type="arabicPeriod"/>
            </a:pPr>
            <a:r>
              <a:rPr lang="ar-SA" altLang="en-US" b="1" dirty="0"/>
              <a:t>شمول الأهداف التربوية.</a:t>
            </a:r>
          </a:p>
          <a:p>
            <a:pPr marL="990600" lvl="1" indent="-533400" eaLnBrk="1" hangingPunct="1">
              <a:lnSpc>
                <a:spcPct val="150000"/>
              </a:lnSpc>
              <a:buFontTx/>
              <a:buAutoNum type="arabicPeriod"/>
            </a:pPr>
            <a:r>
              <a:rPr lang="ar-SA" altLang="en-US" b="1" dirty="0"/>
              <a:t>للوحدة هيكل عام يسترشد به المعلم والتلاميذ.</a:t>
            </a:r>
            <a:endParaRPr lang="en-US" altLang="en-US" b="1" dirty="0"/>
          </a:p>
        </p:txBody>
      </p:sp>
    </p:spTree>
  </p:cSld>
  <p:clrMapOvr>
    <a:masterClrMapping/>
  </p:clrMapOvr>
  <p:transition>
    <p:randomBar dir="vert"/>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a:extLst>
              <a:ext uri="{FF2B5EF4-FFF2-40B4-BE49-F238E27FC236}">
                <a16:creationId xmlns:a16="http://schemas.microsoft.com/office/drawing/2014/main" id="{D23F0492-197B-2867-9D42-89F82DA54CF7}"/>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a:solidFill>
                  <a:srgbClr val="9900FF"/>
                </a:solidFill>
              </a:rPr>
              <a:t>أنواع الوحدات الدراسية</a:t>
            </a:r>
            <a:endParaRPr lang="en-US" altLang="en-US" b="1">
              <a:solidFill>
                <a:srgbClr val="9900FF"/>
              </a:solidFill>
            </a:endParaRPr>
          </a:p>
        </p:txBody>
      </p:sp>
      <p:sp>
        <p:nvSpPr>
          <p:cNvPr id="263171" name="Rectangle 3">
            <a:extLst>
              <a:ext uri="{FF2B5EF4-FFF2-40B4-BE49-F238E27FC236}">
                <a16:creationId xmlns:a16="http://schemas.microsoft.com/office/drawing/2014/main" id="{D6DB2EE0-FDA6-9CF4-D209-6611F7764F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lnSpc>
                <a:spcPct val="80000"/>
              </a:lnSpc>
              <a:buFontTx/>
              <a:buAutoNum type="arabicPeriod"/>
            </a:pPr>
            <a:r>
              <a:rPr lang="ar-SA" altLang="en-US" sz="2400" b="1" u="sng"/>
              <a:t>الوحدات القائمة على المادة الدراسية: </a:t>
            </a:r>
            <a:endParaRPr lang="ar-SA" altLang="en-US" sz="2400" b="1"/>
          </a:p>
          <a:p>
            <a:pPr marL="609600" indent="-609600" eaLnBrk="1" hangingPunct="1">
              <a:lnSpc>
                <a:spcPct val="80000"/>
              </a:lnSpc>
              <a:buFontTx/>
              <a:buNone/>
            </a:pPr>
            <a:r>
              <a:rPr lang="ar-SA" altLang="en-US" sz="2400" b="1"/>
              <a:t>        فمنها ما يدور حول موضوع من موضوعات المادة الدراسية</a:t>
            </a:r>
            <a:r>
              <a:rPr lang="ar-IQ" altLang="en-US" sz="2400" b="1"/>
              <a:t>،</a:t>
            </a:r>
            <a:r>
              <a:rPr lang="ar-SA" altLang="en-US" sz="2400" b="1"/>
              <a:t> ومنها ما يدور حول مشكلة من المشكلات.</a:t>
            </a:r>
            <a:endParaRPr lang="ar-SA" altLang="en-US" sz="2400" b="1" u="sng"/>
          </a:p>
          <a:p>
            <a:pPr marL="609600" indent="-609600" eaLnBrk="1" hangingPunct="1">
              <a:lnSpc>
                <a:spcPct val="80000"/>
              </a:lnSpc>
              <a:buFontTx/>
              <a:buAutoNum type="arabicPeriod" startAt="2"/>
            </a:pPr>
            <a:r>
              <a:rPr lang="ar-SA" altLang="en-US" sz="2400" b="1" u="sng"/>
              <a:t>الوحدات القائمة على الخبرة:</a:t>
            </a:r>
            <a:r>
              <a:rPr lang="ar-SA" altLang="en-US" sz="2400" b="1"/>
              <a:t> يتم بداية وضع الخطوط العريضة أو الهيكل العام المميز للوحدة ثم يعرض هذا الهيكل على التلاميذ لمناقشته وإبداء الرأ</a:t>
            </a:r>
            <a:r>
              <a:rPr lang="ar-IQ" altLang="en-US" sz="2400" b="1"/>
              <a:t>ي</a:t>
            </a:r>
            <a:r>
              <a:rPr lang="ar-SA" altLang="en-US" sz="2400" b="1"/>
              <a:t> فيه، وقد يحدث تعديل في هذا الهيكل ولذلك فإن هذه الوحدات تتطلب ما يل</a:t>
            </a:r>
            <a:r>
              <a:rPr lang="ar-IQ" altLang="en-US" sz="2400" b="1"/>
              <a:t>ي</a:t>
            </a:r>
            <a:r>
              <a:rPr lang="ar-SA" altLang="en-US" sz="2400" b="1"/>
              <a:t>:</a:t>
            </a:r>
          </a:p>
          <a:p>
            <a:pPr marL="990600" lvl="1" indent="-533400" eaLnBrk="1" hangingPunct="1">
              <a:lnSpc>
                <a:spcPct val="80000"/>
              </a:lnSpc>
              <a:buFontTx/>
              <a:buAutoNum type="arabicParenR"/>
            </a:pPr>
            <a:r>
              <a:rPr lang="ar-SA" altLang="en-US" sz="2000" b="1"/>
              <a:t>ارتباط الوحدة ارتباط</a:t>
            </a:r>
            <a:r>
              <a:rPr lang="ar-IQ" altLang="en-US" sz="2000" b="1"/>
              <a:t>ً</a:t>
            </a:r>
            <a:r>
              <a:rPr lang="ar-SA" altLang="en-US" sz="2000" b="1"/>
              <a:t>ا قوي</a:t>
            </a:r>
            <a:r>
              <a:rPr lang="ar-IQ" altLang="en-US" sz="2000" b="1"/>
              <a:t>ًّ</a:t>
            </a:r>
            <a:r>
              <a:rPr lang="ar-SA" altLang="en-US" sz="2000" b="1"/>
              <a:t>ا بحاجات التلاميذ وم</a:t>
            </a:r>
            <a:r>
              <a:rPr lang="ar-IQ" altLang="en-US" sz="2000" b="1"/>
              <a:t>ش</a:t>
            </a:r>
            <a:r>
              <a:rPr lang="ar-SA" altLang="en-US" sz="2000" b="1"/>
              <a:t>كلاتهم.</a:t>
            </a:r>
          </a:p>
          <a:p>
            <a:pPr marL="990600" lvl="1" indent="-533400" eaLnBrk="1" hangingPunct="1">
              <a:lnSpc>
                <a:spcPct val="80000"/>
              </a:lnSpc>
              <a:buFontTx/>
              <a:buAutoNum type="arabicParenR"/>
            </a:pPr>
            <a:r>
              <a:rPr lang="ar-SA" altLang="en-US" sz="2000" b="1"/>
              <a:t>وضع الخبراء والمتخصصين الخطوط العريضة لعدد كبير من الوحدات.</a:t>
            </a:r>
          </a:p>
          <a:p>
            <a:pPr marL="990600" lvl="1" indent="-533400" eaLnBrk="1" hangingPunct="1">
              <a:lnSpc>
                <a:spcPct val="80000"/>
              </a:lnSpc>
              <a:buFontTx/>
              <a:buAutoNum type="arabicParenR"/>
            </a:pPr>
            <a:r>
              <a:rPr lang="ar-SA" altLang="en-US" sz="2000" b="1"/>
              <a:t>قيام التلاميذ بال</a:t>
            </a:r>
            <a:r>
              <a:rPr lang="ar-IQ" altLang="en-US" sz="2000" b="1"/>
              <a:t>ا</a:t>
            </a:r>
            <a:r>
              <a:rPr lang="ar-SA" altLang="en-US" sz="2000" b="1"/>
              <a:t>ختيار من هذه الوحدات، ثم يشتركون مع المعلمين في تخطيط جوانب الوحدة.</a:t>
            </a:r>
          </a:p>
          <a:p>
            <a:pPr marL="990600" lvl="1" indent="-533400" eaLnBrk="1" hangingPunct="1">
              <a:lnSpc>
                <a:spcPct val="80000"/>
              </a:lnSpc>
              <a:buFontTx/>
              <a:buAutoNum type="arabicParenR"/>
            </a:pPr>
            <a:r>
              <a:rPr lang="ar-SA" altLang="en-US" sz="2000" b="1"/>
              <a:t>يتم من خلال الأنشطة المتنوعة اكتساب التلاميذ المعلومات والحقائق والمفاهيم عن طريق التعلم الذاتي.</a:t>
            </a:r>
          </a:p>
          <a:p>
            <a:pPr marL="990600" lvl="1" indent="-533400" eaLnBrk="1" hangingPunct="1">
              <a:lnSpc>
                <a:spcPct val="80000"/>
              </a:lnSpc>
              <a:buFontTx/>
              <a:buAutoNum type="arabicParenR"/>
            </a:pPr>
            <a:r>
              <a:rPr lang="ar-SA" altLang="en-US" sz="2000" b="1"/>
              <a:t>يتم مراعاة الفروق الفردية بين التلاميذ على نطاق واسع.</a:t>
            </a:r>
            <a:endParaRPr lang="en-US" altLang="en-US" sz="2000" b="1"/>
          </a:p>
        </p:txBody>
      </p:sp>
    </p:spTree>
  </p:cSld>
  <p:clrMapOvr>
    <a:masterClrMapping/>
  </p:clrMapOvr>
  <p:transition>
    <p:randomBar dir="vert"/>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a:extLst>
              <a:ext uri="{FF2B5EF4-FFF2-40B4-BE49-F238E27FC236}">
                <a16:creationId xmlns:a16="http://schemas.microsoft.com/office/drawing/2014/main" id="{D25BA208-F498-566D-7AC7-9A00ECFACAF1}"/>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a:solidFill>
                  <a:srgbClr val="9900FF"/>
                </a:solidFill>
              </a:rPr>
              <a:t>مرجع الوحدة </a:t>
            </a:r>
            <a:endParaRPr lang="en-US" altLang="en-US">
              <a:solidFill>
                <a:srgbClr val="9900FF"/>
              </a:solidFill>
            </a:endParaRPr>
          </a:p>
        </p:txBody>
      </p:sp>
      <p:sp>
        <p:nvSpPr>
          <p:cNvPr id="264195" name="Rectangle 3">
            <a:extLst>
              <a:ext uri="{FF2B5EF4-FFF2-40B4-BE49-F238E27FC236}">
                <a16:creationId xmlns:a16="http://schemas.microsoft.com/office/drawing/2014/main" id="{2C67B35E-949B-CB7C-8A7B-C24AED6C67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Tx/>
              <a:buNone/>
            </a:pPr>
            <a:r>
              <a:rPr lang="ar-SA" altLang="en-US" b="1"/>
              <a:t>كتاب للمعلم يساعده على أداء رسالته ويقدم له المقترحات ويتضمن النقاط التالية:</a:t>
            </a:r>
          </a:p>
          <a:p>
            <a:pPr eaLnBrk="1" hangingPunct="1">
              <a:lnSpc>
                <a:spcPct val="90000"/>
              </a:lnSpc>
              <a:buFontTx/>
              <a:buNone/>
            </a:pPr>
            <a:r>
              <a:rPr lang="ar-SA" altLang="en-US" b="1"/>
              <a:t>	1</a:t>
            </a:r>
            <a:r>
              <a:rPr lang="ar-IQ" altLang="en-US" b="1"/>
              <a:t>-</a:t>
            </a:r>
            <a:r>
              <a:rPr lang="ar-SA" altLang="en-US" b="1"/>
              <a:t> عنوان الوحدة 		2</a:t>
            </a:r>
            <a:r>
              <a:rPr lang="ar-IQ" altLang="en-US" b="1"/>
              <a:t>-</a:t>
            </a:r>
            <a:r>
              <a:rPr lang="ar-SA" altLang="en-US" b="1"/>
              <a:t> مقدمة الوحدة 	</a:t>
            </a:r>
            <a:endParaRPr lang="ar-EG" altLang="en-US" b="1"/>
          </a:p>
          <a:p>
            <a:pPr eaLnBrk="1" hangingPunct="1">
              <a:lnSpc>
                <a:spcPct val="90000"/>
              </a:lnSpc>
              <a:buFontTx/>
              <a:buNone/>
            </a:pPr>
            <a:r>
              <a:rPr lang="ar-SA" altLang="en-US" b="1"/>
              <a:t>	3</a:t>
            </a:r>
            <a:r>
              <a:rPr lang="ar-IQ" altLang="en-US" b="1"/>
              <a:t>-</a:t>
            </a:r>
            <a:r>
              <a:rPr lang="ar-SA" altLang="en-US" b="1"/>
              <a:t> أهداف الوحدة 		4</a:t>
            </a:r>
            <a:r>
              <a:rPr lang="ar-IQ" altLang="en-US" b="1"/>
              <a:t>-</a:t>
            </a:r>
            <a:r>
              <a:rPr lang="ar-SA" altLang="en-US" b="1"/>
              <a:t> تحديد نطاق الوحدة </a:t>
            </a:r>
            <a:endParaRPr lang="ar-EG" altLang="en-US" b="1"/>
          </a:p>
          <a:p>
            <a:pPr eaLnBrk="1" hangingPunct="1">
              <a:lnSpc>
                <a:spcPct val="90000"/>
              </a:lnSpc>
              <a:buFontTx/>
              <a:buNone/>
            </a:pPr>
            <a:r>
              <a:rPr lang="ar-SA" altLang="en-US" b="1"/>
              <a:t>	5</a:t>
            </a:r>
            <a:r>
              <a:rPr lang="ar-IQ" altLang="en-US" b="1"/>
              <a:t>-</a:t>
            </a:r>
            <a:r>
              <a:rPr lang="ar-SA" altLang="en-US" b="1"/>
              <a:t> تحديد أنشطة الوحدة </a:t>
            </a:r>
            <a:endParaRPr lang="ar-EG" altLang="en-US" b="1"/>
          </a:p>
          <a:p>
            <a:pPr eaLnBrk="1" hangingPunct="1">
              <a:lnSpc>
                <a:spcPct val="90000"/>
              </a:lnSpc>
              <a:buFontTx/>
              <a:buNone/>
            </a:pPr>
            <a:r>
              <a:rPr lang="ar-SA" altLang="en-US" b="1"/>
              <a:t>	6</a:t>
            </a:r>
            <a:r>
              <a:rPr lang="ar-IQ" altLang="en-US" b="1"/>
              <a:t>-</a:t>
            </a:r>
            <a:r>
              <a:rPr lang="ar-SA" altLang="en-US" b="1"/>
              <a:t> الطرق المقترحة لتدريس الوحدة 	</a:t>
            </a:r>
            <a:endParaRPr lang="ar-EG" altLang="en-US" b="1"/>
          </a:p>
          <a:p>
            <a:pPr eaLnBrk="1" hangingPunct="1">
              <a:lnSpc>
                <a:spcPct val="90000"/>
              </a:lnSpc>
              <a:buFontTx/>
              <a:buNone/>
            </a:pPr>
            <a:r>
              <a:rPr lang="ar-SA" altLang="en-US" b="1"/>
              <a:t>	7</a:t>
            </a:r>
            <a:r>
              <a:rPr lang="ar-IQ" altLang="en-US" b="1"/>
              <a:t>-</a:t>
            </a:r>
            <a:r>
              <a:rPr lang="ar-SA" altLang="en-US" b="1"/>
              <a:t> الوسائل والأدوات المستخدمة </a:t>
            </a:r>
            <a:endParaRPr lang="ar-EG" altLang="en-US" b="1"/>
          </a:p>
          <a:p>
            <a:pPr eaLnBrk="1" hangingPunct="1">
              <a:lnSpc>
                <a:spcPct val="90000"/>
              </a:lnSpc>
              <a:buFontTx/>
              <a:buNone/>
            </a:pPr>
            <a:r>
              <a:rPr lang="ar-SA" altLang="en-US" b="1"/>
              <a:t>	8</a:t>
            </a:r>
            <a:r>
              <a:rPr lang="ar-IQ" altLang="en-US" b="1"/>
              <a:t>-</a:t>
            </a:r>
            <a:r>
              <a:rPr lang="ar-SA" altLang="en-US" b="1"/>
              <a:t> القراءات الخاصة بالمعلم والتلاميذ.</a:t>
            </a:r>
            <a:endParaRPr lang="en-US" altLang="en-US" b="1"/>
          </a:p>
        </p:txBody>
      </p:sp>
    </p:spTree>
  </p:cSld>
  <p:clrMapOvr>
    <a:masterClrMapping/>
  </p:clrMapOvr>
  <p:transition>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E1C33E5-F2AE-0052-B527-655092436D87}"/>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sz="4000" b="1" u="sng"/>
              <a:t>عيوب التعلم عن طريق الخبرات غير المباشرة </a:t>
            </a:r>
            <a:br>
              <a:rPr lang="ar-SA" altLang="en-US" sz="4000" b="1"/>
            </a:br>
            <a:endParaRPr lang="en-US" altLang="en-US" sz="4000" b="1"/>
          </a:p>
        </p:txBody>
      </p:sp>
      <p:sp>
        <p:nvSpPr>
          <p:cNvPr id="31747" name="Rectangle 3">
            <a:extLst>
              <a:ext uri="{FF2B5EF4-FFF2-40B4-BE49-F238E27FC236}">
                <a16:creationId xmlns:a16="http://schemas.microsoft.com/office/drawing/2014/main" id="{50901DFB-0418-EF44-7D10-2C0C854948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buFontTx/>
              <a:buAutoNum type="arabicPeriod"/>
            </a:pPr>
            <a:r>
              <a:rPr lang="ar-SA" altLang="en-US" b="1"/>
              <a:t>قد يقتصر دور التلميذ على التلق</a:t>
            </a:r>
            <a:r>
              <a:rPr lang="ar-EG" altLang="en-US" b="1"/>
              <a:t>ي</a:t>
            </a:r>
            <a:r>
              <a:rPr lang="ar-SA" altLang="en-US" b="1"/>
              <a:t> فقط.</a:t>
            </a:r>
          </a:p>
          <a:p>
            <a:pPr marL="609600" indent="-609600" eaLnBrk="1" hangingPunct="1">
              <a:buFontTx/>
              <a:buAutoNum type="arabicPeriod"/>
            </a:pPr>
            <a:r>
              <a:rPr lang="ar-SA" altLang="en-US" b="1"/>
              <a:t>عدم إثارة دافعية التلميذ وحماسه، وإحساسه بالملل.</a:t>
            </a:r>
          </a:p>
          <a:p>
            <a:pPr marL="609600" indent="-609600" eaLnBrk="1" hangingPunct="1">
              <a:buFontTx/>
              <a:buAutoNum type="arabicPeriod"/>
            </a:pPr>
            <a:r>
              <a:rPr lang="ar-SA" altLang="en-US" b="1"/>
              <a:t>سرعة نسيان ما يتعلمه التلميذ.</a:t>
            </a:r>
          </a:p>
          <a:p>
            <a:pPr marL="609600" indent="-609600" eaLnBrk="1" hangingPunct="1">
              <a:buFontTx/>
              <a:buAutoNum type="arabicPeriod"/>
            </a:pPr>
            <a:r>
              <a:rPr lang="ar-SA" altLang="en-US" b="1"/>
              <a:t>عدم فهم التلميذ لما يتعلمه.</a:t>
            </a:r>
          </a:p>
          <a:p>
            <a:pPr marL="609600" indent="-609600" eaLnBrk="1" hangingPunct="1">
              <a:buFontTx/>
              <a:buAutoNum type="arabicPeriod"/>
            </a:pPr>
            <a:r>
              <a:rPr lang="ar-SA" altLang="en-US" b="1"/>
              <a:t>تحول التعلم إلى الجانب النظر</a:t>
            </a:r>
            <a:r>
              <a:rPr lang="ar-EG" altLang="en-US" b="1"/>
              <a:t>ي</a:t>
            </a:r>
            <a:r>
              <a:rPr lang="ar-SA" altLang="en-US" b="1"/>
              <a:t> البحت.</a:t>
            </a:r>
          </a:p>
          <a:p>
            <a:pPr marL="609600" indent="-609600" eaLnBrk="1" hangingPunct="1">
              <a:buFontTx/>
              <a:buAutoNum type="arabicPeriod"/>
            </a:pPr>
            <a:r>
              <a:rPr lang="ar-SA" altLang="en-US" b="1"/>
              <a:t>قد تؤد</a:t>
            </a:r>
            <a:r>
              <a:rPr lang="ar-EG" altLang="en-US" b="1"/>
              <a:t>ي</a:t>
            </a:r>
            <a:r>
              <a:rPr lang="ar-SA" altLang="en-US" b="1"/>
              <a:t> إلى عدم تنمية مهارات العمل والتفكير والاكتشاف والبحث.</a:t>
            </a:r>
            <a:endParaRPr lang="en-US" altLang="en-US" b="1"/>
          </a:p>
        </p:txBody>
      </p:sp>
    </p:spTree>
  </p:cSld>
  <p:clrMapOvr>
    <a:masterClrMapping/>
  </p:clrMapOvr>
  <p:transition>
    <p:randomBar dir="vert"/>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25344436-79B1-0722-FE6D-07D3A27B471A}"/>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a:solidFill>
                  <a:srgbClr val="9900FF"/>
                </a:solidFill>
              </a:rPr>
              <a:t>منهج النشاط</a:t>
            </a:r>
            <a:endParaRPr lang="en-US" altLang="en-US" b="1">
              <a:solidFill>
                <a:srgbClr val="9900FF"/>
              </a:solidFill>
            </a:endParaRPr>
          </a:p>
        </p:txBody>
      </p:sp>
      <p:sp>
        <p:nvSpPr>
          <p:cNvPr id="265219" name="Rectangle 3">
            <a:extLst>
              <a:ext uri="{FF2B5EF4-FFF2-40B4-BE49-F238E27FC236}">
                <a16:creationId xmlns:a16="http://schemas.microsoft.com/office/drawing/2014/main" id="{D2BDF456-04CF-C949-3356-DC66798916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12700" eaLnBrk="1" hangingPunct="1">
              <a:buFontTx/>
              <a:buNone/>
            </a:pPr>
            <a:r>
              <a:rPr lang="ar-SA" altLang="en-US" sz="2800" b="1"/>
              <a:t>ظهر </a:t>
            </a:r>
            <a:r>
              <a:rPr lang="ar-IQ" altLang="en-US" sz="2800" b="1"/>
              <a:t>ا</a:t>
            </a:r>
            <a:r>
              <a:rPr lang="ar-SA" altLang="en-US" sz="2800" b="1"/>
              <a:t>نعكاس</a:t>
            </a:r>
            <a:r>
              <a:rPr lang="ar-IQ" altLang="en-US" sz="2800" b="1"/>
              <a:t>ً</a:t>
            </a:r>
            <a:r>
              <a:rPr lang="ar-SA" altLang="en-US" sz="2800" b="1"/>
              <a:t>ا للأوضاع الاجتماعية التي سادت المجتمع الأمريكي بعد الاكتشافات الجغرافية للأمريكتين ومع تطور الأوضاع ظهر هذا المنهج الذي يقوم على الأسس التالية: </a:t>
            </a:r>
          </a:p>
          <a:p>
            <a:pPr marL="1971675" lvl="2" indent="-457200" eaLnBrk="1" hangingPunct="1">
              <a:buFontTx/>
              <a:buAutoNum type="arabicPeriod"/>
            </a:pPr>
            <a:r>
              <a:rPr lang="ar-SA" altLang="en-US" b="1"/>
              <a:t>ميول التلاميذ وحاجاتهم التي تحدد محتوى المنهج.</a:t>
            </a:r>
          </a:p>
          <a:p>
            <a:pPr marL="1971675" lvl="2" indent="-457200" eaLnBrk="1" hangingPunct="1">
              <a:buFontTx/>
              <a:buAutoNum type="arabicPeriod"/>
            </a:pPr>
            <a:r>
              <a:rPr lang="ar-SA" altLang="en-US" b="1"/>
              <a:t>منهج النشاط لا يعد مقدم</a:t>
            </a:r>
            <a:r>
              <a:rPr lang="ar-IQ" altLang="en-US" b="1"/>
              <a:t>ً</a:t>
            </a:r>
            <a:r>
              <a:rPr lang="ar-SA" altLang="en-US" b="1"/>
              <a:t>ا.</a:t>
            </a:r>
          </a:p>
          <a:p>
            <a:pPr marL="1971675" lvl="2" indent="-457200" eaLnBrk="1" hangingPunct="1">
              <a:buFontTx/>
              <a:buAutoNum type="arabicPeriod"/>
            </a:pPr>
            <a:r>
              <a:rPr lang="ar-SA" altLang="en-US" b="1"/>
              <a:t>طريقة حل المشكلات ه</a:t>
            </a:r>
            <a:r>
              <a:rPr lang="ar-IQ" altLang="en-US" b="1"/>
              <a:t>ي</a:t>
            </a:r>
            <a:r>
              <a:rPr lang="ar-SA" altLang="en-US" b="1"/>
              <a:t> الطريقة المتبعة في تدريس هذا المنهج.</a:t>
            </a:r>
          </a:p>
          <a:p>
            <a:pPr marL="1971675" lvl="2" indent="-457200" eaLnBrk="1" hangingPunct="1">
              <a:buFontTx/>
              <a:buAutoNum type="arabicPeriod"/>
            </a:pPr>
            <a:r>
              <a:rPr lang="ar-SA" altLang="en-US" b="1"/>
              <a:t>ال</a:t>
            </a:r>
            <a:r>
              <a:rPr lang="ar-IQ" altLang="en-US" b="1"/>
              <a:t>ا</a:t>
            </a:r>
            <a:r>
              <a:rPr lang="ar-SA" altLang="en-US" b="1"/>
              <a:t>عتماد على الأنشطة الإيجابية للتلاميذ.</a:t>
            </a:r>
          </a:p>
          <a:p>
            <a:pPr marL="1971675" lvl="2" indent="-457200" eaLnBrk="1" hangingPunct="1">
              <a:buFontTx/>
              <a:buAutoNum type="arabicPeriod"/>
            </a:pPr>
            <a:r>
              <a:rPr lang="ar-SA" altLang="en-US" b="1"/>
              <a:t>وحدة المعرفة وتكاملها في هذا المنهج.</a:t>
            </a:r>
            <a:endParaRPr lang="en-US" altLang="en-US" b="1"/>
          </a:p>
        </p:txBody>
      </p:sp>
    </p:spTree>
  </p:cSld>
  <p:clrMapOvr>
    <a:masterClrMapping/>
  </p:clrMapOvr>
  <p:transition>
    <p:randomBar dir="vert"/>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a:extLst>
              <a:ext uri="{FF2B5EF4-FFF2-40B4-BE49-F238E27FC236}">
                <a16:creationId xmlns:a16="http://schemas.microsoft.com/office/drawing/2014/main" id="{0CD5E724-7CC5-60BB-D28A-B97B5C7F0674}"/>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a:solidFill>
                  <a:srgbClr val="9900FF"/>
                </a:solidFill>
              </a:rPr>
              <a:t>صور تنفيذ منهج النشاط </a:t>
            </a:r>
            <a:endParaRPr lang="en-US" altLang="en-US">
              <a:solidFill>
                <a:srgbClr val="9900FF"/>
              </a:solidFill>
            </a:endParaRPr>
          </a:p>
        </p:txBody>
      </p:sp>
      <p:sp>
        <p:nvSpPr>
          <p:cNvPr id="266243" name="Rectangle 3">
            <a:extLst>
              <a:ext uri="{FF2B5EF4-FFF2-40B4-BE49-F238E27FC236}">
                <a16:creationId xmlns:a16="http://schemas.microsoft.com/office/drawing/2014/main" id="{3256A224-C170-054D-1194-0233B21152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ar-EG" altLang="en-US" b="1"/>
              <a:t>1</a:t>
            </a:r>
            <a:r>
              <a:rPr lang="ar-IQ" altLang="en-US" b="1"/>
              <a:t>-</a:t>
            </a:r>
            <a:r>
              <a:rPr lang="ar-EG" altLang="en-US" b="1" u="sng"/>
              <a:t> </a:t>
            </a:r>
            <a:r>
              <a:rPr lang="ar-SA" altLang="en-US" b="1" u="sng"/>
              <a:t>طريقة المشروع: </a:t>
            </a:r>
            <a:endParaRPr lang="ar-SA" altLang="en-US" b="1"/>
          </a:p>
          <a:p>
            <a:pPr eaLnBrk="1" hangingPunct="1">
              <a:buFontTx/>
              <a:buNone/>
            </a:pPr>
            <a:r>
              <a:rPr lang="ar-SA" altLang="en-US" b="1"/>
              <a:t>خطوات المشروع:	</a:t>
            </a:r>
            <a:endParaRPr lang="ar-EG" altLang="en-US" b="1"/>
          </a:p>
          <a:p>
            <a:pPr eaLnBrk="1" hangingPunct="1">
              <a:buFontTx/>
              <a:buNone/>
            </a:pPr>
            <a:r>
              <a:rPr lang="ar-SA" altLang="en-US" b="1"/>
              <a:t> أ</a:t>
            </a:r>
            <a:r>
              <a:rPr lang="ar-EG" altLang="en-US" b="1"/>
              <a:t>) </a:t>
            </a:r>
            <a:r>
              <a:rPr lang="ar-SA" altLang="en-US" b="1"/>
              <a:t>اختيار المشروع 	</a:t>
            </a:r>
            <a:endParaRPr lang="ar-EG" altLang="en-US" b="1"/>
          </a:p>
          <a:p>
            <a:pPr eaLnBrk="1" hangingPunct="1">
              <a:buFontTx/>
              <a:buNone/>
            </a:pPr>
            <a:r>
              <a:rPr lang="ar-SA" altLang="en-US" b="1"/>
              <a:t>ب</a:t>
            </a:r>
            <a:r>
              <a:rPr lang="ar-EG" altLang="en-US" b="1"/>
              <a:t>) </a:t>
            </a:r>
            <a:r>
              <a:rPr lang="ar-SA" altLang="en-US" b="1"/>
              <a:t>وضع خطة للمشروع 	</a:t>
            </a:r>
            <a:r>
              <a:rPr lang="ar-EG" altLang="en-US" b="1"/>
              <a:t>	</a:t>
            </a:r>
          </a:p>
          <a:p>
            <a:pPr eaLnBrk="1" hangingPunct="1">
              <a:buFontTx/>
              <a:buNone/>
            </a:pPr>
            <a:r>
              <a:rPr lang="ar-SA" altLang="en-US" b="1"/>
              <a:t>جـ</a:t>
            </a:r>
            <a:r>
              <a:rPr lang="ar-EG" altLang="en-US" b="1"/>
              <a:t>) </a:t>
            </a:r>
            <a:r>
              <a:rPr lang="ar-SA" altLang="en-US" b="1"/>
              <a:t>تنفيذ المشروع 	</a:t>
            </a:r>
            <a:r>
              <a:rPr lang="ar-EG" altLang="en-US" b="1"/>
              <a:t>	</a:t>
            </a:r>
          </a:p>
          <a:p>
            <a:pPr eaLnBrk="1" hangingPunct="1">
              <a:buFontTx/>
              <a:buNone/>
            </a:pPr>
            <a:r>
              <a:rPr lang="ar-SA" altLang="en-US" b="1"/>
              <a:t>د ) تقويم المشروع </a:t>
            </a:r>
          </a:p>
          <a:p>
            <a:pPr eaLnBrk="1" hangingPunct="1">
              <a:buFontTx/>
              <a:buNone/>
            </a:pPr>
            <a:r>
              <a:rPr lang="ar-SA" altLang="en-US" b="1"/>
              <a:t>	2</a:t>
            </a:r>
            <a:r>
              <a:rPr lang="ar-IQ" altLang="en-US" b="1"/>
              <a:t>-</a:t>
            </a:r>
            <a:r>
              <a:rPr lang="ar-EG" altLang="en-US" b="1"/>
              <a:t> </a:t>
            </a:r>
            <a:r>
              <a:rPr lang="ar-SA" altLang="en-US" b="1"/>
              <a:t>طريقة حل المشكلات الاجتماعية</a:t>
            </a:r>
            <a:r>
              <a:rPr lang="ar-SA" altLang="en-US"/>
              <a:t> </a:t>
            </a:r>
            <a:endParaRPr lang="en-US" altLang="en-US"/>
          </a:p>
        </p:txBody>
      </p:sp>
    </p:spTree>
  </p:cSld>
  <p:clrMapOvr>
    <a:masterClrMapping/>
  </p:clrMapOvr>
  <p:transition>
    <p:randomBar dir="vert"/>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D008ED28-B1D0-2C9A-3BB2-441693CF3D0E}"/>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a:solidFill>
                  <a:srgbClr val="9900FF"/>
                </a:solidFill>
              </a:rPr>
              <a:t>المنهج المحوري</a:t>
            </a:r>
            <a:r>
              <a:rPr lang="ar-SA" altLang="en-US">
                <a:solidFill>
                  <a:srgbClr val="9900FF"/>
                </a:solidFill>
              </a:rPr>
              <a:t> </a:t>
            </a:r>
            <a:endParaRPr lang="en-US" altLang="en-US">
              <a:solidFill>
                <a:srgbClr val="9900FF"/>
              </a:solidFill>
            </a:endParaRPr>
          </a:p>
        </p:txBody>
      </p:sp>
      <p:sp>
        <p:nvSpPr>
          <p:cNvPr id="267267" name="Rectangle 3">
            <a:extLst>
              <a:ext uri="{FF2B5EF4-FFF2-40B4-BE49-F238E27FC236}">
                <a16:creationId xmlns:a16="http://schemas.microsoft.com/office/drawing/2014/main" id="{B9DA75E6-1894-EBC9-53B4-087751C26C5E}"/>
              </a:ext>
            </a:extLst>
          </p:cNvPr>
          <p:cNvSpPr>
            <a:spLocks noGrp="1" noChangeArrowheads="1"/>
          </p:cNvSpPr>
          <p:nvPr>
            <p:ph type="body" idx="1"/>
          </p:nvPr>
        </p:nvSpPr>
        <p:spPr bwMode="auto">
          <a:xfrm>
            <a:off x="708025" y="1253331"/>
            <a:ext cx="8872538"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20000"/>
              </a:lnSpc>
              <a:buFontTx/>
              <a:buNone/>
            </a:pPr>
            <a:r>
              <a:rPr lang="ar-SA" altLang="en-US" b="1" dirty="0"/>
              <a:t>ذلك الجزء الرئيسي من المنهج الذي يشترك فيه جميع التلاميذ، ويهدف إلى تزويدهم بالحقائق والمفاهيم والتعميمات</a:t>
            </a:r>
            <a:r>
              <a:rPr lang="ar-IQ" altLang="en-US" b="1" dirty="0"/>
              <a:t>،</a:t>
            </a:r>
            <a:r>
              <a:rPr lang="ar-SA" altLang="en-US" b="1" dirty="0"/>
              <a:t> وإكسابهم المهارات والاتجاهات اللازمة لهم في حياتهم كمواطنين، ويتكون من مجموعة من المجالات التي تم تصنيفها وتحديدها وفق</a:t>
            </a:r>
            <a:r>
              <a:rPr lang="ar-IQ" altLang="en-US" b="1" dirty="0"/>
              <a:t>ً</a:t>
            </a:r>
            <a:r>
              <a:rPr lang="ar-SA" altLang="en-US" b="1" dirty="0"/>
              <a:t>ا لحاجات التلاميذ ومشكلاتهم العامة، ويتكون كل مجال من مجموعة من الوحدات الدراسية يقوم التلاميذ بالتخطيط لها وتنفيذها تحت إشراف المعلم.</a:t>
            </a:r>
            <a:endParaRPr lang="en-US" altLang="en-US" b="1" dirty="0"/>
          </a:p>
        </p:txBody>
      </p:sp>
    </p:spTree>
  </p:cSld>
  <p:clrMapOvr>
    <a:masterClrMapping/>
  </p:clrMapOvr>
  <p:transition>
    <p:randomBar dir="vert"/>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a:extLst>
              <a:ext uri="{FF2B5EF4-FFF2-40B4-BE49-F238E27FC236}">
                <a16:creationId xmlns:a16="http://schemas.microsoft.com/office/drawing/2014/main" id="{AF21831E-B91C-F2C9-F3CA-F98E6107EE26}"/>
              </a:ext>
            </a:extLst>
          </p:cNvPr>
          <p:cNvSpPr>
            <a:spLocks noGrp="1" noChangeArrowheads="1"/>
          </p:cNvSpPr>
          <p:nvPr>
            <p:ph type="title"/>
          </p:nvPr>
        </p:nvSpPr>
        <p:spPr bwMode="auto">
          <a:xfrm>
            <a:off x="514350" y="773113"/>
            <a:ext cx="92583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a:solidFill>
                  <a:srgbClr val="9900FF"/>
                </a:solidFill>
              </a:rPr>
              <a:t>ويتكون المنهج في صورته الكلية من قسمين</a:t>
            </a:r>
            <a:r>
              <a:rPr lang="ar-IQ" altLang="en-US" b="1">
                <a:solidFill>
                  <a:srgbClr val="9900FF"/>
                </a:solidFill>
              </a:rPr>
              <a:t>:</a:t>
            </a:r>
            <a:endParaRPr lang="en-US" altLang="en-US">
              <a:solidFill>
                <a:srgbClr val="9900FF"/>
              </a:solidFill>
            </a:endParaRPr>
          </a:p>
        </p:txBody>
      </p:sp>
      <p:sp>
        <p:nvSpPr>
          <p:cNvPr id="268291" name="Rectangle 3">
            <a:extLst>
              <a:ext uri="{FF2B5EF4-FFF2-40B4-BE49-F238E27FC236}">
                <a16:creationId xmlns:a16="http://schemas.microsoft.com/office/drawing/2014/main" id="{73C327A0-0E81-CDE4-3197-50167DF369B6}"/>
              </a:ext>
            </a:extLst>
          </p:cNvPr>
          <p:cNvSpPr>
            <a:spLocks noGrp="1" noChangeArrowheads="1"/>
          </p:cNvSpPr>
          <p:nvPr>
            <p:ph type="body" idx="1"/>
          </p:nvPr>
        </p:nvSpPr>
        <p:spPr bwMode="auto">
          <a:xfrm>
            <a:off x="514350" y="2432050"/>
            <a:ext cx="92583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buFontTx/>
              <a:buAutoNum type="arabicPeriod"/>
            </a:pPr>
            <a:r>
              <a:rPr lang="ar-SA" altLang="en-US" b="1"/>
              <a:t>خاص بالخبرات التعليمية المشتركة التي تعتبر ضرورية لجميع التلاميذ وه</a:t>
            </a:r>
            <a:r>
              <a:rPr lang="ar-IQ" altLang="en-US" b="1"/>
              <a:t>ي</a:t>
            </a:r>
            <a:r>
              <a:rPr lang="ar-SA" altLang="en-US" b="1"/>
              <a:t> خبرات لازمة للتكليف مع المجتمع  (البرنامج المحوري) </a:t>
            </a:r>
          </a:p>
          <a:p>
            <a:pPr marL="609600" indent="-609600" eaLnBrk="1" hangingPunct="1">
              <a:buFontTx/>
              <a:buAutoNum type="arabicPeriod"/>
            </a:pPr>
            <a:r>
              <a:rPr lang="ar-SA" altLang="en-US" b="1"/>
              <a:t>الخبرات الخاصة التي تختلف طبق</a:t>
            </a:r>
            <a:r>
              <a:rPr lang="ar-IQ" altLang="en-US" b="1"/>
              <a:t>ً</a:t>
            </a:r>
            <a:r>
              <a:rPr lang="ar-SA" altLang="en-US" b="1"/>
              <a:t>ا لحاجات التلاميذ نظر</a:t>
            </a:r>
            <a:r>
              <a:rPr lang="ar-IQ" altLang="en-US" b="1"/>
              <a:t>ً</a:t>
            </a:r>
            <a:r>
              <a:rPr lang="ar-SA" altLang="en-US" b="1"/>
              <a:t>ا لاختلاف قدراتهم وميولهم المهنية والحرفية.</a:t>
            </a:r>
            <a:endParaRPr lang="ar-EG" altLang="en-US" b="1"/>
          </a:p>
          <a:p>
            <a:pPr marL="609600" indent="-609600" eaLnBrk="1" hangingPunct="1">
              <a:buFontTx/>
              <a:buNone/>
            </a:pPr>
            <a:endParaRPr lang="ar-SA" altLang="en-US" sz="2000" b="1"/>
          </a:p>
          <a:p>
            <a:pPr marL="609600" indent="-609600" eaLnBrk="1" hangingPunct="1">
              <a:buFontTx/>
              <a:buNone/>
            </a:pPr>
            <a:r>
              <a:rPr lang="ar-SA" altLang="en-US" b="1"/>
              <a:t>* ويشكل القسمان مع</a:t>
            </a:r>
            <a:r>
              <a:rPr lang="ar-IQ" altLang="en-US" b="1"/>
              <a:t>ً</a:t>
            </a:r>
            <a:r>
              <a:rPr lang="ar-SA" altLang="en-US" b="1"/>
              <a:t>ا المنهج الذي يدرس بالمرحلة الثانوية، وهما متكاملان مع</a:t>
            </a:r>
            <a:r>
              <a:rPr lang="ar-IQ" altLang="en-US" b="1"/>
              <a:t>ً</a:t>
            </a:r>
            <a:r>
              <a:rPr lang="ar-SA" altLang="en-US" b="1"/>
              <a:t>ا.</a:t>
            </a:r>
            <a:endParaRPr lang="en-US" altLang="en-US" b="1"/>
          </a:p>
        </p:txBody>
      </p:sp>
    </p:spTree>
  </p:cSld>
  <p:clrMapOvr>
    <a:masterClrMapping/>
  </p:clrMapOvr>
  <p:transition>
    <p:randomBar dir="vert"/>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a:extLst>
              <a:ext uri="{FF2B5EF4-FFF2-40B4-BE49-F238E27FC236}">
                <a16:creationId xmlns:a16="http://schemas.microsoft.com/office/drawing/2014/main" id="{0BC6BE4D-08D6-2937-8C4C-3D4C27ABB52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a:solidFill>
                  <a:srgbClr val="9900FF"/>
                </a:solidFill>
              </a:rPr>
              <a:t>الأسس التي يقوم عليها البرنامج المحوري</a:t>
            </a:r>
            <a:endParaRPr lang="en-US" altLang="en-US">
              <a:solidFill>
                <a:srgbClr val="9900FF"/>
              </a:solidFill>
            </a:endParaRPr>
          </a:p>
        </p:txBody>
      </p:sp>
      <p:sp>
        <p:nvSpPr>
          <p:cNvPr id="269315" name="Rectangle 3">
            <a:extLst>
              <a:ext uri="{FF2B5EF4-FFF2-40B4-BE49-F238E27FC236}">
                <a16:creationId xmlns:a16="http://schemas.microsoft.com/office/drawing/2014/main" id="{16F28BC1-C5B8-59F9-9E9E-06930A2A6E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lnSpc>
                <a:spcPct val="90000"/>
              </a:lnSpc>
              <a:buFontTx/>
              <a:buAutoNum type="arabicPeriod"/>
            </a:pPr>
            <a:r>
              <a:rPr lang="ar-SA" altLang="en-US" sz="2800" b="1"/>
              <a:t>مركز الاهتمام هو حاجات التلاميذ ومشكلاتهم المشتركة.</a:t>
            </a:r>
          </a:p>
          <a:p>
            <a:pPr marL="609600" indent="-609600" eaLnBrk="1" hangingPunct="1">
              <a:lnSpc>
                <a:spcPct val="90000"/>
              </a:lnSpc>
              <a:buFontTx/>
              <a:buAutoNum type="arabicPeriod"/>
            </a:pPr>
            <a:r>
              <a:rPr lang="ar-SA" altLang="en-US" sz="2800" b="1"/>
              <a:t>ينظم في صورة وحدات قائمة على حل المشكلات.</a:t>
            </a:r>
          </a:p>
          <a:p>
            <a:pPr marL="609600" indent="-609600" eaLnBrk="1" hangingPunct="1">
              <a:lnSpc>
                <a:spcPct val="90000"/>
              </a:lnSpc>
              <a:buFontTx/>
              <a:buAutoNum type="arabicPeriod"/>
            </a:pPr>
            <a:r>
              <a:rPr lang="ar-SA" altLang="en-US" sz="2800" b="1"/>
              <a:t>يدرس كل التلاميذ المنهج المحوري لأنه يتعرض في جوهره لإشباع الحاجات الرئيسية وتكوين الاتجاهات العامة وتنمية المهارات الأساسية لكل مواطن.</a:t>
            </a:r>
          </a:p>
          <a:p>
            <a:pPr marL="609600" indent="-609600" eaLnBrk="1" hangingPunct="1">
              <a:lnSpc>
                <a:spcPct val="90000"/>
              </a:lnSpc>
              <a:buFontTx/>
              <a:buAutoNum type="arabicPeriod"/>
            </a:pPr>
            <a:r>
              <a:rPr lang="ar-SA" altLang="en-US" sz="2800" b="1"/>
              <a:t>تخصيص فترة زمنية في اليوم الدراسي قد تصل من ثلثه إلى نصفه لتنفيذ الوحدة وأنشطتها.</a:t>
            </a:r>
          </a:p>
          <a:p>
            <a:pPr marL="609600" indent="-609600" eaLnBrk="1" hangingPunct="1">
              <a:lnSpc>
                <a:spcPct val="90000"/>
              </a:lnSpc>
              <a:buFontTx/>
              <a:buAutoNum type="arabicPeriod"/>
            </a:pPr>
            <a:r>
              <a:rPr lang="ar-SA" altLang="en-US" sz="2800" b="1"/>
              <a:t>يكتسب التلاميذ مهارات التفكير العلمي ل</a:t>
            </a:r>
            <a:r>
              <a:rPr lang="ar-IQ" altLang="en-US" sz="2800" b="1"/>
              <a:t>أ</a:t>
            </a:r>
            <a:r>
              <a:rPr lang="ar-SA" altLang="en-US" sz="2800" b="1"/>
              <a:t>نه يتبع طريقة حل المشكلات.</a:t>
            </a:r>
          </a:p>
          <a:p>
            <a:pPr marL="609600" indent="-609600" eaLnBrk="1" hangingPunct="1">
              <a:lnSpc>
                <a:spcPct val="90000"/>
              </a:lnSpc>
              <a:buFontTx/>
              <a:buAutoNum type="arabicPeriod"/>
            </a:pPr>
            <a:r>
              <a:rPr lang="ar-SA" altLang="en-US" sz="2800" b="1"/>
              <a:t>دور المعلم الرئيسي هو</a:t>
            </a:r>
            <a:r>
              <a:rPr lang="ar-IQ" altLang="en-US" sz="2800" b="1"/>
              <a:t> </a:t>
            </a:r>
            <a:r>
              <a:rPr lang="ar-SA" altLang="en-US" sz="2800" b="1"/>
              <a:t>التوجيه والإرشاد.</a:t>
            </a:r>
            <a:endParaRPr lang="en-US" altLang="en-US" sz="2800" b="1"/>
          </a:p>
        </p:txBody>
      </p:sp>
    </p:spTree>
  </p:cSld>
  <p:clrMapOvr>
    <a:masterClrMapping/>
  </p:clrMapOvr>
  <p:transition>
    <p:randomBar dir="vert"/>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7851DA2E-A005-0B07-4DCD-6583CF4E2115}"/>
              </a:ext>
            </a:extLst>
          </p:cNvPr>
          <p:cNvSpPr>
            <a:spLocks noGrp="1" noChangeArrowheads="1"/>
          </p:cNvSpPr>
          <p:nvPr>
            <p:ph type="title"/>
          </p:nvPr>
        </p:nvSpPr>
        <p:spPr bwMode="auto">
          <a:xfrm>
            <a:off x="514350" y="846138"/>
            <a:ext cx="92583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sz="4000" b="1">
                <a:solidFill>
                  <a:srgbClr val="9900FF"/>
                </a:solidFill>
              </a:rPr>
              <a:t>كيفية حصر وتحديد مشكلات التلاميذ وحاجاتهم المشتركة </a:t>
            </a:r>
            <a:endParaRPr lang="en-US" altLang="en-US" sz="4000" b="1">
              <a:solidFill>
                <a:srgbClr val="9900FF"/>
              </a:solidFill>
            </a:endParaRPr>
          </a:p>
        </p:txBody>
      </p:sp>
      <p:sp>
        <p:nvSpPr>
          <p:cNvPr id="270339" name="Rectangle 3">
            <a:extLst>
              <a:ext uri="{FF2B5EF4-FFF2-40B4-BE49-F238E27FC236}">
                <a16:creationId xmlns:a16="http://schemas.microsoft.com/office/drawing/2014/main" id="{CA9C8D51-5629-DF38-F49A-686D5ADB4FD4}"/>
              </a:ext>
            </a:extLst>
          </p:cNvPr>
          <p:cNvSpPr>
            <a:spLocks noGrp="1" noChangeArrowheads="1"/>
          </p:cNvSpPr>
          <p:nvPr>
            <p:ph type="body" idx="1"/>
          </p:nvPr>
        </p:nvSpPr>
        <p:spPr bwMode="auto">
          <a:xfrm>
            <a:off x="514350" y="2679700"/>
            <a:ext cx="9258300" cy="3341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lnSpc>
                <a:spcPct val="120000"/>
              </a:lnSpc>
              <a:buFontTx/>
              <a:buAutoNum type="arabicPeriod"/>
            </a:pPr>
            <a:r>
              <a:rPr lang="ar-SA" altLang="en-US" b="1"/>
              <a:t>ال</a:t>
            </a:r>
            <a:r>
              <a:rPr lang="ar-IQ" altLang="en-US" b="1"/>
              <a:t>ا</a:t>
            </a:r>
            <a:r>
              <a:rPr lang="ar-SA" altLang="en-US" b="1"/>
              <a:t>ستفتاءات التي تطبق على التلاميذ والمعلمين وأولياء الأمور وال</a:t>
            </a:r>
            <a:r>
              <a:rPr lang="ar-IQ" altLang="en-US" b="1"/>
              <a:t>ا</a:t>
            </a:r>
            <a:r>
              <a:rPr lang="ar-SA" altLang="en-US" b="1"/>
              <a:t>خ</a:t>
            </a:r>
            <a:r>
              <a:rPr lang="ar-IQ" altLang="en-US" b="1"/>
              <a:t>ت</a:t>
            </a:r>
            <a:r>
              <a:rPr lang="ar-SA" altLang="en-US" b="1"/>
              <a:t>صا</a:t>
            </a:r>
            <a:r>
              <a:rPr lang="ar-IQ" altLang="en-US" b="1"/>
              <a:t>صي</a:t>
            </a:r>
            <a:r>
              <a:rPr lang="ar-SA" altLang="en-US" b="1"/>
              <a:t>ين ال</a:t>
            </a:r>
            <a:r>
              <a:rPr lang="ar-IQ" altLang="en-US" b="1"/>
              <a:t>ا</a:t>
            </a:r>
            <a:r>
              <a:rPr lang="ar-SA" altLang="en-US" b="1"/>
              <a:t>جتماعيين</a:t>
            </a:r>
            <a:r>
              <a:rPr lang="ar-IQ" altLang="en-US" b="1"/>
              <a:t>.</a:t>
            </a:r>
            <a:endParaRPr lang="ar-SA" altLang="en-US" b="1"/>
          </a:p>
          <a:p>
            <a:pPr marL="609600" indent="-609600" eaLnBrk="1" hangingPunct="1">
              <a:lnSpc>
                <a:spcPct val="120000"/>
              </a:lnSpc>
              <a:buFontTx/>
              <a:buAutoNum type="arabicPeriod"/>
            </a:pPr>
            <a:r>
              <a:rPr lang="ar-SA" altLang="en-US" b="1"/>
              <a:t>المقابلات الشخصية.</a:t>
            </a:r>
          </a:p>
          <a:p>
            <a:pPr marL="609600" indent="-609600" eaLnBrk="1" hangingPunct="1">
              <a:lnSpc>
                <a:spcPct val="120000"/>
              </a:lnSpc>
              <a:buFontTx/>
              <a:buAutoNum type="arabicPeriod"/>
            </a:pPr>
            <a:r>
              <a:rPr lang="ar-SA" altLang="en-US" b="1"/>
              <a:t>الملاحظة: حيث يتم ملاحظة وتسجيل سلوك التلاميذ في الأوقات والأماكن الواقعية.</a:t>
            </a:r>
            <a:endParaRPr lang="en-US" altLang="en-US" b="1"/>
          </a:p>
        </p:txBody>
      </p:sp>
    </p:spTree>
  </p:cSld>
  <p:clrMapOvr>
    <a:masterClrMapping/>
  </p:clrMapOvr>
  <p:transition>
    <p:randomBar dir="vert"/>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a:extLst>
              <a:ext uri="{FF2B5EF4-FFF2-40B4-BE49-F238E27FC236}">
                <a16:creationId xmlns:a16="http://schemas.microsoft.com/office/drawing/2014/main" id="{557C1443-4C49-F375-5A71-F3D5665DD055}"/>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a:solidFill>
                  <a:srgbClr val="9900FF"/>
                </a:solidFill>
              </a:rPr>
              <a:t>عيوب تنظيمات المناهج السابقة</a:t>
            </a:r>
            <a:r>
              <a:rPr lang="ar-SA" altLang="en-US">
                <a:solidFill>
                  <a:srgbClr val="9900FF"/>
                </a:solidFill>
              </a:rPr>
              <a:t> </a:t>
            </a:r>
            <a:endParaRPr lang="en-US" altLang="en-US">
              <a:solidFill>
                <a:srgbClr val="9900FF"/>
              </a:solidFill>
            </a:endParaRPr>
          </a:p>
        </p:txBody>
      </p:sp>
      <p:sp>
        <p:nvSpPr>
          <p:cNvPr id="271363" name="Rectangle 3">
            <a:extLst>
              <a:ext uri="{FF2B5EF4-FFF2-40B4-BE49-F238E27FC236}">
                <a16:creationId xmlns:a16="http://schemas.microsoft.com/office/drawing/2014/main" id="{B97A1726-8377-13FA-DD49-F087690DFF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buFontTx/>
              <a:buAutoNum type="arabicPeriod"/>
            </a:pPr>
            <a:r>
              <a:rPr lang="ar-SA" altLang="en-US" sz="2400" b="1"/>
              <a:t>قيامها على أساس علماني بحت، فاهتمامها الأول والأخير هو الدنيا دون الآخرة، لذلك نجد أن (جون ديوي) قد أقام منهجه الخاص بمنهج النشاط على حرف الطه</a:t>
            </a:r>
            <a:r>
              <a:rPr lang="ar-IQ" altLang="en-US" sz="2400" b="1"/>
              <a:t>و</a:t>
            </a:r>
            <a:r>
              <a:rPr lang="ar-SA" altLang="en-US" sz="2400" b="1"/>
              <a:t> والحياكة والنجارة، وقام المنهج المحوري على أساس حل مشكلات التلاميذ الحياتية وتلبية حاجاتهم أيض</a:t>
            </a:r>
            <a:r>
              <a:rPr lang="ar-IQ" altLang="en-US" sz="2400" b="1"/>
              <a:t>ً</a:t>
            </a:r>
            <a:r>
              <a:rPr lang="ar-SA" altLang="en-US" sz="2400" b="1"/>
              <a:t>ا، وكذلك منهج الوحدات الدراسية.</a:t>
            </a:r>
          </a:p>
          <a:p>
            <a:pPr marL="609600" indent="-609600" eaLnBrk="1" hangingPunct="1">
              <a:buFontTx/>
              <a:buAutoNum type="arabicPeriod"/>
            </a:pPr>
            <a:r>
              <a:rPr lang="ar-SA" altLang="en-US" sz="2400" b="1"/>
              <a:t>هذه المناهج لا تحقق الغاية من وجود الإنسان في الأرض.</a:t>
            </a:r>
          </a:p>
          <a:p>
            <a:pPr marL="609600" indent="-609600" eaLnBrk="1" hangingPunct="1">
              <a:buFontTx/>
              <a:buAutoNum type="arabicPeriod"/>
            </a:pPr>
            <a:r>
              <a:rPr lang="ar-SA" altLang="en-US" sz="2400" b="1"/>
              <a:t>تهمل أهم جوانب التربية وهو الجانب الإيماني.</a:t>
            </a:r>
          </a:p>
          <a:p>
            <a:pPr marL="609600" indent="-609600" eaLnBrk="1" hangingPunct="1">
              <a:buFontTx/>
              <a:buAutoNum type="arabicPeriod"/>
            </a:pPr>
            <a:r>
              <a:rPr lang="ar-SA" altLang="en-US" sz="2400" b="1"/>
              <a:t>تغرس في التلميذ حب الذات والطمع، لأنها تقوم على تلبية حاجاته وميوله.</a:t>
            </a:r>
          </a:p>
          <a:p>
            <a:pPr marL="609600" indent="-609600" eaLnBrk="1" hangingPunct="1">
              <a:buFontTx/>
              <a:buAutoNum type="arabicPeriod"/>
            </a:pPr>
            <a:r>
              <a:rPr lang="ar-SA" altLang="en-US" sz="2400" b="1"/>
              <a:t>فشلت في تحقيق وحدة المعرفة.</a:t>
            </a:r>
          </a:p>
          <a:p>
            <a:pPr marL="609600" indent="-609600" eaLnBrk="1" hangingPunct="1">
              <a:buFontTx/>
              <a:buAutoNum type="arabicPeriod"/>
            </a:pPr>
            <a:r>
              <a:rPr lang="ar-SA" altLang="en-US" sz="2400" b="1"/>
              <a:t>اقتصار اهتمامها على العلوم المكتشفة وأهملت علوم الوحي على الرغم من أهميتها.</a:t>
            </a:r>
            <a:endParaRPr lang="en-US" altLang="en-US" sz="2400" b="1"/>
          </a:p>
        </p:txBody>
      </p:sp>
    </p:spTree>
  </p:cSld>
  <p:clrMapOvr>
    <a:masterClrMapping/>
  </p:clrMapOvr>
  <p:transition>
    <p:randomBar dir="vert"/>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a:extLst>
              <a:ext uri="{FF2B5EF4-FFF2-40B4-BE49-F238E27FC236}">
                <a16:creationId xmlns:a16="http://schemas.microsoft.com/office/drawing/2014/main" id="{D966146C-66DB-23A0-331F-15CAE7777AE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a:solidFill>
                  <a:srgbClr val="9900FF"/>
                </a:solidFill>
              </a:rPr>
              <a:t>منهج الاستخلاف</a:t>
            </a:r>
            <a:r>
              <a:rPr lang="ar-SA" altLang="en-US">
                <a:solidFill>
                  <a:srgbClr val="9900FF"/>
                </a:solidFill>
              </a:rPr>
              <a:t> </a:t>
            </a:r>
            <a:endParaRPr lang="en-US" altLang="en-US">
              <a:solidFill>
                <a:srgbClr val="9900FF"/>
              </a:solidFill>
            </a:endParaRPr>
          </a:p>
        </p:txBody>
      </p:sp>
      <p:sp>
        <p:nvSpPr>
          <p:cNvPr id="272387" name="Rectangle 3">
            <a:extLst>
              <a:ext uri="{FF2B5EF4-FFF2-40B4-BE49-F238E27FC236}">
                <a16:creationId xmlns:a16="http://schemas.microsoft.com/office/drawing/2014/main" id="{F4F70479-6914-872B-BA0D-60AF880A33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33400" indent="-533400" eaLnBrk="1" hangingPunct="1">
              <a:lnSpc>
                <a:spcPct val="90000"/>
              </a:lnSpc>
            </a:pPr>
            <a:r>
              <a:rPr lang="ar-SA" altLang="en-US" sz="2800" b="1"/>
              <a:t>أسس تنظيم منهج ال</a:t>
            </a:r>
            <a:r>
              <a:rPr lang="ar-IQ" altLang="en-US" sz="2800" b="1"/>
              <a:t>ا</a:t>
            </a:r>
            <a:r>
              <a:rPr lang="ar-SA" altLang="en-US" sz="2800" b="1"/>
              <a:t>ستخلاف: </a:t>
            </a:r>
            <a:endParaRPr lang="en-US" altLang="en-US" sz="2800"/>
          </a:p>
          <a:p>
            <a:pPr marL="914400" lvl="1" indent="-457200" eaLnBrk="1" hangingPunct="1">
              <a:lnSpc>
                <a:spcPct val="90000"/>
              </a:lnSpc>
              <a:buFontTx/>
              <a:buAutoNum type="arabicPeriod"/>
            </a:pPr>
            <a:r>
              <a:rPr lang="ar-SA" altLang="en-US" sz="2400" b="1"/>
              <a:t>يقوم على تحقيق خلافة الإنسان في الأرض ليعمرها.</a:t>
            </a:r>
          </a:p>
          <a:p>
            <a:pPr marL="914400" lvl="1" indent="-457200" eaLnBrk="1" hangingPunct="1">
              <a:lnSpc>
                <a:spcPct val="90000"/>
              </a:lnSpc>
              <a:buFontTx/>
              <a:buAutoNum type="arabicPeriod"/>
            </a:pPr>
            <a:r>
              <a:rPr lang="ar-SA" altLang="en-US" sz="2400" b="1"/>
              <a:t>يحقق وحدة المعرفة (العلم كله من عند الله، والكون كله منظومة واحدة) (وفيه لا تنفصل علوم الوح</a:t>
            </a:r>
            <a:r>
              <a:rPr lang="ar-IQ" altLang="en-US" sz="2400" b="1"/>
              <a:t>ي</a:t>
            </a:r>
            <a:r>
              <a:rPr lang="ar-SA" altLang="en-US" sz="2400" b="1"/>
              <a:t> عن العلوم المكتشفة)</a:t>
            </a:r>
            <a:r>
              <a:rPr lang="ar-IQ" altLang="en-US" sz="2400" b="1"/>
              <a:t>.</a:t>
            </a:r>
            <a:r>
              <a:rPr lang="ar-SA" altLang="en-US" sz="2400" b="1"/>
              <a:t> </a:t>
            </a:r>
          </a:p>
          <a:p>
            <a:pPr marL="914400" lvl="1" indent="-457200" eaLnBrk="1" hangingPunct="1">
              <a:lnSpc>
                <a:spcPct val="90000"/>
              </a:lnSpc>
              <a:buFontTx/>
              <a:buAutoNum type="arabicPeriod"/>
            </a:pPr>
            <a:r>
              <a:rPr lang="ar-SA" altLang="en-US" sz="2400" b="1"/>
              <a:t>يهتم بالإنسان كل الإنسان (الروح – العقل – الجسد)</a:t>
            </a:r>
            <a:r>
              <a:rPr lang="ar-IQ" altLang="en-US" sz="2400" b="1"/>
              <a:t>.</a:t>
            </a:r>
            <a:endParaRPr lang="ar-SA" altLang="en-US" sz="2400" b="1"/>
          </a:p>
          <a:p>
            <a:pPr marL="914400" lvl="1" indent="-457200" eaLnBrk="1" hangingPunct="1">
              <a:lnSpc>
                <a:spcPct val="90000"/>
              </a:lnSpc>
              <a:buFontTx/>
              <a:buAutoNum type="arabicPeriod"/>
            </a:pPr>
            <a:r>
              <a:rPr lang="ar-SA" altLang="en-US" sz="2400" b="1"/>
              <a:t>يعتمد على إيجابية ونشاط ودافعية المتعلم.</a:t>
            </a:r>
          </a:p>
          <a:p>
            <a:pPr marL="914400" lvl="1" indent="-457200" eaLnBrk="1" hangingPunct="1">
              <a:lnSpc>
                <a:spcPct val="90000"/>
              </a:lnSpc>
              <a:buFontTx/>
              <a:buAutoNum type="arabicPeriod"/>
            </a:pPr>
            <a:r>
              <a:rPr lang="ar-SA" altLang="en-US" sz="2400" b="1"/>
              <a:t>يعتمد على الخبرات المربية (مباشرة وغير مباشرة)</a:t>
            </a:r>
            <a:r>
              <a:rPr lang="ar-IQ" altLang="en-US" sz="2400" b="1"/>
              <a:t>.</a:t>
            </a:r>
            <a:r>
              <a:rPr lang="ar-SA" altLang="en-US" sz="2400" b="1"/>
              <a:t> </a:t>
            </a:r>
          </a:p>
          <a:p>
            <a:pPr marL="914400" lvl="1" indent="-457200" eaLnBrk="1" hangingPunct="1">
              <a:lnSpc>
                <a:spcPct val="90000"/>
              </a:lnSpc>
              <a:buFontTx/>
              <a:buAutoNum type="arabicPeriod"/>
            </a:pPr>
            <a:r>
              <a:rPr lang="ar-SA" altLang="en-US" sz="2400" b="1"/>
              <a:t>يراعي الفروق الفردية للمتعلمين.</a:t>
            </a:r>
          </a:p>
          <a:p>
            <a:pPr marL="914400" lvl="1" indent="-457200" eaLnBrk="1" hangingPunct="1">
              <a:lnSpc>
                <a:spcPct val="90000"/>
              </a:lnSpc>
              <a:buFontTx/>
              <a:buAutoNum type="arabicPeriod"/>
            </a:pPr>
            <a:r>
              <a:rPr lang="ar-SA" altLang="en-US" sz="2400" b="1"/>
              <a:t>يراعي الفروق بين الجنسين.</a:t>
            </a:r>
          </a:p>
          <a:p>
            <a:pPr marL="914400" lvl="1" indent="-457200" eaLnBrk="1" hangingPunct="1">
              <a:lnSpc>
                <a:spcPct val="90000"/>
              </a:lnSpc>
              <a:buFontTx/>
              <a:buAutoNum type="arabicPeriod"/>
            </a:pPr>
            <a:r>
              <a:rPr lang="ar-SA" altLang="en-US" sz="2400" b="1"/>
              <a:t>تتعدد طرق التدريس والوسائل والأنشطة التعليمية فيه.</a:t>
            </a:r>
          </a:p>
          <a:p>
            <a:pPr marL="914400" lvl="1" indent="-457200" eaLnBrk="1" hangingPunct="1">
              <a:lnSpc>
                <a:spcPct val="90000"/>
              </a:lnSpc>
              <a:buFontTx/>
              <a:buAutoNum type="arabicPeriod"/>
            </a:pPr>
            <a:r>
              <a:rPr lang="ar-SA" altLang="en-US" sz="2400" b="1"/>
              <a:t>يعد المعلم ليكون إنسان</a:t>
            </a:r>
            <a:r>
              <a:rPr lang="ar-IQ" altLang="en-US" sz="2400" b="1"/>
              <a:t>ً</a:t>
            </a:r>
            <a:r>
              <a:rPr lang="ar-SA" altLang="en-US" sz="2400" b="1"/>
              <a:t>ا يحقق مفهوم الإنسانية.</a:t>
            </a:r>
            <a:endParaRPr lang="en-US" altLang="en-US" sz="2400" b="1"/>
          </a:p>
        </p:txBody>
      </p:sp>
    </p:spTree>
  </p:cSld>
  <p:clrMapOvr>
    <a:masterClrMapping/>
  </p:clrMapOvr>
  <p:transition>
    <p:randomBar dir="vert"/>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AutoShape 2">
            <a:extLst>
              <a:ext uri="{FF2B5EF4-FFF2-40B4-BE49-F238E27FC236}">
                <a16:creationId xmlns:a16="http://schemas.microsoft.com/office/drawing/2014/main" id="{652453EA-CDAE-302D-E5D0-4CCDC9AD472C}"/>
              </a:ext>
            </a:extLst>
          </p:cNvPr>
          <p:cNvSpPr>
            <a:spLocks noChangeArrowheads="1"/>
          </p:cNvSpPr>
          <p:nvPr/>
        </p:nvSpPr>
        <p:spPr bwMode="auto">
          <a:xfrm>
            <a:off x="2406650" y="1196975"/>
            <a:ext cx="7751763" cy="5661025"/>
          </a:xfrm>
          <a:prstGeom prst="foldedCorner">
            <a:avLst>
              <a:gd name="adj" fmla="val 19958"/>
            </a:avLst>
          </a:prstGeom>
          <a:gradFill rotWithShape="0">
            <a:gsLst>
              <a:gs pos="0">
                <a:srgbClr val="FFCC66">
                  <a:gamma/>
                  <a:tint val="0"/>
                  <a:invGamma/>
                </a:srgbClr>
              </a:gs>
              <a:gs pos="100000">
                <a:srgbClr val="FFCC66"/>
              </a:gs>
            </a:gsLst>
            <a:lin ang="0" scaled="1"/>
          </a:gradFill>
          <a:ln>
            <a:noFill/>
          </a:ln>
          <a:effectLst>
            <a:outerShdw dist="107763" dir="13500000" algn="ctr" rotWithShape="0">
              <a:schemeClr val="bg2"/>
            </a:outerShdw>
          </a:effectLst>
        </p:spPr>
        <p:txBody>
          <a:bodyPr wrap="none" anchor="ctr"/>
          <a:lstStyle/>
          <a:p>
            <a:pPr algn="r" rtl="1" eaLnBrk="1" hangingPunct="1">
              <a:defRPr/>
            </a:pPr>
            <a:endParaRPr lang="ar-JO" altLang="en-US" dirty="0">
              <a:solidFill>
                <a:srgbClr val="666633"/>
              </a:solidFill>
              <a:effectLst>
                <a:outerShdw blurRad="38100" dist="38100" dir="2700000" algn="tl">
                  <a:srgbClr val="000000"/>
                </a:outerShdw>
              </a:effectLst>
              <a:cs typeface="+mn-cs"/>
            </a:endParaRPr>
          </a:p>
          <a:p>
            <a:pPr algn="r" rtl="1" eaLnBrk="1" hangingPunct="1">
              <a:defRPr/>
            </a:pPr>
            <a:r>
              <a:rPr lang="ar-JO" altLang="en-US" sz="5400" dirty="0">
                <a:solidFill>
                  <a:srgbClr val="666633"/>
                </a:solidFill>
                <a:effectLst>
                  <a:outerShdw blurRad="38100" dist="38100" dir="2700000" algn="tl">
                    <a:srgbClr val="000000"/>
                  </a:outerShdw>
                </a:effectLst>
                <a:cs typeface="+mn-cs"/>
              </a:rPr>
              <a:t>وأخيرًا......</a:t>
            </a:r>
          </a:p>
          <a:p>
            <a:pPr algn="r" rtl="1" eaLnBrk="1" hangingPunct="1">
              <a:defRPr/>
            </a:pPr>
            <a:endParaRPr lang="ar-JO" altLang="en-US" sz="4800" dirty="0">
              <a:solidFill>
                <a:srgbClr val="669900"/>
              </a:solidFill>
              <a:effectLst>
                <a:outerShdw blurRad="38100" dist="38100" dir="2700000" algn="tl">
                  <a:srgbClr val="000000"/>
                </a:outerShdw>
              </a:effectLst>
              <a:cs typeface="+mn-cs"/>
            </a:endParaRPr>
          </a:p>
          <a:p>
            <a:pPr algn="r" rtl="1" eaLnBrk="1" hangingPunct="1">
              <a:buClr>
                <a:srgbClr val="CC9900"/>
              </a:buClr>
              <a:buFont typeface="Wingdings" panose="05000000000000000000" pitchFamily="2" charset="2"/>
              <a:buChar char="Ø"/>
              <a:defRPr/>
            </a:pPr>
            <a:r>
              <a:rPr lang="ar-JO" altLang="en-US" sz="2800" dirty="0">
                <a:solidFill>
                  <a:srgbClr val="669900"/>
                </a:solidFill>
                <a:effectLst>
                  <a:outerShdw blurRad="38100" dist="38100" dir="2700000" algn="tl">
                    <a:srgbClr val="000000"/>
                  </a:outerShdw>
                </a:effectLst>
                <a:cs typeface="+mn-cs"/>
              </a:rPr>
              <a:t> المعرفة كالمحبة تنمو بالمشاركة.</a:t>
            </a:r>
          </a:p>
          <a:p>
            <a:pPr algn="r" rtl="1" eaLnBrk="1" hangingPunct="1">
              <a:buClr>
                <a:srgbClr val="CC9900"/>
              </a:buClr>
              <a:buFont typeface="Wingdings" panose="05000000000000000000" pitchFamily="2" charset="2"/>
              <a:buChar char="Ø"/>
              <a:defRPr/>
            </a:pPr>
            <a:endParaRPr lang="ar-JO" altLang="en-US" sz="2800" dirty="0">
              <a:solidFill>
                <a:srgbClr val="669900"/>
              </a:solidFill>
              <a:effectLst>
                <a:outerShdw blurRad="38100" dist="38100" dir="2700000" algn="tl">
                  <a:srgbClr val="000000"/>
                </a:outerShdw>
              </a:effectLst>
              <a:cs typeface="+mn-cs"/>
            </a:endParaRPr>
          </a:p>
          <a:p>
            <a:pPr algn="r" rtl="1" eaLnBrk="1" hangingPunct="1">
              <a:buClr>
                <a:srgbClr val="CC9900"/>
              </a:buClr>
              <a:buFont typeface="Wingdings" panose="05000000000000000000" pitchFamily="2" charset="2"/>
              <a:buChar char="Ø"/>
              <a:defRPr/>
            </a:pPr>
            <a:r>
              <a:rPr lang="ar-JO" altLang="en-US" sz="2800" dirty="0">
                <a:solidFill>
                  <a:srgbClr val="669900"/>
                </a:solidFill>
                <a:effectLst>
                  <a:outerShdw blurRad="38100" dist="38100" dir="2700000" algn="tl">
                    <a:srgbClr val="000000"/>
                  </a:outerShdw>
                </a:effectLst>
                <a:cs typeface="+mn-cs"/>
              </a:rPr>
              <a:t> أنت ما تعرفه.... ما تعرفه هو ما تتعلمه ‘ لذا احرص على التعلم</a:t>
            </a:r>
          </a:p>
          <a:p>
            <a:pPr algn="r" rtl="1" eaLnBrk="1" hangingPunct="1">
              <a:buClr>
                <a:srgbClr val="CC9900"/>
              </a:buClr>
              <a:buFont typeface="Wingdings" panose="05000000000000000000" pitchFamily="2" charset="2"/>
              <a:buNone/>
              <a:defRPr/>
            </a:pPr>
            <a:r>
              <a:rPr lang="ar-JO" altLang="en-US" sz="2800">
                <a:solidFill>
                  <a:srgbClr val="669900"/>
                </a:solidFill>
                <a:effectLst>
                  <a:outerShdw blurRad="38100" dist="38100" dir="2700000" algn="tl">
                    <a:srgbClr val="000000"/>
                  </a:outerShdw>
                </a:effectLst>
                <a:cs typeface="+mn-cs"/>
              </a:rPr>
              <a:t>     </a:t>
            </a:r>
            <a:r>
              <a:rPr lang="ar-EG" altLang="en-US" sz="2800">
                <a:solidFill>
                  <a:srgbClr val="669900"/>
                </a:solidFill>
                <a:effectLst>
                  <a:outerShdw blurRad="38100" dist="38100" dir="2700000" algn="tl">
                    <a:srgbClr val="000000"/>
                  </a:outerShdw>
                </a:effectLst>
                <a:cs typeface="Times New Roman" panose="02020603050405020304" pitchFamily="18" charset="0"/>
              </a:rPr>
              <a:t>باستمرار</a:t>
            </a:r>
            <a:r>
              <a:rPr lang="ar-EG" altLang="en-US" sz="2800" dirty="0">
                <a:solidFill>
                  <a:srgbClr val="669900"/>
                </a:solidFill>
                <a:effectLst>
                  <a:outerShdw blurRad="38100" dist="38100" dir="2700000" algn="tl">
                    <a:srgbClr val="000000"/>
                  </a:outerShdw>
                </a:effectLst>
                <a:cs typeface="Times New Roman" panose="02020603050405020304" pitchFamily="18" charset="0"/>
              </a:rPr>
              <a:t>.</a:t>
            </a:r>
          </a:p>
          <a:p>
            <a:pPr algn="r" rtl="1" eaLnBrk="1" hangingPunct="1">
              <a:buClr>
                <a:srgbClr val="CC9900"/>
              </a:buClr>
              <a:buFont typeface="Wingdings" panose="05000000000000000000" pitchFamily="2" charset="2"/>
              <a:buNone/>
              <a:defRPr/>
            </a:pPr>
            <a:r>
              <a:rPr lang="ar-EG" altLang="en-US" sz="2800">
                <a:solidFill>
                  <a:srgbClr val="669900"/>
                </a:solidFill>
                <a:effectLst>
                  <a:outerShdw blurRad="38100" dist="38100" dir="2700000" algn="tl">
                    <a:srgbClr val="000000"/>
                  </a:outerShdw>
                </a:effectLst>
                <a:cs typeface="Times New Roman" panose="02020603050405020304" pitchFamily="18" charset="0"/>
              </a:rPr>
              <a:t>  </a:t>
            </a:r>
            <a:endParaRPr lang="ar-EG" altLang="en-US" sz="2800" dirty="0">
              <a:solidFill>
                <a:srgbClr val="669900"/>
              </a:solidFill>
              <a:effectLst>
                <a:outerShdw blurRad="38100" dist="38100" dir="2700000" algn="tl">
                  <a:srgbClr val="000000"/>
                </a:outerShdw>
              </a:effectLst>
              <a:cs typeface="Times New Roman" panose="02020603050405020304" pitchFamily="18" charset="0"/>
            </a:endParaRPr>
          </a:p>
          <a:p>
            <a:pPr algn="r" rtl="1" eaLnBrk="1" hangingPunct="1">
              <a:buClr>
                <a:srgbClr val="CC9900"/>
              </a:buClr>
              <a:buFont typeface="Wingdings" panose="05000000000000000000" pitchFamily="2" charset="2"/>
              <a:buNone/>
              <a:defRPr/>
            </a:pPr>
            <a:r>
              <a:rPr lang="ar-EG" altLang="en-US" sz="2800">
                <a:solidFill>
                  <a:schemeClr val="accent2"/>
                </a:solidFill>
                <a:effectLst>
                  <a:outerShdw blurRad="38100" dist="38100" dir="2700000" algn="tl">
                    <a:srgbClr val="000000"/>
                  </a:outerShdw>
                </a:effectLst>
                <a:cs typeface="Times New Roman" panose="02020603050405020304" pitchFamily="18" charset="0"/>
              </a:rPr>
              <a:t>                                                      أ</a:t>
            </a:r>
            <a:r>
              <a:rPr lang="ar-EG" altLang="en-US" sz="2800" dirty="0">
                <a:solidFill>
                  <a:schemeClr val="accent2"/>
                </a:solidFill>
                <a:effectLst>
                  <a:outerShdw blurRad="38100" dist="38100" dir="2700000" algn="tl">
                    <a:srgbClr val="000000"/>
                  </a:outerShdw>
                </a:effectLst>
                <a:cs typeface="Times New Roman" panose="02020603050405020304" pitchFamily="18" charset="0"/>
              </a:rPr>
              <a:t>.د فؤاد محمد موسى</a:t>
            </a:r>
            <a:endParaRPr lang="en-US" altLang="en-US" sz="2800" dirty="0">
              <a:solidFill>
                <a:schemeClr val="accent2"/>
              </a:solidFill>
              <a:effectLst>
                <a:outerShdw blurRad="38100" dist="38100" dir="2700000" algn="tl">
                  <a:srgbClr val="000000"/>
                </a:outerShdw>
              </a:effectLst>
              <a:cs typeface="Times New Roman" panose="02020603050405020304" pitchFamily="18" charset="0"/>
            </a:endParaRPr>
          </a:p>
          <a:p>
            <a:pPr algn="r" rtl="1" eaLnBrk="1" hangingPunct="1">
              <a:defRPr/>
            </a:pPr>
            <a:endParaRPr lang="en-US" altLang="en-US" sz="2800" dirty="0">
              <a:solidFill>
                <a:schemeClr val="accent2"/>
              </a:solidFill>
              <a:effectLst>
                <a:outerShdw blurRad="38100" dist="38100" dir="2700000" algn="tl">
                  <a:srgbClr val="000000"/>
                </a:outerShdw>
              </a:effectLst>
              <a:cs typeface="+mn-cs"/>
            </a:endParaRPr>
          </a:p>
        </p:txBody>
      </p:sp>
      <p:pic>
        <p:nvPicPr>
          <p:cNvPr id="342038" name="Picture 22" descr="THA00042">
            <a:extLst>
              <a:ext uri="{FF2B5EF4-FFF2-40B4-BE49-F238E27FC236}">
                <a16:creationId xmlns:a16="http://schemas.microsoft.com/office/drawing/2014/main" id="{3EE4D08C-741C-5BB2-1464-1AD5E3DE0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96975"/>
            <a:ext cx="2322513" cy="5661025"/>
          </a:xfrm>
          <a:prstGeom prst="rect">
            <a:avLst/>
          </a:prstGeom>
          <a:noFill/>
          <a:ln>
            <a:noFill/>
          </a:ln>
          <a:effectLst>
            <a:outerShdw dist="107763" dir="135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2040" name="Group 24">
            <a:extLst>
              <a:ext uri="{FF2B5EF4-FFF2-40B4-BE49-F238E27FC236}">
                <a16:creationId xmlns:a16="http://schemas.microsoft.com/office/drawing/2014/main" id="{CE786EC5-D818-5FDB-53F6-5B509BBE060C}"/>
              </a:ext>
            </a:extLst>
          </p:cNvPr>
          <p:cNvGrpSpPr>
            <a:grpSpLocks/>
          </p:cNvGrpSpPr>
          <p:nvPr/>
        </p:nvGrpSpPr>
        <p:grpSpPr bwMode="auto">
          <a:xfrm>
            <a:off x="3271838" y="3403600"/>
            <a:ext cx="2057400" cy="482600"/>
            <a:chOff x="4320" y="2144"/>
            <a:chExt cx="1296" cy="304"/>
          </a:xfrm>
        </p:grpSpPr>
        <p:sp>
          <p:nvSpPr>
            <p:cNvPr id="274438" name="AutoShape 3">
              <a:extLst>
                <a:ext uri="{FF2B5EF4-FFF2-40B4-BE49-F238E27FC236}">
                  <a16:creationId xmlns:a16="http://schemas.microsoft.com/office/drawing/2014/main" id="{A8A6544A-5689-44DA-665C-21171D2B194E}"/>
                </a:ext>
              </a:extLst>
            </p:cNvPr>
            <p:cNvSpPr>
              <a:spLocks noChangeArrowheads="1"/>
            </p:cNvSpPr>
            <p:nvPr/>
          </p:nvSpPr>
          <p:spPr bwMode="auto">
            <a:xfrm>
              <a:off x="4752"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74439" name="AutoShape 4">
              <a:extLst>
                <a:ext uri="{FF2B5EF4-FFF2-40B4-BE49-F238E27FC236}">
                  <a16:creationId xmlns:a16="http://schemas.microsoft.com/office/drawing/2014/main" id="{387ABCF7-2CE6-0DB6-C499-7C1107D70E06}"/>
                </a:ext>
              </a:extLst>
            </p:cNvPr>
            <p:cNvSpPr>
              <a:spLocks noChangeArrowheads="1"/>
            </p:cNvSpPr>
            <p:nvPr/>
          </p:nvSpPr>
          <p:spPr bwMode="auto">
            <a:xfrm>
              <a:off x="4320"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74440" name="AutoShape 11">
              <a:extLst>
                <a:ext uri="{FF2B5EF4-FFF2-40B4-BE49-F238E27FC236}">
                  <a16:creationId xmlns:a16="http://schemas.microsoft.com/office/drawing/2014/main" id="{282801C1-F9CF-9CD6-64C7-18E04045374A}"/>
                </a:ext>
              </a:extLst>
            </p:cNvPr>
            <p:cNvSpPr>
              <a:spLocks noChangeArrowheads="1"/>
            </p:cNvSpPr>
            <p:nvPr/>
          </p:nvSpPr>
          <p:spPr bwMode="auto">
            <a:xfrm>
              <a:off x="5184"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74441" name="AutoShape 13">
              <a:extLst>
                <a:ext uri="{FF2B5EF4-FFF2-40B4-BE49-F238E27FC236}">
                  <a16:creationId xmlns:a16="http://schemas.microsoft.com/office/drawing/2014/main" id="{3D65B431-2053-A7C8-F73E-37E0D14A77C1}"/>
                </a:ext>
              </a:extLst>
            </p:cNvPr>
            <p:cNvSpPr>
              <a:spLocks noChangeArrowheads="1"/>
            </p:cNvSpPr>
            <p:nvPr/>
          </p:nvSpPr>
          <p:spPr bwMode="auto">
            <a:xfrm>
              <a:off x="4896"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74442" name="AutoShape 14">
              <a:extLst>
                <a:ext uri="{FF2B5EF4-FFF2-40B4-BE49-F238E27FC236}">
                  <a16:creationId xmlns:a16="http://schemas.microsoft.com/office/drawing/2014/main" id="{873C29F0-E848-F461-EB6E-99F243FCC6F2}"/>
                </a:ext>
              </a:extLst>
            </p:cNvPr>
            <p:cNvSpPr>
              <a:spLocks noChangeArrowheads="1"/>
            </p:cNvSpPr>
            <p:nvPr/>
          </p:nvSpPr>
          <p:spPr bwMode="auto">
            <a:xfrm>
              <a:off x="4464"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74443" name="AutoShape 21">
              <a:extLst>
                <a:ext uri="{FF2B5EF4-FFF2-40B4-BE49-F238E27FC236}">
                  <a16:creationId xmlns:a16="http://schemas.microsoft.com/office/drawing/2014/main" id="{DE27F4CF-665B-1828-98F1-B8DA75CD9F1C}"/>
                </a:ext>
              </a:extLst>
            </p:cNvPr>
            <p:cNvSpPr>
              <a:spLocks noChangeArrowheads="1"/>
            </p:cNvSpPr>
            <p:nvPr/>
          </p:nvSpPr>
          <p:spPr bwMode="auto">
            <a:xfrm>
              <a:off x="5328" y="2160"/>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grpSp>
      <p:pic>
        <p:nvPicPr>
          <p:cNvPr id="274437" name="Audio 1">
            <a:hlinkClick r:id="" action="ppaction://media"/>
            <a:extLst>
              <a:ext uri="{FF2B5EF4-FFF2-40B4-BE49-F238E27FC236}">
                <a16:creationId xmlns:a16="http://schemas.microsoft.com/office/drawing/2014/main" id="{F259F325-43AE-B3D4-27E1-8AF6D7ED73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61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66916">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42038"/>
                                        </p:tgtEl>
                                        <p:attrNameLst>
                                          <p:attrName>style.visibility</p:attrName>
                                        </p:attrNameLst>
                                      </p:cBhvr>
                                      <p:to>
                                        <p:strVal val="visible"/>
                                      </p:to>
                                    </p:set>
                                    <p:animEffect transition="in" filter="wedge">
                                      <p:cBhvr>
                                        <p:cTn id="7" dur="2000"/>
                                        <p:tgtEl>
                                          <p:spTgt spid="3420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342040"/>
                                        </p:tgtEl>
                                        <p:attrNameLst>
                                          <p:attrName>style.visibility</p:attrName>
                                        </p:attrNameLst>
                                      </p:cBhvr>
                                      <p:to>
                                        <p:strVal val="visible"/>
                                      </p:to>
                                    </p:set>
                                    <p:anim calcmode="lin" valueType="num">
                                      <p:cBhvr>
                                        <p:cTn id="12" dur="500" fill="hold"/>
                                        <p:tgtEl>
                                          <p:spTgt spid="342040"/>
                                        </p:tgtEl>
                                        <p:attrNameLst>
                                          <p:attrName>ppt_w</p:attrName>
                                        </p:attrNameLst>
                                      </p:cBhvr>
                                      <p:tavLst>
                                        <p:tav tm="0">
                                          <p:val>
                                            <p:fltVal val="0"/>
                                          </p:val>
                                        </p:tav>
                                        <p:tav tm="100000">
                                          <p:val>
                                            <p:strVal val="#ppt_w"/>
                                          </p:val>
                                        </p:tav>
                                      </p:tavLst>
                                    </p:anim>
                                    <p:anim calcmode="lin" valueType="num">
                                      <p:cBhvr>
                                        <p:cTn id="13" dur="500" fill="hold"/>
                                        <p:tgtEl>
                                          <p:spTgt spid="342040"/>
                                        </p:tgtEl>
                                        <p:attrNameLst>
                                          <p:attrName>ppt_h</p:attrName>
                                        </p:attrNameLst>
                                      </p:cBhvr>
                                      <p:tavLst>
                                        <p:tav tm="0">
                                          <p:val>
                                            <p:fltVal val="0"/>
                                          </p:val>
                                        </p:tav>
                                        <p:tav tm="100000">
                                          <p:val>
                                            <p:strVal val="#ppt_h"/>
                                          </p:val>
                                        </p:tav>
                                      </p:tavLst>
                                    </p:anim>
                                    <p:anim calcmode="lin" valueType="num">
                                      <p:cBhvr>
                                        <p:cTn id="14" dur="500" fill="hold"/>
                                        <p:tgtEl>
                                          <p:spTgt spid="342040"/>
                                        </p:tgtEl>
                                        <p:attrNameLst>
                                          <p:attrName>style.rotation</p:attrName>
                                        </p:attrNameLst>
                                      </p:cBhvr>
                                      <p:tavLst>
                                        <p:tav tm="0">
                                          <p:val>
                                            <p:fltVal val="360"/>
                                          </p:val>
                                        </p:tav>
                                        <p:tav tm="100000">
                                          <p:val>
                                            <p:fltVal val="0"/>
                                          </p:val>
                                        </p:tav>
                                      </p:tavLst>
                                    </p:anim>
                                    <p:animEffect transition="in" filter="fade">
                                      <p:cBhvr>
                                        <p:cTn id="15" dur="500"/>
                                        <p:tgtEl>
                                          <p:spTgt spid="34204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342018"/>
                                        </p:tgtEl>
                                        <p:attrNameLst>
                                          <p:attrName>style.visibility</p:attrName>
                                        </p:attrNameLst>
                                      </p:cBhvr>
                                      <p:to>
                                        <p:strVal val="visible"/>
                                      </p:to>
                                    </p:set>
                                    <p:animEffect transition="in" filter="circle(in)">
                                      <p:cBhvr>
                                        <p:cTn id="20" dur="2000"/>
                                        <p:tgtEl>
                                          <p:spTgt spid="342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89E8DE5-4C82-6CAE-5EBF-B4B90E75BA9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u="sng"/>
              <a:t>كيف يمكن التغلب على مثل هذه العيوب؟</a:t>
            </a:r>
            <a:endParaRPr lang="en-US" altLang="en-US" b="1"/>
          </a:p>
        </p:txBody>
      </p:sp>
      <p:sp>
        <p:nvSpPr>
          <p:cNvPr id="32771" name="Rectangle 3">
            <a:extLst>
              <a:ext uri="{FF2B5EF4-FFF2-40B4-BE49-F238E27FC236}">
                <a16:creationId xmlns:a16="http://schemas.microsoft.com/office/drawing/2014/main" id="{8B7297A3-A41A-2CAF-5A46-FC41DB105E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a:t>استخدام الوسائل التعليمية المختلفة.</a:t>
            </a:r>
          </a:p>
          <a:p>
            <a:pPr eaLnBrk="1" hangingPunct="1"/>
            <a:r>
              <a:rPr lang="ar-SA" altLang="en-US" b="1"/>
              <a:t>إكساب التلاميذ مهارات استخدام مصادر التعلم المختلفة.</a:t>
            </a:r>
          </a:p>
          <a:p>
            <a:pPr eaLnBrk="1" hangingPunct="1"/>
            <a:r>
              <a:rPr lang="ar-SA" altLang="en-US" b="1"/>
              <a:t>تزويد التلاميذ بمهارات القراءة الصحيحة، والقدرة على الفهم والتحليل، وكيفية إبداء الرأ</a:t>
            </a:r>
            <a:r>
              <a:rPr lang="ar-EG" altLang="en-US" b="1"/>
              <a:t>ي</a:t>
            </a:r>
            <a:r>
              <a:rPr lang="ar-SA" altLang="en-US" b="1"/>
              <a:t> والنقد، واستخدام أساليب النقاش والحوار</a:t>
            </a:r>
            <a:r>
              <a:rPr lang="ar-EG" altLang="en-US" b="1"/>
              <a:t>.</a:t>
            </a:r>
            <a:endParaRPr lang="ar-SA" altLang="en-US" b="1"/>
          </a:p>
          <a:p>
            <a:pPr eaLnBrk="1" hangingPunct="1"/>
            <a:r>
              <a:rPr lang="ar-SA" altLang="en-US" b="1"/>
              <a:t>زيادة مشاركة التلاميذ في الحصول على الخبرات غير المباشرة بتكليفهم بالبحث عنها</a:t>
            </a:r>
            <a:r>
              <a:rPr lang="ar-EG" altLang="en-US" b="1"/>
              <a:t>،</a:t>
            </a:r>
            <a:r>
              <a:rPr lang="ar-SA" altLang="en-US" b="1"/>
              <a:t> وتجميعها وتحليلها ونقدها</a:t>
            </a:r>
            <a:r>
              <a:rPr lang="ar-EG" altLang="en-US" b="1"/>
              <a:t>.</a:t>
            </a:r>
            <a:endParaRPr lang="en-US" altLang="en-US"/>
          </a:p>
        </p:txBody>
      </p:sp>
    </p:spTree>
  </p:cSld>
  <p:clrMapOvr>
    <a:masterClrMapping/>
  </p:clrMapOvr>
  <p:transition>
    <p:randomBar dir="vert"/>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2018" name="AutoShape 2">
            <a:extLst>
              <a:ext uri="{FF2B5EF4-FFF2-40B4-BE49-F238E27FC236}">
                <a16:creationId xmlns:a16="http://schemas.microsoft.com/office/drawing/2014/main" id="{441D5F50-1395-D676-7A7F-194D81B2CDE6}"/>
              </a:ext>
            </a:extLst>
          </p:cNvPr>
          <p:cNvSpPr>
            <a:spLocks noChangeArrowheads="1"/>
          </p:cNvSpPr>
          <p:nvPr/>
        </p:nvSpPr>
        <p:spPr bwMode="auto">
          <a:xfrm>
            <a:off x="2406650" y="1196975"/>
            <a:ext cx="7751763" cy="5661025"/>
          </a:xfrm>
          <a:prstGeom prst="foldedCorner">
            <a:avLst>
              <a:gd name="adj" fmla="val 19958"/>
            </a:avLst>
          </a:prstGeom>
          <a:gradFill rotWithShape="0">
            <a:gsLst>
              <a:gs pos="0">
                <a:srgbClr val="FFCC66">
                  <a:gamma/>
                  <a:tint val="0"/>
                  <a:invGamma/>
                </a:srgbClr>
              </a:gs>
              <a:gs pos="100000">
                <a:srgbClr val="FFCC66"/>
              </a:gs>
            </a:gsLst>
            <a:lin ang="0" scaled="1"/>
          </a:gradFill>
          <a:ln>
            <a:noFill/>
          </a:ln>
          <a:effectLst>
            <a:outerShdw dist="107763" dir="13500000" algn="ctr" rotWithShape="0">
              <a:schemeClr val="bg2"/>
            </a:outerShdw>
          </a:effectLst>
        </p:spPr>
        <p:txBody>
          <a:bodyPr wrap="none" anchor="ctr"/>
          <a:lstStyle/>
          <a:p>
            <a:pPr algn="r" rtl="1" eaLnBrk="1" hangingPunct="1">
              <a:defRPr/>
            </a:pPr>
            <a:endParaRPr lang="ar-JO" altLang="en-US" dirty="0">
              <a:solidFill>
                <a:srgbClr val="666633"/>
              </a:solidFill>
              <a:effectLst>
                <a:outerShdw blurRad="38100" dist="38100" dir="2700000" algn="tl">
                  <a:srgbClr val="000000"/>
                </a:outerShdw>
              </a:effectLst>
              <a:cs typeface="+mn-cs"/>
            </a:endParaRPr>
          </a:p>
          <a:p>
            <a:pPr algn="r" rtl="1" eaLnBrk="1" hangingPunct="1">
              <a:defRPr/>
            </a:pPr>
            <a:r>
              <a:rPr lang="ar-JO" altLang="en-US" sz="5400" dirty="0">
                <a:solidFill>
                  <a:srgbClr val="666633"/>
                </a:solidFill>
                <a:effectLst>
                  <a:outerShdw blurRad="38100" dist="38100" dir="2700000" algn="tl">
                    <a:srgbClr val="000000"/>
                  </a:outerShdw>
                </a:effectLst>
                <a:cs typeface="+mn-cs"/>
              </a:rPr>
              <a:t>وأخير</a:t>
            </a:r>
            <a:r>
              <a:rPr lang="ar-EG" altLang="en-US" sz="5400" dirty="0">
                <a:solidFill>
                  <a:srgbClr val="666633"/>
                </a:solidFill>
                <a:effectLst>
                  <a:outerShdw blurRad="38100" dist="38100" dir="2700000" algn="tl">
                    <a:srgbClr val="000000"/>
                  </a:outerShdw>
                </a:effectLst>
                <a:cs typeface="+mn-cs"/>
              </a:rPr>
              <a:t>ً</a:t>
            </a:r>
            <a:r>
              <a:rPr lang="ar-JO" altLang="en-US" sz="5400" dirty="0">
                <a:solidFill>
                  <a:srgbClr val="666633"/>
                </a:solidFill>
                <a:effectLst>
                  <a:outerShdw blurRad="38100" dist="38100" dir="2700000" algn="tl">
                    <a:srgbClr val="000000"/>
                  </a:outerShdw>
                </a:effectLst>
                <a:cs typeface="+mn-cs"/>
              </a:rPr>
              <a:t>ا......</a:t>
            </a:r>
          </a:p>
          <a:p>
            <a:pPr algn="r" rtl="1" eaLnBrk="1" hangingPunct="1">
              <a:defRPr/>
            </a:pPr>
            <a:endParaRPr lang="ar-JO" altLang="en-US" sz="4800" dirty="0">
              <a:solidFill>
                <a:srgbClr val="669900"/>
              </a:solidFill>
              <a:effectLst>
                <a:outerShdw blurRad="38100" dist="38100" dir="2700000" algn="tl">
                  <a:srgbClr val="000000"/>
                </a:outerShdw>
              </a:effectLst>
              <a:cs typeface="+mn-cs"/>
            </a:endParaRPr>
          </a:p>
          <a:p>
            <a:pPr algn="r" rtl="1" eaLnBrk="1" hangingPunct="1">
              <a:buClr>
                <a:srgbClr val="CC9900"/>
              </a:buClr>
              <a:buFont typeface="Wingdings" panose="05000000000000000000" pitchFamily="2" charset="2"/>
              <a:buChar char="Ø"/>
              <a:defRPr/>
            </a:pPr>
            <a:r>
              <a:rPr lang="ar-JO" altLang="en-US" sz="2800" dirty="0">
                <a:solidFill>
                  <a:srgbClr val="669900"/>
                </a:solidFill>
                <a:effectLst>
                  <a:outerShdw blurRad="38100" dist="38100" dir="2700000" algn="tl">
                    <a:srgbClr val="000000"/>
                  </a:outerShdw>
                </a:effectLst>
                <a:cs typeface="+mn-cs"/>
              </a:rPr>
              <a:t> المعرفة كالمحبة تنمو بالمشاركة.</a:t>
            </a:r>
          </a:p>
          <a:p>
            <a:pPr algn="r" rtl="1" eaLnBrk="1" hangingPunct="1">
              <a:buClr>
                <a:srgbClr val="CC9900"/>
              </a:buClr>
              <a:buFont typeface="Wingdings" panose="05000000000000000000" pitchFamily="2" charset="2"/>
              <a:buChar char="Ø"/>
              <a:defRPr/>
            </a:pPr>
            <a:endParaRPr lang="ar-JO" altLang="en-US" sz="2800" dirty="0">
              <a:solidFill>
                <a:srgbClr val="669900"/>
              </a:solidFill>
              <a:effectLst>
                <a:outerShdw blurRad="38100" dist="38100" dir="2700000" algn="tl">
                  <a:srgbClr val="000000"/>
                </a:outerShdw>
              </a:effectLst>
              <a:cs typeface="+mn-cs"/>
            </a:endParaRPr>
          </a:p>
          <a:p>
            <a:pPr algn="r" rtl="1" eaLnBrk="1" hangingPunct="1">
              <a:buClr>
                <a:srgbClr val="CC9900"/>
              </a:buClr>
              <a:buFont typeface="Wingdings" panose="05000000000000000000" pitchFamily="2" charset="2"/>
              <a:buChar char="Ø"/>
              <a:defRPr/>
            </a:pPr>
            <a:r>
              <a:rPr lang="ar-JO" altLang="en-US" sz="2800" dirty="0">
                <a:solidFill>
                  <a:srgbClr val="669900"/>
                </a:solidFill>
                <a:effectLst>
                  <a:outerShdw blurRad="38100" dist="38100" dir="2700000" algn="tl">
                    <a:srgbClr val="000000"/>
                  </a:outerShdw>
                </a:effectLst>
                <a:cs typeface="+mn-cs"/>
              </a:rPr>
              <a:t> أنت ما تعرفه</a:t>
            </a:r>
            <a:r>
              <a:rPr lang="ar-EG" altLang="en-US" sz="2800" dirty="0">
                <a:solidFill>
                  <a:srgbClr val="669900"/>
                </a:solidFill>
                <a:effectLst>
                  <a:outerShdw blurRad="38100" dist="38100" dir="2700000" algn="tl">
                    <a:srgbClr val="000000"/>
                  </a:outerShdw>
                </a:effectLst>
                <a:cs typeface="+mn-cs"/>
              </a:rPr>
              <a:t> </a:t>
            </a:r>
            <a:r>
              <a:rPr lang="ar-JO" altLang="en-US" sz="2800" dirty="0">
                <a:solidFill>
                  <a:srgbClr val="669900"/>
                </a:solidFill>
                <a:effectLst>
                  <a:outerShdw blurRad="38100" dist="38100" dir="2700000" algn="tl">
                    <a:srgbClr val="000000"/>
                  </a:outerShdw>
                </a:effectLst>
                <a:cs typeface="+mn-cs"/>
              </a:rPr>
              <a:t>... ما تعرفه هو ما تتعلمه</a:t>
            </a:r>
            <a:r>
              <a:rPr lang="ar-EG" altLang="en-US" sz="2800" dirty="0">
                <a:solidFill>
                  <a:srgbClr val="669900"/>
                </a:solidFill>
                <a:effectLst>
                  <a:outerShdw blurRad="38100" dist="38100" dir="2700000" algn="tl">
                    <a:srgbClr val="000000"/>
                  </a:outerShdw>
                </a:effectLst>
                <a:cs typeface="+mn-cs"/>
              </a:rPr>
              <a:t>؛</a:t>
            </a:r>
            <a:r>
              <a:rPr lang="ar-JO" altLang="en-US" sz="2800" dirty="0">
                <a:solidFill>
                  <a:srgbClr val="669900"/>
                </a:solidFill>
                <a:effectLst>
                  <a:outerShdw blurRad="38100" dist="38100" dir="2700000" algn="tl">
                    <a:srgbClr val="000000"/>
                  </a:outerShdw>
                </a:effectLst>
                <a:cs typeface="+mn-cs"/>
              </a:rPr>
              <a:t> لذا احرص على التعلم</a:t>
            </a:r>
          </a:p>
          <a:p>
            <a:pPr algn="r" rtl="1" eaLnBrk="1" hangingPunct="1">
              <a:buClr>
                <a:srgbClr val="CC9900"/>
              </a:buClr>
              <a:buFont typeface="Wingdings" panose="05000000000000000000" pitchFamily="2" charset="2"/>
              <a:buNone/>
              <a:defRPr/>
            </a:pPr>
            <a:r>
              <a:rPr lang="ar-JO" altLang="en-US" sz="2800" dirty="0">
                <a:solidFill>
                  <a:srgbClr val="669900"/>
                </a:solidFill>
                <a:effectLst>
                  <a:outerShdw blurRad="38100" dist="38100" dir="2700000" algn="tl">
                    <a:srgbClr val="000000"/>
                  </a:outerShdw>
                </a:effectLst>
                <a:cs typeface="+mn-cs"/>
              </a:rPr>
              <a:t>     </a:t>
            </a:r>
            <a:r>
              <a:rPr lang="ar-EG" altLang="en-US" sz="2800" dirty="0">
                <a:solidFill>
                  <a:srgbClr val="669900"/>
                </a:solidFill>
                <a:effectLst>
                  <a:outerShdw blurRad="38100" dist="38100" dir="2700000" algn="tl">
                    <a:srgbClr val="000000"/>
                  </a:outerShdw>
                </a:effectLst>
                <a:cs typeface="Times New Roman" panose="02020603050405020304" pitchFamily="18" charset="0"/>
              </a:rPr>
              <a:t>باستمرار.</a:t>
            </a:r>
          </a:p>
          <a:p>
            <a:pPr algn="r" rtl="1" eaLnBrk="1" hangingPunct="1">
              <a:buClr>
                <a:srgbClr val="CC9900"/>
              </a:buClr>
              <a:buFont typeface="Wingdings" panose="05000000000000000000" pitchFamily="2" charset="2"/>
              <a:buNone/>
              <a:defRPr/>
            </a:pPr>
            <a:r>
              <a:rPr lang="ar-EG" altLang="en-US" sz="2800" dirty="0">
                <a:solidFill>
                  <a:srgbClr val="669900"/>
                </a:solidFill>
                <a:effectLst>
                  <a:outerShdw blurRad="38100" dist="38100" dir="2700000" algn="tl">
                    <a:srgbClr val="000000"/>
                  </a:outerShdw>
                </a:effectLst>
                <a:cs typeface="Times New Roman" panose="02020603050405020304" pitchFamily="18" charset="0"/>
              </a:rPr>
              <a:t>  </a:t>
            </a:r>
          </a:p>
          <a:p>
            <a:pPr algn="r" rtl="1" eaLnBrk="1" hangingPunct="1">
              <a:buClr>
                <a:srgbClr val="CC9900"/>
              </a:buClr>
              <a:buFont typeface="Wingdings" panose="05000000000000000000" pitchFamily="2" charset="2"/>
              <a:buNone/>
              <a:defRPr/>
            </a:pPr>
            <a:r>
              <a:rPr lang="ar-EG" altLang="en-US" sz="2800" dirty="0">
                <a:solidFill>
                  <a:schemeClr val="accent2"/>
                </a:solidFill>
                <a:effectLst>
                  <a:outerShdw blurRad="38100" dist="38100" dir="2700000" algn="tl">
                    <a:srgbClr val="000000"/>
                  </a:outerShdw>
                </a:effectLst>
                <a:cs typeface="Times New Roman" panose="02020603050405020304" pitchFamily="18" charset="0"/>
              </a:rPr>
              <a:t>                                                      أ.د فؤاد محمد موسى</a:t>
            </a:r>
            <a:endParaRPr lang="en-US" altLang="en-US" sz="2800" dirty="0">
              <a:solidFill>
                <a:schemeClr val="accent2"/>
              </a:solidFill>
              <a:effectLst>
                <a:outerShdw blurRad="38100" dist="38100" dir="2700000" algn="tl">
                  <a:srgbClr val="000000"/>
                </a:outerShdw>
              </a:effectLst>
              <a:cs typeface="Times New Roman" panose="02020603050405020304" pitchFamily="18" charset="0"/>
            </a:endParaRPr>
          </a:p>
          <a:p>
            <a:pPr algn="r" rtl="1" eaLnBrk="1" hangingPunct="1">
              <a:defRPr/>
            </a:pPr>
            <a:endParaRPr lang="en-US" altLang="en-US" sz="2800" dirty="0">
              <a:solidFill>
                <a:schemeClr val="accent2"/>
              </a:solidFill>
              <a:effectLst>
                <a:outerShdw blurRad="38100" dist="38100" dir="2700000" algn="tl">
                  <a:srgbClr val="000000"/>
                </a:outerShdw>
              </a:effectLst>
              <a:cs typeface="+mn-cs"/>
            </a:endParaRPr>
          </a:p>
        </p:txBody>
      </p:sp>
      <p:pic>
        <p:nvPicPr>
          <p:cNvPr id="342038" name="Picture 22" descr="THA00042">
            <a:extLst>
              <a:ext uri="{FF2B5EF4-FFF2-40B4-BE49-F238E27FC236}">
                <a16:creationId xmlns:a16="http://schemas.microsoft.com/office/drawing/2014/main" id="{433E39D8-0B7F-E01F-5B94-367D3410A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96975"/>
            <a:ext cx="2322513" cy="5661025"/>
          </a:xfrm>
          <a:prstGeom prst="rect">
            <a:avLst/>
          </a:prstGeom>
          <a:noFill/>
          <a:ln>
            <a:noFill/>
          </a:ln>
          <a:effectLst>
            <a:outerShdw dist="107763" dir="135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2040" name="Group 24">
            <a:extLst>
              <a:ext uri="{FF2B5EF4-FFF2-40B4-BE49-F238E27FC236}">
                <a16:creationId xmlns:a16="http://schemas.microsoft.com/office/drawing/2014/main" id="{778FAD5B-4D3A-83B8-C43D-75BBCD9D6CBF}"/>
              </a:ext>
            </a:extLst>
          </p:cNvPr>
          <p:cNvGrpSpPr>
            <a:grpSpLocks/>
          </p:cNvGrpSpPr>
          <p:nvPr/>
        </p:nvGrpSpPr>
        <p:grpSpPr bwMode="auto">
          <a:xfrm>
            <a:off x="3271838" y="3403600"/>
            <a:ext cx="2057400" cy="482600"/>
            <a:chOff x="4320" y="2144"/>
            <a:chExt cx="1296" cy="304"/>
          </a:xfrm>
        </p:grpSpPr>
        <p:sp>
          <p:nvSpPr>
            <p:cNvPr id="34822" name="AutoShape 3">
              <a:extLst>
                <a:ext uri="{FF2B5EF4-FFF2-40B4-BE49-F238E27FC236}">
                  <a16:creationId xmlns:a16="http://schemas.microsoft.com/office/drawing/2014/main" id="{EC1AA750-B0DC-4B27-6D36-F5146C0A5254}"/>
                </a:ext>
              </a:extLst>
            </p:cNvPr>
            <p:cNvSpPr>
              <a:spLocks noChangeArrowheads="1"/>
            </p:cNvSpPr>
            <p:nvPr/>
          </p:nvSpPr>
          <p:spPr bwMode="auto">
            <a:xfrm>
              <a:off x="4752"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34823" name="AutoShape 4">
              <a:extLst>
                <a:ext uri="{FF2B5EF4-FFF2-40B4-BE49-F238E27FC236}">
                  <a16:creationId xmlns:a16="http://schemas.microsoft.com/office/drawing/2014/main" id="{30C9AE58-1D56-68AD-4262-7A694D71CB57}"/>
                </a:ext>
              </a:extLst>
            </p:cNvPr>
            <p:cNvSpPr>
              <a:spLocks noChangeArrowheads="1"/>
            </p:cNvSpPr>
            <p:nvPr/>
          </p:nvSpPr>
          <p:spPr bwMode="auto">
            <a:xfrm>
              <a:off x="4320"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34824" name="AutoShape 11">
              <a:extLst>
                <a:ext uri="{FF2B5EF4-FFF2-40B4-BE49-F238E27FC236}">
                  <a16:creationId xmlns:a16="http://schemas.microsoft.com/office/drawing/2014/main" id="{B8AEB1F7-F6F3-563B-3F3D-8A183C5B86D4}"/>
                </a:ext>
              </a:extLst>
            </p:cNvPr>
            <p:cNvSpPr>
              <a:spLocks noChangeArrowheads="1"/>
            </p:cNvSpPr>
            <p:nvPr/>
          </p:nvSpPr>
          <p:spPr bwMode="auto">
            <a:xfrm>
              <a:off x="5184"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34825" name="AutoShape 13">
              <a:extLst>
                <a:ext uri="{FF2B5EF4-FFF2-40B4-BE49-F238E27FC236}">
                  <a16:creationId xmlns:a16="http://schemas.microsoft.com/office/drawing/2014/main" id="{B34AF89E-ACF5-E925-AB61-B87F65A37DDF}"/>
                </a:ext>
              </a:extLst>
            </p:cNvPr>
            <p:cNvSpPr>
              <a:spLocks noChangeArrowheads="1"/>
            </p:cNvSpPr>
            <p:nvPr/>
          </p:nvSpPr>
          <p:spPr bwMode="auto">
            <a:xfrm>
              <a:off x="4896"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34826" name="AutoShape 14">
              <a:extLst>
                <a:ext uri="{FF2B5EF4-FFF2-40B4-BE49-F238E27FC236}">
                  <a16:creationId xmlns:a16="http://schemas.microsoft.com/office/drawing/2014/main" id="{AAE6AB9E-2B9D-637D-4B16-6AC398264988}"/>
                </a:ext>
              </a:extLst>
            </p:cNvPr>
            <p:cNvSpPr>
              <a:spLocks noChangeArrowheads="1"/>
            </p:cNvSpPr>
            <p:nvPr/>
          </p:nvSpPr>
          <p:spPr bwMode="auto">
            <a:xfrm>
              <a:off x="4464"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34827" name="AutoShape 21">
              <a:extLst>
                <a:ext uri="{FF2B5EF4-FFF2-40B4-BE49-F238E27FC236}">
                  <a16:creationId xmlns:a16="http://schemas.microsoft.com/office/drawing/2014/main" id="{74526801-E66A-2E0E-575F-BDDF59D4FA34}"/>
                </a:ext>
              </a:extLst>
            </p:cNvPr>
            <p:cNvSpPr>
              <a:spLocks noChangeArrowheads="1"/>
            </p:cNvSpPr>
            <p:nvPr/>
          </p:nvSpPr>
          <p:spPr bwMode="auto">
            <a:xfrm>
              <a:off x="5328" y="2160"/>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grpSp>
      <p:pic>
        <p:nvPicPr>
          <p:cNvPr id="34821" name="Audio 1">
            <a:hlinkClick r:id="" action="ppaction://media"/>
            <a:extLst>
              <a:ext uri="{FF2B5EF4-FFF2-40B4-BE49-F238E27FC236}">
                <a16:creationId xmlns:a16="http://schemas.microsoft.com/office/drawing/2014/main" id="{CC3C7C55-6193-C9CA-DEDE-82A11A75A67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61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66916">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42038"/>
                                        </p:tgtEl>
                                        <p:attrNameLst>
                                          <p:attrName>style.visibility</p:attrName>
                                        </p:attrNameLst>
                                      </p:cBhvr>
                                      <p:to>
                                        <p:strVal val="visible"/>
                                      </p:to>
                                    </p:set>
                                    <p:animEffect transition="in" filter="wedge">
                                      <p:cBhvr>
                                        <p:cTn id="7" dur="2000"/>
                                        <p:tgtEl>
                                          <p:spTgt spid="3420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342040"/>
                                        </p:tgtEl>
                                        <p:attrNameLst>
                                          <p:attrName>style.visibility</p:attrName>
                                        </p:attrNameLst>
                                      </p:cBhvr>
                                      <p:to>
                                        <p:strVal val="visible"/>
                                      </p:to>
                                    </p:set>
                                    <p:anim calcmode="lin" valueType="num">
                                      <p:cBhvr>
                                        <p:cTn id="12" dur="500" fill="hold"/>
                                        <p:tgtEl>
                                          <p:spTgt spid="342040"/>
                                        </p:tgtEl>
                                        <p:attrNameLst>
                                          <p:attrName>ppt_w</p:attrName>
                                        </p:attrNameLst>
                                      </p:cBhvr>
                                      <p:tavLst>
                                        <p:tav tm="0">
                                          <p:val>
                                            <p:fltVal val="0"/>
                                          </p:val>
                                        </p:tav>
                                        <p:tav tm="100000">
                                          <p:val>
                                            <p:strVal val="#ppt_w"/>
                                          </p:val>
                                        </p:tav>
                                      </p:tavLst>
                                    </p:anim>
                                    <p:anim calcmode="lin" valueType="num">
                                      <p:cBhvr>
                                        <p:cTn id="13" dur="500" fill="hold"/>
                                        <p:tgtEl>
                                          <p:spTgt spid="342040"/>
                                        </p:tgtEl>
                                        <p:attrNameLst>
                                          <p:attrName>ppt_h</p:attrName>
                                        </p:attrNameLst>
                                      </p:cBhvr>
                                      <p:tavLst>
                                        <p:tav tm="0">
                                          <p:val>
                                            <p:fltVal val="0"/>
                                          </p:val>
                                        </p:tav>
                                        <p:tav tm="100000">
                                          <p:val>
                                            <p:strVal val="#ppt_h"/>
                                          </p:val>
                                        </p:tav>
                                      </p:tavLst>
                                    </p:anim>
                                    <p:anim calcmode="lin" valueType="num">
                                      <p:cBhvr>
                                        <p:cTn id="14" dur="500" fill="hold"/>
                                        <p:tgtEl>
                                          <p:spTgt spid="342040"/>
                                        </p:tgtEl>
                                        <p:attrNameLst>
                                          <p:attrName>style.rotation</p:attrName>
                                        </p:attrNameLst>
                                      </p:cBhvr>
                                      <p:tavLst>
                                        <p:tav tm="0">
                                          <p:val>
                                            <p:fltVal val="360"/>
                                          </p:val>
                                        </p:tav>
                                        <p:tav tm="100000">
                                          <p:val>
                                            <p:fltVal val="0"/>
                                          </p:val>
                                        </p:tav>
                                      </p:tavLst>
                                    </p:anim>
                                    <p:animEffect transition="in" filter="fade">
                                      <p:cBhvr>
                                        <p:cTn id="15" dur="500"/>
                                        <p:tgtEl>
                                          <p:spTgt spid="34204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342018"/>
                                        </p:tgtEl>
                                        <p:attrNameLst>
                                          <p:attrName>style.visibility</p:attrName>
                                        </p:attrNameLst>
                                      </p:cBhvr>
                                      <p:to>
                                        <p:strVal val="visible"/>
                                      </p:to>
                                    </p:set>
                                    <p:animEffect transition="in" filter="circle(in)">
                                      <p:cBhvr>
                                        <p:cTn id="20" dur="2000"/>
                                        <p:tgtEl>
                                          <p:spTgt spid="342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a:extLst>
              <a:ext uri="{FF2B5EF4-FFF2-40B4-BE49-F238E27FC236}">
                <a16:creationId xmlns:a16="http://schemas.microsoft.com/office/drawing/2014/main" id="{9E392E4D-238B-C0E2-000A-963B5FBA718D}"/>
              </a:ext>
            </a:extLst>
          </p:cNvPr>
          <p:cNvSpPr txBox="1">
            <a:spLocks noChangeArrowheads="1"/>
          </p:cNvSpPr>
          <p:nvPr/>
        </p:nvSpPr>
        <p:spPr bwMode="auto">
          <a:xfrm>
            <a:off x="3054350" y="2232025"/>
            <a:ext cx="5184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eaLnBrk="1" hangingPunct="1">
              <a:spcBef>
                <a:spcPct val="50000"/>
              </a:spcBef>
            </a:pPr>
            <a:endParaRPr lang="en-US" altLang="en-US" sz="2000">
              <a:cs typeface="Times New Roman" panose="02020603050405020304" pitchFamily="18" charset="0"/>
            </a:endParaRPr>
          </a:p>
        </p:txBody>
      </p:sp>
      <p:sp>
        <p:nvSpPr>
          <p:cNvPr id="280581" name="Text Box 5" descr="Purple mesh">
            <a:extLst>
              <a:ext uri="{FF2B5EF4-FFF2-40B4-BE49-F238E27FC236}">
                <a16:creationId xmlns:a16="http://schemas.microsoft.com/office/drawing/2014/main" id="{FEBB7DA1-6A90-F00A-3E36-DAE69DD0B4C1}"/>
              </a:ext>
            </a:extLst>
          </p:cNvPr>
          <p:cNvSpPr txBox="1">
            <a:spLocks noChangeArrowheads="1"/>
          </p:cNvSpPr>
          <p:nvPr/>
        </p:nvSpPr>
        <p:spPr bwMode="auto">
          <a:xfrm>
            <a:off x="606425" y="115888"/>
            <a:ext cx="9361488" cy="5354637"/>
          </a:xfrm>
          <a:prstGeom prst="rect">
            <a:avLst/>
          </a:prstGeom>
          <a:blipFill dpi="0" rotWithShape="1">
            <a:blip r:embed="rId4"/>
            <a:srcRect/>
            <a:tile tx="0" ty="0" sx="100000" sy="100000" flip="none" algn="tl"/>
          </a:blipFill>
          <a:ln w="9525">
            <a:miter lim="800000"/>
            <a:headEnd/>
            <a:tailEnd/>
          </a:ln>
          <a:effectLst/>
          <a:scene3d>
            <a:camera prst="legacyPerspectiveBottom"/>
            <a:lightRig rig="legacyFlat3" dir="t"/>
          </a:scene3d>
          <a:sp3d extrusionH="121893000" prstMaterial="legacyMatte">
            <a:bevelT w="13500" h="13500" prst="angle"/>
            <a:bevelB w="13500" h="13500" prst="angle"/>
            <a:extrusionClr>
              <a:srgbClr val="9900CC"/>
            </a:extrusionClr>
            <a:contourClr>
              <a:srgbClr val="FFFFFF"/>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flatTx/>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eaLnBrk="1" hangingPunct="1">
              <a:spcBef>
                <a:spcPct val="50000"/>
              </a:spcBef>
            </a:pPr>
            <a:r>
              <a:rPr lang="ar-EG" altLang="en-US" sz="5400">
                <a:solidFill>
                  <a:srgbClr val="FFFF66"/>
                </a:solidFill>
                <a:cs typeface="Times New Roman" panose="02020603050405020304" pitchFamily="18" charset="0"/>
              </a:rPr>
              <a:t>أسس المنهج الدراسي من المنظور الإسلامي</a:t>
            </a:r>
          </a:p>
          <a:p>
            <a:pPr algn="ctr" rtl="1" eaLnBrk="1" hangingPunct="1">
              <a:spcBef>
                <a:spcPct val="50000"/>
              </a:spcBef>
            </a:pPr>
            <a:r>
              <a:rPr lang="ar-EG" altLang="en-US" sz="5400">
                <a:solidFill>
                  <a:srgbClr val="FFFF66"/>
                </a:solidFill>
                <a:cs typeface="Times New Roman" panose="02020603050405020304" pitchFamily="18" charset="0"/>
              </a:rPr>
              <a:t>أولًا: هدى الله أساس كل الأسس</a:t>
            </a:r>
          </a:p>
          <a:p>
            <a:pPr algn="ctr" rtl="1" eaLnBrk="1" hangingPunct="1">
              <a:spcBef>
                <a:spcPct val="50000"/>
              </a:spcBef>
            </a:pPr>
            <a:endParaRPr lang="ar-EG" altLang="en-US" sz="5400">
              <a:solidFill>
                <a:srgbClr val="FFFF66"/>
              </a:solidFill>
              <a:cs typeface="Times New Roman" panose="02020603050405020304" pitchFamily="18" charset="0"/>
            </a:endParaRPr>
          </a:p>
          <a:p>
            <a:pPr algn="ctr" rtl="1" eaLnBrk="1" hangingPunct="1">
              <a:spcBef>
                <a:spcPct val="50000"/>
              </a:spcBef>
            </a:pPr>
            <a:endParaRPr lang="ar-SA" altLang="en-US" sz="4800">
              <a:solidFill>
                <a:srgbClr val="FFFF66"/>
              </a:solidFill>
            </a:endParaRPr>
          </a:p>
        </p:txBody>
      </p:sp>
      <p:sp>
        <p:nvSpPr>
          <p:cNvPr id="280583" name="Text Box 7" descr="Walnut">
            <a:extLst>
              <a:ext uri="{FF2B5EF4-FFF2-40B4-BE49-F238E27FC236}">
                <a16:creationId xmlns:a16="http://schemas.microsoft.com/office/drawing/2014/main" id="{2D2F11A6-8E22-69BF-70CB-17A7453D5B89}"/>
              </a:ext>
            </a:extLst>
          </p:cNvPr>
          <p:cNvSpPr txBox="1">
            <a:spLocks noChangeArrowheads="1"/>
          </p:cNvSpPr>
          <p:nvPr/>
        </p:nvSpPr>
        <p:spPr bwMode="auto">
          <a:xfrm>
            <a:off x="247650" y="3213100"/>
            <a:ext cx="9791700" cy="2370138"/>
          </a:xfrm>
          <a:prstGeom prst="rect">
            <a:avLst/>
          </a:prstGeom>
          <a:blipFill dpi="0" rotWithShape="1">
            <a:blip r:embed="rId5"/>
            <a:srcRect/>
            <a:tile tx="0" ty="0" sx="100000" sy="100000" flip="none" algn="tl"/>
          </a:blipFill>
          <a:ln w="12700" cap="sq">
            <a:solidFill>
              <a:srgbClr val="99FF66"/>
            </a:solidFill>
            <a:miter lim="800000"/>
            <a:headEnd type="none" w="sm" len="sm"/>
            <a:tailEnd type="none" w="sm" len="sm"/>
          </a:ln>
          <a:effectLst/>
        </p:spPr>
        <p:txBody>
          <a:bodyPr>
            <a:spAutoFit/>
          </a:bodyPr>
          <a:lstStyle/>
          <a:p>
            <a:pPr algn="ctr" rtl="1" eaLnBrk="1" hangingPunct="1">
              <a:defRPr/>
            </a:pPr>
            <a:r>
              <a:rPr lang="ar-SA" altLang="en-US" sz="4000" dirty="0">
                <a:solidFill>
                  <a:srgbClr val="FFFF66"/>
                </a:solidFill>
                <a:effectLst>
                  <a:outerShdw blurRad="38100" dist="38100" dir="2700000" algn="tl">
                    <a:srgbClr val="000000"/>
                  </a:outerShdw>
                </a:effectLst>
                <a:cs typeface="Tholoth" pitchFamily="2" charset="-78"/>
              </a:rPr>
              <a:t>إعداد</a:t>
            </a:r>
          </a:p>
          <a:p>
            <a:pPr algn="ctr" rtl="1" eaLnBrk="1" hangingPunct="1">
              <a:defRPr/>
            </a:pPr>
            <a:r>
              <a:rPr lang="ar-EG" altLang="en-US" sz="4000" dirty="0">
                <a:solidFill>
                  <a:srgbClr val="FFFF66"/>
                </a:solidFill>
                <a:effectLst>
                  <a:outerShdw blurRad="38100" dist="38100" dir="2700000" algn="tl">
                    <a:srgbClr val="000000"/>
                  </a:outerShdw>
                </a:effectLst>
                <a:cs typeface="Times New Roman" panose="02020603050405020304" pitchFamily="18" charset="0"/>
              </a:rPr>
              <a:t>الأستاذ الدكتور/ فؤاد موسى عبدالعال</a:t>
            </a:r>
          </a:p>
          <a:p>
            <a:pPr algn="ctr" rtl="1" eaLnBrk="1" hangingPunct="1">
              <a:defRPr/>
            </a:pPr>
            <a:r>
              <a:rPr lang="ar-EG" altLang="en-US" sz="3600" dirty="0">
                <a:solidFill>
                  <a:srgbClr val="99FF66"/>
                </a:solidFill>
                <a:effectLst>
                  <a:outerShdw blurRad="38100" dist="38100" dir="2700000" algn="tl">
                    <a:srgbClr val="000000"/>
                  </a:outerShdw>
                </a:effectLst>
                <a:cs typeface="Traditional Arabic" panose="02020603050405020304" pitchFamily="18" charset="-78"/>
              </a:rPr>
              <a:t>أستاذ المناهج وطرق التدريس ورئيس قسم المناهج وطرق التدريس</a:t>
            </a:r>
          </a:p>
          <a:p>
            <a:pPr algn="ctr" rtl="1" eaLnBrk="1" hangingPunct="1">
              <a:defRPr/>
            </a:pPr>
            <a:r>
              <a:rPr lang="ar-EG" altLang="en-US" dirty="0">
                <a:solidFill>
                  <a:schemeClr val="bg1"/>
                </a:solidFill>
                <a:effectLst>
                  <a:outerShdw blurRad="38100" dist="38100" dir="2700000" algn="tl">
                    <a:srgbClr val="000000"/>
                  </a:outerShdw>
                </a:effectLst>
                <a:cs typeface="Times New Roman" panose="02020603050405020304" pitchFamily="18" charset="0"/>
              </a:rPr>
              <a:t>كلية التربية – جامعة المنصورة</a:t>
            </a:r>
            <a:endParaRPr lang="en-US" altLang="en-US" dirty="0">
              <a:solidFill>
                <a:schemeClr val="bg1"/>
              </a:solidFill>
              <a:effectLst>
                <a:outerShdw blurRad="38100" dist="38100" dir="2700000" algn="tl">
                  <a:srgbClr val="000000"/>
                </a:outerShdw>
              </a:effectLst>
              <a:cs typeface="Times New Roman" panose="02020603050405020304" pitchFamily="18" charset="0"/>
            </a:endParaRPr>
          </a:p>
        </p:txBody>
      </p:sp>
      <p:pic>
        <p:nvPicPr>
          <p:cNvPr id="36869" name="Audio 1">
            <a:hlinkClick r:id="" action="ppaction://media"/>
            <a:extLst>
              <a:ext uri="{FF2B5EF4-FFF2-40B4-BE49-F238E27FC236}">
                <a16:creationId xmlns:a16="http://schemas.microsoft.com/office/drawing/2014/main" id="{0EC8AF56-506B-DA74-73DC-0823A3E364F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61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42008">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0581"/>
                                        </p:tgtEl>
                                        <p:attrNameLst>
                                          <p:attrName>style.visibility</p:attrName>
                                        </p:attrNameLst>
                                      </p:cBhvr>
                                      <p:to>
                                        <p:strVal val="visible"/>
                                      </p:to>
                                    </p:set>
                                    <p:anim calcmode="lin" valueType="num">
                                      <p:cBhvr additive="base">
                                        <p:cTn id="7" dur="500" fill="hold"/>
                                        <p:tgtEl>
                                          <p:spTgt spid="280581"/>
                                        </p:tgtEl>
                                        <p:attrNameLst>
                                          <p:attrName>ppt_x</p:attrName>
                                        </p:attrNameLst>
                                      </p:cBhvr>
                                      <p:tavLst>
                                        <p:tav tm="0">
                                          <p:val>
                                            <p:strVal val="#ppt_x"/>
                                          </p:val>
                                        </p:tav>
                                        <p:tav tm="100000">
                                          <p:val>
                                            <p:strVal val="#ppt_x"/>
                                          </p:val>
                                        </p:tav>
                                      </p:tavLst>
                                    </p:anim>
                                    <p:anim calcmode="lin" valueType="num">
                                      <p:cBhvr additive="base">
                                        <p:cTn id="8" dur="500" fill="hold"/>
                                        <p:tgtEl>
                                          <p:spTgt spid="2805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80583"/>
                                        </p:tgtEl>
                                        <p:attrNameLst>
                                          <p:attrName>style.visibility</p:attrName>
                                        </p:attrNameLst>
                                      </p:cBhvr>
                                      <p:to>
                                        <p:strVal val="visible"/>
                                      </p:to>
                                    </p:set>
                                    <p:animEffect transition="in" filter="blinds(horizontal)">
                                      <p:cBhvr>
                                        <p:cTn id="13" dur="500"/>
                                        <p:tgtEl>
                                          <p:spTgt spid="280583"/>
                                        </p:tgtEl>
                                      </p:cBhvr>
                                    </p:animEffect>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1" grpId="0" animBg="1"/>
      <p:bldP spid="28058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a:extLst>
              <a:ext uri="{FF2B5EF4-FFF2-40B4-BE49-F238E27FC236}">
                <a16:creationId xmlns:a16="http://schemas.microsoft.com/office/drawing/2014/main" id="{46F3097C-5958-EAE3-F4A4-FC0133562302}"/>
              </a:ext>
            </a:extLst>
          </p:cNvPr>
          <p:cNvGrpSpPr>
            <a:grpSpLocks/>
          </p:cNvGrpSpPr>
          <p:nvPr/>
        </p:nvGrpSpPr>
        <p:grpSpPr bwMode="auto">
          <a:xfrm>
            <a:off x="1260475" y="3930650"/>
            <a:ext cx="3778250" cy="2933700"/>
            <a:chOff x="1986" y="6724"/>
            <a:chExt cx="5949" cy="5520"/>
          </a:xfrm>
        </p:grpSpPr>
        <p:grpSp>
          <p:nvGrpSpPr>
            <p:cNvPr id="37924" name="Group 3">
              <a:extLst>
                <a:ext uri="{FF2B5EF4-FFF2-40B4-BE49-F238E27FC236}">
                  <a16:creationId xmlns:a16="http://schemas.microsoft.com/office/drawing/2014/main" id="{A1DACF89-7F73-BBE2-AADE-95FF6C427406}"/>
                </a:ext>
              </a:extLst>
            </p:cNvPr>
            <p:cNvGrpSpPr>
              <a:grpSpLocks/>
            </p:cNvGrpSpPr>
            <p:nvPr/>
          </p:nvGrpSpPr>
          <p:grpSpPr bwMode="auto">
            <a:xfrm>
              <a:off x="1995" y="6724"/>
              <a:ext cx="5940" cy="5491"/>
              <a:chOff x="1995" y="6724"/>
              <a:chExt cx="5940" cy="5491"/>
            </a:xfrm>
          </p:grpSpPr>
          <p:sp>
            <p:nvSpPr>
              <p:cNvPr id="37925" name="Text Box 4">
                <a:extLst>
                  <a:ext uri="{FF2B5EF4-FFF2-40B4-BE49-F238E27FC236}">
                    <a16:creationId xmlns:a16="http://schemas.microsoft.com/office/drawing/2014/main" id="{03D2A604-CECE-55FA-DB4D-CBE564FB2F50}"/>
                  </a:ext>
                </a:extLst>
              </p:cNvPr>
              <p:cNvSpPr txBox="1">
                <a:spLocks noChangeArrowheads="1"/>
              </p:cNvSpPr>
              <p:nvPr/>
            </p:nvSpPr>
            <p:spPr bwMode="auto">
              <a:xfrm>
                <a:off x="3930" y="9289"/>
                <a:ext cx="16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spcAft>
                    <a:spcPts val="1000"/>
                  </a:spcAft>
                </a:pPr>
                <a:endParaRPr lang="en-US" altLang="ar-EG"/>
              </a:p>
            </p:txBody>
          </p:sp>
        </p:grpSp>
      </p:grpSp>
      <p:sp>
        <p:nvSpPr>
          <p:cNvPr id="37891" name="Text Box 36">
            <a:extLst>
              <a:ext uri="{FF2B5EF4-FFF2-40B4-BE49-F238E27FC236}">
                <a16:creationId xmlns:a16="http://schemas.microsoft.com/office/drawing/2014/main" id="{DC31237F-463E-0F49-4727-938AA762CADD}"/>
              </a:ext>
            </a:extLst>
          </p:cNvPr>
          <p:cNvSpPr txBox="1">
            <a:spLocks noChangeArrowheads="1"/>
          </p:cNvSpPr>
          <p:nvPr/>
        </p:nvSpPr>
        <p:spPr bwMode="auto">
          <a:xfrm flipH="1">
            <a:off x="3873500" y="2921000"/>
            <a:ext cx="4603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a:endParaRPr lang="ar-EG" altLang="ar-EG"/>
          </a:p>
        </p:txBody>
      </p:sp>
      <p:grpSp>
        <p:nvGrpSpPr>
          <p:cNvPr id="37892" name="Group 5">
            <a:extLst>
              <a:ext uri="{FF2B5EF4-FFF2-40B4-BE49-F238E27FC236}">
                <a16:creationId xmlns:a16="http://schemas.microsoft.com/office/drawing/2014/main" id="{E1E330C8-05C2-B13F-1868-10CE5C5D27D0}"/>
              </a:ext>
            </a:extLst>
          </p:cNvPr>
          <p:cNvGrpSpPr>
            <a:grpSpLocks/>
          </p:cNvGrpSpPr>
          <p:nvPr/>
        </p:nvGrpSpPr>
        <p:grpSpPr bwMode="auto">
          <a:xfrm>
            <a:off x="2495550" y="1306513"/>
            <a:ext cx="5641975" cy="4498975"/>
            <a:chOff x="1986" y="6724"/>
            <a:chExt cx="5949" cy="5520"/>
          </a:xfrm>
        </p:grpSpPr>
        <p:grpSp>
          <p:nvGrpSpPr>
            <p:cNvPr id="37894" name="Group 20">
              <a:extLst>
                <a:ext uri="{FF2B5EF4-FFF2-40B4-BE49-F238E27FC236}">
                  <a16:creationId xmlns:a16="http://schemas.microsoft.com/office/drawing/2014/main" id="{0FD7A741-2093-D623-7A97-F9FFDF77052B}"/>
                </a:ext>
              </a:extLst>
            </p:cNvPr>
            <p:cNvGrpSpPr>
              <a:grpSpLocks/>
            </p:cNvGrpSpPr>
            <p:nvPr/>
          </p:nvGrpSpPr>
          <p:grpSpPr bwMode="auto">
            <a:xfrm>
              <a:off x="1995" y="6724"/>
              <a:ext cx="5940" cy="5491"/>
              <a:chOff x="1995" y="6724"/>
              <a:chExt cx="5940" cy="5491"/>
            </a:xfrm>
          </p:grpSpPr>
          <p:sp>
            <p:nvSpPr>
              <p:cNvPr id="37909" name="Text Box 35">
                <a:extLst>
                  <a:ext uri="{FF2B5EF4-FFF2-40B4-BE49-F238E27FC236}">
                    <a16:creationId xmlns:a16="http://schemas.microsoft.com/office/drawing/2014/main" id="{EDB7A1F5-43E3-A6CC-7402-0CC7A0244783}"/>
                  </a:ext>
                </a:extLst>
              </p:cNvPr>
              <p:cNvSpPr txBox="1">
                <a:spLocks noChangeArrowheads="1"/>
              </p:cNvSpPr>
              <p:nvPr/>
            </p:nvSpPr>
            <p:spPr bwMode="auto">
              <a:xfrm>
                <a:off x="3930" y="9289"/>
                <a:ext cx="16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rtl="1"/>
                <a:r>
                  <a:rPr lang="ar-SA" altLang="ar-EG" sz="1400">
                    <a:cs typeface="Times New Roman" panose="02020603050405020304" pitchFamily="18" charset="0"/>
                  </a:rPr>
                  <a:t>هدى الله</a:t>
                </a:r>
                <a:endParaRPr lang="ar-SA" altLang="ar-EG"/>
              </a:p>
            </p:txBody>
          </p:sp>
          <p:grpSp>
            <p:nvGrpSpPr>
              <p:cNvPr id="37910" name="Group 21">
                <a:extLst>
                  <a:ext uri="{FF2B5EF4-FFF2-40B4-BE49-F238E27FC236}">
                    <a16:creationId xmlns:a16="http://schemas.microsoft.com/office/drawing/2014/main" id="{FDBC8E41-7CF5-84D6-9CAE-3847B20CC9E3}"/>
                  </a:ext>
                </a:extLst>
              </p:cNvPr>
              <p:cNvGrpSpPr>
                <a:grpSpLocks/>
              </p:cNvGrpSpPr>
              <p:nvPr/>
            </p:nvGrpSpPr>
            <p:grpSpPr bwMode="auto">
              <a:xfrm>
                <a:off x="1995" y="6724"/>
                <a:ext cx="5940" cy="5491"/>
                <a:chOff x="1995" y="6724"/>
                <a:chExt cx="5940" cy="5491"/>
              </a:xfrm>
            </p:grpSpPr>
            <p:grpSp>
              <p:nvGrpSpPr>
                <p:cNvPr id="37911" name="Group 28">
                  <a:extLst>
                    <a:ext uri="{FF2B5EF4-FFF2-40B4-BE49-F238E27FC236}">
                      <a16:creationId xmlns:a16="http://schemas.microsoft.com/office/drawing/2014/main" id="{147D4225-44BE-24C0-2837-EA4F67427676}"/>
                    </a:ext>
                  </a:extLst>
                </p:cNvPr>
                <p:cNvGrpSpPr>
                  <a:grpSpLocks/>
                </p:cNvGrpSpPr>
                <p:nvPr/>
              </p:nvGrpSpPr>
              <p:grpSpPr bwMode="auto">
                <a:xfrm>
                  <a:off x="1995" y="6815"/>
                  <a:ext cx="5940" cy="5400"/>
                  <a:chOff x="1995" y="6815"/>
                  <a:chExt cx="5940" cy="5400"/>
                </a:xfrm>
              </p:grpSpPr>
              <p:sp>
                <p:nvSpPr>
                  <p:cNvPr id="37918" name="Oval 34">
                    <a:extLst>
                      <a:ext uri="{FF2B5EF4-FFF2-40B4-BE49-F238E27FC236}">
                        <a16:creationId xmlns:a16="http://schemas.microsoft.com/office/drawing/2014/main" id="{00B8998B-EE8F-2110-B977-8B724AFD5604}"/>
                      </a:ext>
                    </a:extLst>
                  </p:cNvPr>
                  <p:cNvSpPr>
                    <a:spLocks noChangeArrowheads="1"/>
                  </p:cNvSpPr>
                  <p:nvPr/>
                </p:nvSpPr>
                <p:spPr bwMode="auto">
                  <a:xfrm>
                    <a:off x="1995" y="6815"/>
                    <a:ext cx="5940" cy="5400"/>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ar-EG"/>
                  </a:p>
                </p:txBody>
              </p:sp>
              <p:sp>
                <p:nvSpPr>
                  <p:cNvPr id="37919" name="Oval 33">
                    <a:extLst>
                      <a:ext uri="{FF2B5EF4-FFF2-40B4-BE49-F238E27FC236}">
                        <a16:creationId xmlns:a16="http://schemas.microsoft.com/office/drawing/2014/main" id="{A56D0A60-070B-1F8D-CBB2-A008F25D3FDA}"/>
                      </a:ext>
                    </a:extLst>
                  </p:cNvPr>
                  <p:cNvSpPr>
                    <a:spLocks noChangeArrowheads="1"/>
                  </p:cNvSpPr>
                  <p:nvPr/>
                </p:nvSpPr>
                <p:spPr bwMode="auto">
                  <a:xfrm>
                    <a:off x="2355" y="7234"/>
                    <a:ext cx="5220" cy="4650"/>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ar-EG"/>
                  </a:p>
                </p:txBody>
              </p:sp>
              <p:sp>
                <p:nvSpPr>
                  <p:cNvPr id="37920" name="Oval 32">
                    <a:extLst>
                      <a:ext uri="{FF2B5EF4-FFF2-40B4-BE49-F238E27FC236}">
                        <a16:creationId xmlns:a16="http://schemas.microsoft.com/office/drawing/2014/main" id="{7127B5AF-031F-294A-3D1C-AF102DF84574}"/>
                      </a:ext>
                    </a:extLst>
                  </p:cNvPr>
                  <p:cNvSpPr>
                    <a:spLocks noChangeArrowheads="1"/>
                  </p:cNvSpPr>
                  <p:nvPr/>
                </p:nvSpPr>
                <p:spPr bwMode="auto">
                  <a:xfrm>
                    <a:off x="3501" y="8179"/>
                    <a:ext cx="2904" cy="2985"/>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ar-EG"/>
                  </a:p>
                </p:txBody>
              </p:sp>
              <p:sp>
                <p:nvSpPr>
                  <p:cNvPr id="37921" name="Oval 31">
                    <a:extLst>
                      <a:ext uri="{FF2B5EF4-FFF2-40B4-BE49-F238E27FC236}">
                        <a16:creationId xmlns:a16="http://schemas.microsoft.com/office/drawing/2014/main" id="{239E3918-6AF4-698D-F445-0EDB2086A2F1}"/>
                      </a:ext>
                    </a:extLst>
                  </p:cNvPr>
                  <p:cNvSpPr>
                    <a:spLocks noChangeArrowheads="1"/>
                  </p:cNvSpPr>
                  <p:nvPr/>
                </p:nvSpPr>
                <p:spPr bwMode="auto">
                  <a:xfrm>
                    <a:off x="3861" y="8599"/>
                    <a:ext cx="2184" cy="2160"/>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ar-EG"/>
                  </a:p>
                </p:txBody>
              </p:sp>
              <p:sp>
                <p:nvSpPr>
                  <p:cNvPr id="37922" name="Oval 30">
                    <a:extLst>
                      <a:ext uri="{FF2B5EF4-FFF2-40B4-BE49-F238E27FC236}">
                        <a16:creationId xmlns:a16="http://schemas.microsoft.com/office/drawing/2014/main" id="{A8A1CD29-77A2-D051-BA78-898E590CA2B7}"/>
                      </a:ext>
                    </a:extLst>
                  </p:cNvPr>
                  <p:cNvSpPr>
                    <a:spLocks noChangeArrowheads="1"/>
                  </p:cNvSpPr>
                  <p:nvPr/>
                </p:nvSpPr>
                <p:spPr bwMode="auto">
                  <a:xfrm>
                    <a:off x="4311" y="9154"/>
                    <a:ext cx="1350" cy="1095"/>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ar-EG"/>
                  </a:p>
                </p:txBody>
              </p:sp>
              <p:sp>
                <p:nvSpPr>
                  <p:cNvPr id="37923" name="Oval 29">
                    <a:extLst>
                      <a:ext uri="{FF2B5EF4-FFF2-40B4-BE49-F238E27FC236}">
                        <a16:creationId xmlns:a16="http://schemas.microsoft.com/office/drawing/2014/main" id="{AA820E79-7249-5303-D327-83FDAACF2814}"/>
                      </a:ext>
                    </a:extLst>
                  </p:cNvPr>
                  <p:cNvSpPr>
                    <a:spLocks noChangeArrowheads="1"/>
                  </p:cNvSpPr>
                  <p:nvPr/>
                </p:nvSpPr>
                <p:spPr bwMode="auto">
                  <a:xfrm>
                    <a:off x="2985" y="7744"/>
                    <a:ext cx="3960" cy="3780"/>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ar-EG"/>
                  </a:p>
                </p:txBody>
              </p:sp>
            </p:grpSp>
            <p:grpSp>
              <p:nvGrpSpPr>
                <p:cNvPr id="37912" name="Group 22">
                  <a:extLst>
                    <a:ext uri="{FF2B5EF4-FFF2-40B4-BE49-F238E27FC236}">
                      <a16:creationId xmlns:a16="http://schemas.microsoft.com/office/drawing/2014/main" id="{CC47B78A-7441-28D8-759C-9FC066D2B840}"/>
                    </a:ext>
                  </a:extLst>
                </p:cNvPr>
                <p:cNvGrpSpPr>
                  <a:grpSpLocks/>
                </p:cNvGrpSpPr>
                <p:nvPr/>
              </p:nvGrpSpPr>
              <p:grpSpPr bwMode="auto">
                <a:xfrm>
                  <a:off x="3471" y="6724"/>
                  <a:ext cx="2445" cy="2700"/>
                  <a:chOff x="3471" y="6724"/>
                  <a:chExt cx="2445" cy="2700"/>
                </a:xfrm>
              </p:grpSpPr>
              <p:sp>
                <p:nvSpPr>
                  <p:cNvPr id="37913" name="Text Box 27">
                    <a:extLst>
                      <a:ext uri="{FF2B5EF4-FFF2-40B4-BE49-F238E27FC236}">
                        <a16:creationId xmlns:a16="http://schemas.microsoft.com/office/drawing/2014/main" id="{E0FCA51D-0D8E-9E31-7AF7-9C5549BA3246}"/>
                      </a:ext>
                    </a:extLst>
                  </p:cNvPr>
                  <p:cNvSpPr txBox="1">
                    <a:spLocks noChangeArrowheads="1"/>
                  </p:cNvSpPr>
                  <p:nvPr/>
                </p:nvSpPr>
                <p:spPr bwMode="auto">
                  <a:xfrm>
                    <a:off x="3471" y="8704"/>
                    <a:ext cx="234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rtl="1"/>
                    <a:r>
                      <a:rPr lang="ar-SA" altLang="ar-EG" sz="1200">
                        <a:cs typeface="Times New Roman" panose="02020603050405020304" pitchFamily="18" charset="0"/>
                      </a:rPr>
                      <a:t>طبيعة العلم والثقافة</a:t>
                    </a:r>
                    <a:endParaRPr lang="ar-SA" altLang="ar-EG"/>
                  </a:p>
                </p:txBody>
              </p:sp>
              <p:sp>
                <p:nvSpPr>
                  <p:cNvPr id="37914" name="Text Box 26">
                    <a:extLst>
                      <a:ext uri="{FF2B5EF4-FFF2-40B4-BE49-F238E27FC236}">
                        <a16:creationId xmlns:a16="http://schemas.microsoft.com/office/drawing/2014/main" id="{007FD2B0-03A5-E4E2-0B5B-65C1F7B0093D}"/>
                      </a:ext>
                    </a:extLst>
                  </p:cNvPr>
                  <p:cNvSpPr txBox="1">
                    <a:spLocks noChangeArrowheads="1"/>
                  </p:cNvSpPr>
                  <p:nvPr/>
                </p:nvSpPr>
                <p:spPr bwMode="auto">
                  <a:xfrm>
                    <a:off x="3795" y="8134"/>
                    <a:ext cx="18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rtl="1"/>
                    <a:r>
                      <a:rPr lang="ar-SA" altLang="ar-EG" sz="1200">
                        <a:cs typeface="Times New Roman" panose="02020603050405020304" pitchFamily="18" charset="0"/>
                      </a:rPr>
                      <a:t>طبيعة الإنسان</a:t>
                    </a:r>
                    <a:endParaRPr lang="ar-SA" altLang="ar-EG"/>
                  </a:p>
                </p:txBody>
              </p:sp>
              <p:sp>
                <p:nvSpPr>
                  <p:cNvPr id="37915" name="Text Box 25">
                    <a:extLst>
                      <a:ext uri="{FF2B5EF4-FFF2-40B4-BE49-F238E27FC236}">
                        <a16:creationId xmlns:a16="http://schemas.microsoft.com/office/drawing/2014/main" id="{1E56160C-733A-8CB6-3875-B47D8248E539}"/>
                      </a:ext>
                    </a:extLst>
                  </p:cNvPr>
                  <p:cNvSpPr txBox="1">
                    <a:spLocks noChangeArrowheads="1"/>
                  </p:cNvSpPr>
                  <p:nvPr/>
                </p:nvSpPr>
                <p:spPr bwMode="auto">
                  <a:xfrm>
                    <a:off x="3795" y="7654"/>
                    <a:ext cx="18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rtl="1"/>
                    <a:r>
                      <a:rPr lang="ar-SA" altLang="ar-EG" sz="1200">
                        <a:cs typeface="Times New Roman" panose="02020603050405020304" pitchFamily="18" charset="0"/>
                      </a:rPr>
                      <a:t>طبيعة المجتمع</a:t>
                    </a:r>
                    <a:endParaRPr lang="ar-SA" altLang="ar-EG"/>
                  </a:p>
                </p:txBody>
              </p:sp>
              <p:sp>
                <p:nvSpPr>
                  <p:cNvPr id="37916" name="Text Box 24">
                    <a:extLst>
                      <a:ext uri="{FF2B5EF4-FFF2-40B4-BE49-F238E27FC236}">
                        <a16:creationId xmlns:a16="http://schemas.microsoft.com/office/drawing/2014/main" id="{42D2EB11-6841-FECA-5AF6-2D1A0308F6EA}"/>
                      </a:ext>
                    </a:extLst>
                  </p:cNvPr>
                  <p:cNvSpPr txBox="1">
                    <a:spLocks noChangeArrowheads="1"/>
                  </p:cNvSpPr>
                  <p:nvPr/>
                </p:nvSpPr>
                <p:spPr bwMode="auto">
                  <a:xfrm>
                    <a:off x="3576" y="7264"/>
                    <a:ext cx="234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rtl="1"/>
                    <a:r>
                      <a:rPr lang="ar-SA" altLang="ar-EG" sz="1200">
                        <a:cs typeface="Times New Roman" panose="02020603050405020304" pitchFamily="18" charset="0"/>
                      </a:rPr>
                      <a:t>طبيعة العلاقات الدولية</a:t>
                    </a:r>
                    <a:endParaRPr lang="ar-SA" altLang="ar-EG"/>
                  </a:p>
                </p:txBody>
              </p:sp>
              <p:sp>
                <p:nvSpPr>
                  <p:cNvPr id="37917" name="Text Box 23">
                    <a:extLst>
                      <a:ext uri="{FF2B5EF4-FFF2-40B4-BE49-F238E27FC236}">
                        <a16:creationId xmlns:a16="http://schemas.microsoft.com/office/drawing/2014/main" id="{766EB56F-0288-8CC2-5C6C-9300D97C4043}"/>
                      </a:ext>
                    </a:extLst>
                  </p:cNvPr>
                  <p:cNvSpPr txBox="1">
                    <a:spLocks noChangeArrowheads="1"/>
                  </p:cNvSpPr>
                  <p:nvPr/>
                </p:nvSpPr>
                <p:spPr bwMode="auto">
                  <a:xfrm>
                    <a:off x="3555" y="6724"/>
                    <a:ext cx="198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rtl="1"/>
                    <a:r>
                      <a:rPr lang="ar-SA" altLang="ar-EG" sz="1200">
                        <a:cs typeface="Times New Roman" panose="02020603050405020304" pitchFamily="18" charset="0"/>
                      </a:rPr>
                      <a:t>طبيعة الكون</a:t>
                    </a:r>
                    <a:endParaRPr lang="ar-SA" altLang="ar-EG"/>
                  </a:p>
                </p:txBody>
              </p:sp>
            </p:grpSp>
          </p:grpSp>
        </p:grpSp>
        <p:grpSp>
          <p:nvGrpSpPr>
            <p:cNvPr id="37895" name="Group 6">
              <a:extLst>
                <a:ext uri="{FF2B5EF4-FFF2-40B4-BE49-F238E27FC236}">
                  <a16:creationId xmlns:a16="http://schemas.microsoft.com/office/drawing/2014/main" id="{A646BBF4-CA55-F565-1890-BBB10C7AAF43}"/>
                </a:ext>
              </a:extLst>
            </p:cNvPr>
            <p:cNvGrpSpPr>
              <a:grpSpLocks/>
            </p:cNvGrpSpPr>
            <p:nvPr/>
          </p:nvGrpSpPr>
          <p:grpSpPr bwMode="auto">
            <a:xfrm>
              <a:off x="1986" y="6784"/>
              <a:ext cx="5835" cy="5460"/>
              <a:chOff x="1986" y="6784"/>
              <a:chExt cx="5835" cy="5460"/>
            </a:xfrm>
          </p:grpSpPr>
          <p:sp>
            <p:nvSpPr>
              <p:cNvPr id="37896" name="Line 19">
                <a:extLst>
                  <a:ext uri="{FF2B5EF4-FFF2-40B4-BE49-F238E27FC236}">
                    <a16:creationId xmlns:a16="http://schemas.microsoft.com/office/drawing/2014/main" id="{CDD4888F-1AD7-00E7-79C7-D16F793861F6}"/>
                  </a:ext>
                </a:extLst>
              </p:cNvPr>
              <p:cNvSpPr>
                <a:spLocks noChangeShapeType="1"/>
              </p:cNvSpPr>
              <p:nvPr/>
            </p:nvSpPr>
            <p:spPr bwMode="auto">
              <a:xfrm flipV="1">
                <a:off x="5481" y="7744"/>
                <a:ext cx="1800" cy="162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37897" name="Line 18">
                <a:extLst>
                  <a:ext uri="{FF2B5EF4-FFF2-40B4-BE49-F238E27FC236}">
                    <a16:creationId xmlns:a16="http://schemas.microsoft.com/office/drawing/2014/main" id="{E5E82BCB-E0BC-E162-398C-8FEA74E02455}"/>
                  </a:ext>
                </a:extLst>
              </p:cNvPr>
              <p:cNvSpPr>
                <a:spLocks noChangeShapeType="1"/>
              </p:cNvSpPr>
              <p:nvPr/>
            </p:nvSpPr>
            <p:spPr bwMode="auto">
              <a:xfrm flipV="1">
                <a:off x="5661" y="9004"/>
                <a:ext cx="2160" cy="54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37898" name="Line 17">
                <a:extLst>
                  <a:ext uri="{FF2B5EF4-FFF2-40B4-BE49-F238E27FC236}">
                    <a16:creationId xmlns:a16="http://schemas.microsoft.com/office/drawing/2014/main" id="{D966BA88-9FAF-173B-0EFD-180CB82C9147}"/>
                  </a:ext>
                </a:extLst>
              </p:cNvPr>
              <p:cNvSpPr>
                <a:spLocks noChangeShapeType="1"/>
              </p:cNvSpPr>
              <p:nvPr/>
            </p:nvSpPr>
            <p:spPr bwMode="auto">
              <a:xfrm flipV="1">
                <a:off x="5301" y="7024"/>
                <a:ext cx="900" cy="216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37899" name="Line 16">
                <a:extLst>
                  <a:ext uri="{FF2B5EF4-FFF2-40B4-BE49-F238E27FC236}">
                    <a16:creationId xmlns:a16="http://schemas.microsoft.com/office/drawing/2014/main" id="{B8E3FE5F-D116-1835-1C23-CEBA88EEBB58}"/>
                  </a:ext>
                </a:extLst>
              </p:cNvPr>
              <p:cNvSpPr>
                <a:spLocks noChangeShapeType="1"/>
              </p:cNvSpPr>
              <p:nvPr/>
            </p:nvSpPr>
            <p:spPr bwMode="auto">
              <a:xfrm flipH="1">
                <a:off x="2421" y="9904"/>
                <a:ext cx="1980" cy="108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37900" name="Line 15">
                <a:extLst>
                  <a:ext uri="{FF2B5EF4-FFF2-40B4-BE49-F238E27FC236}">
                    <a16:creationId xmlns:a16="http://schemas.microsoft.com/office/drawing/2014/main" id="{A18F8A35-B9EF-4AFF-6DE3-73BDB4F826F9}"/>
                  </a:ext>
                </a:extLst>
              </p:cNvPr>
              <p:cNvSpPr>
                <a:spLocks noChangeShapeType="1"/>
              </p:cNvSpPr>
              <p:nvPr/>
            </p:nvSpPr>
            <p:spPr bwMode="auto">
              <a:xfrm>
                <a:off x="4941" y="10264"/>
                <a:ext cx="0" cy="198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37901" name="Line 14">
                <a:extLst>
                  <a:ext uri="{FF2B5EF4-FFF2-40B4-BE49-F238E27FC236}">
                    <a16:creationId xmlns:a16="http://schemas.microsoft.com/office/drawing/2014/main" id="{7B7390CE-748C-5AF9-FA9D-AB18EC8A50EB}"/>
                  </a:ext>
                </a:extLst>
              </p:cNvPr>
              <p:cNvSpPr>
                <a:spLocks noChangeShapeType="1"/>
              </p:cNvSpPr>
              <p:nvPr/>
            </p:nvSpPr>
            <p:spPr bwMode="auto">
              <a:xfrm>
                <a:off x="5481" y="10084"/>
                <a:ext cx="1800" cy="126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37902" name="Line 13">
                <a:extLst>
                  <a:ext uri="{FF2B5EF4-FFF2-40B4-BE49-F238E27FC236}">
                    <a16:creationId xmlns:a16="http://schemas.microsoft.com/office/drawing/2014/main" id="{8CB8F4A0-31E8-EDFC-937D-FD579E354E95}"/>
                  </a:ext>
                </a:extLst>
              </p:cNvPr>
              <p:cNvSpPr>
                <a:spLocks noChangeShapeType="1"/>
              </p:cNvSpPr>
              <p:nvPr/>
            </p:nvSpPr>
            <p:spPr bwMode="auto">
              <a:xfrm>
                <a:off x="5241" y="10234"/>
                <a:ext cx="720" cy="180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37903" name="Line 12">
                <a:extLst>
                  <a:ext uri="{FF2B5EF4-FFF2-40B4-BE49-F238E27FC236}">
                    <a16:creationId xmlns:a16="http://schemas.microsoft.com/office/drawing/2014/main" id="{37D8608F-1ABC-22E4-0D1D-751D052A24F8}"/>
                  </a:ext>
                </a:extLst>
              </p:cNvPr>
              <p:cNvSpPr>
                <a:spLocks noChangeShapeType="1"/>
              </p:cNvSpPr>
              <p:nvPr/>
            </p:nvSpPr>
            <p:spPr bwMode="auto">
              <a:xfrm>
                <a:off x="5661" y="9829"/>
                <a:ext cx="2160" cy="36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37904" name="Line 11">
                <a:extLst>
                  <a:ext uri="{FF2B5EF4-FFF2-40B4-BE49-F238E27FC236}">
                    <a16:creationId xmlns:a16="http://schemas.microsoft.com/office/drawing/2014/main" id="{01A3230B-C7C7-B712-FFD4-F0B4D37AC7FB}"/>
                  </a:ext>
                </a:extLst>
              </p:cNvPr>
              <p:cNvSpPr>
                <a:spLocks noChangeShapeType="1"/>
              </p:cNvSpPr>
              <p:nvPr/>
            </p:nvSpPr>
            <p:spPr bwMode="auto">
              <a:xfrm flipH="1">
                <a:off x="3471" y="10189"/>
                <a:ext cx="1080" cy="162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37905" name="Line 10">
                <a:extLst>
                  <a:ext uri="{FF2B5EF4-FFF2-40B4-BE49-F238E27FC236}">
                    <a16:creationId xmlns:a16="http://schemas.microsoft.com/office/drawing/2014/main" id="{A854F9BE-A8F5-4671-D530-68B9410C5CC6}"/>
                  </a:ext>
                </a:extLst>
              </p:cNvPr>
              <p:cNvSpPr>
                <a:spLocks noChangeShapeType="1"/>
              </p:cNvSpPr>
              <p:nvPr/>
            </p:nvSpPr>
            <p:spPr bwMode="auto">
              <a:xfrm flipH="1" flipV="1">
                <a:off x="3321" y="7204"/>
                <a:ext cx="1440" cy="198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37906" name="Line 9">
                <a:extLst>
                  <a:ext uri="{FF2B5EF4-FFF2-40B4-BE49-F238E27FC236}">
                    <a16:creationId xmlns:a16="http://schemas.microsoft.com/office/drawing/2014/main" id="{25467B29-A97B-BA42-F60E-BF3F8AB46541}"/>
                  </a:ext>
                </a:extLst>
              </p:cNvPr>
              <p:cNvSpPr>
                <a:spLocks noChangeShapeType="1"/>
              </p:cNvSpPr>
              <p:nvPr/>
            </p:nvSpPr>
            <p:spPr bwMode="auto">
              <a:xfrm flipH="1">
                <a:off x="1986" y="9574"/>
                <a:ext cx="2340" cy="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37907" name="Line 8">
                <a:extLst>
                  <a:ext uri="{FF2B5EF4-FFF2-40B4-BE49-F238E27FC236}">
                    <a16:creationId xmlns:a16="http://schemas.microsoft.com/office/drawing/2014/main" id="{23B38D46-0BD8-7EAB-4CAF-1909253EE62D}"/>
                  </a:ext>
                </a:extLst>
              </p:cNvPr>
              <p:cNvSpPr>
                <a:spLocks noChangeShapeType="1"/>
              </p:cNvSpPr>
              <p:nvPr/>
            </p:nvSpPr>
            <p:spPr bwMode="auto">
              <a:xfrm flipH="1" flipV="1">
                <a:off x="2421" y="8104"/>
                <a:ext cx="1980" cy="126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37908" name="Line 7">
                <a:extLst>
                  <a:ext uri="{FF2B5EF4-FFF2-40B4-BE49-F238E27FC236}">
                    <a16:creationId xmlns:a16="http://schemas.microsoft.com/office/drawing/2014/main" id="{FEA3202E-8537-A731-17A0-94DD9210C0BF}"/>
                  </a:ext>
                </a:extLst>
              </p:cNvPr>
              <p:cNvSpPr>
                <a:spLocks noChangeShapeType="1"/>
              </p:cNvSpPr>
              <p:nvPr/>
            </p:nvSpPr>
            <p:spPr bwMode="auto">
              <a:xfrm flipV="1">
                <a:off x="5001" y="6784"/>
                <a:ext cx="0" cy="234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grpSp>
      </p:grpSp>
      <p:sp>
        <p:nvSpPr>
          <p:cNvPr id="38" name="Rectangle 45">
            <a:extLst>
              <a:ext uri="{FF2B5EF4-FFF2-40B4-BE49-F238E27FC236}">
                <a16:creationId xmlns:a16="http://schemas.microsoft.com/office/drawing/2014/main" id="{FD2820E7-695A-E0B8-7113-1AA76BF08E21}"/>
              </a:ext>
            </a:extLst>
          </p:cNvPr>
          <p:cNvSpPr>
            <a:spLocks noChangeArrowheads="1"/>
          </p:cNvSpPr>
          <p:nvPr/>
        </p:nvSpPr>
        <p:spPr bwMode="auto">
          <a:xfrm>
            <a:off x="0" y="457200"/>
            <a:ext cx="10287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a:defRPr/>
            </a:pPr>
            <a:endParaRPr lang="en-US" sz="1400">
              <a:latin typeface="Simplified Arabic" pitchFamily="18" charset="-78"/>
              <a:ea typeface="Times New Roman" pitchFamily="18" charset="0"/>
            </a:endParaRPr>
          </a:p>
          <a:p>
            <a:pPr>
              <a:defRPr/>
            </a:pPr>
            <a:br>
              <a:rPr lang="en-US" sz="1400">
                <a:latin typeface="Simplified Arabic" pitchFamily="18" charset="-78"/>
                <a:ea typeface="Times New Roman" pitchFamily="18" charset="0"/>
              </a:rPr>
            </a:br>
            <a:endParaRPr lang="en-US"/>
          </a:p>
        </p:txBody>
      </p:sp>
    </p:spTree>
  </p:cSld>
  <p:clrMapOvr>
    <a:masterClrMapping/>
  </p:clrMapOvr>
  <p:transition>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71499CF3-E30F-8C20-C1A6-472394197C32}"/>
              </a:ext>
            </a:extLst>
          </p:cNvPr>
          <p:cNvSpPr>
            <a:spLocks noGrp="1" noChangeArrowheads="1"/>
          </p:cNvSpPr>
          <p:nvPr>
            <p:ph type="body" idx="1"/>
          </p:nvPr>
        </p:nvSpPr>
        <p:spPr bwMode="auto">
          <a:xfrm>
            <a:off x="514350" y="1052513"/>
            <a:ext cx="9258300" cy="4897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lnSpc>
                <a:spcPct val="90000"/>
              </a:lnSpc>
              <a:buFontTx/>
              <a:buNone/>
            </a:pPr>
            <a:endParaRPr lang="ar-EG" altLang="en-US" b="1"/>
          </a:p>
          <a:p>
            <a:pPr algn="ctr" eaLnBrk="1" hangingPunct="1">
              <a:lnSpc>
                <a:spcPct val="90000"/>
              </a:lnSpc>
              <a:buFontTx/>
              <a:buNone/>
            </a:pPr>
            <a:r>
              <a:rPr lang="ar-SA" altLang="en-US" sz="8000" b="1"/>
              <a:t> الأساس الأول </a:t>
            </a:r>
            <a:endParaRPr lang="ar-EG" altLang="en-US" b="1"/>
          </a:p>
          <a:p>
            <a:pPr algn="ctr" eaLnBrk="1" hangingPunct="1">
              <a:lnSpc>
                <a:spcPct val="90000"/>
              </a:lnSpc>
              <a:buFontTx/>
              <a:buNone/>
            </a:pPr>
            <a:r>
              <a:rPr lang="ar-SA" altLang="en-US" sz="7200" b="1"/>
              <a:t> هُدَى الله</a:t>
            </a:r>
            <a:endParaRPr lang="ar-EG" altLang="en-US" sz="7200" b="1"/>
          </a:p>
          <a:p>
            <a:pPr algn="ctr" eaLnBrk="1" hangingPunct="1">
              <a:lnSpc>
                <a:spcPct val="90000"/>
              </a:lnSpc>
              <a:buFontTx/>
              <a:buNone/>
            </a:pPr>
            <a:r>
              <a:rPr lang="ar-EG" altLang="en-US" sz="7200" b="1"/>
              <a:t>أساس كل الأسس</a:t>
            </a:r>
            <a:endParaRPr lang="en-US" altLang="en-US" sz="4800" b="1"/>
          </a:p>
          <a:p>
            <a:pPr eaLnBrk="1" hangingPunct="1">
              <a:lnSpc>
                <a:spcPct val="90000"/>
              </a:lnSpc>
            </a:pPr>
            <a:endParaRPr lang="en-US" altLang="en-US" sz="4000"/>
          </a:p>
        </p:txBody>
      </p:sp>
    </p:spTree>
  </p:cSld>
  <p:clrMapOvr>
    <a:masterClrMapping/>
  </p:clrMapOvr>
  <p:transition>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53AB8D75-2BE5-5131-BF86-CF2658CB4DEF}"/>
              </a:ext>
            </a:extLst>
          </p:cNvPr>
          <p:cNvSpPr>
            <a:spLocks noGrp="1" noChangeArrowheads="1"/>
          </p:cNvSpPr>
          <p:nvPr>
            <p:ph type="body" idx="1"/>
          </p:nvPr>
        </p:nvSpPr>
        <p:spPr bwMode="auto">
          <a:xfrm>
            <a:off x="584200" y="836613"/>
            <a:ext cx="9258300" cy="5329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r>
              <a:rPr lang="ar-SA" altLang="en-US" sz="4000" b="1"/>
              <a:t>ينبع هدى الله من مصدرين هما</a:t>
            </a:r>
            <a:r>
              <a:rPr lang="ar-EG" altLang="en-US" sz="4000" b="1"/>
              <a:t>:</a:t>
            </a:r>
            <a:r>
              <a:rPr lang="ar-SA" altLang="en-US" sz="4000" b="1"/>
              <a:t> </a:t>
            </a:r>
            <a:endParaRPr lang="ar-EG" altLang="en-US" sz="4000" b="1"/>
          </a:p>
          <a:p>
            <a:pPr algn="ctr" eaLnBrk="1" hangingPunct="1">
              <a:buFontTx/>
              <a:buNone/>
            </a:pPr>
            <a:endParaRPr lang="ar-SA" altLang="en-US" sz="2400" b="1"/>
          </a:p>
          <a:p>
            <a:pPr algn="ctr" eaLnBrk="1" hangingPunct="1">
              <a:buFontTx/>
              <a:buNone/>
            </a:pPr>
            <a:r>
              <a:rPr lang="ar-SA" altLang="en-US" b="1"/>
              <a:t>1 – القرآن الكريم</a:t>
            </a:r>
            <a:r>
              <a:rPr lang="ar-EG" altLang="en-US" b="1"/>
              <a:t>.</a:t>
            </a:r>
            <a:r>
              <a:rPr lang="ar-SA" altLang="en-US" b="1"/>
              <a:t>		</a:t>
            </a:r>
            <a:endParaRPr lang="ar-EG" altLang="en-US" b="1"/>
          </a:p>
          <a:p>
            <a:pPr algn="ctr" eaLnBrk="1" hangingPunct="1">
              <a:buFontTx/>
              <a:buNone/>
            </a:pPr>
            <a:r>
              <a:rPr lang="ar-SA" altLang="en-US" b="1"/>
              <a:t>2 – السنة النبوية</a:t>
            </a:r>
            <a:r>
              <a:rPr lang="ar-EG" altLang="en-US" b="1"/>
              <a:t> </a:t>
            </a:r>
            <a:r>
              <a:rPr lang="ar-SA" altLang="en-US" b="1"/>
              <a:t>المشر</a:t>
            </a:r>
            <a:r>
              <a:rPr lang="ar-EG" altLang="en-US" b="1"/>
              <a:t>َّ</a:t>
            </a:r>
            <a:r>
              <a:rPr lang="ar-SA" altLang="en-US" b="1"/>
              <a:t>فة</a:t>
            </a:r>
            <a:r>
              <a:rPr lang="ar-EG" altLang="en-US" b="1"/>
              <a:t>.</a:t>
            </a:r>
          </a:p>
          <a:p>
            <a:pPr algn="ctr" eaLnBrk="1" hangingPunct="1">
              <a:buFontTx/>
              <a:buNone/>
            </a:pPr>
            <a:endParaRPr lang="ar-SA" altLang="en-US" sz="2000" b="1"/>
          </a:p>
          <a:p>
            <a:pPr eaLnBrk="1" hangingPunct="1">
              <a:buFontTx/>
              <a:buNone/>
            </a:pPr>
            <a:r>
              <a:rPr lang="ar-SA" altLang="en-US" sz="3600" b="1"/>
              <a:t>قال رسول الله صلى الله عليه وسلم: </a:t>
            </a:r>
            <a:r>
              <a:rPr lang="ar-EG" altLang="en-US" sz="3600" b="1"/>
              <a:t>((</a:t>
            </a:r>
            <a:r>
              <a:rPr lang="ar-SA" altLang="en-US" sz="3600" b="1"/>
              <a:t>تركت فيكم أمرين لن تضلوا ما تمسكتم بهما: كتاب الله، وسنة نبيه</a:t>
            </a:r>
            <a:r>
              <a:rPr lang="ar-EG" altLang="en-US" sz="3600" b="1"/>
              <a:t>))؛</a:t>
            </a:r>
            <a:r>
              <a:rPr lang="ar-SA" altLang="en-US" sz="3600" b="1"/>
              <a:t> </a:t>
            </a:r>
            <a:r>
              <a:rPr lang="ar-EG" altLang="en-US" sz="3600" b="1"/>
              <a:t>[م</a:t>
            </a:r>
            <a:r>
              <a:rPr lang="ar-SA" altLang="en-US" sz="3600" b="1"/>
              <a:t>وطأ مالك</a:t>
            </a:r>
            <a:r>
              <a:rPr lang="ar-EG" altLang="en-US" sz="3600" b="1"/>
              <a:t>].</a:t>
            </a:r>
            <a:endParaRPr lang="en-US" altLang="en-US" sz="3600" b="1"/>
          </a:p>
        </p:txBody>
      </p:sp>
    </p:spTree>
  </p:cSld>
  <p:clrMapOvr>
    <a:masterClrMapping/>
  </p:clrMapOvr>
  <p:transition>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D330154-18B3-6F02-D74D-87EFD23CA28D}"/>
              </a:ext>
            </a:extLst>
          </p:cNvPr>
          <p:cNvSpPr>
            <a:spLocks noGrp="1" noChangeArrowheads="1"/>
          </p:cNvSpPr>
          <p:nvPr>
            <p:ph type="title"/>
          </p:nvPr>
        </p:nvSpPr>
        <p:spPr bwMode="auto">
          <a:xfrm>
            <a:off x="514350" y="269875"/>
            <a:ext cx="92583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EG" altLang="en-US" b="1"/>
              <a:t>1 – </a:t>
            </a:r>
            <a:r>
              <a:rPr lang="ar-SA" altLang="en-US" b="1"/>
              <a:t>القرآن الكري</a:t>
            </a:r>
            <a:r>
              <a:rPr lang="ar-EG" altLang="en-US" b="1"/>
              <a:t>م</a:t>
            </a:r>
            <a:endParaRPr lang="en-US" altLang="en-US" b="1"/>
          </a:p>
        </p:txBody>
      </p:sp>
      <p:sp>
        <p:nvSpPr>
          <p:cNvPr id="40963" name="Rectangle 3">
            <a:extLst>
              <a:ext uri="{FF2B5EF4-FFF2-40B4-BE49-F238E27FC236}">
                <a16:creationId xmlns:a16="http://schemas.microsoft.com/office/drawing/2014/main" id="{F6DF5432-0306-9539-A14F-F91A25979507}"/>
              </a:ext>
            </a:extLst>
          </p:cNvPr>
          <p:cNvSpPr>
            <a:spLocks noGrp="1" noChangeArrowheads="1"/>
          </p:cNvSpPr>
          <p:nvPr>
            <p:ph type="body" idx="1"/>
          </p:nvPr>
        </p:nvSpPr>
        <p:spPr bwMode="auto">
          <a:xfrm>
            <a:off x="181768" y="1166018"/>
            <a:ext cx="9923463"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Tx/>
              <a:buNone/>
            </a:pPr>
            <a:r>
              <a:rPr lang="ar-SA" altLang="en-US" sz="3300" b="1" dirty="0"/>
              <a:t> القرآن رسالة الله إلى الإنسانية كافة.</a:t>
            </a:r>
          </a:p>
          <a:p>
            <a:pPr eaLnBrk="1" hangingPunct="1">
              <a:lnSpc>
                <a:spcPct val="90000"/>
              </a:lnSpc>
              <a:buFontTx/>
              <a:buNone/>
            </a:pPr>
            <a:r>
              <a:rPr lang="ar-SA" altLang="en-US" sz="3300" b="1" dirty="0"/>
              <a:t>* قال تعالى</a:t>
            </a:r>
            <a:r>
              <a:rPr lang="ar-EG" altLang="en-US" sz="3300" b="1" dirty="0"/>
              <a:t>:</a:t>
            </a:r>
            <a:r>
              <a:rPr lang="ar-SA" altLang="en-US" sz="3300" b="1" dirty="0"/>
              <a:t> {تَبَارَكَ الَّذِي نَزَّلَ الْفُرْقَانَ عَلَى عَبْدِهِ لِيَكُونَ لِلْعَالَمِينَ نَذِيرًا} [الفرقان: 1]</a:t>
            </a:r>
            <a:r>
              <a:rPr lang="ar-IQ" altLang="en-US" sz="3300" b="1" dirty="0"/>
              <a:t>.</a:t>
            </a:r>
            <a:endParaRPr lang="ar-SA" altLang="en-US" sz="3300" b="1" dirty="0"/>
          </a:p>
          <a:p>
            <a:pPr eaLnBrk="1" hangingPunct="1">
              <a:lnSpc>
                <a:spcPct val="90000"/>
              </a:lnSpc>
              <a:buFontTx/>
              <a:buNone/>
            </a:pPr>
            <a:r>
              <a:rPr lang="ar-SA" altLang="en-US" sz="3300" b="1" dirty="0"/>
              <a:t>* وقال رسول الله صلى الله عليه وسلم: </a:t>
            </a:r>
            <a:r>
              <a:rPr lang="ar-IQ" altLang="en-US" sz="3300" b="1" dirty="0"/>
              <a:t>((...</a:t>
            </a:r>
            <a:r>
              <a:rPr lang="ar-SA" altLang="en-US" sz="3300" b="1" dirty="0"/>
              <a:t> وكان كل نب</a:t>
            </a:r>
            <a:r>
              <a:rPr lang="ar-IQ" altLang="en-US" sz="3300" b="1" dirty="0"/>
              <a:t>ي</a:t>
            </a:r>
            <a:r>
              <a:rPr lang="ar-SA" altLang="en-US" sz="3300" b="1" dirty="0"/>
              <a:t> ي</a:t>
            </a:r>
            <a:r>
              <a:rPr lang="ar-IQ" altLang="en-US" sz="3300" b="1" dirty="0"/>
              <a:t>ُ</a:t>
            </a:r>
            <a:r>
              <a:rPr lang="ar-SA" altLang="en-US" sz="3300" b="1" dirty="0"/>
              <a:t>بعث إلى قومه خاصة،</a:t>
            </a:r>
            <a:r>
              <a:rPr lang="ar-IQ" altLang="en-US" sz="3300" b="1" dirty="0"/>
              <a:t> </a:t>
            </a:r>
            <a:r>
              <a:rPr lang="ar-SA" altLang="en-US" sz="3300" b="1" dirty="0"/>
              <a:t>وبعثت إلى الناس كافة</a:t>
            </a:r>
            <a:r>
              <a:rPr lang="ar-IQ" altLang="en-US" sz="3300" b="1" dirty="0"/>
              <a:t>))؛</a:t>
            </a:r>
            <a:r>
              <a:rPr lang="ar-SA" altLang="en-US" sz="3300" b="1" dirty="0"/>
              <a:t> </a:t>
            </a:r>
            <a:r>
              <a:rPr lang="ar-IQ" altLang="en-US" sz="3300" b="1" dirty="0"/>
              <a:t>[</a:t>
            </a:r>
            <a:r>
              <a:rPr lang="ar-EG" altLang="en-US" sz="3300" b="1" dirty="0"/>
              <a:t>ا</a:t>
            </a:r>
            <a:r>
              <a:rPr lang="ar-SA" altLang="en-US" sz="3300" b="1" dirty="0"/>
              <a:t>لبخار</a:t>
            </a:r>
            <a:r>
              <a:rPr lang="ar-IQ" altLang="en-US" sz="3300" b="1" dirty="0"/>
              <a:t>ي].</a:t>
            </a:r>
            <a:endParaRPr lang="ar-SA" altLang="en-US" sz="3300" b="1" dirty="0"/>
          </a:p>
          <a:p>
            <a:pPr eaLnBrk="1" hangingPunct="1">
              <a:lnSpc>
                <a:spcPct val="90000"/>
              </a:lnSpc>
              <a:buFontTx/>
              <a:buNone/>
            </a:pPr>
            <a:r>
              <a:rPr lang="ar-SA" altLang="en-US" sz="3300" b="1" dirty="0"/>
              <a:t> ولذلك فالقرآن جاء وافيًا بكل مطالب الحياة الإنسانية.</a:t>
            </a:r>
          </a:p>
          <a:p>
            <a:pPr eaLnBrk="1" hangingPunct="1">
              <a:lnSpc>
                <a:spcPct val="90000"/>
              </a:lnSpc>
              <a:buFontTx/>
              <a:buNone/>
            </a:pPr>
            <a:r>
              <a:rPr lang="ar-SA" altLang="en-US" sz="3300" b="1" dirty="0"/>
              <a:t>* قال تعالى: {مَا فَرَّطْنَا فِي الْكِتَابِ مِنْ شَيْءٍ} [الأنعام: 38]</a:t>
            </a:r>
            <a:r>
              <a:rPr lang="ar-IQ" altLang="en-US" sz="3300" b="1" dirty="0"/>
              <a:t>،</a:t>
            </a:r>
            <a:r>
              <a:rPr lang="ar-SA" altLang="en-US" sz="3300" b="1" dirty="0"/>
              <a:t> والقرآن بتلك الخصائص يعالج المشكلات الإنسانية في شتى مواقف الحياة.</a:t>
            </a:r>
          </a:p>
          <a:p>
            <a:pPr eaLnBrk="1" hangingPunct="1">
              <a:lnSpc>
                <a:spcPct val="90000"/>
              </a:lnSpc>
              <a:buFontTx/>
              <a:buNone/>
            </a:pPr>
            <a:r>
              <a:rPr lang="ar-SA" altLang="en-US" sz="3300" b="1" dirty="0"/>
              <a:t>* قال تعالى: {فَمَنِ اتَّبَعَ هُدَايَ فَلَا يَضِلُّ وَلَا يَشْقَى </a:t>
            </a:r>
            <a:r>
              <a:rPr lang="ar-IQ" altLang="en-US" sz="3300" b="1" dirty="0"/>
              <a:t>*</a:t>
            </a:r>
            <a:r>
              <a:rPr lang="ar-SA" altLang="en-US" sz="3300" b="1" dirty="0"/>
              <a:t> وَمَنْ أَعْرَضَ عَنْ ذِكْرِي فَإِنَّ لَهُ مَعِيشَةً ضَنْكًا وَنَحْشُرُهُ يَوْمَ الْقِيَامَةِ أَعْمَى} [طه: 123، 124].</a:t>
            </a:r>
            <a:endParaRPr lang="en-US" altLang="en-US" sz="3300" b="1" dirty="0"/>
          </a:p>
        </p:txBody>
      </p:sp>
    </p:spTree>
  </p:cSld>
  <p:clrMapOvr>
    <a:masterClrMapping/>
  </p:clrMapOvr>
  <p:transition>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59F9996-7A90-1AC9-719F-D2215AEA5296}"/>
              </a:ext>
            </a:extLst>
          </p:cNvPr>
          <p:cNvSpPr>
            <a:spLocks noGrp="1" noChangeArrowheads="1"/>
          </p:cNvSpPr>
          <p:nvPr>
            <p:ph type="title"/>
          </p:nvPr>
        </p:nvSpPr>
        <p:spPr bwMode="auto">
          <a:xfrm>
            <a:off x="514350" y="485775"/>
            <a:ext cx="92583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a:t>حاجة المعلم لدراسة المناهج:</a:t>
            </a:r>
            <a:endParaRPr lang="en-US" altLang="en-US" b="1"/>
          </a:p>
        </p:txBody>
      </p:sp>
      <p:sp>
        <p:nvSpPr>
          <p:cNvPr id="12291" name="Rectangle 3">
            <a:extLst>
              <a:ext uri="{FF2B5EF4-FFF2-40B4-BE49-F238E27FC236}">
                <a16:creationId xmlns:a16="http://schemas.microsoft.com/office/drawing/2014/main" id="{9A779CF0-5FE6-DA00-E0AD-03FAE8694FDF}"/>
              </a:ext>
            </a:extLst>
          </p:cNvPr>
          <p:cNvSpPr>
            <a:spLocks noGrp="1" noChangeArrowheads="1"/>
          </p:cNvSpPr>
          <p:nvPr>
            <p:ph type="body" idx="1"/>
          </p:nvPr>
        </p:nvSpPr>
        <p:spPr bwMode="auto">
          <a:xfrm>
            <a:off x="514350" y="1998663"/>
            <a:ext cx="9258300" cy="294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sz="3600" b="1"/>
              <a:t>	إن المعلم ليس ناقل</a:t>
            </a:r>
            <a:r>
              <a:rPr lang="ar-EG" altLang="en-US" sz="3600" b="1"/>
              <a:t>ًا</a:t>
            </a:r>
            <a:r>
              <a:rPr lang="ar-SA" altLang="en-US" sz="3600" b="1"/>
              <a:t> للمعرفة، وإنما هو مرب للتلميذ كشخصية إنسانية  كخليفة لله ف</a:t>
            </a:r>
            <a:r>
              <a:rPr lang="ar-EG" altLang="en-US" sz="3600" b="1"/>
              <a:t>ي</a:t>
            </a:r>
            <a:r>
              <a:rPr lang="ar-SA" altLang="en-US" sz="3600" b="1"/>
              <a:t> الأرض  فالمعلم حجر الزاوية ف</a:t>
            </a:r>
            <a:r>
              <a:rPr lang="ar-EG" altLang="en-US" sz="3600" b="1"/>
              <a:t>ي</a:t>
            </a:r>
            <a:r>
              <a:rPr lang="ar-SA" altLang="en-US" sz="3600" b="1"/>
              <a:t> العملية التعليمية، لذلك فهو ف</a:t>
            </a:r>
            <a:r>
              <a:rPr lang="ar-EG" altLang="en-US" sz="3600" b="1"/>
              <a:t>ي</a:t>
            </a:r>
            <a:r>
              <a:rPr lang="ar-SA" altLang="en-US" sz="3600" b="1"/>
              <a:t> حاجة ماسة إلى دراسة المناهج</a:t>
            </a:r>
            <a:r>
              <a:rPr lang="ar-EG" altLang="en-US" sz="3600" b="1"/>
              <a:t>؛</a:t>
            </a:r>
            <a:r>
              <a:rPr lang="ar-SA" altLang="en-US" sz="3600" b="1"/>
              <a:t> حيث يقع على عاتقه العديد من المس</a:t>
            </a:r>
            <a:r>
              <a:rPr lang="ar-EG" altLang="en-US" sz="3600" b="1"/>
              <a:t>ؤ</a:t>
            </a:r>
            <a:r>
              <a:rPr lang="ar-SA" altLang="en-US" sz="3600" b="1"/>
              <a:t>وليات المتعلقة بالمنهج......</a:t>
            </a:r>
            <a:endParaRPr lang="en-US" altLang="en-US" sz="3600" b="1"/>
          </a:p>
        </p:txBody>
      </p:sp>
    </p:spTree>
  </p:cSld>
  <p:clrMapOvr>
    <a:masterClrMapping/>
  </p:clrMapOvr>
  <p:transition>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F0C3141-2518-EDB3-2DD0-798F36A3B0D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a:t>وتشمل السُّنًّة</a:t>
            </a:r>
            <a:r>
              <a:rPr lang="ar-SA" altLang="en-US" b="1" u="sng"/>
              <a:t> </a:t>
            </a:r>
            <a:endParaRPr lang="en-US" altLang="en-US" b="1"/>
          </a:p>
        </p:txBody>
      </p:sp>
      <p:sp>
        <p:nvSpPr>
          <p:cNvPr id="41987" name="Rectangle 3">
            <a:extLst>
              <a:ext uri="{FF2B5EF4-FFF2-40B4-BE49-F238E27FC236}">
                <a16:creationId xmlns:a16="http://schemas.microsoft.com/office/drawing/2014/main" id="{C0B089E2-8BAF-CA72-E7FD-5CF7D740629E}"/>
              </a:ext>
            </a:extLst>
          </p:cNvPr>
          <p:cNvSpPr>
            <a:spLocks noGrp="1" noChangeArrowheads="1"/>
          </p:cNvSpPr>
          <p:nvPr>
            <p:ph type="body" idx="1"/>
          </p:nvPr>
        </p:nvSpPr>
        <p:spPr bwMode="auto">
          <a:xfrm>
            <a:off x="231775" y="1600200"/>
            <a:ext cx="977265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ar-SA" altLang="en-US" sz="3600" b="1"/>
              <a:t>1 – أقوال النب</a:t>
            </a:r>
            <a:r>
              <a:rPr lang="ar-IQ" altLang="en-US" sz="3600" b="1"/>
              <a:t>ي</a:t>
            </a:r>
            <a:r>
              <a:rPr lang="ar-SA" altLang="en-US" sz="3600" b="1"/>
              <a:t> صلى الله عليه وسلم.	</a:t>
            </a:r>
            <a:endParaRPr lang="ar-EG" altLang="en-US" sz="3600" b="1"/>
          </a:p>
          <a:p>
            <a:pPr eaLnBrk="1" hangingPunct="1">
              <a:buFontTx/>
              <a:buNone/>
            </a:pPr>
            <a:r>
              <a:rPr lang="ar-SA" altLang="en-US" sz="3600" b="1"/>
              <a:t>2 – أفعاله.</a:t>
            </a:r>
          </a:p>
          <a:p>
            <a:pPr eaLnBrk="1" hangingPunct="1">
              <a:buFontTx/>
              <a:buNone/>
            </a:pPr>
            <a:r>
              <a:rPr lang="ar-SA" altLang="en-US" sz="3600" b="1"/>
              <a:t>3 – تقريراته.</a:t>
            </a:r>
            <a:endParaRPr lang="ar-EG" altLang="en-US" sz="3600" b="1"/>
          </a:p>
          <a:p>
            <a:pPr eaLnBrk="1" hangingPunct="1">
              <a:buFontTx/>
              <a:buNone/>
            </a:pPr>
            <a:r>
              <a:rPr lang="ar-SA" altLang="en-US" sz="3600" b="1"/>
              <a:t>4 – أوصافه.</a:t>
            </a:r>
            <a:endParaRPr lang="ar-EG" altLang="en-US" sz="3600" b="1"/>
          </a:p>
          <a:p>
            <a:pPr eaLnBrk="1" hangingPunct="1">
              <a:buFontTx/>
              <a:buNone/>
            </a:pPr>
            <a:endParaRPr lang="ar-EG" altLang="en-US" sz="3600" b="1" u="sng"/>
          </a:p>
          <a:p>
            <a:pPr eaLnBrk="1" hangingPunct="1">
              <a:buFontTx/>
              <a:buNone/>
            </a:pPr>
            <a:r>
              <a:rPr lang="ar-SA" altLang="en-US" sz="3600" b="1" u="sng"/>
              <a:t>قال تعالى:</a:t>
            </a:r>
            <a:r>
              <a:rPr lang="ar-IQ" altLang="en-US" sz="3600" b="1" u="sng"/>
              <a:t> </a:t>
            </a:r>
            <a:r>
              <a:rPr lang="ar-SA" altLang="en-US" sz="3600" b="1"/>
              <a:t>{وَمَا آتَاكُمُ الرَّسُولُ فَخُذُوهُ وَمَا نَهَاكُمْ عَنْهُ} [الحشر: 7]</a:t>
            </a:r>
            <a:r>
              <a:rPr lang="ar-IQ" altLang="en-US" sz="3600" b="1"/>
              <a:t>.</a:t>
            </a:r>
            <a:r>
              <a:rPr lang="ar-SA" altLang="en-US" sz="3600" b="1"/>
              <a:t> 	</a:t>
            </a:r>
            <a:endParaRPr lang="en-US" altLang="en-US" sz="3600"/>
          </a:p>
        </p:txBody>
      </p:sp>
    </p:spTree>
  </p:cSld>
  <p:clrMapOvr>
    <a:masterClrMapping/>
  </p:clrMapOvr>
  <p:transition>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3EADAEB-63D0-220B-C4C2-78239F945BA4}"/>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a:t>دور المناهج فيما يخص هدى الل</a:t>
            </a:r>
            <a:r>
              <a:rPr lang="ar-EG" altLang="en-US" b="1"/>
              <a:t>ه</a:t>
            </a:r>
            <a:endParaRPr lang="en-US" altLang="en-US" b="1"/>
          </a:p>
        </p:txBody>
      </p:sp>
      <p:sp>
        <p:nvSpPr>
          <p:cNvPr id="43011" name="Rectangle 3">
            <a:extLst>
              <a:ext uri="{FF2B5EF4-FFF2-40B4-BE49-F238E27FC236}">
                <a16:creationId xmlns:a16="http://schemas.microsoft.com/office/drawing/2014/main" id="{49AB68CE-9201-9477-95F2-068B9D70A13D}"/>
              </a:ext>
            </a:extLst>
          </p:cNvPr>
          <p:cNvSpPr>
            <a:spLocks noGrp="1" noChangeArrowheads="1"/>
          </p:cNvSpPr>
          <p:nvPr>
            <p:ph type="body" idx="1"/>
          </p:nvPr>
        </p:nvSpPr>
        <p:spPr bwMode="auto">
          <a:xfrm>
            <a:off x="708025" y="1412776"/>
            <a:ext cx="8872538"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lnSpc>
                <a:spcPct val="90000"/>
              </a:lnSpc>
              <a:buFontTx/>
              <a:buNone/>
            </a:pPr>
            <a:r>
              <a:rPr lang="ar-EG" altLang="en-US" b="1" dirty="0"/>
              <a:t> </a:t>
            </a:r>
            <a:r>
              <a:rPr lang="ar-SA" altLang="en-US" b="1" dirty="0"/>
              <a:t>التأكيد على معان</a:t>
            </a:r>
            <a:r>
              <a:rPr lang="ar-IQ" altLang="en-US" b="1" dirty="0"/>
              <a:t>ي</a:t>
            </a:r>
            <a:r>
              <a:rPr lang="ar-SA" altLang="en-US" b="1" dirty="0"/>
              <a:t> الربوبية وال</a:t>
            </a:r>
            <a:r>
              <a:rPr lang="ar-IQ" altLang="en-US" b="1" dirty="0"/>
              <a:t>أ</a:t>
            </a:r>
            <a:r>
              <a:rPr lang="ar-SA" altLang="en-US" b="1" dirty="0"/>
              <a:t>لوه</a:t>
            </a:r>
            <a:r>
              <a:rPr lang="ar-IQ" altLang="en-US" b="1" dirty="0"/>
              <a:t>ي</a:t>
            </a:r>
            <a:r>
              <a:rPr lang="ar-SA" altLang="en-US" b="1" dirty="0"/>
              <a:t>ة.</a:t>
            </a:r>
          </a:p>
          <a:p>
            <a:pPr lvl="1" eaLnBrk="1" hangingPunct="1">
              <a:lnSpc>
                <a:spcPct val="90000"/>
              </a:lnSpc>
              <a:buFontTx/>
              <a:buNone/>
            </a:pPr>
            <a:r>
              <a:rPr lang="ar-SA" altLang="en-US" b="1" dirty="0"/>
              <a:t> التعريف بأوجه هدى الله للبشرية وأهميته.</a:t>
            </a:r>
          </a:p>
          <a:p>
            <a:pPr lvl="1" eaLnBrk="1" hangingPunct="1">
              <a:lnSpc>
                <a:spcPct val="90000"/>
              </a:lnSpc>
              <a:buFontTx/>
              <a:buNone/>
            </a:pPr>
            <a:r>
              <a:rPr lang="ar-SA" altLang="en-US" b="1" dirty="0"/>
              <a:t> تعريف التلاميذ بأن المسلمين هم وحدهم الذين يحملون مشعل الهداية للبشرية.</a:t>
            </a:r>
          </a:p>
          <a:p>
            <a:pPr lvl="1" eaLnBrk="1" hangingPunct="1">
              <a:lnSpc>
                <a:spcPct val="90000"/>
              </a:lnSpc>
              <a:buFontTx/>
              <a:buNone/>
            </a:pPr>
            <a:r>
              <a:rPr lang="ar-EG" altLang="en-US" b="1" dirty="0"/>
              <a:t> </a:t>
            </a:r>
            <a:r>
              <a:rPr lang="ar-SA" altLang="en-US" b="1" dirty="0"/>
              <a:t>دراسة العصور الإسلامية الأولى كشاهد على جمال وعظمة هدى </a:t>
            </a:r>
            <a:r>
              <a:rPr lang="ar-IQ" altLang="en-US" b="1" dirty="0"/>
              <a:t>الله</a:t>
            </a:r>
            <a:r>
              <a:rPr lang="ar-SA" altLang="en-US" b="1" dirty="0"/>
              <a:t> بطريقة عملية .</a:t>
            </a:r>
          </a:p>
          <a:p>
            <a:pPr lvl="1" eaLnBrk="1" hangingPunct="1">
              <a:lnSpc>
                <a:spcPct val="90000"/>
              </a:lnSpc>
              <a:buFontTx/>
              <a:buNone/>
            </a:pPr>
            <a:r>
              <a:rPr lang="ar-SA" altLang="en-US" b="1" dirty="0"/>
              <a:t> هدى الله أساس لكل المنطلقات الأخرى في بناء المناهج والابتعاد عن الفلسفات البشرية الأخرى.</a:t>
            </a:r>
          </a:p>
          <a:p>
            <a:pPr lvl="1" eaLnBrk="1" hangingPunct="1">
              <a:lnSpc>
                <a:spcPct val="90000"/>
              </a:lnSpc>
              <a:buFontTx/>
              <a:buNone/>
            </a:pPr>
            <a:r>
              <a:rPr lang="ar-EG" altLang="en-US" b="1" dirty="0"/>
              <a:t> </a:t>
            </a:r>
            <a:r>
              <a:rPr lang="ar-SA" altLang="en-US" b="1" dirty="0"/>
              <a:t>أن تنطلق غاية التربية لتلاميذنا من هدى الله.</a:t>
            </a:r>
          </a:p>
          <a:p>
            <a:pPr lvl="1" eaLnBrk="1" hangingPunct="1">
              <a:lnSpc>
                <a:spcPct val="90000"/>
              </a:lnSpc>
              <a:buFontTx/>
              <a:buNone/>
            </a:pPr>
            <a:r>
              <a:rPr lang="ar-EG" altLang="en-US" b="1" dirty="0"/>
              <a:t> </a:t>
            </a:r>
            <a:r>
              <a:rPr lang="ar-SA" altLang="en-US" b="1" dirty="0"/>
              <a:t>ربط العلوم المختلفة بما جاء في القرآن الكريم وبقدرة الله.</a:t>
            </a:r>
            <a:endParaRPr lang="en-US" altLang="en-US" b="1" dirty="0"/>
          </a:p>
        </p:txBody>
      </p:sp>
    </p:spTree>
  </p:cSld>
  <p:clrMapOvr>
    <a:masterClrMapping/>
  </p:clrMapOvr>
  <p:transition>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669F802-B33E-C0E0-FF84-EC2EAEC3AC89}"/>
              </a:ext>
            </a:extLst>
          </p:cNvPr>
          <p:cNvSpPr>
            <a:spLocks noGrp="1" noChangeArrowheads="1"/>
          </p:cNvSpPr>
          <p:nvPr>
            <p:ph type="title"/>
          </p:nvPr>
        </p:nvSpPr>
        <p:spPr bwMode="auto">
          <a:xfrm>
            <a:off x="514350" y="115888"/>
            <a:ext cx="92583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sz="7200" b="1"/>
              <a:t>الخلاصة</a:t>
            </a:r>
            <a:endParaRPr lang="en-US" altLang="en-US" sz="7200" b="1"/>
          </a:p>
        </p:txBody>
      </p:sp>
      <p:sp>
        <p:nvSpPr>
          <p:cNvPr id="36867" name="Rectangle 3">
            <a:extLst>
              <a:ext uri="{FF2B5EF4-FFF2-40B4-BE49-F238E27FC236}">
                <a16:creationId xmlns:a16="http://schemas.microsoft.com/office/drawing/2014/main" id="{B5A4CE7F-F096-C4A1-0C24-98CD638B76AA}"/>
              </a:ext>
            </a:extLst>
          </p:cNvPr>
          <p:cNvSpPr>
            <a:spLocks noGrp="1" noChangeArrowheads="1"/>
          </p:cNvSpPr>
          <p:nvPr>
            <p:ph type="body" idx="1"/>
          </p:nvPr>
        </p:nvSpPr>
        <p:spPr>
          <a:xfrm>
            <a:off x="514350" y="1196975"/>
            <a:ext cx="9258300" cy="5327650"/>
          </a:xfrm>
        </p:spPr>
        <p:txBody>
          <a:bodyPr/>
          <a:lstStyle/>
          <a:p>
            <a:pPr eaLnBrk="1" hangingPunct="1">
              <a:lnSpc>
                <a:spcPct val="80000"/>
              </a:lnSpc>
              <a:buFontTx/>
              <a:buNone/>
              <a:defRPr/>
            </a:pPr>
            <a:r>
              <a:rPr lang="ar-EG" altLang="en-US" sz="2800" b="1" dirty="0"/>
              <a:t>1 – </a:t>
            </a:r>
            <a:r>
              <a:rPr lang="ar-SA" altLang="en-US" sz="2800" b="1" dirty="0"/>
              <a:t>هدى الله هو الأساس الأول في بناء المناهج</a:t>
            </a:r>
            <a:r>
              <a:rPr lang="ar-IQ" altLang="en-US" sz="2800" b="1" dirty="0"/>
              <a:t>؛</a:t>
            </a:r>
            <a:r>
              <a:rPr lang="ar-SA" altLang="en-US" sz="2800" b="1" dirty="0"/>
              <a:t> بل هو أساس الأسس كلها.</a:t>
            </a:r>
          </a:p>
          <a:p>
            <a:pPr eaLnBrk="1" hangingPunct="1">
              <a:lnSpc>
                <a:spcPct val="80000"/>
              </a:lnSpc>
              <a:buFontTx/>
              <a:buNone/>
              <a:defRPr/>
            </a:pPr>
            <a:r>
              <a:rPr lang="ar-SA" altLang="en-US" sz="2800" b="1" dirty="0"/>
              <a:t>2</a:t>
            </a:r>
            <a:r>
              <a:rPr lang="ar-EG" altLang="en-US" sz="2800" b="1" dirty="0"/>
              <a:t> – </a:t>
            </a:r>
            <a:r>
              <a:rPr lang="ar-SA" altLang="en-US" sz="2800" b="1" dirty="0"/>
              <a:t>ه</a:t>
            </a:r>
            <a:r>
              <a:rPr lang="ar-IQ" altLang="en-US" sz="2800" b="1" dirty="0" err="1"/>
              <a:t>دى</a:t>
            </a:r>
            <a:r>
              <a:rPr lang="ar-SA" altLang="en-US" sz="2800" b="1" dirty="0"/>
              <a:t> الله مصدران هما: </a:t>
            </a:r>
          </a:p>
          <a:p>
            <a:pPr eaLnBrk="1" hangingPunct="1">
              <a:lnSpc>
                <a:spcPct val="80000"/>
              </a:lnSpc>
              <a:buFontTx/>
              <a:buNone/>
              <a:defRPr/>
            </a:pPr>
            <a:r>
              <a:rPr lang="ar-SA" altLang="en-US" sz="2800" b="1" dirty="0">
                <a:solidFill>
                  <a:srgbClr val="FF00FF"/>
                </a:solidFill>
                <a:effectLst>
                  <a:outerShdw blurRad="38100" dist="38100" dir="2700000" algn="tl">
                    <a:srgbClr val="C0C0C0"/>
                  </a:outerShdw>
                </a:effectLst>
              </a:rPr>
              <a:t>	أول</a:t>
            </a:r>
            <a:r>
              <a:rPr lang="ar-IQ" altLang="en-US" sz="2800" b="1" dirty="0">
                <a:solidFill>
                  <a:srgbClr val="FF00FF"/>
                </a:solidFill>
                <a:effectLst>
                  <a:outerShdw blurRad="38100" dist="38100" dir="2700000" algn="tl">
                    <a:srgbClr val="C0C0C0"/>
                  </a:outerShdw>
                </a:effectLst>
              </a:rPr>
              <a:t>ً</a:t>
            </a:r>
            <a:r>
              <a:rPr lang="ar-SA" altLang="en-US" sz="2800" b="1" dirty="0">
                <a:solidFill>
                  <a:srgbClr val="FF00FF"/>
                </a:solidFill>
                <a:effectLst>
                  <a:outerShdw blurRad="38100" dist="38100" dir="2700000" algn="tl">
                    <a:srgbClr val="C0C0C0"/>
                  </a:outerShdw>
                </a:effectLst>
              </a:rPr>
              <a:t>ا: القرآن الكريم</a:t>
            </a:r>
            <a:r>
              <a:rPr lang="ar-IQ" altLang="en-US" sz="2800" b="1" dirty="0">
                <a:solidFill>
                  <a:srgbClr val="FF00FF"/>
                </a:solidFill>
                <a:effectLst>
                  <a:outerShdw blurRad="38100" dist="38100" dir="2700000" algn="tl">
                    <a:srgbClr val="C0C0C0"/>
                  </a:outerShdw>
                </a:effectLst>
              </a:rPr>
              <a:t>.</a:t>
            </a:r>
            <a:r>
              <a:rPr lang="ar-SA" altLang="en-US" sz="2800" b="1" dirty="0">
                <a:solidFill>
                  <a:srgbClr val="FF00FF"/>
                </a:solidFill>
                <a:effectLst>
                  <a:outerShdw blurRad="38100" dist="38100" dir="2700000" algn="tl">
                    <a:srgbClr val="C0C0C0"/>
                  </a:outerShdw>
                </a:effectLst>
              </a:rPr>
              <a:t> 	</a:t>
            </a:r>
            <a:r>
              <a:rPr lang="ar-EG" altLang="en-US" sz="2800" b="1" dirty="0">
                <a:solidFill>
                  <a:srgbClr val="FF00FF"/>
                </a:solidFill>
                <a:effectLst>
                  <a:outerShdw blurRad="38100" dist="38100" dir="2700000" algn="tl">
                    <a:srgbClr val="C0C0C0"/>
                  </a:outerShdw>
                </a:effectLst>
              </a:rPr>
              <a:t>			</a:t>
            </a:r>
            <a:r>
              <a:rPr lang="ar-SA" altLang="en-US" sz="2800" b="1" dirty="0">
                <a:solidFill>
                  <a:srgbClr val="FF00FF"/>
                </a:solidFill>
                <a:effectLst>
                  <a:outerShdw blurRad="38100" dist="38100" dir="2700000" algn="tl">
                    <a:srgbClr val="C0C0C0"/>
                  </a:outerShdw>
                </a:effectLst>
              </a:rPr>
              <a:t>ثاني</a:t>
            </a:r>
            <a:r>
              <a:rPr lang="ar-IQ" altLang="en-US" sz="2800" b="1" dirty="0">
                <a:solidFill>
                  <a:srgbClr val="FF00FF"/>
                </a:solidFill>
                <a:effectLst>
                  <a:outerShdw blurRad="38100" dist="38100" dir="2700000" algn="tl">
                    <a:srgbClr val="C0C0C0"/>
                  </a:outerShdw>
                </a:effectLst>
              </a:rPr>
              <a:t>ً</a:t>
            </a:r>
            <a:r>
              <a:rPr lang="ar-SA" altLang="en-US" sz="2800" b="1" dirty="0">
                <a:solidFill>
                  <a:srgbClr val="FF00FF"/>
                </a:solidFill>
                <a:effectLst>
                  <a:outerShdw blurRad="38100" dist="38100" dir="2700000" algn="tl">
                    <a:srgbClr val="C0C0C0"/>
                  </a:outerShdw>
                </a:effectLst>
              </a:rPr>
              <a:t>ا: السنة المشرفة</a:t>
            </a:r>
            <a:r>
              <a:rPr lang="ar-IQ" altLang="en-US" sz="2800" b="1" dirty="0">
                <a:solidFill>
                  <a:srgbClr val="FF00FF"/>
                </a:solidFill>
                <a:effectLst>
                  <a:outerShdw blurRad="38100" dist="38100" dir="2700000" algn="tl">
                    <a:srgbClr val="C0C0C0"/>
                  </a:outerShdw>
                </a:effectLst>
              </a:rPr>
              <a:t>.</a:t>
            </a:r>
            <a:endParaRPr lang="ar-SA" altLang="en-US" sz="2800" b="1" dirty="0">
              <a:solidFill>
                <a:srgbClr val="FF00FF"/>
              </a:solidFill>
              <a:effectLst>
                <a:outerShdw blurRad="38100" dist="38100" dir="2700000" algn="tl">
                  <a:srgbClr val="C0C0C0"/>
                </a:outerShdw>
              </a:effectLst>
            </a:endParaRPr>
          </a:p>
          <a:p>
            <a:pPr eaLnBrk="1" hangingPunct="1">
              <a:lnSpc>
                <a:spcPct val="80000"/>
              </a:lnSpc>
              <a:buFontTx/>
              <a:buNone/>
              <a:defRPr/>
            </a:pPr>
            <a:r>
              <a:rPr lang="ar-SA" altLang="en-US" sz="2800" b="1" dirty="0"/>
              <a:t>3</a:t>
            </a:r>
            <a:r>
              <a:rPr lang="ar-EG" altLang="en-US" sz="2800" b="1" dirty="0"/>
              <a:t> – </a:t>
            </a:r>
            <a:r>
              <a:rPr lang="ar-SA" altLang="en-US" sz="2800" b="1" dirty="0"/>
              <a:t>القرآن الكريم: المصدر الأول لهدى الله: </a:t>
            </a:r>
          </a:p>
          <a:p>
            <a:pPr eaLnBrk="1" hangingPunct="1">
              <a:lnSpc>
                <a:spcPct val="80000"/>
              </a:lnSpc>
              <a:buFontTx/>
              <a:buNone/>
              <a:defRPr/>
            </a:pPr>
            <a:r>
              <a:rPr lang="ar-SA" altLang="en-US" sz="2800" b="1" dirty="0"/>
              <a:t>	 رسالة إلى كل الإنسانية.</a:t>
            </a:r>
          </a:p>
          <a:p>
            <a:pPr eaLnBrk="1" hangingPunct="1">
              <a:lnSpc>
                <a:spcPct val="80000"/>
              </a:lnSpc>
              <a:buFontTx/>
              <a:buNone/>
              <a:defRPr/>
            </a:pPr>
            <a:r>
              <a:rPr lang="ar-SA" altLang="en-US" sz="2800" b="1" dirty="0"/>
              <a:t>	 جاء وافي</a:t>
            </a:r>
            <a:r>
              <a:rPr lang="ar-IQ" altLang="en-US" sz="2800" b="1" dirty="0"/>
              <a:t>ً</a:t>
            </a:r>
            <a:r>
              <a:rPr lang="ar-SA" altLang="en-US" sz="2800" b="1" dirty="0"/>
              <a:t>ا بحاجات الحياة ومطالبها.</a:t>
            </a:r>
          </a:p>
          <a:p>
            <a:pPr eaLnBrk="1" hangingPunct="1">
              <a:lnSpc>
                <a:spcPct val="80000"/>
              </a:lnSpc>
              <a:buFontTx/>
              <a:buNone/>
              <a:defRPr/>
            </a:pPr>
            <a:r>
              <a:rPr lang="ar-SA" altLang="en-US" sz="2800" b="1" dirty="0"/>
              <a:t>	 فيه علاج لكل مشكلات الحياة الإنسانية.</a:t>
            </a:r>
          </a:p>
          <a:p>
            <a:pPr eaLnBrk="1" hangingPunct="1">
              <a:lnSpc>
                <a:spcPct val="80000"/>
              </a:lnSpc>
              <a:buFontTx/>
              <a:buNone/>
              <a:defRPr/>
            </a:pPr>
            <a:r>
              <a:rPr lang="ar-SA" altLang="en-US" sz="2800" b="1" dirty="0"/>
              <a:t>4</a:t>
            </a:r>
            <a:r>
              <a:rPr lang="ar-EG" altLang="en-US" sz="2800" b="1" dirty="0"/>
              <a:t> – </a:t>
            </a:r>
            <a:r>
              <a:rPr lang="ar-SA" altLang="en-US" sz="2800" b="1" dirty="0"/>
              <a:t>السنة النبوية المشرفة: </a:t>
            </a:r>
          </a:p>
          <a:p>
            <a:pPr eaLnBrk="1" hangingPunct="1">
              <a:lnSpc>
                <a:spcPct val="80000"/>
              </a:lnSpc>
              <a:buFontTx/>
              <a:buNone/>
              <a:defRPr/>
            </a:pPr>
            <a:r>
              <a:rPr lang="ar-SA" altLang="en-US" sz="2800" b="1" dirty="0"/>
              <a:t>	 تشمل أقوال </a:t>
            </a:r>
            <a:r>
              <a:rPr lang="ar-SA" altLang="en-US" sz="2800" b="1" dirty="0" err="1"/>
              <a:t>النب</a:t>
            </a:r>
            <a:r>
              <a:rPr lang="ar-IQ" altLang="en-US" sz="2800" b="1" dirty="0"/>
              <a:t>ي</a:t>
            </a:r>
            <a:r>
              <a:rPr lang="ar-SA" altLang="en-US" sz="2800" b="1" dirty="0"/>
              <a:t> صلى الله عليه وسلم وأفعاله وتقريرا ته وأوصافه.</a:t>
            </a:r>
          </a:p>
          <a:p>
            <a:pPr eaLnBrk="1" hangingPunct="1">
              <a:lnSpc>
                <a:spcPct val="80000"/>
              </a:lnSpc>
              <a:buFontTx/>
              <a:buNone/>
              <a:defRPr/>
            </a:pPr>
            <a:r>
              <a:rPr lang="ar-SA" altLang="en-US" sz="2800" b="1" dirty="0"/>
              <a:t>	 طاعة الرسول صلى الله عليه وسلم من طاعة الله عز وجل.</a:t>
            </a:r>
          </a:p>
          <a:p>
            <a:pPr eaLnBrk="1" hangingPunct="1">
              <a:lnSpc>
                <a:spcPct val="80000"/>
              </a:lnSpc>
              <a:buFontTx/>
              <a:buNone/>
              <a:defRPr/>
            </a:pPr>
            <a:r>
              <a:rPr lang="ar-SA" altLang="en-US" sz="2800" b="1" dirty="0"/>
              <a:t>5</a:t>
            </a:r>
            <a:r>
              <a:rPr lang="ar-EG" altLang="en-US" sz="2800" b="1" dirty="0"/>
              <a:t> – </a:t>
            </a:r>
            <a:r>
              <a:rPr lang="ar-SA" altLang="en-US" sz="2800" b="1" dirty="0"/>
              <a:t>يجب أن يكون للمناهج دور فيما يخص هدى الله.</a:t>
            </a:r>
            <a:endParaRPr lang="en-US" altLang="en-US" sz="2800"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afterEffect">
                                  <p:stCondLst>
                                    <p:cond delay="1500"/>
                                  </p:stCondLst>
                                  <p:iterate type="lt">
                                    <p:tmPct val="10000"/>
                                  </p:iterate>
                                  <p:childTnLst>
                                    <p:set>
                                      <p:cBhvr>
                                        <p:cTn id="6" dur="1" fill="hold">
                                          <p:stCondLst>
                                            <p:cond delay="0"/>
                                          </p:stCondLst>
                                        </p:cTn>
                                        <p:tgtEl>
                                          <p:spTgt spid="36866"/>
                                        </p:tgtEl>
                                        <p:attrNameLst>
                                          <p:attrName>style.visibility</p:attrName>
                                        </p:attrNameLst>
                                      </p:cBhvr>
                                      <p:to>
                                        <p:strVal val="visible"/>
                                      </p:to>
                                    </p:set>
                                    <p:animEffect transition="in" filter="fade">
                                      <p:cBhvr>
                                        <p:cTn id="7" dur="3000"/>
                                        <p:tgtEl>
                                          <p:spTgt spid="36866"/>
                                        </p:tgtEl>
                                      </p:cBhvr>
                                    </p:animEffect>
                                    <p:anim calcmode="lin" valueType="num">
                                      <p:cBhvr>
                                        <p:cTn id="8" dur="3000" fill="hold"/>
                                        <p:tgtEl>
                                          <p:spTgt spid="36866"/>
                                        </p:tgtEl>
                                        <p:attrNameLst>
                                          <p:attrName>ppt_x</p:attrName>
                                        </p:attrNameLst>
                                      </p:cBhvr>
                                      <p:tavLst>
                                        <p:tav tm="0">
                                          <p:val>
                                            <p:strVal val="#ppt_x-.1"/>
                                          </p:val>
                                        </p:tav>
                                        <p:tav tm="100000">
                                          <p:val>
                                            <p:strVal val="#ppt_x"/>
                                          </p:val>
                                        </p:tav>
                                      </p:tavLst>
                                    </p:anim>
                                    <p:anim calcmode="lin" valueType="num">
                                      <p:cBhvr>
                                        <p:cTn id="9" dur="3000" fill="hold"/>
                                        <p:tgtEl>
                                          <p:spTgt spid="36866"/>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6300"/>
                            </p:stCondLst>
                            <p:childTnLst>
                              <p:par>
                                <p:cTn id="11" presetID="16" presetClass="entr" presetSubtype="26" fill="hold" nodeType="afterEffect">
                                  <p:stCondLst>
                                    <p:cond delay="0"/>
                                  </p:stCondLst>
                                  <p:childTnLst>
                                    <p:set>
                                      <p:cBhvr>
                                        <p:cTn id="12" dur="1" fill="hold">
                                          <p:stCondLst>
                                            <p:cond delay="0"/>
                                          </p:stCondLst>
                                        </p:cTn>
                                        <p:tgtEl>
                                          <p:spTgt spid="36867">
                                            <p:txEl>
                                              <p:pRg st="0" end="0"/>
                                            </p:txEl>
                                          </p:spTgt>
                                        </p:tgtEl>
                                        <p:attrNameLst>
                                          <p:attrName>style.visibility</p:attrName>
                                        </p:attrNameLst>
                                      </p:cBhvr>
                                      <p:to>
                                        <p:strVal val="visible"/>
                                      </p:to>
                                    </p:set>
                                    <p:animEffect transition="in" filter="barn(inHorizontal)">
                                      <p:cBhvr>
                                        <p:cTn id="13" dur="500"/>
                                        <p:tgtEl>
                                          <p:spTgt spid="36867">
                                            <p:txEl>
                                              <p:pRg st="0" end="0"/>
                                            </p:txEl>
                                          </p:spTgt>
                                        </p:tgtEl>
                                      </p:cBhvr>
                                    </p:animEffect>
                                  </p:childTnLst>
                                </p:cTn>
                              </p:par>
                            </p:childTnLst>
                          </p:cTn>
                        </p:par>
                        <p:par>
                          <p:cTn id="14" fill="hold" nodeType="afterGroup">
                            <p:stCondLst>
                              <p:cond delay="6800"/>
                            </p:stCondLst>
                            <p:childTnLst>
                              <p:par>
                                <p:cTn id="15" presetID="16" presetClass="entr" presetSubtype="26" fill="hold" nodeType="afterEffect">
                                  <p:stCondLst>
                                    <p:cond delay="0"/>
                                  </p:stCondLst>
                                  <p:childTnLst>
                                    <p:set>
                                      <p:cBhvr>
                                        <p:cTn id="16" dur="1" fill="hold">
                                          <p:stCondLst>
                                            <p:cond delay="0"/>
                                          </p:stCondLst>
                                        </p:cTn>
                                        <p:tgtEl>
                                          <p:spTgt spid="36867">
                                            <p:txEl>
                                              <p:pRg st="1" end="1"/>
                                            </p:txEl>
                                          </p:spTgt>
                                        </p:tgtEl>
                                        <p:attrNameLst>
                                          <p:attrName>style.visibility</p:attrName>
                                        </p:attrNameLst>
                                      </p:cBhvr>
                                      <p:to>
                                        <p:strVal val="visible"/>
                                      </p:to>
                                    </p:set>
                                    <p:animEffect transition="in" filter="barn(inHorizontal)">
                                      <p:cBhvr>
                                        <p:cTn id="17" dur="500"/>
                                        <p:tgtEl>
                                          <p:spTgt spid="36867">
                                            <p:txEl>
                                              <p:pRg st="1" end="1"/>
                                            </p:txEl>
                                          </p:spTgt>
                                        </p:tgtEl>
                                      </p:cBhvr>
                                    </p:animEffect>
                                  </p:childTnLst>
                                </p:cTn>
                              </p:par>
                            </p:childTnLst>
                          </p:cTn>
                        </p:par>
                        <p:par>
                          <p:cTn id="18" fill="hold" nodeType="afterGroup">
                            <p:stCondLst>
                              <p:cond delay="7300"/>
                            </p:stCondLst>
                            <p:childTnLst>
                              <p:par>
                                <p:cTn id="19" presetID="16" presetClass="entr" presetSubtype="26" fill="hold" nodeType="afterEffect">
                                  <p:stCondLst>
                                    <p:cond delay="0"/>
                                  </p:stCondLst>
                                  <p:childTnLst>
                                    <p:set>
                                      <p:cBhvr>
                                        <p:cTn id="20" dur="1" fill="hold">
                                          <p:stCondLst>
                                            <p:cond delay="0"/>
                                          </p:stCondLst>
                                        </p:cTn>
                                        <p:tgtEl>
                                          <p:spTgt spid="36867">
                                            <p:txEl>
                                              <p:pRg st="2" end="2"/>
                                            </p:txEl>
                                          </p:spTgt>
                                        </p:tgtEl>
                                        <p:attrNameLst>
                                          <p:attrName>style.visibility</p:attrName>
                                        </p:attrNameLst>
                                      </p:cBhvr>
                                      <p:to>
                                        <p:strVal val="visible"/>
                                      </p:to>
                                    </p:set>
                                    <p:animEffect transition="in" filter="barn(inHorizontal)">
                                      <p:cBhvr>
                                        <p:cTn id="21" dur="500"/>
                                        <p:tgtEl>
                                          <p:spTgt spid="36867">
                                            <p:txEl>
                                              <p:pRg st="2" end="2"/>
                                            </p:txEl>
                                          </p:spTgt>
                                        </p:tgtEl>
                                      </p:cBhvr>
                                    </p:animEffect>
                                  </p:childTnLst>
                                </p:cTn>
                              </p:par>
                            </p:childTnLst>
                          </p:cTn>
                        </p:par>
                        <p:par>
                          <p:cTn id="22" fill="hold" nodeType="afterGroup">
                            <p:stCondLst>
                              <p:cond delay="7800"/>
                            </p:stCondLst>
                            <p:childTnLst>
                              <p:par>
                                <p:cTn id="23" presetID="16" presetClass="entr" presetSubtype="26" fill="hold" nodeType="after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Effect transition="in" filter="barn(inHorizontal)">
                                      <p:cBhvr>
                                        <p:cTn id="25" dur="500"/>
                                        <p:tgtEl>
                                          <p:spTgt spid="36867">
                                            <p:txEl>
                                              <p:pRg st="3" end="3"/>
                                            </p:txEl>
                                          </p:spTgt>
                                        </p:tgtEl>
                                      </p:cBhvr>
                                    </p:animEffect>
                                  </p:childTnLst>
                                </p:cTn>
                              </p:par>
                            </p:childTnLst>
                          </p:cTn>
                        </p:par>
                        <p:par>
                          <p:cTn id="26" fill="hold" nodeType="afterGroup">
                            <p:stCondLst>
                              <p:cond delay="8300"/>
                            </p:stCondLst>
                            <p:childTnLst>
                              <p:par>
                                <p:cTn id="27" presetID="16" presetClass="entr" presetSubtype="26" fill="hold" nodeType="afterEffect">
                                  <p:stCondLst>
                                    <p:cond delay="0"/>
                                  </p:stCondLst>
                                  <p:childTnLst>
                                    <p:set>
                                      <p:cBhvr>
                                        <p:cTn id="28" dur="1" fill="hold">
                                          <p:stCondLst>
                                            <p:cond delay="0"/>
                                          </p:stCondLst>
                                        </p:cTn>
                                        <p:tgtEl>
                                          <p:spTgt spid="36867">
                                            <p:txEl>
                                              <p:pRg st="4" end="4"/>
                                            </p:txEl>
                                          </p:spTgt>
                                        </p:tgtEl>
                                        <p:attrNameLst>
                                          <p:attrName>style.visibility</p:attrName>
                                        </p:attrNameLst>
                                      </p:cBhvr>
                                      <p:to>
                                        <p:strVal val="visible"/>
                                      </p:to>
                                    </p:set>
                                    <p:animEffect transition="in" filter="barn(inHorizontal)">
                                      <p:cBhvr>
                                        <p:cTn id="29" dur="500"/>
                                        <p:tgtEl>
                                          <p:spTgt spid="36867">
                                            <p:txEl>
                                              <p:pRg st="4" end="4"/>
                                            </p:txEl>
                                          </p:spTgt>
                                        </p:tgtEl>
                                      </p:cBhvr>
                                    </p:animEffect>
                                  </p:childTnLst>
                                </p:cTn>
                              </p:par>
                            </p:childTnLst>
                          </p:cTn>
                        </p:par>
                        <p:par>
                          <p:cTn id="30" fill="hold" nodeType="afterGroup">
                            <p:stCondLst>
                              <p:cond delay="8800"/>
                            </p:stCondLst>
                            <p:childTnLst>
                              <p:par>
                                <p:cTn id="31" presetID="16" presetClass="entr" presetSubtype="26" fill="hold" nodeType="afterEffect">
                                  <p:stCondLst>
                                    <p:cond delay="0"/>
                                  </p:stCondLst>
                                  <p:childTnLst>
                                    <p:set>
                                      <p:cBhvr>
                                        <p:cTn id="32" dur="1" fill="hold">
                                          <p:stCondLst>
                                            <p:cond delay="0"/>
                                          </p:stCondLst>
                                        </p:cTn>
                                        <p:tgtEl>
                                          <p:spTgt spid="36867">
                                            <p:txEl>
                                              <p:pRg st="5" end="5"/>
                                            </p:txEl>
                                          </p:spTgt>
                                        </p:tgtEl>
                                        <p:attrNameLst>
                                          <p:attrName>style.visibility</p:attrName>
                                        </p:attrNameLst>
                                      </p:cBhvr>
                                      <p:to>
                                        <p:strVal val="visible"/>
                                      </p:to>
                                    </p:set>
                                    <p:animEffect transition="in" filter="barn(inHorizontal)">
                                      <p:cBhvr>
                                        <p:cTn id="33" dur="500"/>
                                        <p:tgtEl>
                                          <p:spTgt spid="36867">
                                            <p:txEl>
                                              <p:pRg st="5" end="5"/>
                                            </p:txEl>
                                          </p:spTgt>
                                        </p:tgtEl>
                                      </p:cBhvr>
                                    </p:animEffect>
                                  </p:childTnLst>
                                </p:cTn>
                              </p:par>
                            </p:childTnLst>
                          </p:cTn>
                        </p:par>
                        <p:par>
                          <p:cTn id="34" fill="hold" nodeType="afterGroup">
                            <p:stCondLst>
                              <p:cond delay="9300"/>
                            </p:stCondLst>
                            <p:childTnLst>
                              <p:par>
                                <p:cTn id="35" presetID="16" presetClass="entr" presetSubtype="26" fill="hold" nodeType="afterEffect">
                                  <p:stCondLst>
                                    <p:cond delay="0"/>
                                  </p:stCondLst>
                                  <p:childTnLst>
                                    <p:set>
                                      <p:cBhvr>
                                        <p:cTn id="36" dur="1" fill="hold">
                                          <p:stCondLst>
                                            <p:cond delay="0"/>
                                          </p:stCondLst>
                                        </p:cTn>
                                        <p:tgtEl>
                                          <p:spTgt spid="36867">
                                            <p:txEl>
                                              <p:pRg st="6" end="6"/>
                                            </p:txEl>
                                          </p:spTgt>
                                        </p:tgtEl>
                                        <p:attrNameLst>
                                          <p:attrName>style.visibility</p:attrName>
                                        </p:attrNameLst>
                                      </p:cBhvr>
                                      <p:to>
                                        <p:strVal val="visible"/>
                                      </p:to>
                                    </p:set>
                                    <p:animEffect transition="in" filter="barn(inHorizontal)">
                                      <p:cBhvr>
                                        <p:cTn id="37" dur="500"/>
                                        <p:tgtEl>
                                          <p:spTgt spid="36867">
                                            <p:txEl>
                                              <p:pRg st="6" end="6"/>
                                            </p:txEl>
                                          </p:spTgt>
                                        </p:tgtEl>
                                      </p:cBhvr>
                                    </p:animEffect>
                                  </p:childTnLst>
                                </p:cTn>
                              </p:par>
                            </p:childTnLst>
                          </p:cTn>
                        </p:par>
                        <p:par>
                          <p:cTn id="38" fill="hold" nodeType="afterGroup">
                            <p:stCondLst>
                              <p:cond delay="9800"/>
                            </p:stCondLst>
                            <p:childTnLst>
                              <p:par>
                                <p:cTn id="39" presetID="16" presetClass="entr" presetSubtype="26" fill="hold" nodeType="afterEffect">
                                  <p:stCondLst>
                                    <p:cond delay="0"/>
                                  </p:stCondLst>
                                  <p:childTnLst>
                                    <p:set>
                                      <p:cBhvr>
                                        <p:cTn id="40" dur="1" fill="hold">
                                          <p:stCondLst>
                                            <p:cond delay="0"/>
                                          </p:stCondLst>
                                        </p:cTn>
                                        <p:tgtEl>
                                          <p:spTgt spid="36867">
                                            <p:txEl>
                                              <p:pRg st="7" end="7"/>
                                            </p:txEl>
                                          </p:spTgt>
                                        </p:tgtEl>
                                        <p:attrNameLst>
                                          <p:attrName>style.visibility</p:attrName>
                                        </p:attrNameLst>
                                      </p:cBhvr>
                                      <p:to>
                                        <p:strVal val="visible"/>
                                      </p:to>
                                    </p:set>
                                    <p:animEffect transition="in" filter="barn(inHorizontal)">
                                      <p:cBhvr>
                                        <p:cTn id="41" dur="500"/>
                                        <p:tgtEl>
                                          <p:spTgt spid="36867">
                                            <p:txEl>
                                              <p:pRg st="7" end="7"/>
                                            </p:txEl>
                                          </p:spTgt>
                                        </p:tgtEl>
                                      </p:cBhvr>
                                    </p:animEffect>
                                  </p:childTnLst>
                                </p:cTn>
                              </p:par>
                            </p:childTnLst>
                          </p:cTn>
                        </p:par>
                        <p:par>
                          <p:cTn id="42" fill="hold" nodeType="afterGroup">
                            <p:stCondLst>
                              <p:cond delay="10300"/>
                            </p:stCondLst>
                            <p:childTnLst>
                              <p:par>
                                <p:cTn id="43" presetID="16" presetClass="entr" presetSubtype="26" fill="hold" nodeType="afterEffect">
                                  <p:stCondLst>
                                    <p:cond delay="0"/>
                                  </p:stCondLst>
                                  <p:childTnLst>
                                    <p:set>
                                      <p:cBhvr>
                                        <p:cTn id="44" dur="1" fill="hold">
                                          <p:stCondLst>
                                            <p:cond delay="0"/>
                                          </p:stCondLst>
                                        </p:cTn>
                                        <p:tgtEl>
                                          <p:spTgt spid="36867">
                                            <p:txEl>
                                              <p:pRg st="8" end="8"/>
                                            </p:txEl>
                                          </p:spTgt>
                                        </p:tgtEl>
                                        <p:attrNameLst>
                                          <p:attrName>style.visibility</p:attrName>
                                        </p:attrNameLst>
                                      </p:cBhvr>
                                      <p:to>
                                        <p:strVal val="visible"/>
                                      </p:to>
                                    </p:set>
                                    <p:animEffect transition="in" filter="barn(inHorizontal)">
                                      <p:cBhvr>
                                        <p:cTn id="45" dur="500"/>
                                        <p:tgtEl>
                                          <p:spTgt spid="36867">
                                            <p:txEl>
                                              <p:pRg st="8" end="8"/>
                                            </p:txEl>
                                          </p:spTgt>
                                        </p:tgtEl>
                                      </p:cBhvr>
                                    </p:animEffect>
                                  </p:childTnLst>
                                </p:cTn>
                              </p:par>
                            </p:childTnLst>
                          </p:cTn>
                        </p:par>
                        <p:par>
                          <p:cTn id="46" fill="hold" nodeType="afterGroup">
                            <p:stCondLst>
                              <p:cond delay="10800"/>
                            </p:stCondLst>
                            <p:childTnLst>
                              <p:par>
                                <p:cTn id="47" presetID="16" presetClass="entr" presetSubtype="26" fill="hold" nodeType="afterEffect">
                                  <p:stCondLst>
                                    <p:cond delay="0"/>
                                  </p:stCondLst>
                                  <p:childTnLst>
                                    <p:set>
                                      <p:cBhvr>
                                        <p:cTn id="48" dur="1" fill="hold">
                                          <p:stCondLst>
                                            <p:cond delay="0"/>
                                          </p:stCondLst>
                                        </p:cTn>
                                        <p:tgtEl>
                                          <p:spTgt spid="36867">
                                            <p:txEl>
                                              <p:pRg st="9" end="9"/>
                                            </p:txEl>
                                          </p:spTgt>
                                        </p:tgtEl>
                                        <p:attrNameLst>
                                          <p:attrName>style.visibility</p:attrName>
                                        </p:attrNameLst>
                                      </p:cBhvr>
                                      <p:to>
                                        <p:strVal val="visible"/>
                                      </p:to>
                                    </p:set>
                                    <p:animEffect transition="in" filter="barn(inHorizontal)">
                                      <p:cBhvr>
                                        <p:cTn id="49" dur="500"/>
                                        <p:tgtEl>
                                          <p:spTgt spid="36867">
                                            <p:txEl>
                                              <p:pRg st="9" end="9"/>
                                            </p:txEl>
                                          </p:spTgt>
                                        </p:tgtEl>
                                      </p:cBhvr>
                                    </p:animEffect>
                                  </p:childTnLst>
                                </p:cTn>
                              </p:par>
                            </p:childTnLst>
                          </p:cTn>
                        </p:par>
                        <p:par>
                          <p:cTn id="50" fill="hold" nodeType="afterGroup">
                            <p:stCondLst>
                              <p:cond delay="11300"/>
                            </p:stCondLst>
                            <p:childTnLst>
                              <p:par>
                                <p:cTn id="51" presetID="16" presetClass="entr" presetSubtype="26" fill="hold" nodeType="afterEffect">
                                  <p:stCondLst>
                                    <p:cond delay="0"/>
                                  </p:stCondLst>
                                  <p:childTnLst>
                                    <p:set>
                                      <p:cBhvr>
                                        <p:cTn id="52" dur="1" fill="hold">
                                          <p:stCondLst>
                                            <p:cond delay="0"/>
                                          </p:stCondLst>
                                        </p:cTn>
                                        <p:tgtEl>
                                          <p:spTgt spid="36867">
                                            <p:txEl>
                                              <p:pRg st="10" end="10"/>
                                            </p:txEl>
                                          </p:spTgt>
                                        </p:tgtEl>
                                        <p:attrNameLst>
                                          <p:attrName>style.visibility</p:attrName>
                                        </p:attrNameLst>
                                      </p:cBhvr>
                                      <p:to>
                                        <p:strVal val="visible"/>
                                      </p:to>
                                    </p:set>
                                    <p:animEffect transition="in" filter="barn(inHorizontal)">
                                      <p:cBhvr>
                                        <p:cTn id="53" dur="500"/>
                                        <p:tgtEl>
                                          <p:spTgt spid="368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AutoShape 2">
            <a:extLst>
              <a:ext uri="{FF2B5EF4-FFF2-40B4-BE49-F238E27FC236}">
                <a16:creationId xmlns:a16="http://schemas.microsoft.com/office/drawing/2014/main" id="{C1974CF7-4014-CD4A-89BA-E47FDA5B4426}"/>
              </a:ext>
            </a:extLst>
          </p:cNvPr>
          <p:cNvSpPr>
            <a:spLocks noChangeArrowheads="1"/>
          </p:cNvSpPr>
          <p:nvPr/>
        </p:nvSpPr>
        <p:spPr bwMode="auto">
          <a:xfrm>
            <a:off x="2406650" y="1196975"/>
            <a:ext cx="7751763" cy="5661025"/>
          </a:xfrm>
          <a:prstGeom prst="foldedCorner">
            <a:avLst>
              <a:gd name="adj" fmla="val 19958"/>
            </a:avLst>
          </a:prstGeom>
          <a:gradFill rotWithShape="0">
            <a:gsLst>
              <a:gs pos="0">
                <a:srgbClr val="FFCC66">
                  <a:gamma/>
                  <a:tint val="0"/>
                  <a:invGamma/>
                </a:srgbClr>
              </a:gs>
              <a:gs pos="100000">
                <a:srgbClr val="FFCC66"/>
              </a:gs>
            </a:gsLst>
            <a:lin ang="0" scaled="1"/>
          </a:gradFill>
          <a:ln>
            <a:noFill/>
          </a:ln>
          <a:effectLst>
            <a:outerShdw dist="107763" dir="13500000" algn="ctr" rotWithShape="0">
              <a:schemeClr val="bg2"/>
            </a:outerShdw>
          </a:effectLst>
        </p:spPr>
        <p:txBody>
          <a:bodyPr wrap="none" anchor="ctr"/>
          <a:lstStyle/>
          <a:p>
            <a:pPr algn="r" rtl="1" eaLnBrk="1" hangingPunct="1">
              <a:defRPr/>
            </a:pPr>
            <a:endParaRPr lang="ar-JO" altLang="en-US" dirty="0">
              <a:solidFill>
                <a:srgbClr val="666633"/>
              </a:solidFill>
              <a:effectLst>
                <a:outerShdw blurRad="38100" dist="38100" dir="2700000" algn="tl">
                  <a:srgbClr val="000000"/>
                </a:outerShdw>
              </a:effectLst>
              <a:cs typeface="+mn-cs"/>
            </a:endParaRPr>
          </a:p>
          <a:p>
            <a:pPr algn="r" rtl="1" eaLnBrk="1" hangingPunct="1">
              <a:defRPr/>
            </a:pPr>
            <a:r>
              <a:rPr lang="ar-JO" altLang="en-US" sz="5400" dirty="0">
                <a:solidFill>
                  <a:srgbClr val="666633"/>
                </a:solidFill>
                <a:effectLst>
                  <a:outerShdw blurRad="38100" dist="38100" dir="2700000" algn="tl">
                    <a:srgbClr val="000000"/>
                  </a:outerShdw>
                </a:effectLst>
                <a:cs typeface="+mn-cs"/>
              </a:rPr>
              <a:t>وأخيرًا</a:t>
            </a:r>
            <a:r>
              <a:rPr lang="ar-IQ" altLang="en-US" sz="5400" dirty="0">
                <a:solidFill>
                  <a:srgbClr val="666633"/>
                </a:solidFill>
                <a:effectLst>
                  <a:outerShdw blurRad="38100" dist="38100" dir="2700000" algn="tl">
                    <a:srgbClr val="000000"/>
                  </a:outerShdw>
                </a:effectLst>
                <a:cs typeface="+mn-cs"/>
              </a:rPr>
              <a:t> </a:t>
            </a:r>
            <a:r>
              <a:rPr lang="ar-JO" altLang="en-US" sz="5400" dirty="0">
                <a:solidFill>
                  <a:srgbClr val="666633"/>
                </a:solidFill>
                <a:effectLst>
                  <a:outerShdw blurRad="38100" dist="38100" dir="2700000" algn="tl">
                    <a:srgbClr val="000000"/>
                  </a:outerShdw>
                </a:effectLst>
                <a:cs typeface="+mn-cs"/>
              </a:rPr>
              <a:t>...</a:t>
            </a:r>
          </a:p>
          <a:p>
            <a:pPr algn="r" rtl="1" eaLnBrk="1" hangingPunct="1">
              <a:defRPr/>
            </a:pPr>
            <a:endParaRPr lang="ar-JO" altLang="en-US" sz="4800" dirty="0">
              <a:solidFill>
                <a:srgbClr val="669900"/>
              </a:solidFill>
              <a:effectLst>
                <a:outerShdw blurRad="38100" dist="38100" dir="2700000" algn="tl">
                  <a:srgbClr val="000000"/>
                </a:outerShdw>
              </a:effectLst>
              <a:cs typeface="+mn-cs"/>
            </a:endParaRPr>
          </a:p>
          <a:p>
            <a:pPr algn="r" rtl="1" eaLnBrk="1" hangingPunct="1">
              <a:buClr>
                <a:srgbClr val="CC9900"/>
              </a:buClr>
              <a:buFont typeface="Wingdings" panose="05000000000000000000" pitchFamily="2" charset="2"/>
              <a:buChar char="Ø"/>
              <a:defRPr/>
            </a:pPr>
            <a:r>
              <a:rPr lang="ar-JO" altLang="en-US" sz="2800" dirty="0">
                <a:solidFill>
                  <a:srgbClr val="669900"/>
                </a:solidFill>
                <a:effectLst>
                  <a:outerShdw blurRad="38100" dist="38100" dir="2700000" algn="tl">
                    <a:srgbClr val="000000"/>
                  </a:outerShdw>
                </a:effectLst>
                <a:cs typeface="+mn-cs"/>
              </a:rPr>
              <a:t> المعرفة كالمحبة تنمو بالمشاركة.</a:t>
            </a:r>
          </a:p>
          <a:p>
            <a:pPr algn="r" rtl="1" eaLnBrk="1" hangingPunct="1">
              <a:buClr>
                <a:srgbClr val="CC9900"/>
              </a:buClr>
              <a:buFont typeface="Wingdings" panose="05000000000000000000" pitchFamily="2" charset="2"/>
              <a:buChar char="Ø"/>
              <a:defRPr/>
            </a:pPr>
            <a:endParaRPr lang="ar-JO" altLang="en-US" sz="2800" dirty="0">
              <a:solidFill>
                <a:srgbClr val="669900"/>
              </a:solidFill>
              <a:effectLst>
                <a:outerShdw blurRad="38100" dist="38100" dir="2700000" algn="tl">
                  <a:srgbClr val="000000"/>
                </a:outerShdw>
              </a:effectLst>
              <a:cs typeface="+mn-cs"/>
            </a:endParaRPr>
          </a:p>
          <a:p>
            <a:pPr algn="r" rtl="1" eaLnBrk="1" hangingPunct="1">
              <a:buClr>
                <a:srgbClr val="CC9900"/>
              </a:buClr>
              <a:buFont typeface="Wingdings" panose="05000000000000000000" pitchFamily="2" charset="2"/>
              <a:buChar char="Ø"/>
              <a:defRPr/>
            </a:pPr>
            <a:r>
              <a:rPr lang="ar-JO" altLang="en-US" sz="2800" dirty="0">
                <a:solidFill>
                  <a:srgbClr val="669900"/>
                </a:solidFill>
                <a:effectLst>
                  <a:outerShdw blurRad="38100" dist="38100" dir="2700000" algn="tl">
                    <a:srgbClr val="000000"/>
                  </a:outerShdw>
                </a:effectLst>
                <a:cs typeface="+mn-cs"/>
              </a:rPr>
              <a:t> أنت ما تعرفه</a:t>
            </a:r>
            <a:r>
              <a:rPr lang="ar-IQ" altLang="en-US" sz="2800" dirty="0">
                <a:solidFill>
                  <a:srgbClr val="669900"/>
                </a:solidFill>
                <a:effectLst>
                  <a:outerShdw blurRad="38100" dist="38100" dir="2700000" algn="tl">
                    <a:srgbClr val="000000"/>
                  </a:outerShdw>
                </a:effectLst>
                <a:cs typeface="+mn-cs"/>
              </a:rPr>
              <a:t> </a:t>
            </a:r>
            <a:r>
              <a:rPr lang="ar-JO" altLang="en-US" sz="2800" dirty="0">
                <a:solidFill>
                  <a:srgbClr val="669900"/>
                </a:solidFill>
                <a:effectLst>
                  <a:outerShdw blurRad="38100" dist="38100" dir="2700000" algn="tl">
                    <a:srgbClr val="000000"/>
                  </a:outerShdw>
                </a:effectLst>
                <a:cs typeface="+mn-cs"/>
              </a:rPr>
              <a:t>... ما تعرفه هو ما تتعلمه</a:t>
            </a:r>
            <a:r>
              <a:rPr lang="ar-IQ" altLang="en-US" sz="2800" dirty="0">
                <a:solidFill>
                  <a:srgbClr val="669900"/>
                </a:solidFill>
                <a:effectLst>
                  <a:outerShdw blurRad="38100" dist="38100" dir="2700000" algn="tl">
                    <a:srgbClr val="000000"/>
                  </a:outerShdw>
                </a:effectLst>
                <a:cs typeface="+mn-cs"/>
              </a:rPr>
              <a:t>؛</a:t>
            </a:r>
            <a:r>
              <a:rPr lang="ar-JO" altLang="en-US" sz="2800" dirty="0">
                <a:solidFill>
                  <a:srgbClr val="669900"/>
                </a:solidFill>
                <a:effectLst>
                  <a:outerShdw blurRad="38100" dist="38100" dir="2700000" algn="tl">
                    <a:srgbClr val="000000"/>
                  </a:outerShdw>
                </a:effectLst>
                <a:cs typeface="+mn-cs"/>
              </a:rPr>
              <a:t> لذا احرص على التعلم</a:t>
            </a:r>
          </a:p>
          <a:p>
            <a:pPr algn="r" rtl="1" eaLnBrk="1" hangingPunct="1">
              <a:buClr>
                <a:srgbClr val="CC9900"/>
              </a:buClr>
              <a:buFont typeface="Wingdings" panose="05000000000000000000" pitchFamily="2" charset="2"/>
              <a:buNone/>
              <a:defRPr/>
            </a:pPr>
            <a:r>
              <a:rPr lang="ar-JO" altLang="en-US" sz="2800" dirty="0">
                <a:solidFill>
                  <a:srgbClr val="669900"/>
                </a:solidFill>
                <a:effectLst>
                  <a:outerShdw blurRad="38100" dist="38100" dir="2700000" algn="tl">
                    <a:srgbClr val="000000"/>
                  </a:outerShdw>
                </a:effectLst>
                <a:cs typeface="+mn-cs"/>
              </a:rPr>
              <a:t>     </a:t>
            </a:r>
            <a:r>
              <a:rPr lang="ar-EG" altLang="en-US" sz="2800" dirty="0">
                <a:solidFill>
                  <a:srgbClr val="669900"/>
                </a:solidFill>
                <a:effectLst>
                  <a:outerShdw blurRad="38100" dist="38100" dir="2700000" algn="tl">
                    <a:srgbClr val="000000"/>
                  </a:outerShdw>
                </a:effectLst>
                <a:cs typeface="Times New Roman" panose="02020603050405020304" pitchFamily="18" charset="0"/>
              </a:rPr>
              <a:t>باستمرار.</a:t>
            </a:r>
          </a:p>
          <a:p>
            <a:pPr algn="r" rtl="1" eaLnBrk="1" hangingPunct="1">
              <a:buClr>
                <a:srgbClr val="CC9900"/>
              </a:buClr>
              <a:buFont typeface="Wingdings" panose="05000000000000000000" pitchFamily="2" charset="2"/>
              <a:buNone/>
              <a:defRPr/>
            </a:pPr>
            <a:r>
              <a:rPr lang="ar-EG" altLang="en-US" sz="2800" dirty="0">
                <a:solidFill>
                  <a:srgbClr val="669900"/>
                </a:solidFill>
                <a:effectLst>
                  <a:outerShdw blurRad="38100" dist="38100" dir="2700000" algn="tl">
                    <a:srgbClr val="000000"/>
                  </a:outerShdw>
                </a:effectLst>
                <a:cs typeface="Times New Roman" panose="02020603050405020304" pitchFamily="18" charset="0"/>
              </a:rPr>
              <a:t>  </a:t>
            </a:r>
          </a:p>
          <a:p>
            <a:pPr algn="r" rtl="1" eaLnBrk="1" hangingPunct="1">
              <a:buClr>
                <a:srgbClr val="CC9900"/>
              </a:buClr>
              <a:buFont typeface="Wingdings" panose="05000000000000000000" pitchFamily="2" charset="2"/>
              <a:buNone/>
              <a:defRPr/>
            </a:pPr>
            <a:r>
              <a:rPr lang="ar-EG" altLang="en-US" sz="2800" dirty="0">
                <a:solidFill>
                  <a:schemeClr val="accent2"/>
                </a:solidFill>
                <a:effectLst>
                  <a:outerShdw blurRad="38100" dist="38100" dir="2700000" algn="tl">
                    <a:srgbClr val="000000"/>
                  </a:outerShdw>
                </a:effectLst>
                <a:cs typeface="Times New Roman" panose="02020603050405020304" pitchFamily="18" charset="0"/>
              </a:rPr>
              <a:t>                                                      أ.د فؤاد محمد موسى</a:t>
            </a:r>
            <a:endParaRPr lang="en-US" altLang="en-US" sz="2800" dirty="0">
              <a:solidFill>
                <a:schemeClr val="accent2"/>
              </a:solidFill>
              <a:effectLst>
                <a:outerShdw blurRad="38100" dist="38100" dir="2700000" algn="tl">
                  <a:srgbClr val="000000"/>
                </a:outerShdw>
              </a:effectLst>
              <a:cs typeface="Times New Roman" panose="02020603050405020304" pitchFamily="18" charset="0"/>
            </a:endParaRPr>
          </a:p>
          <a:p>
            <a:pPr algn="r" rtl="1" eaLnBrk="1" hangingPunct="1">
              <a:defRPr/>
            </a:pPr>
            <a:endParaRPr lang="en-US" altLang="en-US" sz="2800" dirty="0">
              <a:solidFill>
                <a:schemeClr val="accent2"/>
              </a:solidFill>
              <a:effectLst>
                <a:outerShdw blurRad="38100" dist="38100" dir="2700000" algn="tl">
                  <a:srgbClr val="000000"/>
                </a:outerShdw>
              </a:effectLst>
              <a:cs typeface="+mn-cs"/>
            </a:endParaRPr>
          </a:p>
        </p:txBody>
      </p:sp>
      <p:pic>
        <p:nvPicPr>
          <p:cNvPr id="342038" name="Picture 22" descr="THA00042">
            <a:extLst>
              <a:ext uri="{FF2B5EF4-FFF2-40B4-BE49-F238E27FC236}">
                <a16:creationId xmlns:a16="http://schemas.microsoft.com/office/drawing/2014/main" id="{5DC84F2C-4AB0-A073-C63B-49AF097E5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96975"/>
            <a:ext cx="2322513" cy="5661025"/>
          </a:xfrm>
          <a:prstGeom prst="rect">
            <a:avLst/>
          </a:prstGeom>
          <a:noFill/>
          <a:ln>
            <a:noFill/>
          </a:ln>
          <a:effectLst>
            <a:outerShdw dist="107763" dir="135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2040" name="Group 24">
            <a:extLst>
              <a:ext uri="{FF2B5EF4-FFF2-40B4-BE49-F238E27FC236}">
                <a16:creationId xmlns:a16="http://schemas.microsoft.com/office/drawing/2014/main" id="{36DE856A-F95C-6EFF-609E-D9368F30F0BF}"/>
              </a:ext>
            </a:extLst>
          </p:cNvPr>
          <p:cNvGrpSpPr>
            <a:grpSpLocks/>
          </p:cNvGrpSpPr>
          <p:nvPr/>
        </p:nvGrpSpPr>
        <p:grpSpPr bwMode="auto">
          <a:xfrm>
            <a:off x="3271838" y="3403600"/>
            <a:ext cx="2057400" cy="482600"/>
            <a:chOff x="4320" y="2144"/>
            <a:chExt cx="1296" cy="304"/>
          </a:xfrm>
        </p:grpSpPr>
        <p:sp>
          <p:nvSpPr>
            <p:cNvPr id="46086" name="AutoShape 3">
              <a:extLst>
                <a:ext uri="{FF2B5EF4-FFF2-40B4-BE49-F238E27FC236}">
                  <a16:creationId xmlns:a16="http://schemas.microsoft.com/office/drawing/2014/main" id="{695B1635-9599-9E24-00C3-D26E4EFB8C5B}"/>
                </a:ext>
              </a:extLst>
            </p:cNvPr>
            <p:cNvSpPr>
              <a:spLocks noChangeArrowheads="1"/>
            </p:cNvSpPr>
            <p:nvPr/>
          </p:nvSpPr>
          <p:spPr bwMode="auto">
            <a:xfrm>
              <a:off x="4752"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46087" name="AutoShape 4">
              <a:extLst>
                <a:ext uri="{FF2B5EF4-FFF2-40B4-BE49-F238E27FC236}">
                  <a16:creationId xmlns:a16="http://schemas.microsoft.com/office/drawing/2014/main" id="{5AE70329-360D-9B53-49A7-56E0D6E8C7FE}"/>
                </a:ext>
              </a:extLst>
            </p:cNvPr>
            <p:cNvSpPr>
              <a:spLocks noChangeArrowheads="1"/>
            </p:cNvSpPr>
            <p:nvPr/>
          </p:nvSpPr>
          <p:spPr bwMode="auto">
            <a:xfrm>
              <a:off x="4320"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46088" name="AutoShape 11">
              <a:extLst>
                <a:ext uri="{FF2B5EF4-FFF2-40B4-BE49-F238E27FC236}">
                  <a16:creationId xmlns:a16="http://schemas.microsoft.com/office/drawing/2014/main" id="{337A2317-9246-44EF-80A9-C9B9116FA49A}"/>
                </a:ext>
              </a:extLst>
            </p:cNvPr>
            <p:cNvSpPr>
              <a:spLocks noChangeArrowheads="1"/>
            </p:cNvSpPr>
            <p:nvPr/>
          </p:nvSpPr>
          <p:spPr bwMode="auto">
            <a:xfrm>
              <a:off x="5184"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46089" name="AutoShape 13">
              <a:extLst>
                <a:ext uri="{FF2B5EF4-FFF2-40B4-BE49-F238E27FC236}">
                  <a16:creationId xmlns:a16="http://schemas.microsoft.com/office/drawing/2014/main" id="{BDE32EB5-ED57-190C-95B1-E2EE31CCD986}"/>
                </a:ext>
              </a:extLst>
            </p:cNvPr>
            <p:cNvSpPr>
              <a:spLocks noChangeArrowheads="1"/>
            </p:cNvSpPr>
            <p:nvPr/>
          </p:nvSpPr>
          <p:spPr bwMode="auto">
            <a:xfrm>
              <a:off x="4896"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46090" name="AutoShape 14">
              <a:extLst>
                <a:ext uri="{FF2B5EF4-FFF2-40B4-BE49-F238E27FC236}">
                  <a16:creationId xmlns:a16="http://schemas.microsoft.com/office/drawing/2014/main" id="{8F663B18-3BB7-6361-16B1-1014735F4F3A}"/>
                </a:ext>
              </a:extLst>
            </p:cNvPr>
            <p:cNvSpPr>
              <a:spLocks noChangeArrowheads="1"/>
            </p:cNvSpPr>
            <p:nvPr/>
          </p:nvSpPr>
          <p:spPr bwMode="auto">
            <a:xfrm>
              <a:off x="4464"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46091" name="AutoShape 21">
              <a:extLst>
                <a:ext uri="{FF2B5EF4-FFF2-40B4-BE49-F238E27FC236}">
                  <a16:creationId xmlns:a16="http://schemas.microsoft.com/office/drawing/2014/main" id="{E8844684-1F9C-F8CE-69CF-8D6F6F8A2B24}"/>
                </a:ext>
              </a:extLst>
            </p:cNvPr>
            <p:cNvSpPr>
              <a:spLocks noChangeArrowheads="1"/>
            </p:cNvSpPr>
            <p:nvPr/>
          </p:nvSpPr>
          <p:spPr bwMode="auto">
            <a:xfrm>
              <a:off x="5328" y="2160"/>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grpSp>
      <p:pic>
        <p:nvPicPr>
          <p:cNvPr id="46085" name="Audio 1">
            <a:hlinkClick r:id="" action="ppaction://media"/>
            <a:extLst>
              <a:ext uri="{FF2B5EF4-FFF2-40B4-BE49-F238E27FC236}">
                <a16:creationId xmlns:a16="http://schemas.microsoft.com/office/drawing/2014/main" id="{67DA4FB3-A1AA-53ED-0022-616B4AFAA3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61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66916">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42038"/>
                                        </p:tgtEl>
                                        <p:attrNameLst>
                                          <p:attrName>style.visibility</p:attrName>
                                        </p:attrNameLst>
                                      </p:cBhvr>
                                      <p:to>
                                        <p:strVal val="visible"/>
                                      </p:to>
                                    </p:set>
                                    <p:animEffect transition="in" filter="wedge">
                                      <p:cBhvr>
                                        <p:cTn id="7" dur="2000"/>
                                        <p:tgtEl>
                                          <p:spTgt spid="3420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342040"/>
                                        </p:tgtEl>
                                        <p:attrNameLst>
                                          <p:attrName>style.visibility</p:attrName>
                                        </p:attrNameLst>
                                      </p:cBhvr>
                                      <p:to>
                                        <p:strVal val="visible"/>
                                      </p:to>
                                    </p:set>
                                    <p:anim calcmode="lin" valueType="num">
                                      <p:cBhvr>
                                        <p:cTn id="12" dur="500" fill="hold"/>
                                        <p:tgtEl>
                                          <p:spTgt spid="342040"/>
                                        </p:tgtEl>
                                        <p:attrNameLst>
                                          <p:attrName>ppt_w</p:attrName>
                                        </p:attrNameLst>
                                      </p:cBhvr>
                                      <p:tavLst>
                                        <p:tav tm="0">
                                          <p:val>
                                            <p:fltVal val="0"/>
                                          </p:val>
                                        </p:tav>
                                        <p:tav tm="100000">
                                          <p:val>
                                            <p:strVal val="#ppt_w"/>
                                          </p:val>
                                        </p:tav>
                                      </p:tavLst>
                                    </p:anim>
                                    <p:anim calcmode="lin" valueType="num">
                                      <p:cBhvr>
                                        <p:cTn id="13" dur="500" fill="hold"/>
                                        <p:tgtEl>
                                          <p:spTgt spid="342040"/>
                                        </p:tgtEl>
                                        <p:attrNameLst>
                                          <p:attrName>ppt_h</p:attrName>
                                        </p:attrNameLst>
                                      </p:cBhvr>
                                      <p:tavLst>
                                        <p:tav tm="0">
                                          <p:val>
                                            <p:fltVal val="0"/>
                                          </p:val>
                                        </p:tav>
                                        <p:tav tm="100000">
                                          <p:val>
                                            <p:strVal val="#ppt_h"/>
                                          </p:val>
                                        </p:tav>
                                      </p:tavLst>
                                    </p:anim>
                                    <p:anim calcmode="lin" valueType="num">
                                      <p:cBhvr>
                                        <p:cTn id="14" dur="500" fill="hold"/>
                                        <p:tgtEl>
                                          <p:spTgt spid="342040"/>
                                        </p:tgtEl>
                                        <p:attrNameLst>
                                          <p:attrName>style.rotation</p:attrName>
                                        </p:attrNameLst>
                                      </p:cBhvr>
                                      <p:tavLst>
                                        <p:tav tm="0">
                                          <p:val>
                                            <p:fltVal val="360"/>
                                          </p:val>
                                        </p:tav>
                                        <p:tav tm="100000">
                                          <p:val>
                                            <p:fltVal val="0"/>
                                          </p:val>
                                        </p:tav>
                                      </p:tavLst>
                                    </p:anim>
                                    <p:animEffect transition="in" filter="fade">
                                      <p:cBhvr>
                                        <p:cTn id="15" dur="500"/>
                                        <p:tgtEl>
                                          <p:spTgt spid="34204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342018"/>
                                        </p:tgtEl>
                                        <p:attrNameLst>
                                          <p:attrName>style.visibility</p:attrName>
                                        </p:attrNameLst>
                                      </p:cBhvr>
                                      <p:to>
                                        <p:strVal val="visible"/>
                                      </p:to>
                                    </p:set>
                                    <p:animEffect transition="in" filter="circle(in)">
                                      <p:cBhvr>
                                        <p:cTn id="20" dur="2000"/>
                                        <p:tgtEl>
                                          <p:spTgt spid="342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a:extLst>
              <a:ext uri="{FF2B5EF4-FFF2-40B4-BE49-F238E27FC236}">
                <a16:creationId xmlns:a16="http://schemas.microsoft.com/office/drawing/2014/main" id="{74F4D57F-2F75-E792-E929-E46FC0BDC45D}"/>
              </a:ext>
            </a:extLst>
          </p:cNvPr>
          <p:cNvSpPr txBox="1">
            <a:spLocks noChangeArrowheads="1"/>
          </p:cNvSpPr>
          <p:nvPr/>
        </p:nvSpPr>
        <p:spPr bwMode="auto">
          <a:xfrm>
            <a:off x="3054350" y="2232025"/>
            <a:ext cx="5184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eaLnBrk="1" hangingPunct="1">
              <a:spcBef>
                <a:spcPct val="50000"/>
              </a:spcBef>
            </a:pPr>
            <a:endParaRPr lang="en-US" altLang="en-US" sz="2000">
              <a:cs typeface="Times New Roman" panose="02020603050405020304" pitchFamily="18" charset="0"/>
            </a:endParaRPr>
          </a:p>
        </p:txBody>
      </p:sp>
      <p:sp>
        <p:nvSpPr>
          <p:cNvPr id="280581" name="Text Box 5" descr="Purple mesh">
            <a:extLst>
              <a:ext uri="{FF2B5EF4-FFF2-40B4-BE49-F238E27FC236}">
                <a16:creationId xmlns:a16="http://schemas.microsoft.com/office/drawing/2014/main" id="{0D6E3444-BC6C-A322-8E3C-C3A7C0855EDB}"/>
              </a:ext>
            </a:extLst>
          </p:cNvPr>
          <p:cNvSpPr txBox="1">
            <a:spLocks noChangeArrowheads="1"/>
          </p:cNvSpPr>
          <p:nvPr/>
        </p:nvSpPr>
        <p:spPr bwMode="auto">
          <a:xfrm>
            <a:off x="606425" y="115888"/>
            <a:ext cx="9361488" cy="5354637"/>
          </a:xfrm>
          <a:prstGeom prst="rect">
            <a:avLst/>
          </a:prstGeom>
          <a:blipFill dpi="0" rotWithShape="1">
            <a:blip r:embed="rId4"/>
            <a:srcRect/>
            <a:tile tx="0" ty="0" sx="100000" sy="100000" flip="none" algn="tl"/>
          </a:blipFill>
          <a:ln w="9525">
            <a:miter lim="800000"/>
            <a:headEnd/>
            <a:tailEnd/>
          </a:ln>
          <a:effectLst/>
          <a:scene3d>
            <a:camera prst="legacyPerspectiveBottom"/>
            <a:lightRig rig="legacyFlat3" dir="t"/>
          </a:scene3d>
          <a:sp3d extrusionH="121893000" prstMaterial="legacyMatte">
            <a:bevelT w="13500" h="13500" prst="angle"/>
            <a:bevelB w="13500" h="13500" prst="angle"/>
            <a:extrusionClr>
              <a:srgbClr val="9900CC"/>
            </a:extrusionClr>
            <a:contourClr>
              <a:srgbClr val="FFFFFF"/>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flatTx/>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eaLnBrk="1" hangingPunct="1">
              <a:spcBef>
                <a:spcPct val="50000"/>
              </a:spcBef>
            </a:pPr>
            <a:r>
              <a:rPr lang="ar-EG" altLang="en-US" sz="5400">
                <a:solidFill>
                  <a:srgbClr val="FFFF66"/>
                </a:solidFill>
                <a:cs typeface="Times New Roman" panose="02020603050405020304" pitchFamily="18" charset="0"/>
              </a:rPr>
              <a:t>أسس المنهج الدراسي من المنظور الإسلامي</a:t>
            </a:r>
          </a:p>
          <a:p>
            <a:pPr algn="ctr" rtl="1" eaLnBrk="1" hangingPunct="1">
              <a:spcBef>
                <a:spcPct val="50000"/>
              </a:spcBef>
            </a:pPr>
            <a:r>
              <a:rPr lang="ar-EG" altLang="en-US" sz="5400">
                <a:solidFill>
                  <a:srgbClr val="FFFF66"/>
                </a:solidFill>
                <a:cs typeface="Times New Roman" panose="02020603050405020304" pitchFamily="18" charset="0"/>
              </a:rPr>
              <a:t>ثاني</a:t>
            </a:r>
            <a:r>
              <a:rPr lang="ar-IQ" altLang="en-US" sz="5400">
                <a:solidFill>
                  <a:srgbClr val="FFFF66"/>
                </a:solidFill>
                <a:cs typeface="Times New Roman" panose="02020603050405020304" pitchFamily="18" charset="0"/>
              </a:rPr>
              <a:t>ً</a:t>
            </a:r>
            <a:r>
              <a:rPr lang="ar-EG" altLang="en-US" sz="5400">
                <a:solidFill>
                  <a:srgbClr val="FFFF66"/>
                </a:solidFill>
                <a:cs typeface="Times New Roman" panose="02020603050405020304" pitchFamily="18" charset="0"/>
              </a:rPr>
              <a:t>ا: طبيعة العلم</a:t>
            </a:r>
          </a:p>
          <a:p>
            <a:pPr algn="ctr" rtl="1" eaLnBrk="1" hangingPunct="1">
              <a:spcBef>
                <a:spcPct val="50000"/>
              </a:spcBef>
            </a:pPr>
            <a:endParaRPr lang="ar-EG" altLang="en-US" sz="5400">
              <a:solidFill>
                <a:srgbClr val="FFFF66"/>
              </a:solidFill>
              <a:cs typeface="Times New Roman" panose="02020603050405020304" pitchFamily="18" charset="0"/>
            </a:endParaRPr>
          </a:p>
          <a:p>
            <a:pPr algn="ctr" rtl="1" eaLnBrk="1" hangingPunct="1">
              <a:spcBef>
                <a:spcPct val="50000"/>
              </a:spcBef>
            </a:pPr>
            <a:endParaRPr lang="ar-SA" altLang="en-US" sz="4800">
              <a:solidFill>
                <a:srgbClr val="FFFF66"/>
              </a:solidFill>
            </a:endParaRPr>
          </a:p>
        </p:txBody>
      </p:sp>
      <p:sp>
        <p:nvSpPr>
          <p:cNvPr id="280583" name="Text Box 7" descr="Walnut">
            <a:extLst>
              <a:ext uri="{FF2B5EF4-FFF2-40B4-BE49-F238E27FC236}">
                <a16:creationId xmlns:a16="http://schemas.microsoft.com/office/drawing/2014/main" id="{4F0BBD6E-01F3-50D5-2410-F2061B2732D5}"/>
              </a:ext>
            </a:extLst>
          </p:cNvPr>
          <p:cNvSpPr txBox="1">
            <a:spLocks noChangeArrowheads="1"/>
          </p:cNvSpPr>
          <p:nvPr/>
        </p:nvSpPr>
        <p:spPr bwMode="auto">
          <a:xfrm>
            <a:off x="247650" y="3213100"/>
            <a:ext cx="9791700" cy="1754188"/>
          </a:xfrm>
          <a:prstGeom prst="rect">
            <a:avLst/>
          </a:prstGeom>
          <a:blipFill dpi="0" rotWithShape="1">
            <a:blip r:embed="rId5"/>
            <a:srcRect/>
            <a:tile tx="0" ty="0" sx="100000" sy="100000" flip="none" algn="tl"/>
          </a:blipFill>
          <a:ln w="12700" cap="sq">
            <a:solidFill>
              <a:srgbClr val="99FF66"/>
            </a:solidFill>
            <a:miter lim="800000"/>
            <a:headEnd type="none" w="sm" len="sm"/>
            <a:tailEnd type="none" w="sm" len="sm"/>
          </a:ln>
          <a:effectLst/>
        </p:spPr>
        <p:txBody>
          <a:bodyPr>
            <a:spAutoFit/>
          </a:bodyPr>
          <a:lstStyle/>
          <a:p>
            <a:pPr algn="ctr" rtl="1" eaLnBrk="1" hangingPunct="1">
              <a:defRPr/>
            </a:pPr>
            <a:r>
              <a:rPr lang="ar-EG" altLang="en-US" sz="4000" dirty="0">
                <a:solidFill>
                  <a:srgbClr val="FFFF66"/>
                </a:solidFill>
                <a:effectLst>
                  <a:outerShdw blurRad="38100" dist="38100" dir="2700000" algn="tl">
                    <a:srgbClr val="000000"/>
                  </a:outerShdw>
                </a:effectLst>
                <a:cs typeface="Times New Roman" panose="02020603050405020304" pitchFamily="18" charset="0"/>
              </a:rPr>
              <a:t>ال</a:t>
            </a:r>
            <a:r>
              <a:rPr lang="ar-IQ" altLang="en-US" sz="4000" dirty="0">
                <a:solidFill>
                  <a:srgbClr val="FFFF66"/>
                </a:solidFill>
                <a:effectLst>
                  <a:outerShdw blurRad="38100" dist="38100" dir="2700000" algn="tl">
                    <a:srgbClr val="000000"/>
                  </a:outerShdw>
                </a:effectLst>
                <a:cs typeface="Times New Roman" panose="02020603050405020304" pitchFamily="18" charset="0"/>
              </a:rPr>
              <a:t>أستاذ</a:t>
            </a:r>
            <a:r>
              <a:rPr lang="ar-EG" altLang="en-US" sz="4000" dirty="0">
                <a:solidFill>
                  <a:srgbClr val="FFFF66"/>
                </a:solidFill>
                <a:effectLst>
                  <a:outerShdw blurRad="38100" dist="38100" dir="2700000" algn="tl">
                    <a:srgbClr val="000000"/>
                  </a:outerShdw>
                </a:effectLst>
                <a:cs typeface="Times New Roman" panose="02020603050405020304" pitchFamily="18" charset="0"/>
              </a:rPr>
              <a:t> الدكتور/ فؤاد موسى عبدالعال</a:t>
            </a:r>
          </a:p>
          <a:p>
            <a:pPr algn="ctr" rtl="1" eaLnBrk="1" hangingPunct="1">
              <a:defRPr/>
            </a:pPr>
            <a:r>
              <a:rPr lang="ar-IQ" altLang="en-US" sz="3600" dirty="0">
                <a:solidFill>
                  <a:srgbClr val="99FF66"/>
                </a:solidFill>
                <a:effectLst>
                  <a:outerShdw blurRad="38100" dist="38100" dir="2700000" algn="tl">
                    <a:srgbClr val="000000"/>
                  </a:outerShdw>
                </a:effectLst>
                <a:cs typeface="Traditional Arabic" panose="02020603050405020304" pitchFamily="18" charset="-78"/>
              </a:rPr>
              <a:t>أستاذ</a:t>
            </a:r>
            <a:r>
              <a:rPr lang="ar-EG" altLang="en-US" sz="3600" dirty="0">
                <a:solidFill>
                  <a:srgbClr val="99FF66"/>
                </a:solidFill>
                <a:effectLst>
                  <a:outerShdw blurRad="38100" dist="38100" dir="2700000" algn="tl">
                    <a:srgbClr val="000000"/>
                  </a:outerShdw>
                </a:effectLst>
                <a:cs typeface="Traditional Arabic" panose="02020603050405020304" pitchFamily="18" charset="-78"/>
              </a:rPr>
              <a:t> المناهج وطرق التدريس ورئيس قسم المناهج وطرق التدريس</a:t>
            </a:r>
          </a:p>
          <a:p>
            <a:pPr algn="ctr" rtl="1" eaLnBrk="1" hangingPunct="1">
              <a:defRPr/>
            </a:pPr>
            <a:r>
              <a:rPr lang="ar-EG" altLang="en-US" dirty="0">
                <a:solidFill>
                  <a:schemeClr val="bg1"/>
                </a:solidFill>
                <a:effectLst>
                  <a:outerShdw blurRad="38100" dist="38100" dir="2700000" algn="tl">
                    <a:srgbClr val="000000"/>
                  </a:outerShdw>
                </a:effectLst>
                <a:cs typeface="Times New Roman" panose="02020603050405020304" pitchFamily="18" charset="0"/>
              </a:rPr>
              <a:t>كلية التربية – جامعة المنصورة</a:t>
            </a:r>
            <a:endParaRPr lang="en-US" altLang="en-US" dirty="0">
              <a:solidFill>
                <a:schemeClr val="bg1"/>
              </a:solidFill>
              <a:effectLst>
                <a:outerShdw blurRad="38100" dist="38100" dir="2700000" algn="tl">
                  <a:srgbClr val="000000"/>
                </a:outerShdw>
              </a:effectLst>
              <a:cs typeface="Times New Roman" panose="02020603050405020304" pitchFamily="18" charset="0"/>
            </a:endParaRPr>
          </a:p>
        </p:txBody>
      </p:sp>
      <p:pic>
        <p:nvPicPr>
          <p:cNvPr id="48133" name="Audio 1">
            <a:hlinkClick r:id="" action="ppaction://media"/>
            <a:extLst>
              <a:ext uri="{FF2B5EF4-FFF2-40B4-BE49-F238E27FC236}">
                <a16:creationId xmlns:a16="http://schemas.microsoft.com/office/drawing/2014/main" id="{7CC68B57-44DB-589A-9D8A-A544C4C7DDA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61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42008">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0581"/>
                                        </p:tgtEl>
                                        <p:attrNameLst>
                                          <p:attrName>style.visibility</p:attrName>
                                        </p:attrNameLst>
                                      </p:cBhvr>
                                      <p:to>
                                        <p:strVal val="visible"/>
                                      </p:to>
                                    </p:set>
                                    <p:anim calcmode="lin" valueType="num">
                                      <p:cBhvr additive="base">
                                        <p:cTn id="7" dur="500" fill="hold"/>
                                        <p:tgtEl>
                                          <p:spTgt spid="280581"/>
                                        </p:tgtEl>
                                        <p:attrNameLst>
                                          <p:attrName>ppt_x</p:attrName>
                                        </p:attrNameLst>
                                      </p:cBhvr>
                                      <p:tavLst>
                                        <p:tav tm="0">
                                          <p:val>
                                            <p:strVal val="#ppt_x"/>
                                          </p:val>
                                        </p:tav>
                                        <p:tav tm="100000">
                                          <p:val>
                                            <p:strVal val="#ppt_x"/>
                                          </p:val>
                                        </p:tav>
                                      </p:tavLst>
                                    </p:anim>
                                    <p:anim calcmode="lin" valueType="num">
                                      <p:cBhvr additive="base">
                                        <p:cTn id="8" dur="500" fill="hold"/>
                                        <p:tgtEl>
                                          <p:spTgt spid="2805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80583"/>
                                        </p:tgtEl>
                                        <p:attrNameLst>
                                          <p:attrName>style.visibility</p:attrName>
                                        </p:attrNameLst>
                                      </p:cBhvr>
                                      <p:to>
                                        <p:strVal val="visible"/>
                                      </p:to>
                                    </p:set>
                                    <p:animEffect transition="in" filter="blinds(horizontal)">
                                      <p:cBhvr>
                                        <p:cTn id="13" dur="500"/>
                                        <p:tgtEl>
                                          <p:spTgt spid="280583"/>
                                        </p:tgtEl>
                                      </p:cBhvr>
                                    </p:animEffect>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1" grpId="0" animBg="1"/>
      <p:bldP spid="2805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2">
            <a:extLst>
              <a:ext uri="{FF2B5EF4-FFF2-40B4-BE49-F238E27FC236}">
                <a16:creationId xmlns:a16="http://schemas.microsoft.com/office/drawing/2014/main" id="{4964D268-A59E-F1C1-2090-5CEA51B5DE03}"/>
              </a:ext>
            </a:extLst>
          </p:cNvPr>
          <p:cNvGrpSpPr>
            <a:grpSpLocks/>
          </p:cNvGrpSpPr>
          <p:nvPr/>
        </p:nvGrpSpPr>
        <p:grpSpPr bwMode="auto">
          <a:xfrm>
            <a:off x="1260475" y="3930650"/>
            <a:ext cx="3778250" cy="2933700"/>
            <a:chOff x="1986" y="6724"/>
            <a:chExt cx="5949" cy="5520"/>
          </a:xfrm>
        </p:grpSpPr>
        <p:grpSp>
          <p:nvGrpSpPr>
            <p:cNvPr id="49188" name="Group 3">
              <a:extLst>
                <a:ext uri="{FF2B5EF4-FFF2-40B4-BE49-F238E27FC236}">
                  <a16:creationId xmlns:a16="http://schemas.microsoft.com/office/drawing/2014/main" id="{F609D8AF-7767-AD55-E4A6-1E403993DA9F}"/>
                </a:ext>
              </a:extLst>
            </p:cNvPr>
            <p:cNvGrpSpPr>
              <a:grpSpLocks/>
            </p:cNvGrpSpPr>
            <p:nvPr/>
          </p:nvGrpSpPr>
          <p:grpSpPr bwMode="auto">
            <a:xfrm>
              <a:off x="1995" y="6724"/>
              <a:ext cx="5940" cy="5491"/>
              <a:chOff x="1995" y="6724"/>
              <a:chExt cx="5940" cy="5491"/>
            </a:xfrm>
          </p:grpSpPr>
          <p:sp>
            <p:nvSpPr>
              <p:cNvPr id="49189" name="Text Box 4">
                <a:extLst>
                  <a:ext uri="{FF2B5EF4-FFF2-40B4-BE49-F238E27FC236}">
                    <a16:creationId xmlns:a16="http://schemas.microsoft.com/office/drawing/2014/main" id="{2CBC0D3C-FD6D-52D5-2666-076AEC04903D}"/>
                  </a:ext>
                </a:extLst>
              </p:cNvPr>
              <p:cNvSpPr txBox="1">
                <a:spLocks noChangeArrowheads="1"/>
              </p:cNvSpPr>
              <p:nvPr/>
            </p:nvSpPr>
            <p:spPr bwMode="auto">
              <a:xfrm>
                <a:off x="3930" y="9289"/>
                <a:ext cx="16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spcAft>
                    <a:spcPts val="1000"/>
                  </a:spcAft>
                </a:pPr>
                <a:endParaRPr lang="en-US" altLang="ar-EG"/>
              </a:p>
            </p:txBody>
          </p:sp>
        </p:grpSp>
      </p:grpSp>
      <p:sp>
        <p:nvSpPr>
          <p:cNvPr id="49155" name="Text Box 36">
            <a:extLst>
              <a:ext uri="{FF2B5EF4-FFF2-40B4-BE49-F238E27FC236}">
                <a16:creationId xmlns:a16="http://schemas.microsoft.com/office/drawing/2014/main" id="{2E971C45-9F26-1E92-4CB4-B30840458BAD}"/>
              </a:ext>
            </a:extLst>
          </p:cNvPr>
          <p:cNvSpPr txBox="1">
            <a:spLocks noChangeArrowheads="1"/>
          </p:cNvSpPr>
          <p:nvPr/>
        </p:nvSpPr>
        <p:spPr bwMode="auto">
          <a:xfrm flipH="1">
            <a:off x="3873500" y="2921000"/>
            <a:ext cx="4603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a:endParaRPr lang="ar-EG" altLang="ar-EG"/>
          </a:p>
        </p:txBody>
      </p:sp>
      <p:grpSp>
        <p:nvGrpSpPr>
          <p:cNvPr id="49156" name="Group 5">
            <a:extLst>
              <a:ext uri="{FF2B5EF4-FFF2-40B4-BE49-F238E27FC236}">
                <a16:creationId xmlns:a16="http://schemas.microsoft.com/office/drawing/2014/main" id="{764F8AD8-4404-0A8B-96C9-87152F0D82B2}"/>
              </a:ext>
            </a:extLst>
          </p:cNvPr>
          <p:cNvGrpSpPr>
            <a:grpSpLocks/>
          </p:cNvGrpSpPr>
          <p:nvPr/>
        </p:nvGrpSpPr>
        <p:grpSpPr bwMode="auto">
          <a:xfrm>
            <a:off x="2495550" y="1306513"/>
            <a:ext cx="5641975" cy="4498975"/>
            <a:chOff x="1986" y="6724"/>
            <a:chExt cx="5949" cy="5520"/>
          </a:xfrm>
        </p:grpSpPr>
        <p:grpSp>
          <p:nvGrpSpPr>
            <p:cNvPr id="49158" name="Group 20">
              <a:extLst>
                <a:ext uri="{FF2B5EF4-FFF2-40B4-BE49-F238E27FC236}">
                  <a16:creationId xmlns:a16="http://schemas.microsoft.com/office/drawing/2014/main" id="{B9BBA4E7-F93A-5D1D-0780-0D50346C1B78}"/>
                </a:ext>
              </a:extLst>
            </p:cNvPr>
            <p:cNvGrpSpPr>
              <a:grpSpLocks/>
            </p:cNvGrpSpPr>
            <p:nvPr/>
          </p:nvGrpSpPr>
          <p:grpSpPr bwMode="auto">
            <a:xfrm>
              <a:off x="1995" y="6724"/>
              <a:ext cx="5940" cy="5491"/>
              <a:chOff x="1995" y="6724"/>
              <a:chExt cx="5940" cy="5491"/>
            </a:xfrm>
          </p:grpSpPr>
          <p:sp>
            <p:nvSpPr>
              <p:cNvPr id="49173" name="Text Box 35">
                <a:extLst>
                  <a:ext uri="{FF2B5EF4-FFF2-40B4-BE49-F238E27FC236}">
                    <a16:creationId xmlns:a16="http://schemas.microsoft.com/office/drawing/2014/main" id="{79DB2C3E-457A-3CB6-A78C-6DE782410DA7}"/>
                  </a:ext>
                </a:extLst>
              </p:cNvPr>
              <p:cNvSpPr txBox="1">
                <a:spLocks noChangeArrowheads="1"/>
              </p:cNvSpPr>
              <p:nvPr/>
            </p:nvSpPr>
            <p:spPr bwMode="auto">
              <a:xfrm>
                <a:off x="3930" y="9289"/>
                <a:ext cx="16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rtl="1"/>
                <a:r>
                  <a:rPr lang="ar-SA" altLang="ar-EG" sz="1400">
                    <a:cs typeface="Times New Roman" panose="02020603050405020304" pitchFamily="18" charset="0"/>
                  </a:rPr>
                  <a:t>هدى الله</a:t>
                </a:r>
                <a:endParaRPr lang="ar-SA" altLang="ar-EG"/>
              </a:p>
            </p:txBody>
          </p:sp>
          <p:grpSp>
            <p:nvGrpSpPr>
              <p:cNvPr id="49174" name="Group 21">
                <a:extLst>
                  <a:ext uri="{FF2B5EF4-FFF2-40B4-BE49-F238E27FC236}">
                    <a16:creationId xmlns:a16="http://schemas.microsoft.com/office/drawing/2014/main" id="{A3A30687-47FE-5E40-C0BC-7563D4AA8DFA}"/>
                  </a:ext>
                </a:extLst>
              </p:cNvPr>
              <p:cNvGrpSpPr>
                <a:grpSpLocks/>
              </p:cNvGrpSpPr>
              <p:nvPr/>
            </p:nvGrpSpPr>
            <p:grpSpPr bwMode="auto">
              <a:xfrm>
                <a:off x="1995" y="6724"/>
                <a:ext cx="5940" cy="5491"/>
                <a:chOff x="1995" y="6724"/>
                <a:chExt cx="5940" cy="5491"/>
              </a:xfrm>
            </p:grpSpPr>
            <p:grpSp>
              <p:nvGrpSpPr>
                <p:cNvPr id="49175" name="Group 28">
                  <a:extLst>
                    <a:ext uri="{FF2B5EF4-FFF2-40B4-BE49-F238E27FC236}">
                      <a16:creationId xmlns:a16="http://schemas.microsoft.com/office/drawing/2014/main" id="{01A54736-38A8-C30C-E66D-B972042939E6}"/>
                    </a:ext>
                  </a:extLst>
                </p:cNvPr>
                <p:cNvGrpSpPr>
                  <a:grpSpLocks/>
                </p:cNvGrpSpPr>
                <p:nvPr/>
              </p:nvGrpSpPr>
              <p:grpSpPr bwMode="auto">
                <a:xfrm>
                  <a:off x="1995" y="6815"/>
                  <a:ext cx="5940" cy="5400"/>
                  <a:chOff x="1995" y="6815"/>
                  <a:chExt cx="5940" cy="5400"/>
                </a:xfrm>
              </p:grpSpPr>
              <p:sp>
                <p:nvSpPr>
                  <p:cNvPr id="49182" name="Oval 34">
                    <a:extLst>
                      <a:ext uri="{FF2B5EF4-FFF2-40B4-BE49-F238E27FC236}">
                        <a16:creationId xmlns:a16="http://schemas.microsoft.com/office/drawing/2014/main" id="{59304382-EB31-A0B8-D79F-405913159A4C}"/>
                      </a:ext>
                    </a:extLst>
                  </p:cNvPr>
                  <p:cNvSpPr>
                    <a:spLocks noChangeArrowheads="1"/>
                  </p:cNvSpPr>
                  <p:nvPr/>
                </p:nvSpPr>
                <p:spPr bwMode="auto">
                  <a:xfrm>
                    <a:off x="1995" y="6815"/>
                    <a:ext cx="5940" cy="5400"/>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ar-EG"/>
                  </a:p>
                </p:txBody>
              </p:sp>
              <p:sp>
                <p:nvSpPr>
                  <p:cNvPr id="49183" name="Oval 33">
                    <a:extLst>
                      <a:ext uri="{FF2B5EF4-FFF2-40B4-BE49-F238E27FC236}">
                        <a16:creationId xmlns:a16="http://schemas.microsoft.com/office/drawing/2014/main" id="{294D1FE7-96D5-DA99-E2B0-B6FFF669910C}"/>
                      </a:ext>
                    </a:extLst>
                  </p:cNvPr>
                  <p:cNvSpPr>
                    <a:spLocks noChangeArrowheads="1"/>
                  </p:cNvSpPr>
                  <p:nvPr/>
                </p:nvSpPr>
                <p:spPr bwMode="auto">
                  <a:xfrm>
                    <a:off x="2355" y="7234"/>
                    <a:ext cx="5220" cy="4650"/>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ar-EG"/>
                  </a:p>
                </p:txBody>
              </p:sp>
              <p:sp>
                <p:nvSpPr>
                  <p:cNvPr id="49184" name="Oval 32">
                    <a:extLst>
                      <a:ext uri="{FF2B5EF4-FFF2-40B4-BE49-F238E27FC236}">
                        <a16:creationId xmlns:a16="http://schemas.microsoft.com/office/drawing/2014/main" id="{9098DDA4-1879-0745-56A8-9A4A7A093C12}"/>
                      </a:ext>
                    </a:extLst>
                  </p:cNvPr>
                  <p:cNvSpPr>
                    <a:spLocks noChangeArrowheads="1"/>
                  </p:cNvSpPr>
                  <p:nvPr/>
                </p:nvSpPr>
                <p:spPr bwMode="auto">
                  <a:xfrm>
                    <a:off x="3501" y="8179"/>
                    <a:ext cx="2904" cy="2985"/>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ar-EG"/>
                  </a:p>
                </p:txBody>
              </p:sp>
              <p:sp>
                <p:nvSpPr>
                  <p:cNvPr id="49185" name="Oval 31">
                    <a:extLst>
                      <a:ext uri="{FF2B5EF4-FFF2-40B4-BE49-F238E27FC236}">
                        <a16:creationId xmlns:a16="http://schemas.microsoft.com/office/drawing/2014/main" id="{4BF8B9F1-6D82-914F-0FE9-8937B1A4D205}"/>
                      </a:ext>
                    </a:extLst>
                  </p:cNvPr>
                  <p:cNvSpPr>
                    <a:spLocks noChangeArrowheads="1"/>
                  </p:cNvSpPr>
                  <p:nvPr/>
                </p:nvSpPr>
                <p:spPr bwMode="auto">
                  <a:xfrm>
                    <a:off x="3861" y="8599"/>
                    <a:ext cx="2184" cy="2160"/>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ar-EG"/>
                  </a:p>
                </p:txBody>
              </p:sp>
              <p:sp>
                <p:nvSpPr>
                  <p:cNvPr id="49186" name="Oval 30">
                    <a:extLst>
                      <a:ext uri="{FF2B5EF4-FFF2-40B4-BE49-F238E27FC236}">
                        <a16:creationId xmlns:a16="http://schemas.microsoft.com/office/drawing/2014/main" id="{C94AC3A9-D004-E2AD-C7E3-C12B864AF426}"/>
                      </a:ext>
                    </a:extLst>
                  </p:cNvPr>
                  <p:cNvSpPr>
                    <a:spLocks noChangeArrowheads="1"/>
                  </p:cNvSpPr>
                  <p:nvPr/>
                </p:nvSpPr>
                <p:spPr bwMode="auto">
                  <a:xfrm>
                    <a:off x="4311" y="9154"/>
                    <a:ext cx="1350" cy="1095"/>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ar-EG"/>
                  </a:p>
                </p:txBody>
              </p:sp>
              <p:sp>
                <p:nvSpPr>
                  <p:cNvPr id="49187" name="Oval 29">
                    <a:extLst>
                      <a:ext uri="{FF2B5EF4-FFF2-40B4-BE49-F238E27FC236}">
                        <a16:creationId xmlns:a16="http://schemas.microsoft.com/office/drawing/2014/main" id="{5FCFC2BD-E65A-9ADB-6CE4-62E9A2F91EF0}"/>
                      </a:ext>
                    </a:extLst>
                  </p:cNvPr>
                  <p:cNvSpPr>
                    <a:spLocks noChangeArrowheads="1"/>
                  </p:cNvSpPr>
                  <p:nvPr/>
                </p:nvSpPr>
                <p:spPr bwMode="auto">
                  <a:xfrm>
                    <a:off x="2985" y="7744"/>
                    <a:ext cx="3960" cy="3780"/>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ar-EG"/>
                  </a:p>
                </p:txBody>
              </p:sp>
            </p:grpSp>
            <p:grpSp>
              <p:nvGrpSpPr>
                <p:cNvPr id="49176" name="Group 22">
                  <a:extLst>
                    <a:ext uri="{FF2B5EF4-FFF2-40B4-BE49-F238E27FC236}">
                      <a16:creationId xmlns:a16="http://schemas.microsoft.com/office/drawing/2014/main" id="{C7FE2FC3-3C56-F5EB-9EAA-8F9EF613DF45}"/>
                    </a:ext>
                  </a:extLst>
                </p:cNvPr>
                <p:cNvGrpSpPr>
                  <a:grpSpLocks/>
                </p:cNvGrpSpPr>
                <p:nvPr/>
              </p:nvGrpSpPr>
              <p:grpSpPr bwMode="auto">
                <a:xfrm>
                  <a:off x="3471" y="6724"/>
                  <a:ext cx="2445" cy="2700"/>
                  <a:chOff x="3471" y="6724"/>
                  <a:chExt cx="2445" cy="2700"/>
                </a:xfrm>
              </p:grpSpPr>
              <p:sp>
                <p:nvSpPr>
                  <p:cNvPr id="49177" name="Text Box 27">
                    <a:extLst>
                      <a:ext uri="{FF2B5EF4-FFF2-40B4-BE49-F238E27FC236}">
                        <a16:creationId xmlns:a16="http://schemas.microsoft.com/office/drawing/2014/main" id="{1134C79F-F842-F849-CD3D-CF2DDC6D3D69}"/>
                      </a:ext>
                    </a:extLst>
                  </p:cNvPr>
                  <p:cNvSpPr txBox="1">
                    <a:spLocks noChangeArrowheads="1"/>
                  </p:cNvSpPr>
                  <p:nvPr/>
                </p:nvSpPr>
                <p:spPr bwMode="auto">
                  <a:xfrm>
                    <a:off x="3471" y="8704"/>
                    <a:ext cx="234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rtl="1"/>
                    <a:r>
                      <a:rPr lang="ar-SA" altLang="ar-EG" sz="1200">
                        <a:cs typeface="Times New Roman" panose="02020603050405020304" pitchFamily="18" charset="0"/>
                      </a:rPr>
                      <a:t>طبيعة العلم والثقافة</a:t>
                    </a:r>
                    <a:endParaRPr lang="ar-SA" altLang="ar-EG"/>
                  </a:p>
                </p:txBody>
              </p:sp>
              <p:sp>
                <p:nvSpPr>
                  <p:cNvPr id="49178" name="Text Box 26">
                    <a:extLst>
                      <a:ext uri="{FF2B5EF4-FFF2-40B4-BE49-F238E27FC236}">
                        <a16:creationId xmlns:a16="http://schemas.microsoft.com/office/drawing/2014/main" id="{C9EB7A58-2A60-DFD0-6791-E03247106596}"/>
                      </a:ext>
                    </a:extLst>
                  </p:cNvPr>
                  <p:cNvSpPr txBox="1">
                    <a:spLocks noChangeArrowheads="1"/>
                  </p:cNvSpPr>
                  <p:nvPr/>
                </p:nvSpPr>
                <p:spPr bwMode="auto">
                  <a:xfrm>
                    <a:off x="3795" y="8134"/>
                    <a:ext cx="18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rtl="1"/>
                    <a:r>
                      <a:rPr lang="ar-SA" altLang="ar-EG" sz="1200">
                        <a:cs typeface="Times New Roman" panose="02020603050405020304" pitchFamily="18" charset="0"/>
                      </a:rPr>
                      <a:t>طبيعة الإنسان</a:t>
                    </a:r>
                    <a:endParaRPr lang="ar-SA" altLang="ar-EG"/>
                  </a:p>
                </p:txBody>
              </p:sp>
              <p:sp>
                <p:nvSpPr>
                  <p:cNvPr id="49179" name="Text Box 25">
                    <a:extLst>
                      <a:ext uri="{FF2B5EF4-FFF2-40B4-BE49-F238E27FC236}">
                        <a16:creationId xmlns:a16="http://schemas.microsoft.com/office/drawing/2014/main" id="{A22104A1-DDB8-E2AD-1BFA-E2369BA78DB8}"/>
                      </a:ext>
                    </a:extLst>
                  </p:cNvPr>
                  <p:cNvSpPr txBox="1">
                    <a:spLocks noChangeArrowheads="1"/>
                  </p:cNvSpPr>
                  <p:nvPr/>
                </p:nvSpPr>
                <p:spPr bwMode="auto">
                  <a:xfrm>
                    <a:off x="3795" y="7654"/>
                    <a:ext cx="18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rtl="1"/>
                    <a:r>
                      <a:rPr lang="ar-SA" altLang="ar-EG" sz="1200">
                        <a:cs typeface="Times New Roman" panose="02020603050405020304" pitchFamily="18" charset="0"/>
                      </a:rPr>
                      <a:t>طبيعة المجتمع</a:t>
                    </a:r>
                    <a:endParaRPr lang="ar-SA" altLang="ar-EG"/>
                  </a:p>
                </p:txBody>
              </p:sp>
              <p:sp>
                <p:nvSpPr>
                  <p:cNvPr id="49180" name="Text Box 24">
                    <a:extLst>
                      <a:ext uri="{FF2B5EF4-FFF2-40B4-BE49-F238E27FC236}">
                        <a16:creationId xmlns:a16="http://schemas.microsoft.com/office/drawing/2014/main" id="{1F032E3C-E9EE-487E-7064-DF2826074A14}"/>
                      </a:ext>
                    </a:extLst>
                  </p:cNvPr>
                  <p:cNvSpPr txBox="1">
                    <a:spLocks noChangeArrowheads="1"/>
                  </p:cNvSpPr>
                  <p:nvPr/>
                </p:nvSpPr>
                <p:spPr bwMode="auto">
                  <a:xfrm>
                    <a:off x="3576" y="7264"/>
                    <a:ext cx="234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rtl="1"/>
                    <a:r>
                      <a:rPr lang="ar-SA" altLang="ar-EG" sz="1200">
                        <a:cs typeface="Times New Roman" panose="02020603050405020304" pitchFamily="18" charset="0"/>
                      </a:rPr>
                      <a:t>طبيعة العلاقات الدولية</a:t>
                    </a:r>
                    <a:endParaRPr lang="ar-SA" altLang="ar-EG"/>
                  </a:p>
                </p:txBody>
              </p:sp>
              <p:sp>
                <p:nvSpPr>
                  <p:cNvPr id="49181" name="Text Box 23">
                    <a:extLst>
                      <a:ext uri="{FF2B5EF4-FFF2-40B4-BE49-F238E27FC236}">
                        <a16:creationId xmlns:a16="http://schemas.microsoft.com/office/drawing/2014/main" id="{F13F4AE2-4C83-8AE6-A64A-1AE304BF6FC0}"/>
                      </a:ext>
                    </a:extLst>
                  </p:cNvPr>
                  <p:cNvSpPr txBox="1">
                    <a:spLocks noChangeArrowheads="1"/>
                  </p:cNvSpPr>
                  <p:nvPr/>
                </p:nvSpPr>
                <p:spPr bwMode="auto">
                  <a:xfrm>
                    <a:off x="3555" y="6724"/>
                    <a:ext cx="198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rtl="1"/>
                    <a:r>
                      <a:rPr lang="ar-SA" altLang="ar-EG" sz="1200">
                        <a:cs typeface="Times New Roman" panose="02020603050405020304" pitchFamily="18" charset="0"/>
                      </a:rPr>
                      <a:t>طبيعة الكون</a:t>
                    </a:r>
                    <a:endParaRPr lang="ar-SA" altLang="ar-EG"/>
                  </a:p>
                </p:txBody>
              </p:sp>
            </p:grpSp>
          </p:grpSp>
        </p:grpSp>
        <p:grpSp>
          <p:nvGrpSpPr>
            <p:cNvPr id="49159" name="Group 6">
              <a:extLst>
                <a:ext uri="{FF2B5EF4-FFF2-40B4-BE49-F238E27FC236}">
                  <a16:creationId xmlns:a16="http://schemas.microsoft.com/office/drawing/2014/main" id="{5DE5CB5A-401D-FC5A-521C-939894A0B277}"/>
                </a:ext>
              </a:extLst>
            </p:cNvPr>
            <p:cNvGrpSpPr>
              <a:grpSpLocks/>
            </p:cNvGrpSpPr>
            <p:nvPr/>
          </p:nvGrpSpPr>
          <p:grpSpPr bwMode="auto">
            <a:xfrm>
              <a:off x="1986" y="6784"/>
              <a:ext cx="5835" cy="5460"/>
              <a:chOff x="1986" y="6784"/>
              <a:chExt cx="5835" cy="5460"/>
            </a:xfrm>
          </p:grpSpPr>
          <p:sp>
            <p:nvSpPr>
              <p:cNvPr id="49160" name="Line 19">
                <a:extLst>
                  <a:ext uri="{FF2B5EF4-FFF2-40B4-BE49-F238E27FC236}">
                    <a16:creationId xmlns:a16="http://schemas.microsoft.com/office/drawing/2014/main" id="{9A326731-D7D4-9B39-D727-7B9B2C97F697}"/>
                  </a:ext>
                </a:extLst>
              </p:cNvPr>
              <p:cNvSpPr>
                <a:spLocks noChangeShapeType="1"/>
              </p:cNvSpPr>
              <p:nvPr/>
            </p:nvSpPr>
            <p:spPr bwMode="auto">
              <a:xfrm flipV="1">
                <a:off x="5481" y="7744"/>
                <a:ext cx="1800" cy="162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49161" name="Line 18">
                <a:extLst>
                  <a:ext uri="{FF2B5EF4-FFF2-40B4-BE49-F238E27FC236}">
                    <a16:creationId xmlns:a16="http://schemas.microsoft.com/office/drawing/2014/main" id="{0156C258-92C5-2682-94F7-220EF8BB1DEF}"/>
                  </a:ext>
                </a:extLst>
              </p:cNvPr>
              <p:cNvSpPr>
                <a:spLocks noChangeShapeType="1"/>
              </p:cNvSpPr>
              <p:nvPr/>
            </p:nvSpPr>
            <p:spPr bwMode="auto">
              <a:xfrm flipV="1">
                <a:off x="5661" y="9004"/>
                <a:ext cx="2160" cy="54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49162" name="Line 17">
                <a:extLst>
                  <a:ext uri="{FF2B5EF4-FFF2-40B4-BE49-F238E27FC236}">
                    <a16:creationId xmlns:a16="http://schemas.microsoft.com/office/drawing/2014/main" id="{734E4444-BBD2-14CF-FBFC-8885E7346800}"/>
                  </a:ext>
                </a:extLst>
              </p:cNvPr>
              <p:cNvSpPr>
                <a:spLocks noChangeShapeType="1"/>
              </p:cNvSpPr>
              <p:nvPr/>
            </p:nvSpPr>
            <p:spPr bwMode="auto">
              <a:xfrm flipV="1">
                <a:off x="5301" y="7024"/>
                <a:ext cx="900" cy="216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49163" name="Line 16">
                <a:extLst>
                  <a:ext uri="{FF2B5EF4-FFF2-40B4-BE49-F238E27FC236}">
                    <a16:creationId xmlns:a16="http://schemas.microsoft.com/office/drawing/2014/main" id="{7D864C57-6F0C-2984-153F-A79964B91E7A}"/>
                  </a:ext>
                </a:extLst>
              </p:cNvPr>
              <p:cNvSpPr>
                <a:spLocks noChangeShapeType="1"/>
              </p:cNvSpPr>
              <p:nvPr/>
            </p:nvSpPr>
            <p:spPr bwMode="auto">
              <a:xfrm flipH="1">
                <a:off x="2421" y="9904"/>
                <a:ext cx="1980" cy="108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49164" name="Line 15">
                <a:extLst>
                  <a:ext uri="{FF2B5EF4-FFF2-40B4-BE49-F238E27FC236}">
                    <a16:creationId xmlns:a16="http://schemas.microsoft.com/office/drawing/2014/main" id="{B439F8DC-1B84-6C83-244A-14378FA30E59}"/>
                  </a:ext>
                </a:extLst>
              </p:cNvPr>
              <p:cNvSpPr>
                <a:spLocks noChangeShapeType="1"/>
              </p:cNvSpPr>
              <p:nvPr/>
            </p:nvSpPr>
            <p:spPr bwMode="auto">
              <a:xfrm>
                <a:off x="4941" y="10264"/>
                <a:ext cx="0" cy="198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49165" name="Line 14">
                <a:extLst>
                  <a:ext uri="{FF2B5EF4-FFF2-40B4-BE49-F238E27FC236}">
                    <a16:creationId xmlns:a16="http://schemas.microsoft.com/office/drawing/2014/main" id="{10EAB309-F202-1196-ED59-F2F2E439BFC9}"/>
                  </a:ext>
                </a:extLst>
              </p:cNvPr>
              <p:cNvSpPr>
                <a:spLocks noChangeShapeType="1"/>
              </p:cNvSpPr>
              <p:nvPr/>
            </p:nvSpPr>
            <p:spPr bwMode="auto">
              <a:xfrm>
                <a:off x="5481" y="10084"/>
                <a:ext cx="1800" cy="126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49166" name="Line 13">
                <a:extLst>
                  <a:ext uri="{FF2B5EF4-FFF2-40B4-BE49-F238E27FC236}">
                    <a16:creationId xmlns:a16="http://schemas.microsoft.com/office/drawing/2014/main" id="{CF873B6F-51AF-19FD-B8E7-2A62D1B6C5A5}"/>
                  </a:ext>
                </a:extLst>
              </p:cNvPr>
              <p:cNvSpPr>
                <a:spLocks noChangeShapeType="1"/>
              </p:cNvSpPr>
              <p:nvPr/>
            </p:nvSpPr>
            <p:spPr bwMode="auto">
              <a:xfrm>
                <a:off x="5241" y="10234"/>
                <a:ext cx="720" cy="180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49167" name="Line 12">
                <a:extLst>
                  <a:ext uri="{FF2B5EF4-FFF2-40B4-BE49-F238E27FC236}">
                    <a16:creationId xmlns:a16="http://schemas.microsoft.com/office/drawing/2014/main" id="{37CF3688-3778-A7C3-9AF9-4040586DFCA7}"/>
                  </a:ext>
                </a:extLst>
              </p:cNvPr>
              <p:cNvSpPr>
                <a:spLocks noChangeShapeType="1"/>
              </p:cNvSpPr>
              <p:nvPr/>
            </p:nvSpPr>
            <p:spPr bwMode="auto">
              <a:xfrm>
                <a:off x="5661" y="9829"/>
                <a:ext cx="2160" cy="36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49168" name="Line 11">
                <a:extLst>
                  <a:ext uri="{FF2B5EF4-FFF2-40B4-BE49-F238E27FC236}">
                    <a16:creationId xmlns:a16="http://schemas.microsoft.com/office/drawing/2014/main" id="{F6604AD0-2BE5-E63A-2F7A-5C1D17D8A69F}"/>
                  </a:ext>
                </a:extLst>
              </p:cNvPr>
              <p:cNvSpPr>
                <a:spLocks noChangeShapeType="1"/>
              </p:cNvSpPr>
              <p:nvPr/>
            </p:nvSpPr>
            <p:spPr bwMode="auto">
              <a:xfrm flipH="1">
                <a:off x="3471" y="10189"/>
                <a:ext cx="1080" cy="162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49169" name="Line 10">
                <a:extLst>
                  <a:ext uri="{FF2B5EF4-FFF2-40B4-BE49-F238E27FC236}">
                    <a16:creationId xmlns:a16="http://schemas.microsoft.com/office/drawing/2014/main" id="{CF37EEDF-B15D-F71F-B0C3-E10B1A6DDEA1}"/>
                  </a:ext>
                </a:extLst>
              </p:cNvPr>
              <p:cNvSpPr>
                <a:spLocks noChangeShapeType="1"/>
              </p:cNvSpPr>
              <p:nvPr/>
            </p:nvSpPr>
            <p:spPr bwMode="auto">
              <a:xfrm flipH="1" flipV="1">
                <a:off x="3321" y="7204"/>
                <a:ext cx="1440" cy="198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49170" name="Line 9">
                <a:extLst>
                  <a:ext uri="{FF2B5EF4-FFF2-40B4-BE49-F238E27FC236}">
                    <a16:creationId xmlns:a16="http://schemas.microsoft.com/office/drawing/2014/main" id="{948B86B9-A79D-59A0-BC03-9222896FBDAE}"/>
                  </a:ext>
                </a:extLst>
              </p:cNvPr>
              <p:cNvSpPr>
                <a:spLocks noChangeShapeType="1"/>
              </p:cNvSpPr>
              <p:nvPr/>
            </p:nvSpPr>
            <p:spPr bwMode="auto">
              <a:xfrm flipH="1">
                <a:off x="1986" y="9574"/>
                <a:ext cx="2340" cy="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49171" name="Line 8">
                <a:extLst>
                  <a:ext uri="{FF2B5EF4-FFF2-40B4-BE49-F238E27FC236}">
                    <a16:creationId xmlns:a16="http://schemas.microsoft.com/office/drawing/2014/main" id="{C2C82394-36DB-B1C5-62E3-B02EC71B76EF}"/>
                  </a:ext>
                </a:extLst>
              </p:cNvPr>
              <p:cNvSpPr>
                <a:spLocks noChangeShapeType="1"/>
              </p:cNvSpPr>
              <p:nvPr/>
            </p:nvSpPr>
            <p:spPr bwMode="auto">
              <a:xfrm flipH="1" flipV="1">
                <a:off x="2421" y="8104"/>
                <a:ext cx="1980" cy="126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49172" name="Line 7">
                <a:extLst>
                  <a:ext uri="{FF2B5EF4-FFF2-40B4-BE49-F238E27FC236}">
                    <a16:creationId xmlns:a16="http://schemas.microsoft.com/office/drawing/2014/main" id="{914F74DC-B915-8CEF-95CB-72DFE5239D8C}"/>
                  </a:ext>
                </a:extLst>
              </p:cNvPr>
              <p:cNvSpPr>
                <a:spLocks noChangeShapeType="1"/>
              </p:cNvSpPr>
              <p:nvPr/>
            </p:nvSpPr>
            <p:spPr bwMode="auto">
              <a:xfrm flipV="1">
                <a:off x="5001" y="6784"/>
                <a:ext cx="0" cy="234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grpSp>
      </p:grpSp>
      <p:sp>
        <p:nvSpPr>
          <p:cNvPr id="38" name="Rectangle 45">
            <a:extLst>
              <a:ext uri="{FF2B5EF4-FFF2-40B4-BE49-F238E27FC236}">
                <a16:creationId xmlns:a16="http://schemas.microsoft.com/office/drawing/2014/main" id="{DB87481E-F844-4720-763F-A6994C23AFE6}"/>
              </a:ext>
            </a:extLst>
          </p:cNvPr>
          <p:cNvSpPr>
            <a:spLocks noChangeArrowheads="1"/>
          </p:cNvSpPr>
          <p:nvPr/>
        </p:nvSpPr>
        <p:spPr bwMode="auto">
          <a:xfrm>
            <a:off x="0" y="457200"/>
            <a:ext cx="10287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a:defRPr/>
            </a:pPr>
            <a:endParaRPr lang="en-US" sz="1400">
              <a:latin typeface="Simplified Arabic" pitchFamily="18" charset="-78"/>
              <a:ea typeface="Times New Roman" pitchFamily="18" charset="0"/>
            </a:endParaRPr>
          </a:p>
          <a:p>
            <a:pPr>
              <a:defRPr/>
            </a:pPr>
            <a:br>
              <a:rPr lang="en-US" sz="1400">
                <a:latin typeface="Simplified Arabic" pitchFamily="18" charset="-78"/>
                <a:ea typeface="Times New Roman" pitchFamily="18" charset="0"/>
              </a:rPr>
            </a:br>
            <a:endParaRPr lang="en-US"/>
          </a:p>
        </p:txBody>
      </p:sp>
    </p:spTree>
  </p:cSld>
  <p:clrMapOvr>
    <a:masterClrMapping/>
  </p:clrMapOvr>
  <p:transition>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09A86C0D-693F-3E78-C69C-7D45425C7ABA}"/>
              </a:ext>
            </a:extLst>
          </p:cNvPr>
          <p:cNvSpPr>
            <a:spLocks noGrp="1" noChangeArrowheads="1"/>
          </p:cNvSpPr>
          <p:nvPr>
            <p:ph type="body" idx="1"/>
          </p:nvPr>
        </p:nvSpPr>
        <p:spPr bwMode="auto">
          <a:xfrm>
            <a:off x="514350" y="1052513"/>
            <a:ext cx="9258300" cy="4897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lnSpc>
                <a:spcPct val="90000"/>
              </a:lnSpc>
              <a:buFontTx/>
              <a:buNone/>
            </a:pPr>
            <a:endParaRPr lang="ar-EG" altLang="en-US" b="1"/>
          </a:p>
          <a:p>
            <a:pPr algn="ctr" eaLnBrk="1" hangingPunct="1">
              <a:lnSpc>
                <a:spcPct val="90000"/>
              </a:lnSpc>
              <a:buFontTx/>
              <a:buNone/>
            </a:pPr>
            <a:r>
              <a:rPr lang="ar-SA" altLang="en-US" sz="8000" b="1"/>
              <a:t> الأساس </a:t>
            </a:r>
            <a:r>
              <a:rPr lang="ar-EG" altLang="en-US" sz="8000" b="1"/>
              <a:t>الثاني</a:t>
            </a:r>
          </a:p>
          <a:p>
            <a:pPr algn="ctr" eaLnBrk="1" hangingPunct="1">
              <a:lnSpc>
                <a:spcPct val="90000"/>
              </a:lnSpc>
              <a:buFontTx/>
              <a:buNone/>
            </a:pPr>
            <a:r>
              <a:rPr lang="ar-EG" altLang="en-US" sz="8000" b="1"/>
              <a:t>طبيعة العلم</a:t>
            </a:r>
            <a:endParaRPr lang="en-US" altLang="en-US" sz="4800" b="1"/>
          </a:p>
          <a:p>
            <a:pPr eaLnBrk="1" hangingPunct="1">
              <a:lnSpc>
                <a:spcPct val="90000"/>
              </a:lnSpc>
            </a:pPr>
            <a:endParaRPr lang="en-US" altLang="en-US" sz="4000"/>
          </a:p>
        </p:txBody>
      </p:sp>
    </p:spTree>
  </p:cSld>
  <p:clrMapOvr>
    <a:masterClrMapping/>
  </p:clrMapOvr>
  <p:transition>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F063EBE8-ECA9-E848-9A87-8C8AFF3A854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b="1"/>
          </a:p>
        </p:txBody>
      </p:sp>
      <p:sp>
        <p:nvSpPr>
          <p:cNvPr id="51203" name="Rectangle 3">
            <a:extLst>
              <a:ext uri="{FF2B5EF4-FFF2-40B4-BE49-F238E27FC236}">
                <a16:creationId xmlns:a16="http://schemas.microsoft.com/office/drawing/2014/main" id="{8951DCF3-D908-3562-7247-A226364496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ar-SA" altLang="en-US" b="1" u="sng"/>
              <a:t>أ – ماهية العلم: </a:t>
            </a:r>
            <a:r>
              <a:rPr lang="ar-SA" altLang="en-US" b="1"/>
              <a:t>اختلف العلماء في تحديد طبيعة العلم فهناك من يؤكد الجانب المعرف</a:t>
            </a:r>
            <a:r>
              <a:rPr lang="ar-IQ" altLang="en-US" b="1"/>
              <a:t>ي</a:t>
            </a:r>
            <a:r>
              <a:rPr lang="ar-SA" altLang="en-US" b="1"/>
              <a:t> للعلم، وهناك من ينظر إليه على أنه طريقة للتفكير والبحث والنظر.</a:t>
            </a:r>
          </a:p>
          <a:p>
            <a:pPr eaLnBrk="1" hangingPunct="1">
              <a:buFontTx/>
              <a:buNone/>
            </a:pPr>
            <a:r>
              <a:rPr lang="ar-SA" altLang="en-US" b="1"/>
              <a:t>	وهناك وجهة نظر ثالثة تعتبر العلم يشتمل على:</a:t>
            </a:r>
          </a:p>
          <a:p>
            <a:pPr eaLnBrk="1" hangingPunct="1">
              <a:buFontTx/>
              <a:buNone/>
            </a:pPr>
            <a:r>
              <a:rPr lang="ar-SA" altLang="en-US" b="1"/>
              <a:t>معارف منسقة ومنظمة تشتمل على حقائق</a:t>
            </a:r>
            <a:r>
              <a:rPr lang="ar-IQ" altLang="en-US" b="1"/>
              <a:t>،</a:t>
            </a:r>
            <a:r>
              <a:rPr lang="ar-SA" altLang="en-US" b="1"/>
              <a:t> وعلاقات تربط بين هذه الحقائق.</a:t>
            </a:r>
          </a:p>
          <a:p>
            <a:pPr eaLnBrk="1" hangingPunct="1">
              <a:buFontTx/>
              <a:buNone/>
            </a:pPr>
            <a:r>
              <a:rPr lang="ar-SA" altLang="en-US" b="1"/>
              <a:t>طريقة للبحث والتفكير تقوم على الاستطلاع وفرض الفروض</a:t>
            </a:r>
            <a:r>
              <a:rPr lang="ar-IQ" altLang="en-US" b="1"/>
              <a:t>،</a:t>
            </a:r>
            <a:r>
              <a:rPr lang="ar-SA" altLang="en-US" b="1"/>
              <a:t> والملاحظة والتجريب.</a:t>
            </a:r>
            <a:endParaRPr lang="en-US" altLang="en-US" b="1"/>
          </a:p>
        </p:txBody>
      </p:sp>
    </p:spTree>
  </p:cSld>
  <p:clrMapOvr>
    <a:masterClrMapping/>
  </p:clrMapOvr>
  <p:transition>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44791D80-3850-F08F-A6E2-A326785EB935}"/>
              </a:ext>
            </a:extLst>
          </p:cNvPr>
          <p:cNvSpPr>
            <a:spLocks noGrp="1" noChangeArrowheads="1"/>
          </p:cNvSpPr>
          <p:nvPr>
            <p:ph type="body" idx="1"/>
          </p:nvPr>
        </p:nvSpPr>
        <p:spPr bwMode="auto">
          <a:xfrm>
            <a:off x="514350" y="1063625"/>
            <a:ext cx="92583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2225" algn="ctr" eaLnBrk="1" hangingPunct="1">
              <a:buFontTx/>
              <a:buNone/>
            </a:pPr>
            <a:r>
              <a:rPr lang="ar-SA" altLang="en-US" sz="4000" b="1"/>
              <a:t>عيوب وجهة النظر الثالثة: تقصر العلم على ما توصل إليه الإنسان نتيجة تفكيره في الكون وعلومه، كما أن ما يتوصل إليه الإنسان ليس في كل الأحوال صحيح</a:t>
            </a:r>
            <a:r>
              <a:rPr lang="ar-IQ" altLang="en-US" sz="4000" b="1"/>
              <a:t>ً</a:t>
            </a:r>
            <a:r>
              <a:rPr lang="ar-SA" altLang="en-US" sz="4000" b="1"/>
              <a:t>ا علمي</a:t>
            </a:r>
            <a:r>
              <a:rPr lang="ar-IQ" altLang="en-US" sz="4000" b="1"/>
              <a:t>ًّ</a:t>
            </a:r>
            <a:r>
              <a:rPr lang="ar-SA" altLang="en-US" sz="4000" b="1"/>
              <a:t>ا.</a:t>
            </a:r>
            <a:br>
              <a:rPr lang="ar-SA" altLang="en-US" sz="4000" b="1"/>
            </a:br>
            <a:endParaRPr lang="ar-EG" altLang="en-US" sz="4000" b="1"/>
          </a:p>
          <a:p>
            <a:pPr indent="22225" algn="ctr" eaLnBrk="1" hangingPunct="1">
              <a:buFontTx/>
              <a:buNone/>
            </a:pPr>
            <a:r>
              <a:rPr lang="ar-SA" altLang="en-US" sz="4000" b="1"/>
              <a:t>كل وجهات النظر السابقة بعيدة عن الصواب</a:t>
            </a:r>
            <a:r>
              <a:rPr lang="ar-IQ" altLang="en-US" sz="4000" b="1"/>
              <a:t>؛</a:t>
            </a:r>
            <a:r>
              <a:rPr lang="ar-SA" altLang="en-US" sz="4000" b="1"/>
              <a:t> لابتعادها عن المصدر الأساس</a:t>
            </a:r>
            <a:r>
              <a:rPr lang="ar-IQ" altLang="en-US" sz="4000" b="1"/>
              <a:t>ي</a:t>
            </a:r>
            <a:r>
              <a:rPr lang="ar-SA" altLang="en-US" sz="4000" b="1"/>
              <a:t> لكل علم.</a:t>
            </a:r>
            <a:endParaRPr lang="en-US" altLang="en-US" sz="4000" b="1"/>
          </a:p>
        </p:txBody>
      </p:sp>
    </p:spTree>
  </p:cSld>
  <p:clrMapOvr>
    <a:masterClrMapping/>
  </p:clrMapOvr>
  <p:transition>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32F27582-C513-5B58-9C5C-FDF597CBC804}"/>
              </a:ext>
            </a:extLst>
          </p:cNvPr>
          <p:cNvSpPr>
            <a:spLocks noGrp="1" noChangeArrowheads="1"/>
          </p:cNvSpPr>
          <p:nvPr>
            <p:ph type="title"/>
          </p:nvPr>
        </p:nvSpPr>
        <p:spPr bwMode="auto">
          <a:noFill/>
          <a:effectLst>
            <a:outerShdw dist="53882"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sz="4800" b="1">
                <a:solidFill>
                  <a:srgbClr val="FF00FF"/>
                </a:solidFill>
              </a:rPr>
              <a:t>أما العلم من المنظور الإسلام</a:t>
            </a:r>
            <a:r>
              <a:rPr lang="ar-IQ" altLang="en-US" sz="4800" b="1">
                <a:solidFill>
                  <a:srgbClr val="FF00FF"/>
                </a:solidFill>
              </a:rPr>
              <a:t>ي</a:t>
            </a:r>
            <a:r>
              <a:rPr lang="ar-SA" altLang="en-US" sz="4800" b="1">
                <a:solidFill>
                  <a:srgbClr val="FF00FF"/>
                </a:solidFill>
              </a:rPr>
              <a:t> الربان</a:t>
            </a:r>
            <a:r>
              <a:rPr lang="ar-IQ" altLang="en-US" sz="4800" b="1">
                <a:solidFill>
                  <a:srgbClr val="FF00FF"/>
                </a:solidFill>
              </a:rPr>
              <a:t>ي</a:t>
            </a:r>
            <a:r>
              <a:rPr lang="ar-SA" altLang="en-US" sz="4800" b="1">
                <a:solidFill>
                  <a:srgbClr val="FF00FF"/>
                </a:solidFill>
              </a:rPr>
              <a:t> فهو قسمان</a:t>
            </a:r>
            <a:endParaRPr lang="en-US" altLang="en-US" sz="4800" b="1">
              <a:solidFill>
                <a:srgbClr val="FF00FF"/>
              </a:solidFill>
            </a:endParaRPr>
          </a:p>
        </p:txBody>
      </p:sp>
      <p:sp>
        <p:nvSpPr>
          <p:cNvPr id="53251" name="Rectangle 3">
            <a:extLst>
              <a:ext uri="{FF2B5EF4-FFF2-40B4-BE49-F238E27FC236}">
                <a16:creationId xmlns:a16="http://schemas.microsoft.com/office/drawing/2014/main" id="{8AFA8D0B-F0BB-B80E-ABFE-5C43AB76DB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Tx/>
              <a:buNone/>
            </a:pPr>
            <a:r>
              <a:rPr lang="ar-SA" altLang="en-US" sz="3400" b="1" u="sng">
                <a:solidFill>
                  <a:srgbClr val="FF0000"/>
                </a:solidFill>
              </a:rPr>
              <a:t>القسم الأول: علوم الوحى:</a:t>
            </a:r>
            <a:endParaRPr lang="ar-SA" altLang="en-US" sz="3400" b="1">
              <a:solidFill>
                <a:srgbClr val="FF0000"/>
              </a:solidFill>
            </a:endParaRPr>
          </a:p>
          <a:p>
            <a:pPr eaLnBrk="1" hangingPunct="1">
              <a:lnSpc>
                <a:spcPct val="90000"/>
              </a:lnSpc>
              <a:buFontTx/>
              <a:buNone/>
            </a:pPr>
            <a:r>
              <a:rPr lang="ar-SA" altLang="en-US" sz="3400" b="1"/>
              <a:t>1 – القرآن الكريم.</a:t>
            </a:r>
          </a:p>
          <a:p>
            <a:pPr eaLnBrk="1" hangingPunct="1">
              <a:lnSpc>
                <a:spcPct val="90000"/>
              </a:lnSpc>
              <a:buFontTx/>
              <a:buNone/>
            </a:pPr>
            <a:r>
              <a:rPr lang="ar-SA" altLang="en-US" sz="3400" b="1"/>
              <a:t>2 – السنة النبوية المشرفة: </a:t>
            </a:r>
            <a:endParaRPr lang="ar-EG" altLang="en-US" sz="3400" b="1"/>
          </a:p>
          <a:p>
            <a:pPr algn="ctr" eaLnBrk="1" hangingPunct="1">
              <a:lnSpc>
                <a:spcPct val="90000"/>
              </a:lnSpc>
              <a:buFontTx/>
              <a:buNone/>
            </a:pPr>
            <a:r>
              <a:rPr lang="ar-SA" altLang="en-US" sz="3400" b="1"/>
              <a:t>(أ) الحديث النبو</a:t>
            </a:r>
            <a:r>
              <a:rPr lang="ar-IQ" altLang="en-US" sz="3400" b="1"/>
              <a:t>ي</a:t>
            </a:r>
            <a:r>
              <a:rPr lang="ar-SA" altLang="en-US" sz="3400" b="1"/>
              <a:t>.</a:t>
            </a:r>
            <a:r>
              <a:rPr lang="ar-EG" altLang="en-US" sz="3400" b="1"/>
              <a:t>			</a:t>
            </a:r>
            <a:r>
              <a:rPr lang="ar-SA" altLang="en-US" sz="3400" b="1"/>
              <a:t>(ب) الحديث القدس</a:t>
            </a:r>
            <a:r>
              <a:rPr lang="ar-IQ" altLang="en-US" sz="3400" b="1"/>
              <a:t>ي</a:t>
            </a:r>
            <a:r>
              <a:rPr lang="ar-SA" altLang="en-US" sz="3400" b="1"/>
              <a:t>.</a:t>
            </a:r>
            <a:endParaRPr lang="ar-SA" altLang="en-US" sz="3400" b="1" u="sng"/>
          </a:p>
          <a:p>
            <a:pPr eaLnBrk="1" hangingPunct="1">
              <a:lnSpc>
                <a:spcPct val="90000"/>
              </a:lnSpc>
              <a:buFontTx/>
              <a:buNone/>
            </a:pPr>
            <a:r>
              <a:rPr lang="ar-SA" altLang="en-US" sz="3400" b="1" u="sng">
                <a:solidFill>
                  <a:srgbClr val="FF0000"/>
                </a:solidFill>
              </a:rPr>
              <a:t>القسم الثانى: العلوم المكتشفة (العقلية):</a:t>
            </a:r>
            <a:endParaRPr lang="ar-SA" altLang="en-US" sz="3400" b="1">
              <a:solidFill>
                <a:srgbClr val="FF0000"/>
              </a:solidFill>
            </a:endParaRPr>
          </a:p>
          <a:p>
            <a:pPr eaLnBrk="1" hangingPunct="1">
              <a:lnSpc>
                <a:spcPct val="90000"/>
              </a:lnSpc>
              <a:buFontTx/>
              <a:buNone/>
            </a:pPr>
            <a:r>
              <a:rPr lang="ar-SA" altLang="en-US" sz="3400" b="1"/>
              <a:t>1 – الطبيعية</a:t>
            </a:r>
            <a:r>
              <a:rPr lang="ar-IQ" altLang="en-US" sz="3400" b="1"/>
              <a:t>.</a:t>
            </a:r>
            <a:r>
              <a:rPr lang="ar-SA" altLang="en-US" sz="3400" b="1"/>
              <a:t> 		2 – التطبيقية</a:t>
            </a:r>
            <a:r>
              <a:rPr lang="ar-IQ" altLang="en-US" sz="3400" b="1"/>
              <a:t>.</a:t>
            </a:r>
            <a:r>
              <a:rPr lang="ar-SA" altLang="en-US" sz="3400" b="1"/>
              <a:t> 		</a:t>
            </a:r>
            <a:endParaRPr lang="ar-EG" altLang="en-US" sz="3400" b="1"/>
          </a:p>
          <a:p>
            <a:pPr eaLnBrk="1" hangingPunct="1">
              <a:lnSpc>
                <a:spcPct val="90000"/>
              </a:lnSpc>
              <a:buFontTx/>
              <a:buNone/>
            </a:pPr>
            <a:r>
              <a:rPr lang="ar-SA" altLang="en-US" sz="3400" b="1"/>
              <a:t>3 – الإنسانية</a:t>
            </a:r>
            <a:r>
              <a:rPr lang="ar-IQ" altLang="en-US" sz="3400" b="1"/>
              <a:t>.</a:t>
            </a:r>
            <a:r>
              <a:rPr lang="ar-SA" altLang="en-US" sz="3400" b="1"/>
              <a:t> </a:t>
            </a:r>
            <a:r>
              <a:rPr lang="ar-EG" altLang="en-US" sz="3400" b="1"/>
              <a:t>	</a:t>
            </a:r>
            <a:r>
              <a:rPr lang="ar-SA" altLang="en-US" sz="3400" b="1"/>
              <a:t>	4 – البحتة</a:t>
            </a:r>
            <a:r>
              <a:rPr lang="ar-IQ" altLang="en-US" sz="3400" b="1"/>
              <a:t>.</a:t>
            </a:r>
            <a:endParaRPr lang="ar-SA" altLang="en-US" sz="3400" b="1"/>
          </a:p>
          <a:p>
            <a:pPr eaLnBrk="1" hangingPunct="1">
              <a:lnSpc>
                <a:spcPct val="90000"/>
              </a:lnSpc>
              <a:buFontTx/>
              <a:buNone/>
            </a:pPr>
            <a:r>
              <a:rPr lang="ar-SA" altLang="en-US" sz="3400" b="1"/>
              <a:t>5 – التابعة للدين (الفقه – التفسير</a:t>
            </a:r>
            <a:r>
              <a:rPr lang="ar-EG" altLang="en-US" sz="3400" b="1"/>
              <a:t>)</a:t>
            </a:r>
            <a:r>
              <a:rPr lang="ar-IQ" altLang="en-US" sz="3400" b="1"/>
              <a:t>.</a:t>
            </a:r>
            <a:endParaRPr lang="en-US" altLang="en-US" sz="3400"/>
          </a:p>
        </p:txBody>
      </p:sp>
    </p:spTree>
  </p:cSld>
  <p:clrMapOvr>
    <a:masterClrMapping/>
  </p:clrMapOvr>
  <p:transition>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BB5CCA6-61B7-66DD-7C81-ECAFB857738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EG" altLang="en-US" b="1"/>
              <a:t>* </a:t>
            </a:r>
            <a:r>
              <a:rPr lang="ar-SA" altLang="en-US" b="1"/>
              <a:t>أسباب حاجة المعلم لدراسة المناهج:</a:t>
            </a:r>
            <a:endParaRPr lang="en-US" altLang="en-US" b="1"/>
          </a:p>
        </p:txBody>
      </p:sp>
      <p:sp>
        <p:nvSpPr>
          <p:cNvPr id="13315" name="Rectangle 3">
            <a:extLst>
              <a:ext uri="{FF2B5EF4-FFF2-40B4-BE49-F238E27FC236}">
                <a16:creationId xmlns:a16="http://schemas.microsoft.com/office/drawing/2014/main" id="{367E6584-85F2-AB38-EE14-2102302D02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ar-SA" altLang="en-US" b="1"/>
              <a:t>1</a:t>
            </a:r>
            <a:r>
              <a:rPr lang="ar-EG" altLang="en-US" b="1"/>
              <a:t> – </a:t>
            </a:r>
            <a:r>
              <a:rPr lang="ar-SA" altLang="en-US" b="1"/>
              <a:t>المعلم الكفء يجب أن يكون مدرك</a:t>
            </a:r>
            <a:r>
              <a:rPr lang="ar-EG" altLang="en-US" b="1"/>
              <a:t>ً</a:t>
            </a:r>
            <a:r>
              <a:rPr lang="ar-SA" altLang="en-US" b="1"/>
              <a:t>ا لأهمية كل عنصر من عناصر المنهج، وكيفية تفعيل كل عنصر</a:t>
            </a:r>
            <a:r>
              <a:rPr lang="ar-EG" altLang="en-US" b="1"/>
              <a:t>،</a:t>
            </a:r>
            <a:r>
              <a:rPr lang="ar-SA" altLang="en-US" b="1"/>
              <a:t> وعلاقته بالعناصر الأخرى، حتى تتحقق الأهداف المرجوة.</a:t>
            </a:r>
          </a:p>
          <a:p>
            <a:pPr eaLnBrk="1" hangingPunct="1">
              <a:buFontTx/>
              <a:buNone/>
            </a:pPr>
            <a:r>
              <a:rPr lang="ar-SA" altLang="en-US" b="1"/>
              <a:t>2</a:t>
            </a:r>
            <a:r>
              <a:rPr lang="ar-EG" altLang="en-US" b="1"/>
              <a:t> – </a:t>
            </a:r>
            <a:r>
              <a:rPr lang="ar-SA" altLang="en-US" b="1"/>
              <a:t>لما كان بناء المنهج يعتمد على (التلميذ،</a:t>
            </a:r>
            <a:r>
              <a:rPr lang="ar-EG" altLang="en-US" b="1"/>
              <a:t> </a:t>
            </a:r>
            <a:r>
              <a:rPr lang="ar-SA" altLang="en-US" b="1"/>
              <a:t>والمجتمع، والمعرفة، والكون، وهدى الله الذي ينظم العلاقة بين كل هذه العناصر)، لذلك فعلى المعلم أن يكون على وع</a:t>
            </a:r>
            <a:r>
              <a:rPr lang="ar-EG" altLang="en-US" b="1"/>
              <a:t>ي</a:t>
            </a:r>
            <a:r>
              <a:rPr lang="ar-SA" altLang="en-US" b="1"/>
              <a:t> وبصيرة بأبعاد ومغزى كل ذلك وقادر</a:t>
            </a:r>
            <a:r>
              <a:rPr lang="ar-EG" altLang="en-US" b="1"/>
              <a:t>ًا</a:t>
            </a:r>
            <a:r>
              <a:rPr lang="ar-SA" altLang="en-US" b="1"/>
              <a:t> على السلوك بمقتضاه ف</a:t>
            </a:r>
            <a:r>
              <a:rPr lang="ar-EG" altLang="en-US" b="1"/>
              <a:t>ي</a:t>
            </a:r>
            <a:r>
              <a:rPr lang="ar-SA" altLang="en-US" b="1"/>
              <a:t> المواقف التعليمية.	</a:t>
            </a:r>
            <a:endParaRPr lang="en-US" altLang="en-US" b="1"/>
          </a:p>
        </p:txBody>
      </p:sp>
    </p:spTree>
  </p:cSld>
  <p:clrMapOvr>
    <a:masterClrMapping/>
  </p:clrMapOvr>
  <p:transition>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D35AA57E-0EDF-0E4A-B0A3-4BEF6C8F0D31}"/>
              </a:ext>
            </a:extLst>
          </p:cNvPr>
          <p:cNvSpPr>
            <a:spLocks noGrp="1" noChangeArrowheads="1"/>
          </p:cNvSpPr>
          <p:nvPr>
            <p:ph type="title"/>
          </p:nvPr>
        </p:nvSpPr>
        <p:spPr bwMode="auto">
          <a:xfrm>
            <a:off x="514350" y="125413"/>
            <a:ext cx="92583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sz="7200" b="1">
                <a:solidFill>
                  <a:srgbClr val="FF00FF"/>
                </a:solidFill>
              </a:rPr>
              <a:t>طبيعة العلم</a:t>
            </a:r>
            <a:endParaRPr lang="en-US" altLang="en-US" sz="7200" b="1">
              <a:solidFill>
                <a:srgbClr val="FF00FF"/>
              </a:solidFill>
            </a:endParaRPr>
          </a:p>
        </p:txBody>
      </p:sp>
      <p:sp>
        <p:nvSpPr>
          <p:cNvPr id="54275" name="Rectangle 3">
            <a:extLst>
              <a:ext uri="{FF2B5EF4-FFF2-40B4-BE49-F238E27FC236}">
                <a16:creationId xmlns:a16="http://schemas.microsoft.com/office/drawing/2014/main" id="{A8B44C47-AFCC-8C85-F995-7D665D8645FD}"/>
              </a:ext>
            </a:extLst>
          </p:cNvPr>
          <p:cNvSpPr>
            <a:spLocks noGrp="1" noChangeArrowheads="1"/>
          </p:cNvSpPr>
          <p:nvPr>
            <p:ph type="body" idx="1"/>
          </p:nvPr>
        </p:nvSpPr>
        <p:spPr bwMode="auto">
          <a:xfrm>
            <a:off x="514350" y="1279525"/>
            <a:ext cx="92583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10000"/>
              </a:lnSpc>
              <a:buFontTx/>
              <a:buNone/>
            </a:pPr>
            <a:r>
              <a:rPr lang="ar-SA" altLang="en-US" sz="2800" b="1" u="sng">
                <a:solidFill>
                  <a:srgbClr val="FF0000"/>
                </a:solidFill>
              </a:rPr>
              <a:t>1 – العلم كله من عند الله:</a:t>
            </a:r>
            <a:r>
              <a:rPr lang="ar-SA" altLang="en-US" sz="2800" b="1"/>
              <a:t> قال تعالى: " والله أخرجكم من بطون أمهاتكم لا تعلمون شيئا وجعل لكم السمع والأبصار والأفئدة لعلكم تشكرون " </a:t>
            </a:r>
            <a:r>
              <a:rPr lang="ar-SA" altLang="en-US" sz="2000" b="1"/>
              <a:t>(النحل  87 )</a:t>
            </a:r>
            <a:r>
              <a:rPr lang="ar-SA" altLang="en-US" sz="2800" b="1"/>
              <a:t>.</a:t>
            </a:r>
            <a:endParaRPr lang="ar-SA" altLang="en-US" sz="2800" b="1" u="sng"/>
          </a:p>
          <a:p>
            <a:pPr eaLnBrk="1" hangingPunct="1">
              <a:lnSpc>
                <a:spcPct val="90000"/>
              </a:lnSpc>
              <a:buFontTx/>
              <a:buNone/>
            </a:pPr>
            <a:r>
              <a:rPr lang="ar-SA" altLang="en-US" sz="2800" b="1" u="sng">
                <a:solidFill>
                  <a:srgbClr val="FF0000"/>
                </a:solidFill>
              </a:rPr>
              <a:t>2 – لا حدود لمدى العلم واتساعه بالنسبة للإنسان:</a:t>
            </a:r>
            <a:r>
              <a:rPr lang="ar-SA" altLang="en-US" sz="2800" b="1" u="sng"/>
              <a:t> </a:t>
            </a:r>
            <a:r>
              <a:rPr lang="ar-SA" altLang="en-US" sz="2800" b="1"/>
              <a:t>قال تعالى: " وما أوتيتم من العلم إلا قليلا " </a:t>
            </a:r>
            <a:r>
              <a:rPr lang="ar-SA" altLang="en-US" sz="2000" b="1"/>
              <a:t>الإسراء 85</a:t>
            </a:r>
            <a:r>
              <a:rPr lang="ar-SA" altLang="en-US" sz="2800" b="1"/>
              <a:t>.</a:t>
            </a:r>
            <a:endParaRPr lang="ar-SA" altLang="en-US" sz="2800" b="1" u="sng"/>
          </a:p>
          <a:p>
            <a:pPr eaLnBrk="1" hangingPunct="1">
              <a:lnSpc>
                <a:spcPct val="90000"/>
              </a:lnSpc>
              <a:buFontTx/>
              <a:buNone/>
            </a:pPr>
            <a:r>
              <a:rPr lang="ar-SA" altLang="en-US" sz="2800" b="1" u="sng">
                <a:solidFill>
                  <a:srgbClr val="FF0000"/>
                </a:solidFill>
              </a:rPr>
              <a:t>3 – إن سع</a:t>
            </a:r>
            <a:r>
              <a:rPr lang="ar-EG" altLang="en-US" sz="2800" b="1" u="sng">
                <a:solidFill>
                  <a:srgbClr val="FF0000"/>
                </a:solidFill>
              </a:rPr>
              <a:t>ي</a:t>
            </a:r>
            <a:r>
              <a:rPr lang="ar-SA" altLang="en-US" sz="2800" b="1" u="sng">
                <a:solidFill>
                  <a:srgbClr val="FF0000"/>
                </a:solidFill>
              </a:rPr>
              <a:t> الإنسان لاكتشاف العلم شرط ضرورى للوصول إلى المعرفة:</a:t>
            </a:r>
          </a:p>
          <a:p>
            <a:pPr eaLnBrk="1" hangingPunct="1">
              <a:lnSpc>
                <a:spcPct val="110000"/>
              </a:lnSpc>
              <a:buFontTx/>
              <a:buNone/>
            </a:pPr>
            <a:r>
              <a:rPr lang="ar-SA" altLang="en-US" sz="2800" b="1"/>
              <a:t>	 قال تعالى: " إن سعيكم لشتى. فأما من أعطى واتقى. وصدق بالحسنى. فسنيسره لليسرى. وأما من بخل واستغنى. وكذب بالحسنى. فسنيسره للعسرى " </a:t>
            </a:r>
            <a:r>
              <a:rPr lang="ar-SA" altLang="en-US" sz="2000" b="1"/>
              <a:t>(الليل 4: 10 )</a:t>
            </a:r>
            <a:r>
              <a:rPr lang="ar-SA" altLang="en-US" sz="2800" b="1"/>
              <a:t>.</a:t>
            </a:r>
          </a:p>
          <a:p>
            <a:pPr eaLnBrk="1" hangingPunct="1">
              <a:lnSpc>
                <a:spcPct val="90000"/>
              </a:lnSpc>
              <a:buFontTx/>
              <a:buNone/>
            </a:pPr>
            <a:r>
              <a:rPr lang="ar-SA" altLang="en-US" sz="2800" b="1"/>
              <a:t>	 وقال تعالى: " ومن يتق الله يجعل له من أمره يسرا ”</a:t>
            </a:r>
            <a:endParaRPr lang="ar-EG" altLang="en-US" sz="2800" b="1"/>
          </a:p>
          <a:p>
            <a:pPr eaLnBrk="1" hangingPunct="1">
              <a:lnSpc>
                <a:spcPct val="90000"/>
              </a:lnSpc>
              <a:buFontTx/>
              <a:buNone/>
            </a:pPr>
            <a:r>
              <a:rPr lang="ar-EG" altLang="en-US" sz="2800" b="1" u="sng"/>
              <a:t>4 </a:t>
            </a:r>
            <a:r>
              <a:rPr lang="ar-SA" altLang="en-US" sz="2800" b="1" u="sng"/>
              <a:t>لا تعارض بين حقائق الوحى والحقائق الكونية التي يكتشفها الإنسان</a:t>
            </a:r>
            <a:r>
              <a:rPr lang="ar-EG" altLang="en-US" sz="2800" b="1" u="sng"/>
              <a:t>.</a:t>
            </a:r>
            <a:endParaRPr lang="ar-SA" altLang="en-US" sz="2800" b="1" u="sng"/>
          </a:p>
          <a:p>
            <a:pPr eaLnBrk="1" hangingPunct="1">
              <a:lnSpc>
                <a:spcPct val="90000"/>
              </a:lnSpc>
              <a:buFontTx/>
              <a:buNone/>
            </a:pPr>
            <a:endParaRPr lang="en-US" altLang="en-US" sz="700" b="1"/>
          </a:p>
        </p:txBody>
      </p:sp>
    </p:spTree>
  </p:cSld>
  <p:clrMapOvr>
    <a:masterClrMapping/>
  </p:clrMapOvr>
  <p:transition>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a:extLst>
              <a:ext uri="{FF2B5EF4-FFF2-40B4-BE49-F238E27FC236}">
                <a16:creationId xmlns:a16="http://schemas.microsoft.com/office/drawing/2014/main" id="{9F0A841B-354E-9A0B-2823-03848E300093}"/>
              </a:ext>
            </a:extLst>
          </p:cNvPr>
          <p:cNvSpPr>
            <a:spLocks noGrp="1" noChangeArrowheads="1"/>
          </p:cNvSpPr>
          <p:nvPr>
            <p:ph type="body" idx="1"/>
          </p:nvPr>
        </p:nvSpPr>
        <p:spPr bwMode="auto">
          <a:xfrm>
            <a:off x="514350" y="404664"/>
            <a:ext cx="92583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FontTx/>
              <a:buNone/>
            </a:pPr>
            <a:r>
              <a:rPr lang="ar-EG" altLang="en-US" sz="800" b="1" u="sng" dirty="0"/>
              <a:t>4 </a:t>
            </a:r>
            <a:r>
              <a:rPr lang="ar-SA" altLang="en-US" b="1" u="sng" dirty="0"/>
              <a:t>5</a:t>
            </a:r>
            <a:r>
              <a:rPr lang="ar-EG" altLang="en-US" b="1" u="sng" dirty="0"/>
              <a:t> – </a:t>
            </a:r>
            <a:r>
              <a:rPr lang="ar-SA" altLang="en-US" b="1" u="sng" dirty="0"/>
              <a:t>غاية العلم </a:t>
            </a:r>
            <a:r>
              <a:rPr lang="ar-SA" altLang="en-US" b="1" u="sng" dirty="0" err="1"/>
              <a:t>هى</a:t>
            </a:r>
            <a:r>
              <a:rPr lang="ar-SA" altLang="en-US" b="1" u="sng" dirty="0"/>
              <a:t> تطبيق منهج الله في الحياة: </a:t>
            </a:r>
            <a:endParaRPr lang="ar-SA" altLang="en-US" b="1" dirty="0"/>
          </a:p>
          <a:p>
            <a:pPr eaLnBrk="1" hangingPunct="1">
              <a:lnSpc>
                <a:spcPct val="110000"/>
              </a:lnSpc>
              <a:buFontTx/>
              <a:buNone/>
            </a:pPr>
            <a:r>
              <a:rPr lang="ar-SA" altLang="en-US" b="1" dirty="0"/>
              <a:t>	قال تعالى: " قل إن </a:t>
            </a:r>
            <a:r>
              <a:rPr lang="ar-SA" altLang="en-US" b="1" dirty="0" err="1"/>
              <a:t>صلاتى</a:t>
            </a:r>
            <a:r>
              <a:rPr lang="ar-SA" altLang="en-US" b="1" dirty="0"/>
              <a:t> </a:t>
            </a:r>
            <a:r>
              <a:rPr lang="ar-SA" altLang="en-US" b="1" dirty="0" err="1"/>
              <a:t>ونسكى</a:t>
            </a:r>
            <a:r>
              <a:rPr lang="ar-SA" altLang="en-US" b="1" dirty="0"/>
              <a:t> </a:t>
            </a:r>
            <a:r>
              <a:rPr lang="ar-SA" altLang="en-US" b="1" dirty="0" err="1"/>
              <a:t>ومحياى</a:t>
            </a:r>
            <a:r>
              <a:rPr lang="ar-SA" altLang="en-US" b="1" dirty="0"/>
              <a:t> </a:t>
            </a:r>
            <a:r>
              <a:rPr lang="ar-SA" altLang="en-US" b="1" dirty="0" err="1"/>
              <a:t>ومماتى</a:t>
            </a:r>
            <a:r>
              <a:rPr lang="ar-SA" altLang="en-US" b="1" dirty="0"/>
              <a:t> لله رب العالمين </a:t>
            </a:r>
            <a:r>
              <a:rPr lang="ar-SA" altLang="en-US" b="1" dirty="0" err="1"/>
              <a:t>لاشريك</a:t>
            </a:r>
            <a:r>
              <a:rPr lang="ar-SA" altLang="en-US" b="1" dirty="0"/>
              <a:t> له وبذلك أمرت وأنا أول المسلمين " </a:t>
            </a:r>
            <a:r>
              <a:rPr lang="ar-SA" altLang="en-US" sz="2000" b="1" dirty="0"/>
              <a:t>(الأنعام 162: 163 ).</a:t>
            </a:r>
            <a:endParaRPr lang="ar-EG" altLang="en-US" sz="2000" b="1" dirty="0"/>
          </a:p>
          <a:p>
            <a:pPr eaLnBrk="1" hangingPunct="1">
              <a:lnSpc>
                <a:spcPct val="80000"/>
              </a:lnSpc>
              <a:buFontTx/>
              <a:buNone/>
            </a:pPr>
            <a:endParaRPr lang="ar-SA" altLang="en-US" sz="900" b="1" u="sng" dirty="0"/>
          </a:p>
          <a:p>
            <a:pPr eaLnBrk="1" hangingPunct="1">
              <a:lnSpc>
                <a:spcPct val="80000"/>
              </a:lnSpc>
              <a:buFontTx/>
              <a:buNone/>
            </a:pPr>
            <a:r>
              <a:rPr lang="ar-SA" altLang="en-US" b="1" u="sng" dirty="0"/>
              <a:t>6</a:t>
            </a:r>
            <a:r>
              <a:rPr lang="ar-EG" altLang="en-US" b="1" u="sng" dirty="0"/>
              <a:t> – </a:t>
            </a:r>
            <a:r>
              <a:rPr lang="ar-SA" altLang="en-US" b="1" u="sng" dirty="0"/>
              <a:t>طلب العلم فريضة على كل مسلم: </a:t>
            </a:r>
            <a:endParaRPr lang="ar-SA" altLang="en-US" b="1" dirty="0"/>
          </a:p>
          <a:p>
            <a:pPr eaLnBrk="1" hangingPunct="1">
              <a:lnSpc>
                <a:spcPct val="80000"/>
              </a:lnSpc>
              <a:buFontTx/>
              <a:buNone/>
            </a:pPr>
            <a:r>
              <a:rPr lang="ar-SA" altLang="en-US" b="1" dirty="0"/>
              <a:t>	قال تعالى: " اقرأ وربك الأكرم الذي علم بالقلم علم الإنسان ما لم يعلم " </a:t>
            </a:r>
            <a:r>
              <a:rPr lang="ar-SA" altLang="en-US" sz="2000" b="1" dirty="0"/>
              <a:t>(</a:t>
            </a:r>
            <a:r>
              <a:rPr lang="ar-EG" altLang="en-US" sz="2000" b="1" dirty="0"/>
              <a:t>ا</a:t>
            </a:r>
            <a:r>
              <a:rPr lang="ar-SA" altLang="en-US" sz="2000" b="1" dirty="0"/>
              <a:t>لعلق  3</a:t>
            </a:r>
            <a:r>
              <a:rPr lang="ar-EG" altLang="en-US" sz="2000" b="1" dirty="0"/>
              <a:t>: 5</a:t>
            </a:r>
            <a:r>
              <a:rPr lang="ar-SA" altLang="en-US" sz="2000" b="1" dirty="0"/>
              <a:t> </a:t>
            </a:r>
            <a:r>
              <a:rPr lang="ar-EG" altLang="en-US" sz="2000" b="1" dirty="0"/>
              <a:t>)</a:t>
            </a:r>
          </a:p>
          <a:p>
            <a:pPr eaLnBrk="1" hangingPunct="1">
              <a:lnSpc>
                <a:spcPct val="80000"/>
              </a:lnSpc>
              <a:buFontTx/>
              <a:buNone/>
            </a:pPr>
            <a:endParaRPr lang="ar-SA" altLang="en-US" sz="2000" b="1" dirty="0"/>
          </a:p>
          <a:p>
            <a:pPr lvl="1" algn="ctr" eaLnBrk="1" hangingPunct="1">
              <a:lnSpc>
                <a:spcPct val="80000"/>
              </a:lnSpc>
              <a:buFontTx/>
              <a:buNone/>
            </a:pPr>
            <a:r>
              <a:rPr lang="ar-SA" altLang="en-US" sz="4800" b="1" dirty="0"/>
              <a:t>والفرض في الإسلام</a:t>
            </a:r>
          </a:p>
          <a:p>
            <a:pPr eaLnBrk="1" hangingPunct="1">
              <a:lnSpc>
                <a:spcPct val="80000"/>
              </a:lnSpc>
              <a:buFontTx/>
              <a:buAutoNum type="arabicPeriod"/>
            </a:pPr>
            <a:r>
              <a:rPr lang="ar-SA" altLang="en-US" b="1" dirty="0"/>
              <a:t>         فرض عين (العقيدة – العبادات – المعاملات... ) </a:t>
            </a:r>
            <a:endParaRPr lang="ar-EG" altLang="en-US" b="1" dirty="0"/>
          </a:p>
          <a:p>
            <a:pPr eaLnBrk="1" hangingPunct="1">
              <a:lnSpc>
                <a:spcPct val="90000"/>
              </a:lnSpc>
              <a:buFontTx/>
              <a:buAutoNum type="arabicPeriod"/>
            </a:pPr>
            <a:endParaRPr lang="ar-SA" altLang="en-US" sz="1400" b="1" dirty="0"/>
          </a:p>
          <a:p>
            <a:pPr eaLnBrk="1" hangingPunct="1">
              <a:lnSpc>
                <a:spcPct val="80000"/>
              </a:lnSpc>
              <a:buFontTx/>
              <a:buAutoNum type="arabicPeriod"/>
            </a:pPr>
            <a:r>
              <a:rPr lang="ar-SA" altLang="en-US" b="1" dirty="0"/>
              <a:t>	</a:t>
            </a:r>
            <a:r>
              <a:rPr lang="ar-EG" altLang="en-US" b="1" dirty="0"/>
              <a:t>	   </a:t>
            </a:r>
            <a:r>
              <a:rPr lang="ar-SA" altLang="en-US" b="1" dirty="0"/>
              <a:t>فرض كفاية (الصناعات والحرف )</a:t>
            </a:r>
            <a:endParaRPr lang="en-US" altLang="en-US" b="1" dirty="0"/>
          </a:p>
        </p:txBody>
      </p:sp>
    </p:spTree>
  </p:cSld>
  <p:clrMapOvr>
    <a:masterClrMapping/>
  </p:clrMapOvr>
  <p:transition>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B5841B92-2CEC-A2D8-950F-7293F7BF4BC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a:solidFill>
                  <a:srgbClr val="FF00FF"/>
                </a:solidFill>
              </a:rPr>
              <a:t>دور المناهج فيما يختص بطبيعة العلم</a:t>
            </a:r>
            <a:endParaRPr lang="en-US" altLang="en-US" b="1">
              <a:solidFill>
                <a:srgbClr val="FF00FF"/>
              </a:solidFill>
            </a:endParaRPr>
          </a:p>
        </p:txBody>
      </p:sp>
      <p:sp>
        <p:nvSpPr>
          <p:cNvPr id="56323" name="Rectangle 3">
            <a:extLst>
              <a:ext uri="{FF2B5EF4-FFF2-40B4-BE49-F238E27FC236}">
                <a16:creationId xmlns:a16="http://schemas.microsoft.com/office/drawing/2014/main" id="{C8D8CC6A-D83C-7F4D-EAEF-7C0A3DEAE061}"/>
              </a:ext>
            </a:extLst>
          </p:cNvPr>
          <p:cNvSpPr>
            <a:spLocks noGrp="1" noChangeArrowheads="1"/>
          </p:cNvSpPr>
          <p:nvPr>
            <p:ph type="body" idx="1"/>
          </p:nvPr>
        </p:nvSpPr>
        <p:spPr bwMode="auto">
          <a:xfrm>
            <a:off x="514350" y="1339850"/>
            <a:ext cx="9258300" cy="5473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914400" lvl="1" indent="-457200" eaLnBrk="1" hangingPunct="1">
              <a:lnSpc>
                <a:spcPct val="90000"/>
              </a:lnSpc>
            </a:pPr>
            <a:r>
              <a:rPr lang="ar-SA" altLang="en-US" sz="2400" b="1"/>
              <a:t>تضمين </a:t>
            </a:r>
            <a:r>
              <a:rPr lang="ar-SA" altLang="en-US" sz="3200" b="1"/>
              <a:t>المناهج كل جوانب العلم المختلفة.</a:t>
            </a:r>
          </a:p>
          <a:p>
            <a:pPr marL="914400" lvl="1" indent="-457200" eaLnBrk="1" hangingPunct="1">
              <a:lnSpc>
                <a:spcPct val="90000"/>
              </a:lnSpc>
            </a:pPr>
            <a:r>
              <a:rPr lang="ar-SA" altLang="en-US" sz="3200" b="1"/>
              <a:t>تعريف الطلاب بطبيعة كل قسم من أقسام العلم.</a:t>
            </a:r>
          </a:p>
          <a:p>
            <a:pPr marL="914400" lvl="1" indent="-457200" eaLnBrk="1" hangingPunct="1">
              <a:lnSpc>
                <a:spcPct val="90000"/>
              </a:lnSpc>
            </a:pPr>
            <a:r>
              <a:rPr lang="ar-SA" altLang="en-US" sz="3200" b="1"/>
              <a:t>إكساب التلاميذ القدرة على التفكير بأنواعه وأساليب البحث العلم</a:t>
            </a:r>
            <a:r>
              <a:rPr lang="ar-IQ" altLang="en-US" sz="3200" b="1"/>
              <a:t>ي</a:t>
            </a:r>
            <a:r>
              <a:rPr lang="ar-SA" altLang="en-US" sz="3200" b="1"/>
              <a:t> عن طريق:</a:t>
            </a:r>
          </a:p>
          <a:p>
            <a:pPr marL="914400" lvl="1" indent="-457200" eaLnBrk="1" hangingPunct="1">
              <a:lnSpc>
                <a:spcPct val="90000"/>
              </a:lnSpc>
              <a:buFontTx/>
              <a:buAutoNum type="arabicPeriod"/>
            </a:pPr>
            <a:r>
              <a:rPr lang="ar-SA" altLang="en-US" sz="3200" b="1"/>
              <a:t>تهيئة مواقف مرتبطة بالحياة </a:t>
            </a:r>
          </a:p>
          <a:p>
            <a:pPr marL="914400" lvl="1" indent="-457200" eaLnBrk="1" hangingPunct="1">
              <a:lnSpc>
                <a:spcPct val="90000"/>
              </a:lnSpc>
              <a:buFontTx/>
              <a:buAutoNum type="arabicPeriod"/>
            </a:pPr>
            <a:r>
              <a:rPr lang="ar-SA" altLang="en-US" sz="3200" b="1"/>
              <a:t>تنمية وسائل الحصول على المعرفة.</a:t>
            </a:r>
          </a:p>
          <a:p>
            <a:pPr marL="914400" lvl="1" indent="-457200" eaLnBrk="1" hangingPunct="1">
              <a:lnSpc>
                <a:spcPct val="90000"/>
              </a:lnSpc>
              <a:buFontTx/>
              <a:buAutoNum type="arabicPeriod"/>
            </a:pPr>
            <a:r>
              <a:rPr lang="ar-SA" altLang="en-US" sz="3200" b="1"/>
              <a:t>تنمية الاتجاهات الإيجابية نحو العلم.</a:t>
            </a:r>
          </a:p>
          <a:p>
            <a:pPr marL="914400" lvl="1" indent="-457200" eaLnBrk="1" hangingPunct="1">
              <a:lnSpc>
                <a:spcPct val="90000"/>
              </a:lnSpc>
            </a:pPr>
            <a:r>
              <a:rPr lang="ar-SA" altLang="en-US" sz="3200" b="1"/>
              <a:t>ضرورة إحداث توازن المناهج فيما يخص الجوانب النظرية والتطبيقية والربط بينهما.</a:t>
            </a:r>
          </a:p>
          <a:p>
            <a:pPr marL="914400" lvl="1" indent="-457200" eaLnBrk="1" hangingPunct="1">
              <a:lnSpc>
                <a:spcPct val="90000"/>
              </a:lnSpc>
            </a:pPr>
            <a:r>
              <a:rPr lang="ar-SA" altLang="en-US" sz="3200" b="1"/>
              <a:t>يجب أن تدر</a:t>
            </a:r>
            <a:r>
              <a:rPr lang="ar-IQ" altLang="en-US" sz="3200" b="1"/>
              <a:t>َّ</a:t>
            </a:r>
            <a:r>
              <a:rPr lang="ar-SA" altLang="en-US" sz="3200" b="1"/>
              <a:t>س العلوم العينية لكل التلاميذ.</a:t>
            </a:r>
            <a:endParaRPr lang="en-US" altLang="en-US" sz="3600"/>
          </a:p>
        </p:txBody>
      </p:sp>
    </p:spTree>
  </p:cSld>
  <p:clrMapOvr>
    <a:masterClrMapping/>
  </p:clrMapOvr>
  <p:transition>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AutoShape 2">
            <a:extLst>
              <a:ext uri="{FF2B5EF4-FFF2-40B4-BE49-F238E27FC236}">
                <a16:creationId xmlns:a16="http://schemas.microsoft.com/office/drawing/2014/main" id="{D6020FB4-B124-5F18-662B-7447D2AB06F5}"/>
              </a:ext>
            </a:extLst>
          </p:cNvPr>
          <p:cNvSpPr>
            <a:spLocks noChangeArrowheads="1"/>
          </p:cNvSpPr>
          <p:nvPr/>
        </p:nvSpPr>
        <p:spPr bwMode="auto">
          <a:xfrm>
            <a:off x="2406650" y="1196975"/>
            <a:ext cx="7751763" cy="5661025"/>
          </a:xfrm>
          <a:prstGeom prst="foldedCorner">
            <a:avLst>
              <a:gd name="adj" fmla="val 19958"/>
            </a:avLst>
          </a:prstGeom>
          <a:gradFill rotWithShape="0">
            <a:gsLst>
              <a:gs pos="0">
                <a:srgbClr val="FFCC66">
                  <a:gamma/>
                  <a:tint val="0"/>
                  <a:invGamma/>
                </a:srgbClr>
              </a:gs>
              <a:gs pos="100000">
                <a:srgbClr val="FFCC66"/>
              </a:gs>
            </a:gsLst>
            <a:lin ang="0" scaled="1"/>
          </a:gradFill>
          <a:ln>
            <a:noFill/>
          </a:ln>
          <a:effectLst>
            <a:outerShdw dist="107763" dir="13500000" algn="ctr" rotWithShape="0">
              <a:schemeClr val="bg2"/>
            </a:outerShdw>
          </a:effectLst>
        </p:spPr>
        <p:txBody>
          <a:bodyPr wrap="none" anchor="ctr"/>
          <a:lstStyle/>
          <a:p>
            <a:pPr algn="r" rtl="1" eaLnBrk="1" hangingPunct="1">
              <a:defRPr/>
            </a:pPr>
            <a:endParaRPr lang="ar-JO" altLang="en-US" dirty="0">
              <a:solidFill>
                <a:srgbClr val="666633"/>
              </a:solidFill>
              <a:effectLst>
                <a:outerShdw blurRad="38100" dist="38100" dir="2700000" algn="tl">
                  <a:srgbClr val="000000"/>
                </a:outerShdw>
              </a:effectLst>
              <a:cs typeface="+mn-cs"/>
            </a:endParaRPr>
          </a:p>
          <a:p>
            <a:pPr algn="r" rtl="1" eaLnBrk="1" hangingPunct="1">
              <a:defRPr/>
            </a:pPr>
            <a:r>
              <a:rPr lang="ar-JO" altLang="en-US" sz="5400" dirty="0">
                <a:solidFill>
                  <a:srgbClr val="666633"/>
                </a:solidFill>
                <a:effectLst>
                  <a:outerShdw blurRad="38100" dist="38100" dir="2700000" algn="tl">
                    <a:srgbClr val="000000"/>
                  </a:outerShdw>
                </a:effectLst>
                <a:cs typeface="+mn-cs"/>
              </a:rPr>
              <a:t>وأخيرًا</a:t>
            </a:r>
            <a:r>
              <a:rPr lang="ar-IQ" altLang="en-US" sz="5400" dirty="0">
                <a:solidFill>
                  <a:srgbClr val="666633"/>
                </a:solidFill>
                <a:effectLst>
                  <a:outerShdw blurRad="38100" dist="38100" dir="2700000" algn="tl">
                    <a:srgbClr val="000000"/>
                  </a:outerShdw>
                </a:effectLst>
                <a:cs typeface="+mn-cs"/>
              </a:rPr>
              <a:t> </a:t>
            </a:r>
            <a:r>
              <a:rPr lang="ar-JO" altLang="en-US" sz="5400" dirty="0">
                <a:solidFill>
                  <a:srgbClr val="666633"/>
                </a:solidFill>
                <a:effectLst>
                  <a:outerShdw blurRad="38100" dist="38100" dir="2700000" algn="tl">
                    <a:srgbClr val="000000"/>
                  </a:outerShdw>
                </a:effectLst>
                <a:cs typeface="+mn-cs"/>
              </a:rPr>
              <a:t>...</a:t>
            </a:r>
          </a:p>
          <a:p>
            <a:pPr algn="r" rtl="1" eaLnBrk="1" hangingPunct="1">
              <a:defRPr/>
            </a:pPr>
            <a:endParaRPr lang="ar-JO" altLang="en-US" sz="4800" dirty="0">
              <a:solidFill>
                <a:srgbClr val="669900"/>
              </a:solidFill>
              <a:effectLst>
                <a:outerShdw blurRad="38100" dist="38100" dir="2700000" algn="tl">
                  <a:srgbClr val="000000"/>
                </a:outerShdw>
              </a:effectLst>
              <a:cs typeface="+mn-cs"/>
            </a:endParaRPr>
          </a:p>
          <a:p>
            <a:pPr algn="r" rtl="1" eaLnBrk="1" hangingPunct="1">
              <a:buClr>
                <a:srgbClr val="CC9900"/>
              </a:buClr>
              <a:buFont typeface="Wingdings" panose="05000000000000000000" pitchFamily="2" charset="2"/>
              <a:buChar char="Ø"/>
              <a:defRPr/>
            </a:pPr>
            <a:r>
              <a:rPr lang="ar-JO" altLang="en-US" sz="2800" dirty="0">
                <a:solidFill>
                  <a:srgbClr val="669900"/>
                </a:solidFill>
                <a:effectLst>
                  <a:outerShdw blurRad="38100" dist="38100" dir="2700000" algn="tl">
                    <a:srgbClr val="000000"/>
                  </a:outerShdw>
                </a:effectLst>
                <a:cs typeface="+mn-cs"/>
              </a:rPr>
              <a:t> المعرفة كالمحبة تنمو بالمشاركة.</a:t>
            </a:r>
          </a:p>
          <a:p>
            <a:pPr algn="r" rtl="1" eaLnBrk="1" hangingPunct="1">
              <a:buClr>
                <a:srgbClr val="CC9900"/>
              </a:buClr>
              <a:buFont typeface="Wingdings" panose="05000000000000000000" pitchFamily="2" charset="2"/>
              <a:buChar char="Ø"/>
              <a:defRPr/>
            </a:pPr>
            <a:endParaRPr lang="ar-JO" altLang="en-US" sz="2800" dirty="0">
              <a:solidFill>
                <a:srgbClr val="669900"/>
              </a:solidFill>
              <a:effectLst>
                <a:outerShdw blurRad="38100" dist="38100" dir="2700000" algn="tl">
                  <a:srgbClr val="000000"/>
                </a:outerShdw>
              </a:effectLst>
              <a:cs typeface="+mn-cs"/>
            </a:endParaRPr>
          </a:p>
          <a:p>
            <a:pPr algn="r" rtl="1" eaLnBrk="1" hangingPunct="1">
              <a:buClr>
                <a:srgbClr val="CC9900"/>
              </a:buClr>
              <a:buFont typeface="Wingdings" panose="05000000000000000000" pitchFamily="2" charset="2"/>
              <a:buChar char="Ø"/>
              <a:defRPr/>
            </a:pPr>
            <a:r>
              <a:rPr lang="ar-JO" altLang="en-US" sz="2800" dirty="0">
                <a:solidFill>
                  <a:srgbClr val="669900"/>
                </a:solidFill>
                <a:effectLst>
                  <a:outerShdw blurRad="38100" dist="38100" dir="2700000" algn="tl">
                    <a:srgbClr val="000000"/>
                  </a:outerShdw>
                </a:effectLst>
                <a:cs typeface="+mn-cs"/>
              </a:rPr>
              <a:t> أنت ما تعرفه</a:t>
            </a:r>
            <a:r>
              <a:rPr lang="ar-IQ" altLang="en-US" sz="2800" dirty="0">
                <a:solidFill>
                  <a:srgbClr val="669900"/>
                </a:solidFill>
                <a:effectLst>
                  <a:outerShdw blurRad="38100" dist="38100" dir="2700000" algn="tl">
                    <a:srgbClr val="000000"/>
                  </a:outerShdw>
                </a:effectLst>
                <a:cs typeface="+mn-cs"/>
              </a:rPr>
              <a:t> </a:t>
            </a:r>
            <a:r>
              <a:rPr lang="ar-JO" altLang="en-US" sz="2800" dirty="0">
                <a:solidFill>
                  <a:srgbClr val="669900"/>
                </a:solidFill>
                <a:effectLst>
                  <a:outerShdw blurRad="38100" dist="38100" dir="2700000" algn="tl">
                    <a:srgbClr val="000000"/>
                  </a:outerShdw>
                </a:effectLst>
                <a:cs typeface="+mn-cs"/>
              </a:rPr>
              <a:t>... ما تعرفه هو ما تتعلمه</a:t>
            </a:r>
            <a:r>
              <a:rPr lang="ar-IQ" altLang="en-US" sz="2800" dirty="0">
                <a:solidFill>
                  <a:srgbClr val="669900"/>
                </a:solidFill>
                <a:effectLst>
                  <a:outerShdw blurRad="38100" dist="38100" dir="2700000" algn="tl">
                    <a:srgbClr val="000000"/>
                  </a:outerShdw>
                </a:effectLst>
                <a:cs typeface="+mn-cs"/>
              </a:rPr>
              <a:t>؛</a:t>
            </a:r>
            <a:r>
              <a:rPr lang="ar-JO" altLang="en-US" sz="2800" dirty="0">
                <a:solidFill>
                  <a:srgbClr val="669900"/>
                </a:solidFill>
                <a:effectLst>
                  <a:outerShdw blurRad="38100" dist="38100" dir="2700000" algn="tl">
                    <a:srgbClr val="000000"/>
                  </a:outerShdw>
                </a:effectLst>
                <a:cs typeface="+mn-cs"/>
              </a:rPr>
              <a:t> لذا احرص على التعلم</a:t>
            </a:r>
          </a:p>
          <a:p>
            <a:pPr algn="r" rtl="1" eaLnBrk="1" hangingPunct="1">
              <a:buClr>
                <a:srgbClr val="CC9900"/>
              </a:buClr>
              <a:buFont typeface="Wingdings" panose="05000000000000000000" pitchFamily="2" charset="2"/>
              <a:buNone/>
              <a:defRPr/>
            </a:pPr>
            <a:r>
              <a:rPr lang="ar-JO" altLang="en-US" sz="2800" dirty="0">
                <a:solidFill>
                  <a:srgbClr val="669900"/>
                </a:solidFill>
                <a:effectLst>
                  <a:outerShdw blurRad="38100" dist="38100" dir="2700000" algn="tl">
                    <a:srgbClr val="000000"/>
                  </a:outerShdw>
                </a:effectLst>
                <a:cs typeface="+mn-cs"/>
              </a:rPr>
              <a:t>     </a:t>
            </a:r>
            <a:r>
              <a:rPr lang="ar-EG" altLang="en-US" sz="2800" dirty="0">
                <a:solidFill>
                  <a:srgbClr val="669900"/>
                </a:solidFill>
                <a:effectLst>
                  <a:outerShdw blurRad="38100" dist="38100" dir="2700000" algn="tl">
                    <a:srgbClr val="000000"/>
                  </a:outerShdw>
                </a:effectLst>
                <a:cs typeface="Times New Roman" panose="02020603050405020304" pitchFamily="18" charset="0"/>
              </a:rPr>
              <a:t>باستمرار.</a:t>
            </a:r>
          </a:p>
          <a:p>
            <a:pPr algn="r" rtl="1" eaLnBrk="1" hangingPunct="1">
              <a:buClr>
                <a:srgbClr val="CC9900"/>
              </a:buClr>
              <a:buFont typeface="Wingdings" panose="05000000000000000000" pitchFamily="2" charset="2"/>
              <a:buNone/>
              <a:defRPr/>
            </a:pPr>
            <a:r>
              <a:rPr lang="ar-EG" altLang="en-US" sz="2800" dirty="0">
                <a:solidFill>
                  <a:srgbClr val="669900"/>
                </a:solidFill>
                <a:effectLst>
                  <a:outerShdw blurRad="38100" dist="38100" dir="2700000" algn="tl">
                    <a:srgbClr val="000000"/>
                  </a:outerShdw>
                </a:effectLst>
                <a:cs typeface="Times New Roman" panose="02020603050405020304" pitchFamily="18" charset="0"/>
              </a:rPr>
              <a:t>  </a:t>
            </a:r>
          </a:p>
          <a:p>
            <a:pPr algn="r" rtl="1" eaLnBrk="1" hangingPunct="1">
              <a:buClr>
                <a:srgbClr val="CC9900"/>
              </a:buClr>
              <a:buFont typeface="Wingdings" panose="05000000000000000000" pitchFamily="2" charset="2"/>
              <a:buNone/>
              <a:defRPr/>
            </a:pPr>
            <a:r>
              <a:rPr lang="ar-EG" altLang="en-US" sz="2800" dirty="0">
                <a:solidFill>
                  <a:schemeClr val="accent2"/>
                </a:solidFill>
                <a:effectLst>
                  <a:outerShdw blurRad="38100" dist="38100" dir="2700000" algn="tl">
                    <a:srgbClr val="000000"/>
                  </a:outerShdw>
                </a:effectLst>
                <a:cs typeface="Times New Roman" panose="02020603050405020304" pitchFamily="18" charset="0"/>
              </a:rPr>
              <a:t>                                                      أ.د فؤاد محمد موسى</a:t>
            </a:r>
            <a:endParaRPr lang="en-US" altLang="en-US" sz="2800" dirty="0">
              <a:solidFill>
                <a:schemeClr val="accent2"/>
              </a:solidFill>
              <a:effectLst>
                <a:outerShdw blurRad="38100" dist="38100" dir="2700000" algn="tl">
                  <a:srgbClr val="000000"/>
                </a:outerShdw>
              </a:effectLst>
              <a:cs typeface="Times New Roman" panose="02020603050405020304" pitchFamily="18" charset="0"/>
            </a:endParaRPr>
          </a:p>
          <a:p>
            <a:pPr algn="r" rtl="1" eaLnBrk="1" hangingPunct="1">
              <a:defRPr/>
            </a:pPr>
            <a:endParaRPr lang="en-US" altLang="en-US" sz="2800" dirty="0">
              <a:solidFill>
                <a:schemeClr val="accent2"/>
              </a:solidFill>
              <a:effectLst>
                <a:outerShdw blurRad="38100" dist="38100" dir="2700000" algn="tl">
                  <a:srgbClr val="000000"/>
                </a:outerShdw>
              </a:effectLst>
              <a:cs typeface="+mn-cs"/>
            </a:endParaRPr>
          </a:p>
        </p:txBody>
      </p:sp>
      <p:pic>
        <p:nvPicPr>
          <p:cNvPr id="342038" name="Picture 22" descr="THA00042">
            <a:extLst>
              <a:ext uri="{FF2B5EF4-FFF2-40B4-BE49-F238E27FC236}">
                <a16:creationId xmlns:a16="http://schemas.microsoft.com/office/drawing/2014/main" id="{9E0FA83F-4A5A-E578-2632-C63DA9DED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96975"/>
            <a:ext cx="2322513" cy="5661025"/>
          </a:xfrm>
          <a:prstGeom prst="rect">
            <a:avLst/>
          </a:prstGeom>
          <a:noFill/>
          <a:ln>
            <a:noFill/>
          </a:ln>
          <a:effectLst>
            <a:outerShdw dist="107763" dir="135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2040" name="Group 24">
            <a:extLst>
              <a:ext uri="{FF2B5EF4-FFF2-40B4-BE49-F238E27FC236}">
                <a16:creationId xmlns:a16="http://schemas.microsoft.com/office/drawing/2014/main" id="{9AA7F693-5566-AA19-2C1B-06D4F7BCC14D}"/>
              </a:ext>
            </a:extLst>
          </p:cNvPr>
          <p:cNvGrpSpPr>
            <a:grpSpLocks/>
          </p:cNvGrpSpPr>
          <p:nvPr/>
        </p:nvGrpSpPr>
        <p:grpSpPr bwMode="auto">
          <a:xfrm>
            <a:off x="3271838" y="3403600"/>
            <a:ext cx="2057400" cy="482600"/>
            <a:chOff x="4320" y="2144"/>
            <a:chExt cx="1296" cy="304"/>
          </a:xfrm>
        </p:grpSpPr>
        <p:sp>
          <p:nvSpPr>
            <p:cNvPr id="58374" name="AutoShape 3">
              <a:extLst>
                <a:ext uri="{FF2B5EF4-FFF2-40B4-BE49-F238E27FC236}">
                  <a16:creationId xmlns:a16="http://schemas.microsoft.com/office/drawing/2014/main" id="{303847A0-8611-BC60-D019-2C16B397222B}"/>
                </a:ext>
              </a:extLst>
            </p:cNvPr>
            <p:cNvSpPr>
              <a:spLocks noChangeArrowheads="1"/>
            </p:cNvSpPr>
            <p:nvPr/>
          </p:nvSpPr>
          <p:spPr bwMode="auto">
            <a:xfrm>
              <a:off x="4752"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58375" name="AutoShape 4">
              <a:extLst>
                <a:ext uri="{FF2B5EF4-FFF2-40B4-BE49-F238E27FC236}">
                  <a16:creationId xmlns:a16="http://schemas.microsoft.com/office/drawing/2014/main" id="{A54BFEA6-3DC1-60FF-5A62-B5ABE04E149A}"/>
                </a:ext>
              </a:extLst>
            </p:cNvPr>
            <p:cNvSpPr>
              <a:spLocks noChangeArrowheads="1"/>
            </p:cNvSpPr>
            <p:nvPr/>
          </p:nvSpPr>
          <p:spPr bwMode="auto">
            <a:xfrm>
              <a:off x="4320"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58376" name="AutoShape 11">
              <a:extLst>
                <a:ext uri="{FF2B5EF4-FFF2-40B4-BE49-F238E27FC236}">
                  <a16:creationId xmlns:a16="http://schemas.microsoft.com/office/drawing/2014/main" id="{2948F0C8-40A1-6F5F-BE3C-C81E31DA48B6}"/>
                </a:ext>
              </a:extLst>
            </p:cNvPr>
            <p:cNvSpPr>
              <a:spLocks noChangeArrowheads="1"/>
            </p:cNvSpPr>
            <p:nvPr/>
          </p:nvSpPr>
          <p:spPr bwMode="auto">
            <a:xfrm>
              <a:off x="5184"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58377" name="AutoShape 13">
              <a:extLst>
                <a:ext uri="{FF2B5EF4-FFF2-40B4-BE49-F238E27FC236}">
                  <a16:creationId xmlns:a16="http://schemas.microsoft.com/office/drawing/2014/main" id="{2B5CFD7A-8DF3-2B64-60FA-F3DF7EB79894}"/>
                </a:ext>
              </a:extLst>
            </p:cNvPr>
            <p:cNvSpPr>
              <a:spLocks noChangeArrowheads="1"/>
            </p:cNvSpPr>
            <p:nvPr/>
          </p:nvSpPr>
          <p:spPr bwMode="auto">
            <a:xfrm>
              <a:off x="4896"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58378" name="AutoShape 14">
              <a:extLst>
                <a:ext uri="{FF2B5EF4-FFF2-40B4-BE49-F238E27FC236}">
                  <a16:creationId xmlns:a16="http://schemas.microsoft.com/office/drawing/2014/main" id="{66454D2A-0394-5AA6-D433-412588D382C5}"/>
                </a:ext>
              </a:extLst>
            </p:cNvPr>
            <p:cNvSpPr>
              <a:spLocks noChangeArrowheads="1"/>
            </p:cNvSpPr>
            <p:nvPr/>
          </p:nvSpPr>
          <p:spPr bwMode="auto">
            <a:xfrm>
              <a:off x="4464"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58379" name="AutoShape 21">
              <a:extLst>
                <a:ext uri="{FF2B5EF4-FFF2-40B4-BE49-F238E27FC236}">
                  <a16:creationId xmlns:a16="http://schemas.microsoft.com/office/drawing/2014/main" id="{A0646635-C514-9BEA-9F9F-F055F3083AFC}"/>
                </a:ext>
              </a:extLst>
            </p:cNvPr>
            <p:cNvSpPr>
              <a:spLocks noChangeArrowheads="1"/>
            </p:cNvSpPr>
            <p:nvPr/>
          </p:nvSpPr>
          <p:spPr bwMode="auto">
            <a:xfrm>
              <a:off x="5328" y="2160"/>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grpSp>
      <p:pic>
        <p:nvPicPr>
          <p:cNvPr id="58373" name="Audio 1">
            <a:hlinkClick r:id="" action="ppaction://media"/>
            <a:extLst>
              <a:ext uri="{FF2B5EF4-FFF2-40B4-BE49-F238E27FC236}">
                <a16:creationId xmlns:a16="http://schemas.microsoft.com/office/drawing/2014/main" id="{817822D2-AF82-0D57-B896-12106939900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61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66916">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42038"/>
                                        </p:tgtEl>
                                        <p:attrNameLst>
                                          <p:attrName>style.visibility</p:attrName>
                                        </p:attrNameLst>
                                      </p:cBhvr>
                                      <p:to>
                                        <p:strVal val="visible"/>
                                      </p:to>
                                    </p:set>
                                    <p:animEffect transition="in" filter="wedge">
                                      <p:cBhvr>
                                        <p:cTn id="7" dur="2000"/>
                                        <p:tgtEl>
                                          <p:spTgt spid="3420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342040"/>
                                        </p:tgtEl>
                                        <p:attrNameLst>
                                          <p:attrName>style.visibility</p:attrName>
                                        </p:attrNameLst>
                                      </p:cBhvr>
                                      <p:to>
                                        <p:strVal val="visible"/>
                                      </p:to>
                                    </p:set>
                                    <p:anim calcmode="lin" valueType="num">
                                      <p:cBhvr>
                                        <p:cTn id="12" dur="500" fill="hold"/>
                                        <p:tgtEl>
                                          <p:spTgt spid="342040"/>
                                        </p:tgtEl>
                                        <p:attrNameLst>
                                          <p:attrName>ppt_w</p:attrName>
                                        </p:attrNameLst>
                                      </p:cBhvr>
                                      <p:tavLst>
                                        <p:tav tm="0">
                                          <p:val>
                                            <p:fltVal val="0"/>
                                          </p:val>
                                        </p:tav>
                                        <p:tav tm="100000">
                                          <p:val>
                                            <p:strVal val="#ppt_w"/>
                                          </p:val>
                                        </p:tav>
                                      </p:tavLst>
                                    </p:anim>
                                    <p:anim calcmode="lin" valueType="num">
                                      <p:cBhvr>
                                        <p:cTn id="13" dur="500" fill="hold"/>
                                        <p:tgtEl>
                                          <p:spTgt spid="342040"/>
                                        </p:tgtEl>
                                        <p:attrNameLst>
                                          <p:attrName>ppt_h</p:attrName>
                                        </p:attrNameLst>
                                      </p:cBhvr>
                                      <p:tavLst>
                                        <p:tav tm="0">
                                          <p:val>
                                            <p:fltVal val="0"/>
                                          </p:val>
                                        </p:tav>
                                        <p:tav tm="100000">
                                          <p:val>
                                            <p:strVal val="#ppt_h"/>
                                          </p:val>
                                        </p:tav>
                                      </p:tavLst>
                                    </p:anim>
                                    <p:anim calcmode="lin" valueType="num">
                                      <p:cBhvr>
                                        <p:cTn id="14" dur="500" fill="hold"/>
                                        <p:tgtEl>
                                          <p:spTgt spid="342040"/>
                                        </p:tgtEl>
                                        <p:attrNameLst>
                                          <p:attrName>style.rotation</p:attrName>
                                        </p:attrNameLst>
                                      </p:cBhvr>
                                      <p:tavLst>
                                        <p:tav tm="0">
                                          <p:val>
                                            <p:fltVal val="360"/>
                                          </p:val>
                                        </p:tav>
                                        <p:tav tm="100000">
                                          <p:val>
                                            <p:fltVal val="0"/>
                                          </p:val>
                                        </p:tav>
                                      </p:tavLst>
                                    </p:anim>
                                    <p:animEffect transition="in" filter="fade">
                                      <p:cBhvr>
                                        <p:cTn id="15" dur="500"/>
                                        <p:tgtEl>
                                          <p:spTgt spid="34204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342018"/>
                                        </p:tgtEl>
                                        <p:attrNameLst>
                                          <p:attrName>style.visibility</p:attrName>
                                        </p:attrNameLst>
                                      </p:cBhvr>
                                      <p:to>
                                        <p:strVal val="visible"/>
                                      </p:to>
                                    </p:set>
                                    <p:animEffect transition="in" filter="circle(in)">
                                      <p:cBhvr>
                                        <p:cTn id="20" dur="2000"/>
                                        <p:tgtEl>
                                          <p:spTgt spid="342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a:extLst>
              <a:ext uri="{FF2B5EF4-FFF2-40B4-BE49-F238E27FC236}">
                <a16:creationId xmlns:a16="http://schemas.microsoft.com/office/drawing/2014/main" id="{0C139293-1FA6-AEA9-C384-377878F28389}"/>
              </a:ext>
            </a:extLst>
          </p:cNvPr>
          <p:cNvSpPr txBox="1">
            <a:spLocks noChangeArrowheads="1"/>
          </p:cNvSpPr>
          <p:nvPr/>
        </p:nvSpPr>
        <p:spPr bwMode="auto">
          <a:xfrm>
            <a:off x="3054350" y="2232025"/>
            <a:ext cx="5184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eaLnBrk="1" hangingPunct="1">
              <a:spcBef>
                <a:spcPct val="50000"/>
              </a:spcBef>
            </a:pPr>
            <a:endParaRPr lang="en-US" altLang="en-US" sz="2000">
              <a:cs typeface="Times New Roman" panose="02020603050405020304" pitchFamily="18" charset="0"/>
            </a:endParaRPr>
          </a:p>
        </p:txBody>
      </p:sp>
      <p:sp>
        <p:nvSpPr>
          <p:cNvPr id="280581" name="Text Box 5" descr="Purple mesh">
            <a:extLst>
              <a:ext uri="{FF2B5EF4-FFF2-40B4-BE49-F238E27FC236}">
                <a16:creationId xmlns:a16="http://schemas.microsoft.com/office/drawing/2014/main" id="{348EDC31-1DC0-FF15-68BE-8D329B5E97C2}"/>
              </a:ext>
            </a:extLst>
          </p:cNvPr>
          <p:cNvSpPr txBox="1">
            <a:spLocks noChangeArrowheads="1"/>
          </p:cNvSpPr>
          <p:nvPr/>
        </p:nvSpPr>
        <p:spPr bwMode="auto">
          <a:xfrm>
            <a:off x="606425" y="115888"/>
            <a:ext cx="9361488" cy="5354637"/>
          </a:xfrm>
          <a:prstGeom prst="rect">
            <a:avLst/>
          </a:prstGeom>
          <a:blipFill dpi="0" rotWithShape="1">
            <a:blip r:embed="rId4"/>
            <a:srcRect/>
            <a:tile tx="0" ty="0" sx="100000" sy="100000" flip="none" algn="tl"/>
          </a:blipFill>
          <a:ln w="9525">
            <a:miter lim="800000"/>
            <a:headEnd/>
            <a:tailEnd/>
          </a:ln>
          <a:effectLst/>
          <a:scene3d>
            <a:camera prst="legacyPerspectiveBottom"/>
            <a:lightRig rig="legacyFlat3" dir="t"/>
          </a:scene3d>
          <a:sp3d extrusionH="121893000" prstMaterial="legacyMatte">
            <a:bevelT w="13500" h="13500" prst="angle"/>
            <a:bevelB w="13500" h="13500" prst="angle"/>
            <a:extrusionClr>
              <a:srgbClr val="9900CC"/>
            </a:extrusionClr>
            <a:contourClr>
              <a:srgbClr val="FFFFFF"/>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flatTx/>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eaLnBrk="1" hangingPunct="1">
              <a:spcBef>
                <a:spcPct val="50000"/>
              </a:spcBef>
            </a:pPr>
            <a:r>
              <a:rPr lang="ar-EG" altLang="en-US" sz="5400">
                <a:solidFill>
                  <a:srgbClr val="FFFF66"/>
                </a:solidFill>
                <a:cs typeface="Times New Roman" panose="02020603050405020304" pitchFamily="18" charset="0"/>
              </a:rPr>
              <a:t>أسس المنهج الدراسي من المنظور الإسلامي</a:t>
            </a:r>
          </a:p>
          <a:p>
            <a:pPr algn="ctr" rtl="1" eaLnBrk="1" hangingPunct="1">
              <a:spcBef>
                <a:spcPct val="50000"/>
              </a:spcBef>
            </a:pPr>
            <a:r>
              <a:rPr lang="ar-EG" altLang="en-US" sz="5400">
                <a:solidFill>
                  <a:srgbClr val="FFFF66"/>
                </a:solidFill>
                <a:cs typeface="Times New Roman" panose="02020603050405020304" pitchFamily="18" charset="0"/>
              </a:rPr>
              <a:t>تابع ثاني</a:t>
            </a:r>
            <a:r>
              <a:rPr lang="ar-IQ" altLang="en-US" sz="5400">
                <a:solidFill>
                  <a:srgbClr val="FFFF66"/>
                </a:solidFill>
                <a:cs typeface="Times New Roman" panose="02020603050405020304" pitchFamily="18" charset="0"/>
              </a:rPr>
              <a:t>ً</a:t>
            </a:r>
            <a:r>
              <a:rPr lang="ar-EG" altLang="en-US" sz="5400">
                <a:solidFill>
                  <a:srgbClr val="FFFF66"/>
                </a:solidFill>
                <a:cs typeface="Times New Roman" panose="02020603050405020304" pitchFamily="18" charset="0"/>
              </a:rPr>
              <a:t>ا: طبيعة الثقافة</a:t>
            </a:r>
          </a:p>
          <a:p>
            <a:pPr algn="ctr" rtl="1" eaLnBrk="1" hangingPunct="1">
              <a:spcBef>
                <a:spcPct val="50000"/>
              </a:spcBef>
            </a:pPr>
            <a:endParaRPr lang="ar-EG" altLang="en-US" sz="5400">
              <a:solidFill>
                <a:srgbClr val="FFFF66"/>
              </a:solidFill>
              <a:cs typeface="Times New Roman" panose="02020603050405020304" pitchFamily="18" charset="0"/>
            </a:endParaRPr>
          </a:p>
          <a:p>
            <a:pPr algn="ctr" rtl="1" eaLnBrk="1" hangingPunct="1">
              <a:spcBef>
                <a:spcPct val="50000"/>
              </a:spcBef>
            </a:pPr>
            <a:endParaRPr lang="ar-SA" altLang="en-US" sz="4800">
              <a:solidFill>
                <a:srgbClr val="FFFF66"/>
              </a:solidFill>
            </a:endParaRPr>
          </a:p>
        </p:txBody>
      </p:sp>
      <p:sp>
        <p:nvSpPr>
          <p:cNvPr id="280583" name="Text Box 7" descr="Walnut">
            <a:extLst>
              <a:ext uri="{FF2B5EF4-FFF2-40B4-BE49-F238E27FC236}">
                <a16:creationId xmlns:a16="http://schemas.microsoft.com/office/drawing/2014/main" id="{096F402E-B7B3-9496-FB4E-6CB2AD10472F}"/>
              </a:ext>
            </a:extLst>
          </p:cNvPr>
          <p:cNvSpPr txBox="1">
            <a:spLocks noChangeArrowheads="1"/>
          </p:cNvSpPr>
          <p:nvPr/>
        </p:nvSpPr>
        <p:spPr bwMode="auto">
          <a:xfrm>
            <a:off x="247650" y="3213100"/>
            <a:ext cx="9791700" cy="1754188"/>
          </a:xfrm>
          <a:prstGeom prst="rect">
            <a:avLst/>
          </a:prstGeom>
          <a:blipFill dpi="0" rotWithShape="1">
            <a:blip r:embed="rId5"/>
            <a:srcRect/>
            <a:tile tx="0" ty="0" sx="100000" sy="100000" flip="none" algn="tl"/>
          </a:blipFill>
          <a:ln w="12700" cap="sq">
            <a:solidFill>
              <a:srgbClr val="99FF66"/>
            </a:solidFill>
            <a:miter lim="800000"/>
            <a:headEnd type="none" w="sm" len="sm"/>
            <a:tailEnd type="none" w="sm" len="sm"/>
          </a:ln>
          <a:effectLst/>
        </p:spPr>
        <p:txBody>
          <a:bodyPr>
            <a:spAutoFit/>
          </a:bodyPr>
          <a:lstStyle/>
          <a:p>
            <a:pPr algn="ctr" rtl="1" eaLnBrk="1" hangingPunct="1">
              <a:defRPr/>
            </a:pPr>
            <a:r>
              <a:rPr lang="ar-EG" altLang="en-US" sz="4000" dirty="0">
                <a:solidFill>
                  <a:srgbClr val="FFFF66"/>
                </a:solidFill>
                <a:effectLst>
                  <a:outerShdw blurRad="38100" dist="38100" dir="2700000" algn="tl">
                    <a:srgbClr val="000000"/>
                  </a:outerShdw>
                </a:effectLst>
                <a:cs typeface="Times New Roman" panose="02020603050405020304" pitchFamily="18" charset="0"/>
              </a:rPr>
              <a:t>ال</a:t>
            </a:r>
            <a:r>
              <a:rPr lang="ar-IQ" altLang="en-US" sz="4000" dirty="0">
                <a:solidFill>
                  <a:srgbClr val="FFFF66"/>
                </a:solidFill>
                <a:effectLst>
                  <a:outerShdw blurRad="38100" dist="38100" dir="2700000" algn="tl">
                    <a:srgbClr val="000000"/>
                  </a:outerShdw>
                </a:effectLst>
                <a:cs typeface="Times New Roman" panose="02020603050405020304" pitchFamily="18" charset="0"/>
              </a:rPr>
              <a:t>أستاذ</a:t>
            </a:r>
            <a:r>
              <a:rPr lang="ar-EG" altLang="en-US" sz="4000" dirty="0">
                <a:solidFill>
                  <a:srgbClr val="FFFF66"/>
                </a:solidFill>
                <a:effectLst>
                  <a:outerShdw blurRad="38100" dist="38100" dir="2700000" algn="tl">
                    <a:srgbClr val="000000"/>
                  </a:outerShdw>
                </a:effectLst>
                <a:cs typeface="Times New Roman" panose="02020603050405020304" pitchFamily="18" charset="0"/>
              </a:rPr>
              <a:t> الدكتور/ فؤاد موسى عبدالعال</a:t>
            </a:r>
          </a:p>
          <a:p>
            <a:pPr algn="ctr" rtl="1" eaLnBrk="1" hangingPunct="1">
              <a:defRPr/>
            </a:pPr>
            <a:r>
              <a:rPr lang="ar-IQ" altLang="en-US" sz="3600" dirty="0">
                <a:solidFill>
                  <a:srgbClr val="99FF66"/>
                </a:solidFill>
                <a:effectLst>
                  <a:outerShdw blurRad="38100" dist="38100" dir="2700000" algn="tl">
                    <a:srgbClr val="000000"/>
                  </a:outerShdw>
                </a:effectLst>
                <a:cs typeface="Traditional Arabic" panose="02020603050405020304" pitchFamily="18" charset="-78"/>
              </a:rPr>
              <a:t>أستاذ</a:t>
            </a:r>
            <a:r>
              <a:rPr lang="ar-EG" altLang="en-US" sz="3600" dirty="0">
                <a:solidFill>
                  <a:srgbClr val="99FF66"/>
                </a:solidFill>
                <a:effectLst>
                  <a:outerShdw blurRad="38100" dist="38100" dir="2700000" algn="tl">
                    <a:srgbClr val="000000"/>
                  </a:outerShdw>
                </a:effectLst>
                <a:cs typeface="Traditional Arabic" panose="02020603050405020304" pitchFamily="18" charset="-78"/>
              </a:rPr>
              <a:t> المناهج وطرق التدريس ورئيس قسم المناهج وطرق التدريس</a:t>
            </a:r>
          </a:p>
          <a:p>
            <a:pPr algn="ctr" rtl="1" eaLnBrk="1" hangingPunct="1">
              <a:defRPr/>
            </a:pPr>
            <a:r>
              <a:rPr lang="ar-EG" altLang="en-US" dirty="0">
                <a:solidFill>
                  <a:schemeClr val="bg1"/>
                </a:solidFill>
                <a:effectLst>
                  <a:outerShdw blurRad="38100" dist="38100" dir="2700000" algn="tl">
                    <a:srgbClr val="000000"/>
                  </a:outerShdw>
                </a:effectLst>
                <a:cs typeface="Times New Roman" panose="02020603050405020304" pitchFamily="18" charset="0"/>
              </a:rPr>
              <a:t>كلية التربية – جامعة المنصورة</a:t>
            </a:r>
            <a:endParaRPr lang="en-US" altLang="en-US" dirty="0">
              <a:solidFill>
                <a:schemeClr val="bg1"/>
              </a:solidFill>
              <a:effectLst>
                <a:outerShdw blurRad="38100" dist="38100" dir="2700000" algn="tl">
                  <a:srgbClr val="000000"/>
                </a:outerShdw>
              </a:effectLst>
              <a:cs typeface="Times New Roman" panose="02020603050405020304" pitchFamily="18" charset="0"/>
            </a:endParaRPr>
          </a:p>
        </p:txBody>
      </p:sp>
      <p:pic>
        <p:nvPicPr>
          <p:cNvPr id="60421" name="Audio 1">
            <a:hlinkClick r:id="" action="ppaction://media"/>
            <a:extLst>
              <a:ext uri="{FF2B5EF4-FFF2-40B4-BE49-F238E27FC236}">
                <a16:creationId xmlns:a16="http://schemas.microsoft.com/office/drawing/2014/main" id="{7BC92894-3BCA-2DC8-2F31-68A56D7C00C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61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42008">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0581"/>
                                        </p:tgtEl>
                                        <p:attrNameLst>
                                          <p:attrName>style.visibility</p:attrName>
                                        </p:attrNameLst>
                                      </p:cBhvr>
                                      <p:to>
                                        <p:strVal val="visible"/>
                                      </p:to>
                                    </p:set>
                                    <p:anim calcmode="lin" valueType="num">
                                      <p:cBhvr additive="base">
                                        <p:cTn id="7" dur="500" fill="hold"/>
                                        <p:tgtEl>
                                          <p:spTgt spid="280581"/>
                                        </p:tgtEl>
                                        <p:attrNameLst>
                                          <p:attrName>ppt_x</p:attrName>
                                        </p:attrNameLst>
                                      </p:cBhvr>
                                      <p:tavLst>
                                        <p:tav tm="0">
                                          <p:val>
                                            <p:strVal val="#ppt_x"/>
                                          </p:val>
                                        </p:tav>
                                        <p:tav tm="100000">
                                          <p:val>
                                            <p:strVal val="#ppt_x"/>
                                          </p:val>
                                        </p:tav>
                                      </p:tavLst>
                                    </p:anim>
                                    <p:anim calcmode="lin" valueType="num">
                                      <p:cBhvr additive="base">
                                        <p:cTn id="8" dur="500" fill="hold"/>
                                        <p:tgtEl>
                                          <p:spTgt spid="2805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80583"/>
                                        </p:tgtEl>
                                        <p:attrNameLst>
                                          <p:attrName>style.visibility</p:attrName>
                                        </p:attrNameLst>
                                      </p:cBhvr>
                                      <p:to>
                                        <p:strVal val="visible"/>
                                      </p:to>
                                    </p:set>
                                    <p:animEffect transition="in" filter="blinds(horizontal)">
                                      <p:cBhvr>
                                        <p:cTn id="13" dur="500"/>
                                        <p:tgtEl>
                                          <p:spTgt spid="280583"/>
                                        </p:tgtEl>
                                      </p:cBhvr>
                                    </p:animEffect>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1" grpId="0" animBg="1"/>
      <p:bldP spid="28058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2">
            <a:extLst>
              <a:ext uri="{FF2B5EF4-FFF2-40B4-BE49-F238E27FC236}">
                <a16:creationId xmlns:a16="http://schemas.microsoft.com/office/drawing/2014/main" id="{1AF99FB0-B430-70F9-3B0D-64A7C0CD9573}"/>
              </a:ext>
            </a:extLst>
          </p:cNvPr>
          <p:cNvGrpSpPr>
            <a:grpSpLocks/>
          </p:cNvGrpSpPr>
          <p:nvPr/>
        </p:nvGrpSpPr>
        <p:grpSpPr bwMode="auto">
          <a:xfrm>
            <a:off x="1260475" y="3930650"/>
            <a:ext cx="3778250" cy="2933700"/>
            <a:chOff x="1986" y="6724"/>
            <a:chExt cx="5949" cy="5520"/>
          </a:xfrm>
        </p:grpSpPr>
        <p:grpSp>
          <p:nvGrpSpPr>
            <p:cNvPr id="61476" name="Group 3">
              <a:extLst>
                <a:ext uri="{FF2B5EF4-FFF2-40B4-BE49-F238E27FC236}">
                  <a16:creationId xmlns:a16="http://schemas.microsoft.com/office/drawing/2014/main" id="{27E3AFC5-4BA0-EE73-DC6B-9BCEBB3A70F6}"/>
                </a:ext>
              </a:extLst>
            </p:cNvPr>
            <p:cNvGrpSpPr>
              <a:grpSpLocks/>
            </p:cNvGrpSpPr>
            <p:nvPr/>
          </p:nvGrpSpPr>
          <p:grpSpPr bwMode="auto">
            <a:xfrm>
              <a:off x="1995" y="6724"/>
              <a:ext cx="5940" cy="5491"/>
              <a:chOff x="1995" y="6724"/>
              <a:chExt cx="5940" cy="5491"/>
            </a:xfrm>
          </p:grpSpPr>
          <p:sp>
            <p:nvSpPr>
              <p:cNvPr id="61477" name="Text Box 4">
                <a:extLst>
                  <a:ext uri="{FF2B5EF4-FFF2-40B4-BE49-F238E27FC236}">
                    <a16:creationId xmlns:a16="http://schemas.microsoft.com/office/drawing/2014/main" id="{4076FB74-4A1D-4D53-D0D4-D1BBA308B9FE}"/>
                  </a:ext>
                </a:extLst>
              </p:cNvPr>
              <p:cNvSpPr txBox="1">
                <a:spLocks noChangeArrowheads="1"/>
              </p:cNvSpPr>
              <p:nvPr/>
            </p:nvSpPr>
            <p:spPr bwMode="auto">
              <a:xfrm>
                <a:off x="3930" y="9289"/>
                <a:ext cx="16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spcAft>
                    <a:spcPts val="1000"/>
                  </a:spcAft>
                </a:pPr>
                <a:endParaRPr lang="en-US" altLang="ar-EG"/>
              </a:p>
            </p:txBody>
          </p:sp>
        </p:grpSp>
      </p:grpSp>
      <p:sp>
        <p:nvSpPr>
          <p:cNvPr id="61443" name="Text Box 36">
            <a:extLst>
              <a:ext uri="{FF2B5EF4-FFF2-40B4-BE49-F238E27FC236}">
                <a16:creationId xmlns:a16="http://schemas.microsoft.com/office/drawing/2014/main" id="{39965DB5-D296-81B4-0764-7A39A5EC848D}"/>
              </a:ext>
            </a:extLst>
          </p:cNvPr>
          <p:cNvSpPr txBox="1">
            <a:spLocks noChangeArrowheads="1"/>
          </p:cNvSpPr>
          <p:nvPr/>
        </p:nvSpPr>
        <p:spPr bwMode="auto">
          <a:xfrm flipH="1">
            <a:off x="3873500" y="2921000"/>
            <a:ext cx="4603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a:endParaRPr lang="ar-EG" altLang="ar-EG"/>
          </a:p>
        </p:txBody>
      </p:sp>
      <p:grpSp>
        <p:nvGrpSpPr>
          <p:cNvPr id="61444" name="Group 5">
            <a:extLst>
              <a:ext uri="{FF2B5EF4-FFF2-40B4-BE49-F238E27FC236}">
                <a16:creationId xmlns:a16="http://schemas.microsoft.com/office/drawing/2014/main" id="{41CB109A-706A-3A11-A475-E13B00E42E7C}"/>
              </a:ext>
            </a:extLst>
          </p:cNvPr>
          <p:cNvGrpSpPr>
            <a:grpSpLocks/>
          </p:cNvGrpSpPr>
          <p:nvPr/>
        </p:nvGrpSpPr>
        <p:grpSpPr bwMode="auto">
          <a:xfrm>
            <a:off x="2495550" y="1306513"/>
            <a:ext cx="5641975" cy="4498975"/>
            <a:chOff x="1986" y="6724"/>
            <a:chExt cx="5949" cy="5520"/>
          </a:xfrm>
        </p:grpSpPr>
        <p:grpSp>
          <p:nvGrpSpPr>
            <p:cNvPr id="61446" name="Group 20">
              <a:extLst>
                <a:ext uri="{FF2B5EF4-FFF2-40B4-BE49-F238E27FC236}">
                  <a16:creationId xmlns:a16="http://schemas.microsoft.com/office/drawing/2014/main" id="{6066DAC2-9156-5C35-B350-A501B360CF18}"/>
                </a:ext>
              </a:extLst>
            </p:cNvPr>
            <p:cNvGrpSpPr>
              <a:grpSpLocks/>
            </p:cNvGrpSpPr>
            <p:nvPr/>
          </p:nvGrpSpPr>
          <p:grpSpPr bwMode="auto">
            <a:xfrm>
              <a:off x="1995" y="6724"/>
              <a:ext cx="5940" cy="5491"/>
              <a:chOff x="1995" y="6724"/>
              <a:chExt cx="5940" cy="5491"/>
            </a:xfrm>
          </p:grpSpPr>
          <p:sp>
            <p:nvSpPr>
              <p:cNvPr id="61461" name="Text Box 35">
                <a:extLst>
                  <a:ext uri="{FF2B5EF4-FFF2-40B4-BE49-F238E27FC236}">
                    <a16:creationId xmlns:a16="http://schemas.microsoft.com/office/drawing/2014/main" id="{87EBA6B5-F39E-3018-45B6-6CB9CD1A03DA}"/>
                  </a:ext>
                </a:extLst>
              </p:cNvPr>
              <p:cNvSpPr txBox="1">
                <a:spLocks noChangeArrowheads="1"/>
              </p:cNvSpPr>
              <p:nvPr/>
            </p:nvSpPr>
            <p:spPr bwMode="auto">
              <a:xfrm>
                <a:off x="3930" y="9289"/>
                <a:ext cx="16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rtl="1"/>
                <a:r>
                  <a:rPr lang="ar-SA" altLang="ar-EG" sz="1400">
                    <a:cs typeface="Times New Roman" panose="02020603050405020304" pitchFamily="18" charset="0"/>
                  </a:rPr>
                  <a:t>هدى الله</a:t>
                </a:r>
                <a:endParaRPr lang="ar-SA" altLang="ar-EG"/>
              </a:p>
            </p:txBody>
          </p:sp>
          <p:grpSp>
            <p:nvGrpSpPr>
              <p:cNvPr id="61462" name="Group 21">
                <a:extLst>
                  <a:ext uri="{FF2B5EF4-FFF2-40B4-BE49-F238E27FC236}">
                    <a16:creationId xmlns:a16="http://schemas.microsoft.com/office/drawing/2014/main" id="{3EF67551-B21A-D5A3-2F61-A903D9B2B36D}"/>
                  </a:ext>
                </a:extLst>
              </p:cNvPr>
              <p:cNvGrpSpPr>
                <a:grpSpLocks/>
              </p:cNvGrpSpPr>
              <p:nvPr/>
            </p:nvGrpSpPr>
            <p:grpSpPr bwMode="auto">
              <a:xfrm>
                <a:off x="1995" y="6724"/>
                <a:ext cx="5940" cy="5491"/>
                <a:chOff x="1995" y="6724"/>
                <a:chExt cx="5940" cy="5491"/>
              </a:xfrm>
            </p:grpSpPr>
            <p:grpSp>
              <p:nvGrpSpPr>
                <p:cNvPr id="61463" name="Group 28">
                  <a:extLst>
                    <a:ext uri="{FF2B5EF4-FFF2-40B4-BE49-F238E27FC236}">
                      <a16:creationId xmlns:a16="http://schemas.microsoft.com/office/drawing/2014/main" id="{8BDEEF91-46D8-72FD-54D3-9B5BE331912E}"/>
                    </a:ext>
                  </a:extLst>
                </p:cNvPr>
                <p:cNvGrpSpPr>
                  <a:grpSpLocks/>
                </p:cNvGrpSpPr>
                <p:nvPr/>
              </p:nvGrpSpPr>
              <p:grpSpPr bwMode="auto">
                <a:xfrm>
                  <a:off x="1995" y="6815"/>
                  <a:ext cx="5940" cy="5400"/>
                  <a:chOff x="1995" y="6815"/>
                  <a:chExt cx="5940" cy="5400"/>
                </a:xfrm>
              </p:grpSpPr>
              <p:sp>
                <p:nvSpPr>
                  <p:cNvPr id="61470" name="Oval 34">
                    <a:extLst>
                      <a:ext uri="{FF2B5EF4-FFF2-40B4-BE49-F238E27FC236}">
                        <a16:creationId xmlns:a16="http://schemas.microsoft.com/office/drawing/2014/main" id="{A2B7D7CB-AB5C-0EC1-D9EF-20D2A89AE984}"/>
                      </a:ext>
                    </a:extLst>
                  </p:cNvPr>
                  <p:cNvSpPr>
                    <a:spLocks noChangeArrowheads="1"/>
                  </p:cNvSpPr>
                  <p:nvPr/>
                </p:nvSpPr>
                <p:spPr bwMode="auto">
                  <a:xfrm>
                    <a:off x="1995" y="6815"/>
                    <a:ext cx="5940" cy="5400"/>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ar-EG"/>
                  </a:p>
                </p:txBody>
              </p:sp>
              <p:sp>
                <p:nvSpPr>
                  <p:cNvPr id="61471" name="Oval 33">
                    <a:extLst>
                      <a:ext uri="{FF2B5EF4-FFF2-40B4-BE49-F238E27FC236}">
                        <a16:creationId xmlns:a16="http://schemas.microsoft.com/office/drawing/2014/main" id="{7B2BA80D-1A2C-224E-2644-61B033B36325}"/>
                      </a:ext>
                    </a:extLst>
                  </p:cNvPr>
                  <p:cNvSpPr>
                    <a:spLocks noChangeArrowheads="1"/>
                  </p:cNvSpPr>
                  <p:nvPr/>
                </p:nvSpPr>
                <p:spPr bwMode="auto">
                  <a:xfrm>
                    <a:off x="2355" y="7234"/>
                    <a:ext cx="5220" cy="4650"/>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ar-EG"/>
                  </a:p>
                </p:txBody>
              </p:sp>
              <p:sp>
                <p:nvSpPr>
                  <p:cNvPr id="61472" name="Oval 32">
                    <a:extLst>
                      <a:ext uri="{FF2B5EF4-FFF2-40B4-BE49-F238E27FC236}">
                        <a16:creationId xmlns:a16="http://schemas.microsoft.com/office/drawing/2014/main" id="{3807E10B-2EEB-591C-9C1F-BA9175CD5270}"/>
                      </a:ext>
                    </a:extLst>
                  </p:cNvPr>
                  <p:cNvSpPr>
                    <a:spLocks noChangeArrowheads="1"/>
                  </p:cNvSpPr>
                  <p:nvPr/>
                </p:nvSpPr>
                <p:spPr bwMode="auto">
                  <a:xfrm>
                    <a:off x="3501" y="8179"/>
                    <a:ext cx="2904" cy="2985"/>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ar-EG"/>
                  </a:p>
                </p:txBody>
              </p:sp>
              <p:sp>
                <p:nvSpPr>
                  <p:cNvPr id="61473" name="Oval 31">
                    <a:extLst>
                      <a:ext uri="{FF2B5EF4-FFF2-40B4-BE49-F238E27FC236}">
                        <a16:creationId xmlns:a16="http://schemas.microsoft.com/office/drawing/2014/main" id="{3604D45E-1801-8F4D-1FC2-1D915C0F9465}"/>
                      </a:ext>
                    </a:extLst>
                  </p:cNvPr>
                  <p:cNvSpPr>
                    <a:spLocks noChangeArrowheads="1"/>
                  </p:cNvSpPr>
                  <p:nvPr/>
                </p:nvSpPr>
                <p:spPr bwMode="auto">
                  <a:xfrm>
                    <a:off x="3861" y="8599"/>
                    <a:ext cx="2184" cy="2160"/>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ar-EG"/>
                  </a:p>
                </p:txBody>
              </p:sp>
              <p:sp>
                <p:nvSpPr>
                  <p:cNvPr id="61474" name="Oval 30">
                    <a:extLst>
                      <a:ext uri="{FF2B5EF4-FFF2-40B4-BE49-F238E27FC236}">
                        <a16:creationId xmlns:a16="http://schemas.microsoft.com/office/drawing/2014/main" id="{1BADF2E0-CA9E-67C7-0F3C-4CAA16459418}"/>
                      </a:ext>
                    </a:extLst>
                  </p:cNvPr>
                  <p:cNvSpPr>
                    <a:spLocks noChangeArrowheads="1"/>
                  </p:cNvSpPr>
                  <p:nvPr/>
                </p:nvSpPr>
                <p:spPr bwMode="auto">
                  <a:xfrm>
                    <a:off x="4311" y="9154"/>
                    <a:ext cx="1350" cy="1095"/>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ar-EG"/>
                  </a:p>
                </p:txBody>
              </p:sp>
              <p:sp>
                <p:nvSpPr>
                  <p:cNvPr id="61475" name="Oval 29">
                    <a:extLst>
                      <a:ext uri="{FF2B5EF4-FFF2-40B4-BE49-F238E27FC236}">
                        <a16:creationId xmlns:a16="http://schemas.microsoft.com/office/drawing/2014/main" id="{E1ED58DF-6F96-D501-B7A8-BF477014D8EC}"/>
                      </a:ext>
                    </a:extLst>
                  </p:cNvPr>
                  <p:cNvSpPr>
                    <a:spLocks noChangeArrowheads="1"/>
                  </p:cNvSpPr>
                  <p:nvPr/>
                </p:nvSpPr>
                <p:spPr bwMode="auto">
                  <a:xfrm>
                    <a:off x="2985" y="7744"/>
                    <a:ext cx="3960" cy="3780"/>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ar-EG"/>
                  </a:p>
                </p:txBody>
              </p:sp>
            </p:grpSp>
            <p:grpSp>
              <p:nvGrpSpPr>
                <p:cNvPr id="61464" name="Group 22">
                  <a:extLst>
                    <a:ext uri="{FF2B5EF4-FFF2-40B4-BE49-F238E27FC236}">
                      <a16:creationId xmlns:a16="http://schemas.microsoft.com/office/drawing/2014/main" id="{936B619A-65C9-BFCD-32A6-9E6482946E00}"/>
                    </a:ext>
                  </a:extLst>
                </p:cNvPr>
                <p:cNvGrpSpPr>
                  <a:grpSpLocks/>
                </p:cNvGrpSpPr>
                <p:nvPr/>
              </p:nvGrpSpPr>
              <p:grpSpPr bwMode="auto">
                <a:xfrm>
                  <a:off x="3471" y="6724"/>
                  <a:ext cx="2445" cy="2700"/>
                  <a:chOff x="3471" y="6724"/>
                  <a:chExt cx="2445" cy="2700"/>
                </a:xfrm>
              </p:grpSpPr>
              <p:sp>
                <p:nvSpPr>
                  <p:cNvPr id="61465" name="Text Box 27">
                    <a:extLst>
                      <a:ext uri="{FF2B5EF4-FFF2-40B4-BE49-F238E27FC236}">
                        <a16:creationId xmlns:a16="http://schemas.microsoft.com/office/drawing/2014/main" id="{267C17AA-F234-25CF-E693-D8F806BC1012}"/>
                      </a:ext>
                    </a:extLst>
                  </p:cNvPr>
                  <p:cNvSpPr txBox="1">
                    <a:spLocks noChangeArrowheads="1"/>
                  </p:cNvSpPr>
                  <p:nvPr/>
                </p:nvSpPr>
                <p:spPr bwMode="auto">
                  <a:xfrm>
                    <a:off x="3471" y="8704"/>
                    <a:ext cx="234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rtl="1"/>
                    <a:r>
                      <a:rPr lang="ar-SA" altLang="ar-EG" sz="1200">
                        <a:cs typeface="Times New Roman" panose="02020603050405020304" pitchFamily="18" charset="0"/>
                      </a:rPr>
                      <a:t>طبيعة العلم والثقافة</a:t>
                    </a:r>
                    <a:endParaRPr lang="ar-SA" altLang="ar-EG"/>
                  </a:p>
                </p:txBody>
              </p:sp>
              <p:sp>
                <p:nvSpPr>
                  <p:cNvPr id="61466" name="Text Box 26">
                    <a:extLst>
                      <a:ext uri="{FF2B5EF4-FFF2-40B4-BE49-F238E27FC236}">
                        <a16:creationId xmlns:a16="http://schemas.microsoft.com/office/drawing/2014/main" id="{38795BE0-5B8E-8791-A8F1-F8CE858B47F7}"/>
                      </a:ext>
                    </a:extLst>
                  </p:cNvPr>
                  <p:cNvSpPr txBox="1">
                    <a:spLocks noChangeArrowheads="1"/>
                  </p:cNvSpPr>
                  <p:nvPr/>
                </p:nvSpPr>
                <p:spPr bwMode="auto">
                  <a:xfrm>
                    <a:off x="3795" y="8134"/>
                    <a:ext cx="18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rtl="1"/>
                    <a:r>
                      <a:rPr lang="ar-SA" altLang="ar-EG" sz="1200">
                        <a:cs typeface="Times New Roman" panose="02020603050405020304" pitchFamily="18" charset="0"/>
                      </a:rPr>
                      <a:t>طبيعة الإنسان</a:t>
                    </a:r>
                    <a:endParaRPr lang="ar-SA" altLang="ar-EG"/>
                  </a:p>
                </p:txBody>
              </p:sp>
              <p:sp>
                <p:nvSpPr>
                  <p:cNvPr id="61467" name="Text Box 25">
                    <a:extLst>
                      <a:ext uri="{FF2B5EF4-FFF2-40B4-BE49-F238E27FC236}">
                        <a16:creationId xmlns:a16="http://schemas.microsoft.com/office/drawing/2014/main" id="{91EB3319-4754-AABA-C624-559E7F0D92BC}"/>
                      </a:ext>
                    </a:extLst>
                  </p:cNvPr>
                  <p:cNvSpPr txBox="1">
                    <a:spLocks noChangeArrowheads="1"/>
                  </p:cNvSpPr>
                  <p:nvPr/>
                </p:nvSpPr>
                <p:spPr bwMode="auto">
                  <a:xfrm>
                    <a:off x="3795" y="7654"/>
                    <a:ext cx="18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rtl="1"/>
                    <a:r>
                      <a:rPr lang="ar-SA" altLang="ar-EG" sz="1200">
                        <a:cs typeface="Times New Roman" panose="02020603050405020304" pitchFamily="18" charset="0"/>
                      </a:rPr>
                      <a:t>طبيعة المجتمع</a:t>
                    </a:r>
                    <a:endParaRPr lang="ar-SA" altLang="ar-EG"/>
                  </a:p>
                </p:txBody>
              </p:sp>
              <p:sp>
                <p:nvSpPr>
                  <p:cNvPr id="61468" name="Text Box 24">
                    <a:extLst>
                      <a:ext uri="{FF2B5EF4-FFF2-40B4-BE49-F238E27FC236}">
                        <a16:creationId xmlns:a16="http://schemas.microsoft.com/office/drawing/2014/main" id="{72F9B6E3-01EB-85F5-F5E0-19E6E979DF00}"/>
                      </a:ext>
                    </a:extLst>
                  </p:cNvPr>
                  <p:cNvSpPr txBox="1">
                    <a:spLocks noChangeArrowheads="1"/>
                  </p:cNvSpPr>
                  <p:nvPr/>
                </p:nvSpPr>
                <p:spPr bwMode="auto">
                  <a:xfrm>
                    <a:off x="3576" y="7264"/>
                    <a:ext cx="234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rtl="1"/>
                    <a:r>
                      <a:rPr lang="ar-SA" altLang="ar-EG" sz="1200">
                        <a:cs typeface="Times New Roman" panose="02020603050405020304" pitchFamily="18" charset="0"/>
                      </a:rPr>
                      <a:t>طبيعة العلاقات الدولية</a:t>
                    </a:r>
                    <a:endParaRPr lang="ar-SA" altLang="ar-EG"/>
                  </a:p>
                </p:txBody>
              </p:sp>
              <p:sp>
                <p:nvSpPr>
                  <p:cNvPr id="61469" name="Text Box 23">
                    <a:extLst>
                      <a:ext uri="{FF2B5EF4-FFF2-40B4-BE49-F238E27FC236}">
                        <a16:creationId xmlns:a16="http://schemas.microsoft.com/office/drawing/2014/main" id="{24CDAE55-655D-FBD6-8035-A1F9FF828C24}"/>
                      </a:ext>
                    </a:extLst>
                  </p:cNvPr>
                  <p:cNvSpPr txBox="1">
                    <a:spLocks noChangeArrowheads="1"/>
                  </p:cNvSpPr>
                  <p:nvPr/>
                </p:nvSpPr>
                <p:spPr bwMode="auto">
                  <a:xfrm>
                    <a:off x="3555" y="6724"/>
                    <a:ext cx="198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rtl="1"/>
                    <a:r>
                      <a:rPr lang="ar-SA" altLang="ar-EG" sz="1200">
                        <a:cs typeface="Times New Roman" panose="02020603050405020304" pitchFamily="18" charset="0"/>
                      </a:rPr>
                      <a:t>طبيعة الكون</a:t>
                    </a:r>
                    <a:endParaRPr lang="ar-SA" altLang="ar-EG"/>
                  </a:p>
                </p:txBody>
              </p:sp>
            </p:grpSp>
          </p:grpSp>
        </p:grpSp>
        <p:grpSp>
          <p:nvGrpSpPr>
            <p:cNvPr id="61447" name="Group 6">
              <a:extLst>
                <a:ext uri="{FF2B5EF4-FFF2-40B4-BE49-F238E27FC236}">
                  <a16:creationId xmlns:a16="http://schemas.microsoft.com/office/drawing/2014/main" id="{B10E1015-1856-9314-8F4B-22A9EF437B8B}"/>
                </a:ext>
              </a:extLst>
            </p:cNvPr>
            <p:cNvGrpSpPr>
              <a:grpSpLocks/>
            </p:cNvGrpSpPr>
            <p:nvPr/>
          </p:nvGrpSpPr>
          <p:grpSpPr bwMode="auto">
            <a:xfrm>
              <a:off x="1986" y="6784"/>
              <a:ext cx="5835" cy="5460"/>
              <a:chOff x="1986" y="6784"/>
              <a:chExt cx="5835" cy="5460"/>
            </a:xfrm>
          </p:grpSpPr>
          <p:sp>
            <p:nvSpPr>
              <p:cNvPr id="61448" name="Line 19">
                <a:extLst>
                  <a:ext uri="{FF2B5EF4-FFF2-40B4-BE49-F238E27FC236}">
                    <a16:creationId xmlns:a16="http://schemas.microsoft.com/office/drawing/2014/main" id="{24E0A711-28E4-1DAF-82CA-D19F59BEABE7}"/>
                  </a:ext>
                </a:extLst>
              </p:cNvPr>
              <p:cNvSpPr>
                <a:spLocks noChangeShapeType="1"/>
              </p:cNvSpPr>
              <p:nvPr/>
            </p:nvSpPr>
            <p:spPr bwMode="auto">
              <a:xfrm flipV="1">
                <a:off x="5481" y="7744"/>
                <a:ext cx="1800" cy="162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61449" name="Line 18">
                <a:extLst>
                  <a:ext uri="{FF2B5EF4-FFF2-40B4-BE49-F238E27FC236}">
                    <a16:creationId xmlns:a16="http://schemas.microsoft.com/office/drawing/2014/main" id="{51B0E4DB-CED8-16DE-7FD7-DC619F9A9911}"/>
                  </a:ext>
                </a:extLst>
              </p:cNvPr>
              <p:cNvSpPr>
                <a:spLocks noChangeShapeType="1"/>
              </p:cNvSpPr>
              <p:nvPr/>
            </p:nvSpPr>
            <p:spPr bwMode="auto">
              <a:xfrm flipV="1">
                <a:off x="5661" y="9004"/>
                <a:ext cx="2160" cy="54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61450" name="Line 17">
                <a:extLst>
                  <a:ext uri="{FF2B5EF4-FFF2-40B4-BE49-F238E27FC236}">
                    <a16:creationId xmlns:a16="http://schemas.microsoft.com/office/drawing/2014/main" id="{50027627-2C4F-EF43-BEE6-825587BDE7C0}"/>
                  </a:ext>
                </a:extLst>
              </p:cNvPr>
              <p:cNvSpPr>
                <a:spLocks noChangeShapeType="1"/>
              </p:cNvSpPr>
              <p:nvPr/>
            </p:nvSpPr>
            <p:spPr bwMode="auto">
              <a:xfrm flipV="1">
                <a:off x="5301" y="7024"/>
                <a:ext cx="900" cy="216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61451" name="Line 16">
                <a:extLst>
                  <a:ext uri="{FF2B5EF4-FFF2-40B4-BE49-F238E27FC236}">
                    <a16:creationId xmlns:a16="http://schemas.microsoft.com/office/drawing/2014/main" id="{D3D9B1BB-D30E-D1E1-CF6D-0915F5412BA2}"/>
                  </a:ext>
                </a:extLst>
              </p:cNvPr>
              <p:cNvSpPr>
                <a:spLocks noChangeShapeType="1"/>
              </p:cNvSpPr>
              <p:nvPr/>
            </p:nvSpPr>
            <p:spPr bwMode="auto">
              <a:xfrm flipH="1">
                <a:off x="2421" y="9904"/>
                <a:ext cx="1980" cy="108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61452" name="Line 15">
                <a:extLst>
                  <a:ext uri="{FF2B5EF4-FFF2-40B4-BE49-F238E27FC236}">
                    <a16:creationId xmlns:a16="http://schemas.microsoft.com/office/drawing/2014/main" id="{D7C682FF-1226-D995-A69B-95A3107AD391}"/>
                  </a:ext>
                </a:extLst>
              </p:cNvPr>
              <p:cNvSpPr>
                <a:spLocks noChangeShapeType="1"/>
              </p:cNvSpPr>
              <p:nvPr/>
            </p:nvSpPr>
            <p:spPr bwMode="auto">
              <a:xfrm>
                <a:off x="4941" y="10264"/>
                <a:ext cx="0" cy="198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61453" name="Line 14">
                <a:extLst>
                  <a:ext uri="{FF2B5EF4-FFF2-40B4-BE49-F238E27FC236}">
                    <a16:creationId xmlns:a16="http://schemas.microsoft.com/office/drawing/2014/main" id="{5FEF71D5-7727-23B5-A239-EE501BF339C0}"/>
                  </a:ext>
                </a:extLst>
              </p:cNvPr>
              <p:cNvSpPr>
                <a:spLocks noChangeShapeType="1"/>
              </p:cNvSpPr>
              <p:nvPr/>
            </p:nvSpPr>
            <p:spPr bwMode="auto">
              <a:xfrm>
                <a:off x="5481" y="10084"/>
                <a:ext cx="1800" cy="126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61454" name="Line 13">
                <a:extLst>
                  <a:ext uri="{FF2B5EF4-FFF2-40B4-BE49-F238E27FC236}">
                    <a16:creationId xmlns:a16="http://schemas.microsoft.com/office/drawing/2014/main" id="{E6491745-F9F6-CBDF-40F8-7F19A461DC05}"/>
                  </a:ext>
                </a:extLst>
              </p:cNvPr>
              <p:cNvSpPr>
                <a:spLocks noChangeShapeType="1"/>
              </p:cNvSpPr>
              <p:nvPr/>
            </p:nvSpPr>
            <p:spPr bwMode="auto">
              <a:xfrm>
                <a:off x="5241" y="10234"/>
                <a:ext cx="720" cy="180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61455" name="Line 12">
                <a:extLst>
                  <a:ext uri="{FF2B5EF4-FFF2-40B4-BE49-F238E27FC236}">
                    <a16:creationId xmlns:a16="http://schemas.microsoft.com/office/drawing/2014/main" id="{4897E130-571F-3A91-6DD0-75ED95C8394A}"/>
                  </a:ext>
                </a:extLst>
              </p:cNvPr>
              <p:cNvSpPr>
                <a:spLocks noChangeShapeType="1"/>
              </p:cNvSpPr>
              <p:nvPr/>
            </p:nvSpPr>
            <p:spPr bwMode="auto">
              <a:xfrm>
                <a:off x="5661" y="9829"/>
                <a:ext cx="2160" cy="36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61456" name="Line 11">
                <a:extLst>
                  <a:ext uri="{FF2B5EF4-FFF2-40B4-BE49-F238E27FC236}">
                    <a16:creationId xmlns:a16="http://schemas.microsoft.com/office/drawing/2014/main" id="{16EB3FCD-9455-6F57-20BF-74548A7F509F}"/>
                  </a:ext>
                </a:extLst>
              </p:cNvPr>
              <p:cNvSpPr>
                <a:spLocks noChangeShapeType="1"/>
              </p:cNvSpPr>
              <p:nvPr/>
            </p:nvSpPr>
            <p:spPr bwMode="auto">
              <a:xfrm flipH="1">
                <a:off x="3471" y="10189"/>
                <a:ext cx="1080" cy="162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61457" name="Line 10">
                <a:extLst>
                  <a:ext uri="{FF2B5EF4-FFF2-40B4-BE49-F238E27FC236}">
                    <a16:creationId xmlns:a16="http://schemas.microsoft.com/office/drawing/2014/main" id="{4625DC69-133B-1FF0-553B-87FE2697EA48}"/>
                  </a:ext>
                </a:extLst>
              </p:cNvPr>
              <p:cNvSpPr>
                <a:spLocks noChangeShapeType="1"/>
              </p:cNvSpPr>
              <p:nvPr/>
            </p:nvSpPr>
            <p:spPr bwMode="auto">
              <a:xfrm flipH="1" flipV="1">
                <a:off x="3321" y="7204"/>
                <a:ext cx="1440" cy="198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61458" name="Line 9">
                <a:extLst>
                  <a:ext uri="{FF2B5EF4-FFF2-40B4-BE49-F238E27FC236}">
                    <a16:creationId xmlns:a16="http://schemas.microsoft.com/office/drawing/2014/main" id="{42480651-EC51-8050-75D0-BABBE49B3DCF}"/>
                  </a:ext>
                </a:extLst>
              </p:cNvPr>
              <p:cNvSpPr>
                <a:spLocks noChangeShapeType="1"/>
              </p:cNvSpPr>
              <p:nvPr/>
            </p:nvSpPr>
            <p:spPr bwMode="auto">
              <a:xfrm flipH="1">
                <a:off x="1986" y="9574"/>
                <a:ext cx="2340" cy="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61459" name="Line 8">
                <a:extLst>
                  <a:ext uri="{FF2B5EF4-FFF2-40B4-BE49-F238E27FC236}">
                    <a16:creationId xmlns:a16="http://schemas.microsoft.com/office/drawing/2014/main" id="{6519B55E-82B3-EE4D-871E-E4E21B23527C}"/>
                  </a:ext>
                </a:extLst>
              </p:cNvPr>
              <p:cNvSpPr>
                <a:spLocks noChangeShapeType="1"/>
              </p:cNvSpPr>
              <p:nvPr/>
            </p:nvSpPr>
            <p:spPr bwMode="auto">
              <a:xfrm flipH="1" flipV="1">
                <a:off x="2421" y="8104"/>
                <a:ext cx="1980" cy="126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61460" name="Line 7">
                <a:extLst>
                  <a:ext uri="{FF2B5EF4-FFF2-40B4-BE49-F238E27FC236}">
                    <a16:creationId xmlns:a16="http://schemas.microsoft.com/office/drawing/2014/main" id="{88A89B03-BA20-4EA9-DD07-42A04606C93C}"/>
                  </a:ext>
                </a:extLst>
              </p:cNvPr>
              <p:cNvSpPr>
                <a:spLocks noChangeShapeType="1"/>
              </p:cNvSpPr>
              <p:nvPr/>
            </p:nvSpPr>
            <p:spPr bwMode="auto">
              <a:xfrm flipV="1">
                <a:off x="5001" y="6784"/>
                <a:ext cx="0" cy="234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grpSp>
      </p:grpSp>
      <p:sp>
        <p:nvSpPr>
          <p:cNvPr id="38" name="Rectangle 45">
            <a:extLst>
              <a:ext uri="{FF2B5EF4-FFF2-40B4-BE49-F238E27FC236}">
                <a16:creationId xmlns:a16="http://schemas.microsoft.com/office/drawing/2014/main" id="{3F7B5A0C-6237-F69D-5399-3F83057EB46E}"/>
              </a:ext>
            </a:extLst>
          </p:cNvPr>
          <p:cNvSpPr>
            <a:spLocks noChangeArrowheads="1"/>
          </p:cNvSpPr>
          <p:nvPr/>
        </p:nvSpPr>
        <p:spPr bwMode="auto">
          <a:xfrm>
            <a:off x="0" y="457200"/>
            <a:ext cx="10287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a:defRPr/>
            </a:pPr>
            <a:endParaRPr lang="en-US" sz="1400">
              <a:latin typeface="Simplified Arabic" pitchFamily="18" charset="-78"/>
              <a:ea typeface="Times New Roman" pitchFamily="18" charset="0"/>
            </a:endParaRPr>
          </a:p>
          <a:p>
            <a:pPr>
              <a:defRPr/>
            </a:pPr>
            <a:br>
              <a:rPr lang="en-US" sz="1400">
                <a:latin typeface="Simplified Arabic" pitchFamily="18" charset="-78"/>
                <a:ea typeface="Times New Roman" pitchFamily="18" charset="0"/>
              </a:rPr>
            </a:br>
            <a:endParaRPr lang="en-US"/>
          </a:p>
        </p:txBody>
      </p:sp>
    </p:spTree>
  </p:cSld>
  <p:clrMapOvr>
    <a:masterClrMapping/>
  </p:clrMapOvr>
  <p:transition>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a:extLst>
              <a:ext uri="{FF2B5EF4-FFF2-40B4-BE49-F238E27FC236}">
                <a16:creationId xmlns:a16="http://schemas.microsoft.com/office/drawing/2014/main" id="{DA710471-D3EA-23CE-E129-3DCF12A3F55C}"/>
              </a:ext>
            </a:extLst>
          </p:cNvPr>
          <p:cNvSpPr>
            <a:spLocks noGrp="1" noChangeArrowheads="1"/>
          </p:cNvSpPr>
          <p:nvPr>
            <p:ph type="body" idx="1"/>
          </p:nvPr>
        </p:nvSpPr>
        <p:spPr bwMode="auto">
          <a:xfrm>
            <a:off x="514350" y="1052513"/>
            <a:ext cx="9258300" cy="4897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lnSpc>
                <a:spcPct val="90000"/>
              </a:lnSpc>
              <a:buFontTx/>
              <a:buNone/>
            </a:pPr>
            <a:endParaRPr lang="ar-EG" altLang="en-US" b="1"/>
          </a:p>
          <a:p>
            <a:pPr algn="ctr" eaLnBrk="1" hangingPunct="1">
              <a:lnSpc>
                <a:spcPct val="90000"/>
              </a:lnSpc>
              <a:buFontTx/>
              <a:buNone/>
            </a:pPr>
            <a:r>
              <a:rPr lang="ar-EG" altLang="en-US" sz="8000" b="1"/>
              <a:t>تابع</a:t>
            </a:r>
            <a:r>
              <a:rPr lang="ar-SA" altLang="en-US" sz="8000" b="1"/>
              <a:t> الأساس </a:t>
            </a:r>
            <a:r>
              <a:rPr lang="ar-EG" altLang="en-US" sz="8000" b="1"/>
              <a:t>الثاني</a:t>
            </a:r>
          </a:p>
          <a:p>
            <a:pPr algn="ctr" eaLnBrk="1" hangingPunct="1">
              <a:lnSpc>
                <a:spcPct val="90000"/>
              </a:lnSpc>
              <a:buFontTx/>
              <a:buNone/>
            </a:pPr>
            <a:r>
              <a:rPr lang="ar-EG" altLang="en-US" sz="8000" b="1"/>
              <a:t>طبيعة الثقافة</a:t>
            </a:r>
            <a:endParaRPr lang="en-US" altLang="en-US" sz="4800" b="1"/>
          </a:p>
          <a:p>
            <a:pPr eaLnBrk="1" hangingPunct="1">
              <a:lnSpc>
                <a:spcPct val="90000"/>
              </a:lnSpc>
            </a:pPr>
            <a:endParaRPr lang="en-US" altLang="en-US" sz="4000"/>
          </a:p>
        </p:txBody>
      </p:sp>
    </p:spTree>
  </p:cSld>
  <p:clrMapOvr>
    <a:masterClrMapping/>
  </p:clrMapOvr>
  <p:transition>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8B5C7C5-DBD7-46F8-6ED8-021D75DEC48C}"/>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a:solidFill>
                  <a:srgbClr val="FF0000"/>
                </a:solidFill>
              </a:rPr>
              <a:t>ثاني</a:t>
            </a:r>
            <a:r>
              <a:rPr lang="ar-IQ" altLang="en-US" b="1">
                <a:solidFill>
                  <a:srgbClr val="FF0000"/>
                </a:solidFill>
              </a:rPr>
              <a:t>ً</a:t>
            </a:r>
            <a:r>
              <a:rPr lang="ar-SA" altLang="en-US" b="1">
                <a:solidFill>
                  <a:srgbClr val="FF0000"/>
                </a:solidFill>
              </a:rPr>
              <a:t>ا: مفهوم الثقافة </a:t>
            </a:r>
            <a:endParaRPr lang="en-US" altLang="en-US" b="1">
              <a:solidFill>
                <a:srgbClr val="FF0000"/>
              </a:solidFill>
            </a:endParaRPr>
          </a:p>
        </p:txBody>
      </p:sp>
      <p:sp>
        <p:nvSpPr>
          <p:cNvPr id="63491" name="Rectangle 3">
            <a:extLst>
              <a:ext uri="{FF2B5EF4-FFF2-40B4-BE49-F238E27FC236}">
                <a16:creationId xmlns:a16="http://schemas.microsoft.com/office/drawing/2014/main" id="{89B75C70-22FA-5217-216B-7E2C61470A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ar-SA" altLang="en-US" sz="4000" b="1"/>
              <a:t>	قد تقسم الثقافة إلى جزأين: </a:t>
            </a:r>
            <a:endParaRPr lang="ar-EG" altLang="en-US" sz="4000" b="1"/>
          </a:p>
          <a:p>
            <a:pPr eaLnBrk="1" hangingPunct="1">
              <a:buFontTx/>
              <a:buNone/>
            </a:pPr>
            <a:endParaRPr lang="ar-SA" altLang="en-US" sz="1800" b="1"/>
          </a:p>
          <a:p>
            <a:pPr lvl="1" eaLnBrk="1" hangingPunct="1"/>
            <a:r>
              <a:rPr lang="ar-SA" altLang="en-US" sz="3600" b="1"/>
              <a:t>الجزء الماد</a:t>
            </a:r>
            <a:r>
              <a:rPr lang="ar-IQ" altLang="en-US" sz="3600" b="1"/>
              <a:t>ي</a:t>
            </a:r>
            <a:r>
              <a:rPr lang="ar-SA" altLang="en-US" sz="3600" b="1"/>
              <a:t> من الثقافة: مثل المبان</a:t>
            </a:r>
            <a:r>
              <a:rPr lang="ar-IQ" altLang="en-US" sz="3600" b="1"/>
              <a:t>ي</a:t>
            </a:r>
            <a:r>
              <a:rPr lang="ar-SA" altLang="en-US" sz="3600" b="1"/>
              <a:t> والشوارع والحدائق</a:t>
            </a:r>
            <a:r>
              <a:rPr lang="ar-IQ" altLang="en-US" sz="3600" b="1"/>
              <a:t> ...؛ إ</a:t>
            </a:r>
            <a:r>
              <a:rPr lang="ar-SA" altLang="en-US" sz="3600" b="1"/>
              <a:t>لخ</a:t>
            </a:r>
            <a:r>
              <a:rPr lang="ar-EG" altLang="en-US" sz="3600" b="1"/>
              <a:t>.</a:t>
            </a:r>
          </a:p>
          <a:p>
            <a:pPr lvl="1" eaLnBrk="1" hangingPunct="1">
              <a:buFontTx/>
              <a:buNone/>
            </a:pPr>
            <a:endParaRPr lang="ar-SA" altLang="en-US" sz="1800" b="1"/>
          </a:p>
          <a:p>
            <a:pPr lvl="1" eaLnBrk="1" hangingPunct="1"/>
            <a:r>
              <a:rPr lang="ar-SA" altLang="en-US" sz="3600" b="1"/>
              <a:t>الجزء غير الماد</a:t>
            </a:r>
            <a:r>
              <a:rPr lang="ar-IQ" altLang="en-US" sz="3600" b="1"/>
              <a:t>ي</a:t>
            </a:r>
            <a:r>
              <a:rPr lang="ar-SA" altLang="en-US" sz="3600" b="1"/>
              <a:t> من الثقافة: مثل الأفكار والاتجاهات والمعتقدات</a:t>
            </a:r>
            <a:r>
              <a:rPr lang="ar-IQ" altLang="en-US" sz="3600" b="1"/>
              <a:t>،</a:t>
            </a:r>
            <a:r>
              <a:rPr lang="ar-SA" altLang="en-US" sz="3600" b="1"/>
              <a:t> والقوانين والأحكام</a:t>
            </a:r>
            <a:r>
              <a:rPr lang="ar-IQ" altLang="en-US" sz="3600" b="1"/>
              <a:t> ...؛</a:t>
            </a:r>
            <a:r>
              <a:rPr lang="ar-SA" altLang="en-US" sz="3600" b="1"/>
              <a:t> </a:t>
            </a:r>
            <a:r>
              <a:rPr lang="ar-IQ" altLang="en-US" sz="3600" b="1"/>
              <a:t>إ</a:t>
            </a:r>
            <a:r>
              <a:rPr lang="ar-SA" altLang="en-US" sz="3600" b="1"/>
              <a:t>لخ.</a:t>
            </a:r>
            <a:r>
              <a:rPr lang="ar-SA" altLang="en-US" sz="4000"/>
              <a:t> </a:t>
            </a:r>
            <a:endParaRPr lang="en-US" altLang="en-US" sz="4000"/>
          </a:p>
        </p:txBody>
      </p:sp>
    </p:spTree>
  </p:cSld>
  <p:clrMapOvr>
    <a:masterClrMapping/>
  </p:clrMapOvr>
  <p:transition>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4CC10F91-5234-7085-8A1A-97F9FEFCE9B4}"/>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sz="6000" b="1">
                <a:solidFill>
                  <a:schemeClr val="hlink"/>
                </a:solidFill>
              </a:rPr>
              <a:t>عناصر الثقافة </a:t>
            </a:r>
            <a:endParaRPr lang="en-US" altLang="en-US" sz="6000" b="1">
              <a:solidFill>
                <a:schemeClr val="hlink"/>
              </a:solidFill>
            </a:endParaRPr>
          </a:p>
        </p:txBody>
      </p:sp>
      <p:sp>
        <p:nvSpPr>
          <p:cNvPr id="64515" name="Rectangle 3">
            <a:extLst>
              <a:ext uri="{FF2B5EF4-FFF2-40B4-BE49-F238E27FC236}">
                <a16:creationId xmlns:a16="http://schemas.microsoft.com/office/drawing/2014/main" id="{958274D9-409D-9003-59A2-B25C298874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Tx/>
              <a:buNone/>
            </a:pPr>
            <a:r>
              <a:rPr lang="ar-SA" altLang="en-US" b="1"/>
              <a:t>(</a:t>
            </a:r>
            <a:r>
              <a:rPr lang="ar-EG" altLang="en-US" b="1"/>
              <a:t>1) </a:t>
            </a:r>
            <a:r>
              <a:rPr lang="ar-SA" altLang="en-US" b="1"/>
              <a:t>عالميات الثقافة:</a:t>
            </a:r>
            <a:r>
              <a:rPr lang="ar-EG" altLang="en-US" b="1"/>
              <a:t> </a:t>
            </a:r>
            <a:r>
              <a:rPr lang="ar-SA" altLang="en-US" b="1"/>
              <a:t>الأعراف والقوانين الدولية</a:t>
            </a:r>
            <a:r>
              <a:rPr lang="ar-IQ" altLang="en-US" b="1"/>
              <a:t>،</a:t>
            </a:r>
            <a:r>
              <a:rPr lang="ar-SA" altLang="en-US" b="1"/>
              <a:t> ووسائل الاتصال والأجهزة.</a:t>
            </a:r>
          </a:p>
          <a:p>
            <a:pPr eaLnBrk="1" hangingPunct="1">
              <a:lnSpc>
                <a:spcPct val="90000"/>
              </a:lnSpc>
              <a:buFontTx/>
              <a:buNone/>
            </a:pPr>
            <a:r>
              <a:rPr lang="ar-SA" altLang="en-US" b="1"/>
              <a:t>(</a:t>
            </a:r>
            <a:r>
              <a:rPr lang="ar-EG" altLang="en-US" b="1"/>
              <a:t>2) </a:t>
            </a:r>
            <a:r>
              <a:rPr lang="ar-SA" altLang="en-US" b="1"/>
              <a:t>عموميات الثقافة:</a:t>
            </a:r>
            <a:r>
              <a:rPr lang="ar-EG" altLang="en-US" b="1"/>
              <a:t> </a:t>
            </a:r>
            <a:r>
              <a:rPr lang="ar-SA" altLang="en-US" b="1"/>
              <a:t>الجزء الذ</a:t>
            </a:r>
            <a:r>
              <a:rPr lang="ar-IQ" altLang="en-US" b="1"/>
              <a:t>ي</a:t>
            </a:r>
            <a:r>
              <a:rPr lang="ar-SA" altLang="en-US" b="1"/>
              <a:t> يشترك فيه معظم أفراد المجتمع (اللغة – والاتجاهات – والتقاليد </a:t>
            </a:r>
            <a:r>
              <a:rPr lang="ar-EG" altLang="en-US" b="1"/>
              <a:t>– </a:t>
            </a:r>
            <a:r>
              <a:rPr lang="ar-SA" altLang="en-US" b="1"/>
              <a:t>والملبس</a:t>
            </a:r>
            <a:r>
              <a:rPr lang="ar-IQ" altLang="en-US" b="1"/>
              <a:t> ...؛</a:t>
            </a:r>
            <a:r>
              <a:rPr lang="ar-SA" altLang="en-US" b="1"/>
              <a:t> </a:t>
            </a:r>
            <a:r>
              <a:rPr lang="ar-IQ" altLang="en-US" b="1"/>
              <a:t>إ</a:t>
            </a:r>
            <a:r>
              <a:rPr lang="ar-SA" altLang="en-US" b="1"/>
              <a:t>لخ)</a:t>
            </a:r>
          </a:p>
          <a:p>
            <a:pPr eaLnBrk="1" hangingPunct="1">
              <a:lnSpc>
                <a:spcPct val="90000"/>
              </a:lnSpc>
              <a:buFontTx/>
              <a:buNone/>
            </a:pPr>
            <a:r>
              <a:rPr lang="ar-SA" altLang="en-US" b="1"/>
              <a:t>(</a:t>
            </a:r>
            <a:r>
              <a:rPr lang="ar-EG" altLang="en-US" b="1"/>
              <a:t>3) </a:t>
            </a:r>
            <a:r>
              <a:rPr lang="ar-SA" altLang="en-US" b="1"/>
              <a:t>خصوصيات الثقافة:</a:t>
            </a:r>
            <a:r>
              <a:rPr lang="ar-EG" altLang="en-US" b="1"/>
              <a:t> </a:t>
            </a:r>
            <a:r>
              <a:rPr lang="ar-SA" altLang="en-US" b="1"/>
              <a:t>جزء تختص به فئة من فئات المجتمع (أصحاب المهن</a:t>
            </a:r>
            <a:r>
              <a:rPr lang="ar-IQ" altLang="en-US" b="1"/>
              <a:t> ...؛</a:t>
            </a:r>
            <a:r>
              <a:rPr lang="ar-SA" altLang="en-US" b="1"/>
              <a:t> </a:t>
            </a:r>
            <a:r>
              <a:rPr lang="ar-IQ" altLang="en-US" b="1"/>
              <a:t>إ</a:t>
            </a:r>
            <a:r>
              <a:rPr lang="ar-SA" altLang="en-US" b="1"/>
              <a:t>ل</a:t>
            </a:r>
            <a:r>
              <a:rPr lang="ar-IQ" altLang="en-US" b="1"/>
              <a:t>خ</a:t>
            </a:r>
            <a:r>
              <a:rPr lang="ar-SA" altLang="en-US" b="1"/>
              <a:t>)</a:t>
            </a:r>
          </a:p>
          <a:p>
            <a:pPr eaLnBrk="1" hangingPunct="1">
              <a:lnSpc>
                <a:spcPct val="90000"/>
              </a:lnSpc>
              <a:buFontTx/>
              <a:buNone/>
            </a:pPr>
            <a:r>
              <a:rPr lang="ar-SA" altLang="en-US" b="1"/>
              <a:t>(</a:t>
            </a:r>
            <a:r>
              <a:rPr lang="ar-EG" altLang="en-US" b="1"/>
              <a:t>4) </a:t>
            </a:r>
            <a:r>
              <a:rPr lang="ar-SA" altLang="en-US" b="1"/>
              <a:t>متغيرات (بديلات</a:t>
            </a:r>
            <a:r>
              <a:rPr lang="ar-EG" altLang="en-US" b="1"/>
              <a:t>) </a:t>
            </a:r>
            <a:r>
              <a:rPr lang="ar-SA" altLang="en-US" b="1"/>
              <a:t>الثقافة: موجودة لدى عدد قليل من أفراد المجتمع</a:t>
            </a:r>
            <a:r>
              <a:rPr lang="ar-IQ" altLang="en-US" b="1"/>
              <a:t>؛</a:t>
            </a:r>
            <a:r>
              <a:rPr lang="ar-SA" altLang="en-US" b="1"/>
              <a:t> نتيجة أنها مكتشفة أو مستوردة حديث</a:t>
            </a:r>
            <a:r>
              <a:rPr lang="ar-IQ" altLang="en-US" b="1"/>
              <a:t>ً</a:t>
            </a:r>
            <a:r>
              <a:rPr lang="ar-SA" altLang="en-US" b="1"/>
              <a:t>ا.</a:t>
            </a:r>
            <a:endParaRPr lang="en-US" altLang="en-US" b="1"/>
          </a:p>
        </p:txBody>
      </p:sp>
    </p:spTree>
  </p:cSld>
  <p:clrMapOvr>
    <a:masterClrMapping/>
  </p:clrMapOvr>
  <p:transition>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053E6DD6-6F41-97D2-5EF1-53DD4FA9BF75}"/>
              </a:ext>
            </a:extLst>
          </p:cNvPr>
          <p:cNvSpPr>
            <a:spLocks noGrp="1" noChangeArrowheads="1"/>
          </p:cNvSpPr>
          <p:nvPr>
            <p:ph type="title"/>
          </p:nvPr>
        </p:nvSpPr>
        <p:spPr bwMode="auto">
          <a:xfrm>
            <a:off x="514350" y="557213"/>
            <a:ext cx="92583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sz="6000" b="1">
                <a:solidFill>
                  <a:schemeClr val="hlink"/>
                </a:solidFill>
              </a:rPr>
              <a:t>العلاقة بين عناصر الثقافة  </a:t>
            </a:r>
            <a:endParaRPr lang="en-US" altLang="en-US" sz="6000" b="1">
              <a:solidFill>
                <a:schemeClr val="hlink"/>
              </a:solidFill>
            </a:endParaRPr>
          </a:p>
        </p:txBody>
      </p:sp>
      <p:sp>
        <p:nvSpPr>
          <p:cNvPr id="65539" name="Rectangle 3">
            <a:extLst>
              <a:ext uri="{FF2B5EF4-FFF2-40B4-BE49-F238E27FC236}">
                <a16:creationId xmlns:a16="http://schemas.microsoft.com/office/drawing/2014/main" id="{0A9DC7A5-5895-2A7D-3DB4-836D3AC3B4BB}"/>
              </a:ext>
            </a:extLst>
          </p:cNvPr>
          <p:cNvSpPr>
            <a:spLocks noGrp="1" noChangeArrowheads="1"/>
          </p:cNvSpPr>
          <p:nvPr>
            <p:ph type="body" idx="1"/>
          </p:nvPr>
        </p:nvSpPr>
        <p:spPr bwMode="auto">
          <a:xfrm>
            <a:off x="514350" y="1927225"/>
            <a:ext cx="92583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30000"/>
              </a:lnSpc>
            </a:pPr>
            <a:r>
              <a:rPr lang="ar-SA" altLang="en-US" sz="3600" b="1"/>
              <a:t>	هناك من عناصر الثقافة ما قد يكون ثابت</a:t>
            </a:r>
            <a:r>
              <a:rPr lang="ar-IQ" altLang="en-US" sz="3600" b="1"/>
              <a:t>ً</a:t>
            </a:r>
            <a:r>
              <a:rPr lang="ar-SA" altLang="en-US" sz="3600" b="1"/>
              <a:t>ا إلى درجة كبيرة سواء من العموميات أو الخصوصيات</a:t>
            </a:r>
            <a:r>
              <a:rPr lang="ar-IQ" altLang="en-US" sz="3600" b="1"/>
              <a:t>؛</a:t>
            </a:r>
            <a:r>
              <a:rPr lang="ar-SA" altLang="en-US" sz="3600" b="1"/>
              <a:t> وه</a:t>
            </a:r>
            <a:r>
              <a:rPr lang="ar-IQ" altLang="en-US" sz="3600" b="1"/>
              <a:t>ي</a:t>
            </a:r>
            <a:r>
              <a:rPr lang="ar-SA" altLang="en-US" sz="3600" b="1"/>
              <a:t> ما تسمى (لبّ</a:t>
            </a:r>
            <a:r>
              <a:rPr lang="ar-IQ" altLang="en-US" sz="3600" b="1"/>
              <a:t>َ</a:t>
            </a:r>
            <a:r>
              <a:rPr lang="ar-SA" altLang="en-US" sz="3600" b="1"/>
              <a:t> الثقافة)</a:t>
            </a:r>
            <a:r>
              <a:rPr lang="ar-IQ" altLang="en-US" sz="3600" b="1"/>
              <a:t>،</a:t>
            </a:r>
            <a:r>
              <a:rPr lang="ar-SA" altLang="en-US" sz="3600" b="1"/>
              <a:t> وأكبر مثال لذلك ه</a:t>
            </a:r>
            <a:r>
              <a:rPr lang="ar-IQ" altLang="en-US" sz="3600" b="1"/>
              <a:t>ي</a:t>
            </a:r>
            <a:r>
              <a:rPr lang="ar-SA" altLang="en-US" sz="3600" b="1"/>
              <a:t> (المعتقدات الدينية)</a:t>
            </a:r>
            <a:r>
              <a:rPr lang="ar-IQ" altLang="en-US" sz="3600" b="1"/>
              <a:t>؛</a:t>
            </a:r>
            <a:r>
              <a:rPr lang="ar-SA" altLang="en-US" sz="3600" b="1"/>
              <a:t> قال تعالى: {إِنَّا نَحْنُ نَزَّلْنَا الذِّكْرَ وَإِنَّا لَهُ لَحَافِظُونَ} [الحجر: 9]</a:t>
            </a:r>
            <a:r>
              <a:rPr lang="ar-SA" altLang="en-US" sz="2400" b="1"/>
              <a:t>.</a:t>
            </a:r>
            <a:endParaRPr lang="en-US" altLang="en-US" sz="2400" b="1"/>
          </a:p>
        </p:txBody>
      </p:sp>
    </p:spTree>
  </p:cSld>
  <p:clrMapOvr>
    <a:masterClrMapping/>
  </p:clrMapOvr>
  <p:transition>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255DE423-0461-62E8-7F40-1AB8210AD2E6}"/>
              </a:ext>
            </a:extLst>
          </p:cNvPr>
          <p:cNvSpPr>
            <a:spLocks noGrp="1" noChangeArrowheads="1"/>
          </p:cNvSpPr>
          <p:nvPr>
            <p:ph type="body" idx="1"/>
          </p:nvPr>
        </p:nvSpPr>
        <p:spPr bwMode="auto">
          <a:xfrm>
            <a:off x="514350" y="549275"/>
            <a:ext cx="9258300" cy="5576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Tx/>
              <a:buNone/>
            </a:pPr>
            <a:r>
              <a:rPr lang="ar-EG" altLang="en-US" b="1"/>
              <a:t>3 – </a:t>
            </a:r>
            <a:r>
              <a:rPr lang="ar-SA" altLang="en-US" b="1"/>
              <a:t>المعلم أشد إحساس</a:t>
            </a:r>
            <a:r>
              <a:rPr lang="ar-EG" altLang="en-US" b="1"/>
              <a:t>ً</a:t>
            </a:r>
            <a:r>
              <a:rPr lang="ar-SA" altLang="en-US" b="1"/>
              <a:t>ا من غيره بالمشكلات المترتبة على ممارسة وتنفيذ المناهج</a:t>
            </a:r>
            <a:r>
              <a:rPr lang="ar-EG" altLang="en-US" b="1"/>
              <a:t>،</a:t>
            </a:r>
            <a:r>
              <a:rPr lang="ar-SA" altLang="en-US" b="1"/>
              <a:t> ولكنه لا يستطيع أن يرد هذه المشكلات إلى أصولها أو تحديد أسبابها</a:t>
            </a:r>
            <a:r>
              <a:rPr lang="ar-EG" altLang="en-US" b="1"/>
              <a:t>،</a:t>
            </a:r>
            <a:r>
              <a:rPr lang="ar-SA" altLang="en-US" b="1"/>
              <a:t> إلا إذا كان دارس</a:t>
            </a:r>
            <a:r>
              <a:rPr lang="ar-EG" altLang="en-US" b="1"/>
              <a:t>ً</a:t>
            </a:r>
            <a:r>
              <a:rPr lang="ar-SA" altLang="en-US" b="1"/>
              <a:t>ا لعلم المناهج</a:t>
            </a:r>
            <a:r>
              <a:rPr lang="ar-EG" altLang="en-US" b="1"/>
              <a:t>.</a:t>
            </a:r>
            <a:r>
              <a:rPr lang="ar-SA" altLang="en-US" b="1"/>
              <a:t> </a:t>
            </a:r>
          </a:p>
          <a:p>
            <a:pPr eaLnBrk="1" hangingPunct="1">
              <a:lnSpc>
                <a:spcPct val="90000"/>
              </a:lnSpc>
              <a:buFontTx/>
              <a:buNone/>
            </a:pPr>
            <a:r>
              <a:rPr lang="ar-SA" altLang="en-US" b="1"/>
              <a:t>4</a:t>
            </a:r>
            <a:r>
              <a:rPr lang="ar-EG" altLang="en-US" b="1"/>
              <a:t> – </a:t>
            </a:r>
            <a:r>
              <a:rPr lang="ar-SA" altLang="en-US" b="1"/>
              <a:t>المعلم باعتباره منفذ</a:t>
            </a:r>
            <a:r>
              <a:rPr lang="ar-EG" altLang="en-US" b="1"/>
              <a:t>ً</a:t>
            </a:r>
            <a:r>
              <a:rPr lang="ar-SA" altLang="en-US" b="1"/>
              <a:t>ا للمنهج لا بد أن يكون له رأ</a:t>
            </a:r>
            <a:r>
              <a:rPr lang="ar-EG" altLang="en-US" b="1"/>
              <a:t>ي</a:t>
            </a:r>
            <a:r>
              <a:rPr lang="ar-SA" altLang="en-US" b="1"/>
              <a:t> ف</a:t>
            </a:r>
            <a:r>
              <a:rPr lang="ar-EG" altLang="en-US" b="1"/>
              <a:t>ي</a:t>
            </a:r>
            <a:r>
              <a:rPr lang="ar-SA" altLang="en-US" b="1"/>
              <a:t> سلبيات التنفيذ ومقترحات لعلاجها</a:t>
            </a:r>
            <a:r>
              <a:rPr lang="ar-EG" altLang="en-US" b="1"/>
              <a:t>،</a:t>
            </a:r>
            <a:r>
              <a:rPr lang="ar-SA" altLang="en-US" b="1"/>
              <a:t> والعمل على تطوير هذا العمل، ولكن بشرط أن يكون هذا المعلم على دراية كاملة بمفهوم المنهج ومكوناته وتوجهه الفكر</a:t>
            </a:r>
            <a:r>
              <a:rPr lang="ar-EG" altLang="en-US" b="1"/>
              <a:t>ي</a:t>
            </a:r>
            <a:r>
              <a:rPr lang="ar-SA" altLang="en-US" b="1"/>
              <a:t>، وكل هذا لن يتيسر إلا بدراسة المناهج دراسة واعية.</a:t>
            </a:r>
          </a:p>
          <a:p>
            <a:pPr eaLnBrk="1" hangingPunct="1">
              <a:lnSpc>
                <a:spcPct val="90000"/>
              </a:lnSpc>
              <a:buFontTx/>
              <a:buNone/>
            </a:pPr>
            <a:r>
              <a:rPr lang="ar-SA" altLang="en-US" b="1"/>
              <a:t>5</a:t>
            </a:r>
            <a:r>
              <a:rPr lang="ar-EG" altLang="en-US" b="1"/>
              <a:t> – </a:t>
            </a:r>
            <a:r>
              <a:rPr lang="ar-SA" altLang="en-US" b="1"/>
              <a:t>اشتراك المعلمين ف</a:t>
            </a:r>
            <a:r>
              <a:rPr lang="ar-EG" altLang="en-US" b="1"/>
              <a:t>ي</a:t>
            </a:r>
            <a:r>
              <a:rPr lang="ar-SA" altLang="en-US" b="1"/>
              <a:t> إعداد أو تخطيط أو تطوير المناهج</a:t>
            </a:r>
            <a:r>
              <a:rPr lang="ar-EG" altLang="en-US" b="1"/>
              <a:t>،</a:t>
            </a:r>
            <a:r>
              <a:rPr lang="ar-SA" altLang="en-US" b="1"/>
              <a:t> لن يكون له أثر فع</a:t>
            </a:r>
            <a:r>
              <a:rPr lang="ar-EG" altLang="en-US" b="1"/>
              <a:t>َّ</a:t>
            </a:r>
            <a:r>
              <a:rPr lang="ar-SA" altLang="en-US" b="1"/>
              <a:t>ال إلا إذا كان المعلمون على وع</a:t>
            </a:r>
            <a:r>
              <a:rPr lang="ar-EG" altLang="en-US" b="1"/>
              <a:t>ي</a:t>
            </a:r>
            <a:r>
              <a:rPr lang="ar-SA" altLang="en-US" b="1"/>
              <a:t> كامل بالفكر التربو</a:t>
            </a:r>
            <a:r>
              <a:rPr lang="ar-EG" altLang="en-US" b="1"/>
              <a:t>ي</a:t>
            </a:r>
            <a:r>
              <a:rPr lang="ar-SA" altLang="en-US" b="1"/>
              <a:t> ونظرية المنهج الت</a:t>
            </a:r>
            <a:r>
              <a:rPr lang="ar-EG" altLang="en-US" b="1"/>
              <a:t>ي</a:t>
            </a:r>
            <a:r>
              <a:rPr lang="ar-SA" altLang="en-US" b="1"/>
              <a:t> يجب العمل بها.</a:t>
            </a:r>
            <a:endParaRPr lang="en-US" altLang="en-US" b="1"/>
          </a:p>
        </p:txBody>
      </p:sp>
    </p:spTree>
  </p:cSld>
  <p:clrMapOvr>
    <a:masterClrMapping/>
  </p:clrMapOvr>
  <p:transition>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a:extLst>
              <a:ext uri="{FF2B5EF4-FFF2-40B4-BE49-F238E27FC236}">
                <a16:creationId xmlns:a16="http://schemas.microsoft.com/office/drawing/2014/main" id="{F10900FA-5F8F-0642-FA9D-81BEB4B8A9A6}"/>
              </a:ext>
            </a:extLst>
          </p:cNvPr>
          <p:cNvSpPr>
            <a:spLocks noGrp="1" noChangeArrowheads="1"/>
          </p:cNvSpPr>
          <p:nvPr>
            <p:ph type="body" idx="1"/>
          </p:nvPr>
        </p:nvSpPr>
        <p:spPr bwMode="auto">
          <a:xfrm>
            <a:off x="514350" y="333375"/>
            <a:ext cx="9258300" cy="6264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ar-SA" altLang="en-US" b="1" u="sng">
                <a:solidFill>
                  <a:schemeClr val="hlink"/>
                </a:solidFill>
              </a:rPr>
              <a:t>ولبّ الثقافة:</a:t>
            </a:r>
            <a:r>
              <a:rPr lang="ar-SA" altLang="en-US" b="1"/>
              <a:t> </a:t>
            </a:r>
            <a:endParaRPr lang="ar-EG" altLang="en-US" b="1"/>
          </a:p>
          <a:p>
            <a:pPr eaLnBrk="1" hangingPunct="1">
              <a:buFontTx/>
              <a:buNone/>
            </a:pPr>
            <a:r>
              <a:rPr lang="ar-SA" altLang="en-US" b="1"/>
              <a:t>هو القواعد والمعارف والمهارات الأساسية التي لا</a:t>
            </a:r>
            <a:r>
              <a:rPr lang="ar-IQ" altLang="en-US" b="1"/>
              <a:t> </a:t>
            </a:r>
            <a:r>
              <a:rPr lang="ar-SA" altLang="en-US" b="1"/>
              <a:t>غنى عنها لحياة الناس</a:t>
            </a:r>
            <a:r>
              <a:rPr lang="ar-IQ" altLang="en-US" b="1"/>
              <a:t>،</a:t>
            </a:r>
            <a:r>
              <a:rPr lang="ar-SA" altLang="en-US" b="1"/>
              <a:t> والتي توجه سلوكهم.</a:t>
            </a:r>
            <a:endParaRPr lang="en-US" altLang="en-US"/>
          </a:p>
          <a:p>
            <a:pPr eaLnBrk="1" hangingPunct="1"/>
            <a:r>
              <a:rPr lang="ar-SA" altLang="en-US" b="1"/>
              <a:t>إلا أن هناك بعض العناصر من العموميات أو الخصوصيات قد تفقد عموميتها أو خصوصياتها</a:t>
            </a:r>
            <a:r>
              <a:rPr lang="ar-IQ" altLang="en-US" b="1"/>
              <a:t>؛</a:t>
            </a:r>
            <a:r>
              <a:rPr lang="ar-SA" altLang="en-US" b="1"/>
              <a:t> إما لأنها لم تعد تناسب تطورات العصر</a:t>
            </a:r>
            <a:r>
              <a:rPr lang="ar-IQ" altLang="en-US" b="1"/>
              <a:t>؛</a:t>
            </a:r>
            <a:r>
              <a:rPr lang="ar-SA" altLang="en-US" b="1"/>
              <a:t> فتتحول إلى متغيرات ثم تندثر</a:t>
            </a:r>
            <a:r>
              <a:rPr lang="ar-IQ" altLang="en-US" b="1"/>
              <a:t>؛</a:t>
            </a:r>
            <a:r>
              <a:rPr lang="ar-SA" altLang="en-US" b="1"/>
              <a:t> مثل</a:t>
            </a:r>
            <a:r>
              <a:rPr lang="ar-IQ" altLang="en-US" b="1"/>
              <a:t>:</a:t>
            </a:r>
            <a:r>
              <a:rPr lang="ar-SA" altLang="en-US" b="1"/>
              <a:t> عربات النقل التي تجرها الخيو</a:t>
            </a:r>
            <a:r>
              <a:rPr lang="ar-IQ" altLang="en-US" b="1"/>
              <a:t>ل،</a:t>
            </a:r>
            <a:r>
              <a:rPr lang="ar-SA" altLang="en-US" b="1"/>
              <a:t> أو نتيجة إحلال بعض العادات محل عادات أخرى في الملبس أو المأكل</a:t>
            </a:r>
            <a:r>
              <a:rPr lang="ar-IQ" altLang="en-US" b="1"/>
              <a:t>؛</a:t>
            </a:r>
            <a:r>
              <a:rPr lang="ar-SA" altLang="en-US" b="1"/>
              <a:t> مث</a:t>
            </a:r>
            <a:r>
              <a:rPr lang="ar-IQ" altLang="en-US" b="1"/>
              <a:t>ل:</a:t>
            </a:r>
            <a:r>
              <a:rPr lang="ar-SA" altLang="en-US" b="1"/>
              <a:t> الطربوش والعمامة</a:t>
            </a:r>
            <a:r>
              <a:rPr lang="ar-IQ" altLang="en-US" b="1"/>
              <a:t> ...</a:t>
            </a:r>
            <a:endParaRPr lang="ar-SA" altLang="en-US" b="1"/>
          </a:p>
          <a:p>
            <a:pPr eaLnBrk="1" hangingPunct="1"/>
            <a:r>
              <a:rPr lang="ar-SA" altLang="en-US" b="1"/>
              <a:t>وهناك من المتغيرات ما يتحول إلى عموميات أو</a:t>
            </a:r>
            <a:r>
              <a:rPr lang="ar-IQ" altLang="en-US" b="1"/>
              <a:t> </a:t>
            </a:r>
            <a:r>
              <a:rPr lang="ar-SA" altLang="en-US" b="1"/>
              <a:t>خصوصيات</a:t>
            </a:r>
            <a:r>
              <a:rPr lang="ar-IQ" altLang="en-US" b="1"/>
              <a:t> ...</a:t>
            </a:r>
            <a:endParaRPr lang="en-US" altLang="en-US"/>
          </a:p>
        </p:txBody>
      </p:sp>
    </p:spTree>
  </p:cSld>
  <p:clrMapOvr>
    <a:masterClrMapping/>
  </p:clrMapOvr>
  <p:transition>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EBBA0FCF-9AB5-6E0E-2DCB-B9A7ACA875B2}"/>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b="1"/>
              <a:t>خصائص الثقافة </a:t>
            </a:r>
            <a:endParaRPr lang="en-US" altLang="en-US" b="1"/>
          </a:p>
        </p:txBody>
      </p:sp>
      <p:sp>
        <p:nvSpPr>
          <p:cNvPr id="67587" name="Rectangle 3">
            <a:extLst>
              <a:ext uri="{FF2B5EF4-FFF2-40B4-BE49-F238E27FC236}">
                <a16:creationId xmlns:a16="http://schemas.microsoft.com/office/drawing/2014/main" id="{B88EF736-A74D-AB89-4A76-F2A8B7890B64}"/>
              </a:ext>
            </a:extLst>
          </p:cNvPr>
          <p:cNvSpPr>
            <a:spLocks noGrp="1" noChangeArrowheads="1"/>
          </p:cNvSpPr>
          <p:nvPr>
            <p:ph type="body" idx="1"/>
          </p:nvPr>
        </p:nvSpPr>
        <p:spPr bwMode="auto">
          <a:xfrm>
            <a:off x="514350" y="1927225"/>
            <a:ext cx="92583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60000"/>
              </a:lnSpc>
              <a:buFontTx/>
              <a:buNone/>
            </a:pPr>
            <a:r>
              <a:rPr lang="ar-SA" altLang="en-US" b="1"/>
              <a:t>الثقافات كلها تشترك في الخصائص العامة</a:t>
            </a:r>
            <a:r>
              <a:rPr lang="ar-IQ" altLang="en-US" b="1"/>
              <a:t>؛</a:t>
            </a:r>
            <a:r>
              <a:rPr lang="ar-SA" altLang="en-US" b="1"/>
              <a:t> لأن البشر ينتمون إلى أصل واحد</a:t>
            </a:r>
            <a:r>
              <a:rPr lang="ar-IQ" altLang="en-US" b="1"/>
              <a:t>؛</a:t>
            </a:r>
            <a:r>
              <a:rPr lang="ar-SA" altLang="en-US" b="1"/>
              <a:t> قال تعالى: {يَا</a:t>
            </a:r>
            <a:r>
              <a:rPr lang="ar-IQ" altLang="en-US" b="1"/>
              <a:t> </a:t>
            </a:r>
            <a:r>
              <a:rPr lang="ar-SA" altLang="en-US" b="1"/>
              <a:t>أَيُّهَا النَّاسُ إِنَّا خَلَقْنَاكُمْ مِنْ ذَكَرٍ وَأُنْثَى وَجَعَلْنَاكُمْ شُعُوبًا وَقَبَائِلَ لِتَعَارَفُوا إِنَّ أَكْرَمَكُمْ عِنْدَ اللَّهِ أَتْقَاكُمْ إِنَّ اللَّهَ عَلِيمٌ خَبِيرٌ} [الحجرات: 13].</a:t>
            </a:r>
            <a:endParaRPr lang="en-US" altLang="en-US" b="1"/>
          </a:p>
        </p:txBody>
      </p:sp>
    </p:spTree>
  </p:cSld>
  <p:clrMapOvr>
    <a:masterClrMapping/>
  </p:clrMapOvr>
  <p:transition>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206CC81C-FBDB-2913-8AC1-FCED2430B61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sz="6600" b="1"/>
              <a:t>خصائص الثقافة</a:t>
            </a:r>
            <a:endParaRPr lang="en-US" altLang="en-US" sz="6600" b="1"/>
          </a:p>
        </p:txBody>
      </p:sp>
      <p:sp>
        <p:nvSpPr>
          <p:cNvPr id="68611" name="Rectangle 3">
            <a:extLst>
              <a:ext uri="{FF2B5EF4-FFF2-40B4-BE49-F238E27FC236}">
                <a16:creationId xmlns:a16="http://schemas.microsoft.com/office/drawing/2014/main" id="{5A35E30C-6BAC-9261-315F-41F04E000B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Tx/>
              <a:buNone/>
            </a:pPr>
            <a:r>
              <a:rPr lang="ar-SA" altLang="en-US" b="1"/>
              <a:t>1 – </a:t>
            </a:r>
            <a:r>
              <a:rPr lang="ar-SA" altLang="en-US" sz="3600" b="1"/>
              <a:t>الثقافة خاصة بالإنسان.</a:t>
            </a:r>
          </a:p>
          <a:p>
            <a:pPr eaLnBrk="1" hangingPunct="1">
              <a:lnSpc>
                <a:spcPct val="90000"/>
              </a:lnSpc>
              <a:buFontTx/>
              <a:buNone/>
            </a:pPr>
            <a:r>
              <a:rPr lang="ar-SA" altLang="en-US" sz="3600" b="1"/>
              <a:t>2 – الثقافة اجتماعية: لا</a:t>
            </a:r>
            <a:r>
              <a:rPr lang="ar-IQ" altLang="en-US" sz="3600" b="1"/>
              <a:t> </a:t>
            </a:r>
            <a:r>
              <a:rPr lang="ar-SA" altLang="en-US" sz="3600" b="1"/>
              <a:t>تخص فرد</a:t>
            </a:r>
            <a:r>
              <a:rPr lang="ar-IQ" altLang="en-US" sz="3600" b="1"/>
              <a:t>ً</a:t>
            </a:r>
            <a:r>
              <a:rPr lang="ar-SA" altLang="en-US" sz="3600" b="1"/>
              <a:t>ا واحد</a:t>
            </a:r>
            <a:r>
              <a:rPr lang="ar-IQ" altLang="en-US" sz="3600" b="1"/>
              <a:t>ً</a:t>
            </a:r>
            <a:r>
              <a:rPr lang="ar-SA" altLang="en-US" sz="3600" b="1"/>
              <a:t>ا.</a:t>
            </a:r>
          </a:p>
          <a:p>
            <a:pPr eaLnBrk="1" hangingPunct="1">
              <a:lnSpc>
                <a:spcPct val="90000"/>
              </a:lnSpc>
              <a:buFontTx/>
              <a:buNone/>
            </a:pPr>
            <a:r>
              <a:rPr lang="ar-SA" altLang="en-US" sz="3600" b="1"/>
              <a:t>3 – قابلة للانتقال.</a:t>
            </a:r>
          </a:p>
          <a:p>
            <a:pPr eaLnBrk="1" hangingPunct="1">
              <a:lnSpc>
                <a:spcPct val="90000"/>
              </a:lnSpc>
              <a:buFontTx/>
              <a:buNone/>
            </a:pPr>
            <a:r>
              <a:rPr lang="ar-SA" altLang="en-US" sz="3600" b="1"/>
              <a:t>4 – مكتسبة.</a:t>
            </a:r>
          </a:p>
          <a:p>
            <a:pPr eaLnBrk="1" hangingPunct="1">
              <a:lnSpc>
                <a:spcPct val="90000"/>
              </a:lnSpc>
              <a:buFontTx/>
              <a:buNone/>
            </a:pPr>
            <a:r>
              <a:rPr lang="ar-SA" altLang="en-US" sz="3600" b="1"/>
              <a:t>5 – مشبعة لحاجات الإنسان.</a:t>
            </a:r>
          </a:p>
          <a:p>
            <a:pPr eaLnBrk="1" hangingPunct="1">
              <a:lnSpc>
                <a:spcPct val="90000"/>
              </a:lnSpc>
              <a:buFontTx/>
              <a:buNone/>
            </a:pPr>
            <a:r>
              <a:rPr lang="ar-SA" altLang="en-US" sz="3600" b="1"/>
              <a:t>6 – متطورة ومتغيرة غالب</a:t>
            </a:r>
            <a:r>
              <a:rPr lang="ar-IQ" altLang="en-US" sz="3600" b="1"/>
              <a:t>ً</a:t>
            </a:r>
            <a:r>
              <a:rPr lang="ar-SA" altLang="en-US" sz="3600" b="1"/>
              <a:t>ا.</a:t>
            </a:r>
          </a:p>
          <a:p>
            <a:pPr eaLnBrk="1" hangingPunct="1">
              <a:lnSpc>
                <a:spcPct val="90000"/>
              </a:lnSpc>
              <a:buFontTx/>
              <a:buNone/>
            </a:pPr>
            <a:r>
              <a:rPr lang="ar-SA" altLang="en-US" sz="3600" b="1"/>
              <a:t>7 – متكاملة: يجب التوافق مع الشرع الإسلام</a:t>
            </a:r>
            <a:r>
              <a:rPr lang="ar-IQ" altLang="en-US" sz="3600" b="1"/>
              <a:t>ي</a:t>
            </a:r>
            <a:r>
              <a:rPr lang="ar-SA" altLang="en-US" sz="3600" b="1"/>
              <a:t>.</a:t>
            </a:r>
            <a:endParaRPr lang="en-US" altLang="en-US" sz="3600" b="1"/>
          </a:p>
        </p:txBody>
      </p:sp>
    </p:spTree>
  </p:cSld>
  <p:clrMapOvr>
    <a:masterClrMapping/>
  </p:clrMapOvr>
  <p:transition>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30931BB2-04B5-1920-11F2-51335D400E4B}"/>
              </a:ext>
            </a:extLst>
          </p:cNvPr>
          <p:cNvSpPr>
            <a:spLocks noGrp="1" noChangeArrowheads="1"/>
          </p:cNvSpPr>
          <p:nvPr>
            <p:ph type="title"/>
          </p:nvPr>
        </p:nvSpPr>
        <p:spPr bwMode="auto">
          <a:xfrm>
            <a:off x="514350" y="557213"/>
            <a:ext cx="92583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sz="6000" b="1">
                <a:solidFill>
                  <a:srgbClr val="0000FF"/>
                </a:solidFill>
              </a:rPr>
              <a:t>دور المناهج</a:t>
            </a:r>
            <a:br>
              <a:rPr lang="ar-SA" altLang="en-US" sz="6000" b="1">
                <a:solidFill>
                  <a:srgbClr val="0000FF"/>
                </a:solidFill>
              </a:rPr>
            </a:br>
            <a:r>
              <a:rPr lang="ar-SA" altLang="en-US" sz="6000" b="1">
                <a:solidFill>
                  <a:srgbClr val="0000FF"/>
                </a:solidFill>
              </a:rPr>
              <a:t>فيما يتعلق بالثقافة</a:t>
            </a:r>
            <a:endParaRPr lang="en-US" altLang="en-US" sz="6000" b="1">
              <a:solidFill>
                <a:srgbClr val="0000FF"/>
              </a:solidFill>
            </a:endParaRPr>
          </a:p>
        </p:txBody>
      </p:sp>
      <p:sp>
        <p:nvSpPr>
          <p:cNvPr id="69635" name="Rectangle 3">
            <a:extLst>
              <a:ext uri="{FF2B5EF4-FFF2-40B4-BE49-F238E27FC236}">
                <a16:creationId xmlns:a16="http://schemas.microsoft.com/office/drawing/2014/main" id="{ED715FB1-406B-0345-E6EA-DD699210BA6C}"/>
              </a:ext>
            </a:extLst>
          </p:cNvPr>
          <p:cNvSpPr>
            <a:spLocks noGrp="1" noChangeArrowheads="1"/>
          </p:cNvSpPr>
          <p:nvPr>
            <p:ph type="body" idx="1"/>
          </p:nvPr>
        </p:nvSpPr>
        <p:spPr bwMode="auto">
          <a:xfrm>
            <a:off x="514350" y="1916113"/>
            <a:ext cx="9258300" cy="468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Tx/>
              <a:buNone/>
            </a:pPr>
            <a:endParaRPr lang="ar-SA" altLang="en-US" sz="2800" b="1" u="sng"/>
          </a:p>
          <a:p>
            <a:pPr eaLnBrk="1" hangingPunct="1">
              <a:lnSpc>
                <a:spcPct val="90000"/>
              </a:lnSpc>
              <a:buFontTx/>
              <a:buNone/>
            </a:pPr>
            <a:r>
              <a:rPr lang="ar-SA" altLang="en-US" sz="2800" b="1" u="sng"/>
              <a:t>1 – إعداد التلاميذ دعاة للإسلام </a:t>
            </a:r>
            <a:r>
              <a:rPr lang="ar-SA" altLang="en-US" sz="2800" b="1"/>
              <a:t>وتدريبهم على تحمل المس</a:t>
            </a:r>
            <a:r>
              <a:rPr lang="ar-IQ" altLang="en-US" sz="2800" b="1"/>
              <a:t>ؤ</a:t>
            </a:r>
            <a:r>
              <a:rPr lang="ar-SA" altLang="en-US" sz="2800" b="1"/>
              <a:t>ولية في تحقيق السلام العالم</a:t>
            </a:r>
            <a:r>
              <a:rPr lang="ar-IQ" altLang="en-US" sz="2800" b="1"/>
              <a:t>ي</a:t>
            </a:r>
            <a:r>
              <a:rPr lang="ar-SA" altLang="en-US" sz="2800" b="1"/>
              <a:t> بنشر الإسلام في الأرض</a:t>
            </a:r>
            <a:r>
              <a:rPr lang="ar-IQ" altLang="en-US" sz="2800" b="1"/>
              <a:t>؛</a:t>
            </a:r>
            <a:r>
              <a:rPr lang="ar-SA" altLang="en-US" sz="2800" b="1"/>
              <a:t> قال تعالى: {كُنْتُمْ خَيْرَ أُمَّةٍ أُخْرِجَتْ لِلنَّاسِ} [آل عمران: 110].</a:t>
            </a:r>
            <a:endParaRPr lang="ar-SA" altLang="en-US" sz="2800" b="1" u="sng"/>
          </a:p>
          <a:p>
            <a:pPr eaLnBrk="1" hangingPunct="1">
              <a:lnSpc>
                <a:spcPct val="90000"/>
              </a:lnSpc>
              <a:buFontTx/>
              <a:buNone/>
            </a:pPr>
            <a:r>
              <a:rPr lang="ar-SA" altLang="en-US" sz="2800" b="1" u="sng"/>
              <a:t>2 – إيضاح الحكمة الربانية من تعدد الثقافات</a:t>
            </a:r>
            <a:r>
              <a:rPr lang="ar-IQ" altLang="en-US" sz="2800" b="1" u="sng"/>
              <a:t>؛</a:t>
            </a:r>
            <a:r>
              <a:rPr lang="ar-SA" altLang="en-US" sz="2800" b="1"/>
              <a:t> وه</a:t>
            </a:r>
            <a:r>
              <a:rPr lang="ar-IQ" altLang="en-US" sz="2800" b="1"/>
              <a:t>ي</a:t>
            </a:r>
            <a:r>
              <a:rPr lang="ar-SA" altLang="en-US" sz="2800" b="1"/>
              <a:t> التعارف والوئام بين الشعوب والأمم</a:t>
            </a:r>
            <a:r>
              <a:rPr lang="ar-IQ" altLang="en-US" sz="2800" b="1"/>
              <a:t>؛</a:t>
            </a:r>
            <a:r>
              <a:rPr lang="ar-SA" altLang="en-US" sz="2800" b="1"/>
              <a:t> قال تعالى:</a:t>
            </a:r>
            <a:r>
              <a:rPr lang="ar-IQ" altLang="en-US" sz="2800" b="1"/>
              <a:t> </a:t>
            </a:r>
            <a:r>
              <a:rPr lang="ar-SA" altLang="en-US" sz="2800" b="1"/>
              <a:t>{يَا</a:t>
            </a:r>
            <a:r>
              <a:rPr lang="ar-IQ" altLang="en-US" sz="2800" b="1"/>
              <a:t> </a:t>
            </a:r>
            <a:r>
              <a:rPr lang="ar-SA" altLang="en-US" sz="2800" b="1"/>
              <a:t>أَيُّهَا النَّاسُ إِنَّا خَلَقْنَاكُمْ مِنْ ذَكَرٍ وَأُنْثَى وَجَعَلْنَاكُمْ شُعُوبًا وَقَبَائِلَ لِتَعَارَفُوا إِنَّ أَكْرَمَكُمْ عِنْدَ اللَّهِ أَتْقَاكُمْ إِنَّ اللَّهَ عَلِيمٌ خَبِيرٌ} [الحجرات: 13].</a:t>
            </a:r>
            <a:endParaRPr lang="ar-SA" altLang="en-US" sz="2800" b="1" u="sng"/>
          </a:p>
          <a:p>
            <a:pPr eaLnBrk="1" hangingPunct="1">
              <a:lnSpc>
                <a:spcPct val="90000"/>
              </a:lnSpc>
              <a:buFontTx/>
              <a:buNone/>
            </a:pPr>
            <a:r>
              <a:rPr lang="ar-SA" altLang="en-US" sz="2800" b="1" u="sng"/>
              <a:t>3 – تدريس عموميات الثقافة في مراحل التعليم العام</a:t>
            </a:r>
            <a:r>
              <a:rPr lang="ar-IQ" altLang="en-US" sz="2800" b="1" u="sng"/>
              <a:t>؛</a:t>
            </a:r>
            <a:r>
              <a:rPr lang="ar-SA" altLang="en-US" sz="2800" b="1" u="sng"/>
              <a:t> </a:t>
            </a:r>
            <a:r>
              <a:rPr lang="ar-SA" altLang="en-US" sz="2800" b="1"/>
              <a:t>(المعتقدات والمفاهيم وأنماط السلوك الإسلامية، وكذلك اللغة العربية)</a:t>
            </a:r>
            <a:r>
              <a:rPr lang="ar-IQ" altLang="en-US" sz="2800" b="1"/>
              <a:t>؛</a:t>
            </a:r>
            <a:r>
              <a:rPr lang="ar-SA" altLang="en-US" sz="2800" b="1"/>
              <a:t> لتحقيق وحدة الأمة وبقائها.</a:t>
            </a:r>
            <a:endParaRPr lang="en-US" altLang="en-US" sz="2800" b="1"/>
          </a:p>
        </p:txBody>
      </p:sp>
    </p:spTree>
  </p:cSld>
  <p:clrMapOvr>
    <a:masterClrMapping/>
  </p:clrMapOvr>
  <p:transition>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a:extLst>
              <a:ext uri="{FF2B5EF4-FFF2-40B4-BE49-F238E27FC236}">
                <a16:creationId xmlns:a16="http://schemas.microsoft.com/office/drawing/2014/main" id="{D55084AC-4B6D-F4F1-9787-24AC501593F9}"/>
              </a:ext>
            </a:extLst>
          </p:cNvPr>
          <p:cNvSpPr>
            <a:spLocks noGrp="1" noChangeArrowheads="1"/>
          </p:cNvSpPr>
          <p:nvPr>
            <p:ph type="body" idx="1"/>
          </p:nvPr>
        </p:nvSpPr>
        <p:spPr bwMode="auto">
          <a:xfrm>
            <a:off x="514350" y="333375"/>
            <a:ext cx="9258300" cy="6048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ar-EG" altLang="en-US" b="1" u="sng"/>
              <a:t>4 – </a:t>
            </a:r>
            <a:r>
              <a:rPr lang="ar-SA" altLang="en-US" b="1" u="sng"/>
              <a:t>اكتشاف المواهب والميول الخاصة بكل تلميذ في المرحلة الثانوية.</a:t>
            </a:r>
          </a:p>
          <a:p>
            <a:pPr eaLnBrk="1" hangingPunct="1">
              <a:buFontTx/>
              <a:buNone/>
            </a:pPr>
            <a:r>
              <a:rPr lang="ar-SA" altLang="en-US" b="1" u="sng"/>
              <a:t>5</a:t>
            </a:r>
            <a:r>
              <a:rPr lang="ar-EG" altLang="en-US" b="1" u="sng"/>
              <a:t> – </a:t>
            </a:r>
            <a:r>
              <a:rPr lang="ar-SA" altLang="en-US" b="1" u="sng"/>
              <a:t>تنمية قدرات التلاميذ على التفكير الناقد</a:t>
            </a:r>
            <a:r>
              <a:rPr lang="ar-IQ" altLang="en-US" b="1" u="sng"/>
              <a:t>.</a:t>
            </a:r>
            <a:endParaRPr lang="ar-SA" altLang="en-US" b="1" u="sng"/>
          </a:p>
          <a:p>
            <a:pPr eaLnBrk="1" hangingPunct="1">
              <a:buFontTx/>
              <a:buNone/>
            </a:pPr>
            <a:r>
              <a:rPr lang="ar-SA" altLang="en-US" b="1" u="sng"/>
              <a:t>6</a:t>
            </a:r>
            <a:r>
              <a:rPr lang="ar-EG" altLang="en-US" b="1" u="sng"/>
              <a:t> – </a:t>
            </a:r>
            <a:r>
              <a:rPr lang="ar-SA" altLang="en-US" b="1" u="sng"/>
              <a:t>التركيز على تنمية قدرات التلاميذ على التفكير العلم</a:t>
            </a:r>
            <a:r>
              <a:rPr lang="ar-IQ" altLang="en-US" b="1" u="sng"/>
              <a:t>ي</a:t>
            </a:r>
            <a:r>
              <a:rPr lang="ar-SA" altLang="en-US" b="1" u="sng"/>
              <a:t> وحل المشكلات</a:t>
            </a:r>
            <a:r>
              <a:rPr lang="ar-IQ" altLang="en-US" b="1" u="sng"/>
              <a:t>.</a:t>
            </a:r>
            <a:endParaRPr lang="ar-SA" altLang="en-US" b="1" u="sng"/>
          </a:p>
          <a:p>
            <a:pPr eaLnBrk="1" hangingPunct="1">
              <a:buFontTx/>
              <a:buNone/>
            </a:pPr>
            <a:r>
              <a:rPr lang="ar-SA" altLang="en-US" b="1" u="sng"/>
              <a:t>7</a:t>
            </a:r>
            <a:r>
              <a:rPr lang="ar-EG" altLang="en-US" b="1" u="sng"/>
              <a:t> – </a:t>
            </a:r>
            <a:r>
              <a:rPr lang="ar-SA" altLang="en-US" b="1" u="sng"/>
              <a:t>تدريب التلاميذ على استخدام الوسائل العصرية</a:t>
            </a:r>
            <a:r>
              <a:rPr lang="ar-SA" altLang="en-US" b="1"/>
              <a:t> (</a:t>
            </a:r>
            <a:r>
              <a:rPr lang="ar-EG" altLang="en-US" b="1"/>
              <a:t>ا</a:t>
            </a:r>
            <a:r>
              <a:rPr lang="ar-SA" altLang="en-US" b="1"/>
              <a:t>لحاسبات وغيرها).</a:t>
            </a:r>
            <a:endParaRPr lang="ar-SA" altLang="en-US" b="1" u="sng"/>
          </a:p>
          <a:p>
            <a:pPr eaLnBrk="1" hangingPunct="1">
              <a:buFontTx/>
              <a:buNone/>
            </a:pPr>
            <a:r>
              <a:rPr lang="ar-SA" altLang="en-US" b="1" u="sng"/>
              <a:t>8</a:t>
            </a:r>
            <a:r>
              <a:rPr lang="ar-EG" altLang="en-US" b="1" u="sng"/>
              <a:t> – </a:t>
            </a:r>
            <a:r>
              <a:rPr lang="ar-SA" altLang="en-US" b="1" u="sng"/>
              <a:t>مسايرة المناهج للتغيرات الثقافية الحديثة والسريعة</a:t>
            </a:r>
            <a:r>
              <a:rPr lang="ar-IQ" altLang="en-US" b="1" u="sng"/>
              <a:t>؛ </a:t>
            </a:r>
            <a:r>
              <a:rPr lang="ar-SA" altLang="en-US" b="1"/>
              <a:t>بمراجعة المناهج سنوي</a:t>
            </a:r>
            <a:r>
              <a:rPr lang="ar-IQ" altLang="en-US" b="1"/>
              <a:t>ًّ</a:t>
            </a:r>
            <a:r>
              <a:rPr lang="ar-SA" altLang="en-US" b="1"/>
              <a:t>ا والتعديل اللازم دائم</a:t>
            </a:r>
            <a:r>
              <a:rPr lang="ar-IQ" altLang="en-US" b="1"/>
              <a:t>ً</a:t>
            </a:r>
            <a:r>
              <a:rPr lang="ar-SA" altLang="en-US" b="1"/>
              <a:t>ا.</a:t>
            </a:r>
            <a:endParaRPr lang="ar-SA" altLang="en-US" b="1" u="sng"/>
          </a:p>
          <a:p>
            <a:pPr eaLnBrk="1" hangingPunct="1">
              <a:buFontTx/>
              <a:buNone/>
            </a:pPr>
            <a:r>
              <a:rPr lang="ar-SA" altLang="en-US" b="1" u="sng"/>
              <a:t>9</a:t>
            </a:r>
            <a:r>
              <a:rPr lang="ar-EG" altLang="en-US" b="1" u="sng"/>
              <a:t> – </a:t>
            </a:r>
            <a:r>
              <a:rPr lang="ar-SA" altLang="en-US" b="1" u="sng"/>
              <a:t>تنمية الاتجاهات الإيجابية نحو التغيير الذ</a:t>
            </a:r>
            <a:r>
              <a:rPr lang="ar-IQ" altLang="en-US" b="1" u="sng"/>
              <a:t>ي</a:t>
            </a:r>
            <a:r>
              <a:rPr lang="ar-SA" altLang="en-US" b="1" u="sng"/>
              <a:t> يحقق التقدم والازدهار لأمتنا.</a:t>
            </a:r>
            <a:r>
              <a:rPr lang="ar-EG" altLang="en-US" b="1"/>
              <a:t>      </a:t>
            </a:r>
            <a:endParaRPr lang="en-US" altLang="en-US" b="1"/>
          </a:p>
        </p:txBody>
      </p:sp>
    </p:spTree>
  </p:cSld>
  <p:clrMapOvr>
    <a:masterClrMapping/>
  </p:clrMapOvr>
  <p:transition>
    <p:randomBar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AutoShape 2">
            <a:extLst>
              <a:ext uri="{FF2B5EF4-FFF2-40B4-BE49-F238E27FC236}">
                <a16:creationId xmlns:a16="http://schemas.microsoft.com/office/drawing/2014/main" id="{E34E2AB0-54B8-1542-44C3-3C6E6246A46E}"/>
              </a:ext>
            </a:extLst>
          </p:cNvPr>
          <p:cNvSpPr>
            <a:spLocks noChangeArrowheads="1"/>
          </p:cNvSpPr>
          <p:nvPr/>
        </p:nvSpPr>
        <p:spPr bwMode="auto">
          <a:xfrm>
            <a:off x="2406650" y="1196975"/>
            <a:ext cx="7751763" cy="5661025"/>
          </a:xfrm>
          <a:prstGeom prst="foldedCorner">
            <a:avLst>
              <a:gd name="adj" fmla="val 19958"/>
            </a:avLst>
          </a:prstGeom>
          <a:gradFill rotWithShape="0">
            <a:gsLst>
              <a:gs pos="0">
                <a:srgbClr val="FFCC66">
                  <a:gamma/>
                  <a:tint val="0"/>
                  <a:invGamma/>
                </a:srgbClr>
              </a:gs>
              <a:gs pos="100000">
                <a:srgbClr val="FFCC66"/>
              </a:gs>
            </a:gsLst>
            <a:lin ang="0" scaled="1"/>
          </a:gradFill>
          <a:ln>
            <a:noFill/>
          </a:ln>
          <a:effectLst>
            <a:outerShdw dist="107763" dir="13500000" algn="ctr" rotWithShape="0">
              <a:schemeClr val="bg2"/>
            </a:outerShdw>
          </a:effectLst>
        </p:spPr>
        <p:txBody>
          <a:bodyPr wrap="none" anchor="ctr"/>
          <a:lstStyle/>
          <a:p>
            <a:pPr algn="r" rtl="1" eaLnBrk="1" hangingPunct="1">
              <a:defRPr/>
            </a:pPr>
            <a:endParaRPr lang="ar-JO" altLang="en-US" dirty="0">
              <a:solidFill>
                <a:srgbClr val="666633"/>
              </a:solidFill>
              <a:effectLst>
                <a:outerShdw blurRad="38100" dist="38100" dir="2700000" algn="tl">
                  <a:srgbClr val="000000"/>
                </a:outerShdw>
              </a:effectLst>
              <a:cs typeface="+mn-cs"/>
            </a:endParaRPr>
          </a:p>
          <a:p>
            <a:pPr algn="r" rtl="1" eaLnBrk="1" hangingPunct="1">
              <a:defRPr/>
            </a:pPr>
            <a:r>
              <a:rPr lang="ar-JO" altLang="en-US" sz="5400" dirty="0">
                <a:solidFill>
                  <a:srgbClr val="666633"/>
                </a:solidFill>
                <a:effectLst>
                  <a:outerShdw blurRad="38100" dist="38100" dir="2700000" algn="tl">
                    <a:srgbClr val="000000"/>
                  </a:outerShdw>
                </a:effectLst>
                <a:cs typeface="+mn-cs"/>
              </a:rPr>
              <a:t>وأخيرًا</a:t>
            </a:r>
            <a:r>
              <a:rPr lang="ar-IQ" altLang="en-US" sz="5400" dirty="0">
                <a:solidFill>
                  <a:srgbClr val="666633"/>
                </a:solidFill>
                <a:effectLst>
                  <a:outerShdw blurRad="38100" dist="38100" dir="2700000" algn="tl">
                    <a:srgbClr val="000000"/>
                  </a:outerShdw>
                </a:effectLst>
                <a:cs typeface="+mn-cs"/>
              </a:rPr>
              <a:t> </a:t>
            </a:r>
            <a:r>
              <a:rPr lang="ar-JO" altLang="en-US" sz="5400" dirty="0">
                <a:solidFill>
                  <a:srgbClr val="666633"/>
                </a:solidFill>
                <a:effectLst>
                  <a:outerShdw blurRad="38100" dist="38100" dir="2700000" algn="tl">
                    <a:srgbClr val="000000"/>
                  </a:outerShdw>
                </a:effectLst>
                <a:cs typeface="+mn-cs"/>
              </a:rPr>
              <a:t>...</a:t>
            </a:r>
          </a:p>
          <a:p>
            <a:pPr algn="r" rtl="1" eaLnBrk="1" hangingPunct="1">
              <a:defRPr/>
            </a:pPr>
            <a:endParaRPr lang="ar-JO" altLang="en-US" sz="4800" dirty="0">
              <a:solidFill>
                <a:srgbClr val="669900"/>
              </a:solidFill>
              <a:effectLst>
                <a:outerShdw blurRad="38100" dist="38100" dir="2700000" algn="tl">
                  <a:srgbClr val="000000"/>
                </a:outerShdw>
              </a:effectLst>
              <a:cs typeface="+mn-cs"/>
            </a:endParaRPr>
          </a:p>
          <a:p>
            <a:pPr algn="r" rtl="1" eaLnBrk="1" hangingPunct="1">
              <a:buClr>
                <a:srgbClr val="CC9900"/>
              </a:buClr>
              <a:buFont typeface="Wingdings" panose="05000000000000000000" pitchFamily="2" charset="2"/>
              <a:buChar char="Ø"/>
              <a:defRPr/>
            </a:pPr>
            <a:r>
              <a:rPr lang="ar-JO" altLang="en-US" sz="2800" dirty="0">
                <a:solidFill>
                  <a:srgbClr val="669900"/>
                </a:solidFill>
                <a:effectLst>
                  <a:outerShdw blurRad="38100" dist="38100" dir="2700000" algn="tl">
                    <a:srgbClr val="000000"/>
                  </a:outerShdw>
                </a:effectLst>
                <a:cs typeface="+mn-cs"/>
              </a:rPr>
              <a:t> المعرفة كالمحبة تنمو بالمشاركة.</a:t>
            </a:r>
          </a:p>
          <a:p>
            <a:pPr algn="r" rtl="1" eaLnBrk="1" hangingPunct="1">
              <a:buClr>
                <a:srgbClr val="CC9900"/>
              </a:buClr>
              <a:buFont typeface="Wingdings" panose="05000000000000000000" pitchFamily="2" charset="2"/>
              <a:buChar char="Ø"/>
              <a:defRPr/>
            </a:pPr>
            <a:endParaRPr lang="ar-JO" altLang="en-US" sz="2800" dirty="0">
              <a:solidFill>
                <a:srgbClr val="669900"/>
              </a:solidFill>
              <a:effectLst>
                <a:outerShdw blurRad="38100" dist="38100" dir="2700000" algn="tl">
                  <a:srgbClr val="000000"/>
                </a:outerShdw>
              </a:effectLst>
              <a:cs typeface="+mn-cs"/>
            </a:endParaRPr>
          </a:p>
          <a:p>
            <a:pPr algn="r" rtl="1" eaLnBrk="1" hangingPunct="1">
              <a:buClr>
                <a:srgbClr val="CC9900"/>
              </a:buClr>
              <a:buFont typeface="Wingdings" panose="05000000000000000000" pitchFamily="2" charset="2"/>
              <a:buChar char="Ø"/>
              <a:defRPr/>
            </a:pPr>
            <a:r>
              <a:rPr lang="ar-JO" altLang="en-US" sz="2800" dirty="0">
                <a:solidFill>
                  <a:srgbClr val="669900"/>
                </a:solidFill>
                <a:effectLst>
                  <a:outerShdw blurRad="38100" dist="38100" dir="2700000" algn="tl">
                    <a:srgbClr val="000000"/>
                  </a:outerShdw>
                </a:effectLst>
                <a:cs typeface="+mn-cs"/>
              </a:rPr>
              <a:t> أنت ما تعرفه</a:t>
            </a:r>
            <a:r>
              <a:rPr lang="ar-IQ" altLang="en-US" sz="2800" dirty="0">
                <a:solidFill>
                  <a:srgbClr val="669900"/>
                </a:solidFill>
                <a:effectLst>
                  <a:outerShdw blurRad="38100" dist="38100" dir="2700000" algn="tl">
                    <a:srgbClr val="000000"/>
                  </a:outerShdw>
                </a:effectLst>
                <a:cs typeface="+mn-cs"/>
              </a:rPr>
              <a:t> </a:t>
            </a:r>
            <a:r>
              <a:rPr lang="ar-JO" altLang="en-US" sz="2800" dirty="0">
                <a:solidFill>
                  <a:srgbClr val="669900"/>
                </a:solidFill>
                <a:effectLst>
                  <a:outerShdw blurRad="38100" dist="38100" dir="2700000" algn="tl">
                    <a:srgbClr val="000000"/>
                  </a:outerShdw>
                </a:effectLst>
                <a:cs typeface="+mn-cs"/>
              </a:rPr>
              <a:t>... ما تعرفه هو ما تتعلمه</a:t>
            </a:r>
            <a:r>
              <a:rPr lang="ar-IQ" altLang="en-US" sz="2800" dirty="0">
                <a:solidFill>
                  <a:srgbClr val="669900"/>
                </a:solidFill>
                <a:effectLst>
                  <a:outerShdw blurRad="38100" dist="38100" dir="2700000" algn="tl">
                    <a:srgbClr val="000000"/>
                  </a:outerShdw>
                </a:effectLst>
                <a:cs typeface="+mn-cs"/>
              </a:rPr>
              <a:t>؛</a:t>
            </a:r>
            <a:r>
              <a:rPr lang="ar-JO" altLang="en-US" sz="2800" dirty="0">
                <a:solidFill>
                  <a:srgbClr val="669900"/>
                </a:solidFill>
                <a:effectLst>
                  <a:outerShdw blurRad="38100" dist="38100" dir="2700000" algn="tl">
                    <a:srgbClr val="000000"/>
                  </a:outerShdw>
                </a:effectLst>
                <a:cs typeface="+mn-cs"/>
              </a:rPr>
              <a:t> لذا احرص على التعلم</a:t>
            </a:r>
          </a:p>
          <a:p>
            <a:pPr algn="r" rtl="1" eaLnBrk="1" hangingPunct="1">
              <a:buClr>
                <a:srgbClr val="CC9900"/>
              </a:buClr>
              <a:buFont typeface="Wingdings" panose="05000000000000000000" pitchFamily="2" charset="2"/>
              <a:buNone/>
              <a:defRPr/>
            </a:pPr>
            <a:r>
              <a:rPr lang="ar-JO" altLang="en-US" sz="2800" dirty="0">
                <a:solidFill>
                  <a:srgbClr val="669900"/>
                </a:solidFill>
                <a:effectLst>
                  <a:outerShdw blurRad="38100" dist="38100" dir="2700000" algn="tl">
                    <a:srgbClr val="000000"/>
                  </a:outerShdw>
                </a:effectLst>
                <a:cs typeface="+mn-cs"/>
              </a:rPr>
              <a:t>     </a:t>
            </a:r>
            <a:r>
              <a:rPr lang="ar-EG" altLang="en-US" sz="2800" dirty="0">
                <a:solidFill>
                  <a:srgbClr val="669900"/>
                </a:solidFill>
                <a:effectLst>
                  <a:outerShdw blurRad="38100" dist="38100" dir="2700000" algn="tl">
                    <a:srgbClr val="000000"/>
                  </a:outerShdw>
                </a:effectLst>
                <a:cs typeface="Times New Roman" panose="02020603050405020304" pitchFamily="18" charset="0"/>
              </a:rPr>
              <a:t>باستمرار.</a:t>
            </a:r>
          </a:p>
          <a:p>
            <a:pPr algn="r" rtl="1" eaLnBrk="1" hangingPunct="1">
              <a:buClr>
                <a:srgbClr val="CC9900"/>
              </a:buClr>
              <a:buFont typeface="Wingdings" panose="05000000000000000000" pitchFamily="2" charset="2"/>
              <a:buNone/>
              <a:defRPr/>
            </a:pPr>
            <a:r>
              <a:rPr lang="ar-EG" altLang="en-US" sz="2800" dirty="0">
                <a:solidFill>
                  <a:srgbClr val="669900"/>
                </a:solidFill>
                <a:effectLst>
                  <a:outerShdw blurRad="38100" dist="38100" dir="2700000" algn="tl">
                    <a:srgbClr val="000000"/>
                  </a:outerShdw>
                </a:effectLst>
                <a:cs typeface="Times New Roman" panose="02020603050405020304" pitchFamily="18" charset="0"/>
              </a:rPr>
              <a:t>  </a:t>
            </a:r>
          </a:p>
          <a:p>
            <a:pPr algn="r" rtl="1" eaLnBrk="1" hangingPunct="1">
              <a:buClr>
                <a:srgbClr val="CC9900"/>
              </a:buClr>
              <a:buFont typeface="Wingdings" panose="05000000000000000000" pitchFamily="2" charset="2"/>
              <a:buNone/>
              <a:defRPr/>
            </a:pPr>
            <a:r>
              <a:rPr lang="ar-EG" altLang="en-US" sz="2800" dirty="0">
                <a:solidFill>
                  <a:schemeClr val="accent2"/>
                </a:solidFill>
                <a:effectLst>
                  <a:outerShdw blurRad="38100" dist="38100" dir="2700000" algn="tl">
                    <a:srgbClr val="000000"/>
                  </a:outerShdw>
                </a:effectLst>
                <a:cs typeface="Times New Roman" panose="02020603050405020304" pitchFamily="18" charset="0"/>
              </a:rPr>
              <a:t>                                                      أ.د فؤاد محمد موسى</a:t>
            </a:r>
            <a:endParaRPr lang="en-US" altLang="en-US" sz="2800" dirty="0">
              <a:solidFill>
                <a:schemeClr val="accent2"/>
              </a:solidFill>
              <a:effectLst>
                <a:outerShdw blurRad="38100" dist="38100" dir="2700000" algn="tl">
                  <a:srgbClr val="000000"/>
                </a:outerShdw>
              </a:effectLst>
              <a:cs typeface="Times New Roman" panose="02020603050405020304" pitchFamily="18" charset="0"/>
            </a:endParaRPr>
          </a:p>
          <a:p>
            <a:pPr algn="r" rtl="1" eaLnBrk="1" hangingPunct="1">
              <a:defRPr/>
            </a:pPr>
            <a:endParaRPr lang="en-US" altLang="en-US" sz="2800" dirty="0">
              <a:solidFill>
                <a:schemeClr val="accent2"/>
              </a:solidFill>
              <a:effectLst>
                <a:outerShdw blurRad="38100" dist="38100" dir="2700000" algn="tl">
                  <a:srgbClr val="000000"/>
                </a:outerShdw>
              </a:effectLst>
              <a:cs typeface="+mn-cs"/>
            </a:endParaRPr>
          </a:p>
        </p:txBody>
      </p:sp>
      <p:pic>
        <p:nvPicPr>
          <p:cNvPr id="342038" name="Picture 22" descr="THA00042">
            <a:extLst>
              <a:ext uri="{FF2B5EF4-FFF2-40B4-BE49-F238E27FC236}">
                <a16:creationId xmlns:a16="http://schemas.microsoft.com/office/drawing/2014/main" id="{A3239334-5975-3F85-3CA7-E5B96457AE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96975"/>
            <a:ext cx="2322513" cy="5661025"/>
          </a:xfrm>
          <a:prstGeom prst="rect">
            <a:avLst/>
          </a:prstGeom>
          <a:noFill/>
          <a:ln>
            <a:noFill/>
          </a:ln>
          <a:effectLst>
            <a:outerShdw dist="107763" dir="135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2040" name="Group 24">
            <a:extLst>
              <a:ext uri="{FF2B5EF4-FFF2-40B4-BE49-F238E27FC236}">
                <a16:creationId xmlns:a16="http://schemas.microsoft.com/office/drawing/2014/main" id="{DB7BAC03-E54F-F700-F8AB-15DAB1470AEB}"/>
              </a:ext>
            </a:extLst>
          </p:cNvPr>
          <p:cNvGrpSpPr>
            <a:grpSpLocks/>
          </p:cNvGrpSpPr>
          <p:nvPr/>
        </p:nvGrpSpPr>
        <p:grpSpPr bwMode="auto">
          <a:xfrm>
            <a:off x="3271838" y="3403600"/>
            <a:ext cx="2057400" cy="482600"/>
            <a:chOff x="4320" y="2144"/>
            <a:chExt cx="1296" cy="304"/>
          </a:xfrm>
        </p:grpSpPr>
        <p:sp>
          <p:nvSpPr>
            <p:cNvPr id="72710" name="AutoShape 3">
              <a:extLst>
                <a:ext uri="{FF2B5EF4-FFF2-40B4-BE49-F238E27FC236}">
                  <a16:creationId xmlns:a16="http://schemas.microsoft.com/office/drawing/2014/main" id="{F261B793-C8F9-F18C-5FA0-86D75144F58C}"/>
                </a:ext>
              </a:extLst>
            </p:cNvPr>
            <p:cNvSpPr>
              <a:spLocks noChangeArrowheads="1"/>
            </p:cNvSpPr>
            <p:nvPr/>
          </p:nvSpPr>
          <p:spPr bwMode="auto">
            <a:xfrm>
              <a:off x="4752"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72711" name="AutoShape 4">
              <a:extLst>
                <a:ext uri="{FF2B5EF4-FFF2-40B4-BE49-F238E27FC236}">
                  <a16:creationId xmlns:a16="http://schemas.microsoft.com/office/drawing/2014/main" id="{B3B2E97F-3072-43FD-D245-E10791802ABA}"/>
                </a:ext>
              </a:extLst>
            </p:cNvPr>
            <p:cNvSpPr>
              <a:spLocks noChangeArrowheads="1"/>
            </p:cNvSpPr>
            <p:nvPr/>
          </p:nvSpPr>
          <p:spPr bwMode="auto">
            <a:xfrm>
              <a:off x="4320"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72712" name="AutoShape 11">
              <a:extLst>
                <a:ext uri="{FF2B5EF4-FFF2-40B4-BE49-F238E27FC236}">
                  <a16:creationId xmlns:a16="http://schemas.microsoft.com/office/drawing/2014/main" id="{BF9CA3E7-BDDB-17B1-6DD9-08B52C4B836A}"/>
                </a:ext>
              </a:extLst>
            </p:cNvPr>
            <p:cNvSpPr>
              <a:spLocks noChangeArrowheads="1"/>
            </p:cNvSpPr>
            <p:nvPr/>
          </p:nvSpPr>
          <p:spPr bwMode="auto">
            <a:xfrm>
              <a:off x="5184"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72713" name="AutoShape 13">
              <a:extLst>
                <a:ext uri="{FF2B5EF4-FFF2-40B4-BE49-F238E27FC236}">
                  <a16:creationId xmlns:a16="http://schemas.microsoft.com/office/drawing/2014/main" id="{A0C740EA-41C8-2E45-E143-D0386A15EA23}"/>
                </a:ext>
              </a:extLst>
            </p:cNvPr>
            <p:cNvSpPr>
              <a:spLocks noChangeArrowheads="1"/>
            </p:cNvSpPr>
            <p:nvPr/>
          </p:nvSpPr>
          <p:spPr bwMode="auto">
            <a:xfrm>
              <a:off x="4896"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72714" name="AutoShape 14">
              <a:extLst>
                <a:ext uri="{FF2B5EF4-FFF2-40B4-BE49-F238E27FC236}">
                  <a16:creationId xmlns:a16="http://schemas.microsoft.com/office/drawing/2014/main" id="{452FB023-1429-793F-CE3C-AA7D251B0350}"/>
                </a:ext>
              </a:extLst>
            </p:cNvPr>
            <p:cNvSpPr>
              <a:spLocks noChangeArrowheads="1"/>
            </p:cNvSpPr>
            <p:nvPr/>
          </p:nvSpPr>
          <p:spPr bwMode="auto">
            <a:xfrm>
              <a:off x="4464"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72715" name="AutoShape 21">
              <a:extLst>
                <a:ext uri="{FF2B5EF4-FFF2-40B4-BE49-F238E27FC236}">
                  <a16:creationId xmlns:a16="http://schemas.microsoft.com/office/drawing/2014/main" id="{0A55DFBE-36A9-26F5-CEA8-7DF6EB31A391}"/>
                </a:ext>
              </a:extLst>
            </p:cNvPr>
            <p:cNvSpPr>
              <a:spLocks noChangeArrowheads="1"/>
            </p:cNvSpPr>
            <p:nvPr/>
          </p:nvSpPr>
          <p:spPr bwMode="auto">
            <a:xfrm>
              <a:off x="5328" y="2160"/>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grpSp>
      <p:pic>
        <p:nvPicPr>
          <p:cNvPr id="72709" name="Audio 1">
            <a:hlinkClick r:id="" action="ppaction://media"/>
            <a:extLst>
              <a:ext uri="{FF2B5EF4-FFF2-40B4-BE49-F238E27FC236}">
                <a16:creationId xmlns:a16="http://schemas.microsoft.com/office/drawing/2014/main" id="{1EDAB8FA-360D-5309-9023-C623CE107D5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61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66916">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42038"/>
                                        </p:tgtEl>
                                        <p:attrNameLst>
                                          <p:attrName>style.visibility</p:attrName>
                                        </p:attrNameLst>
                                      </p:cBhvr>
                                      <p:to>
                                        <p:strVal val="visible"/>
                                      </p:to>
                                    </p:set>
                                    <p:animEffect transition="in" filter="wedge">
                                      <p:cBhvr>
                                        <p:cTn id="7" dur="2000"/>
                                        <p:tgtEl>
                                          <p:spTgt spid="3420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342040"/>
                                        </p:tgtEl>
                                        <p:attrNameLst>
                                          <p:attrName>style.visibility</p:attrName>
                                        </p:attrNameLst>
                                      </p:cBhvr>
                                      <p:to>
                                        <p:strVal val="visible"/>
                                      </p:to>
                                    </p:set>
                                    <p:anim calcmode="lin" valueType="num">
                                      <p:cBhvr>
                                        <p:cTn id="12" dur="500" fill="hold"/>
                                        <p:tgtEl>
                                          <p:spTgt spid="342040"/>
                                        </p:tgtEl>
                                        <p:attrNameLst>
                                          <p:attrName>ppt_w</p:attrName>
                                        </p:attrNameLst>
                                      </p:cBhvr>
                                      <p:tavLst>
                                        <p:tav tm="0">
                                          <p:val>
                                            <p:fltVal val="0"/>
                                          </p:val>
                                        </p:tav>
                                        <p:tav tm="100000">
                                          <p:val>
                                            <p:strVal val="#ppt_w"/>
                                          </p:val>
                                        </p:tav>
                                      </p:tavLst>
                                    </p:anim>
                                    <p:anim calcmode="lin" valueType="num">
                                      <p:cBhvr>
                                        <p:cTn id="13" dur="500" fill="hold"/>
                                        <p:tgtEl>
                                          <p:spTgt spid="342040"/>
                                        </p:tgtEl>
                                        <p:attrNameLst>
                                          <p:attrName>ppt_h</p:attrName>
                                        </p:attrNameLst>
                                      </p:cBhvr>
                                      <p:tavLst>
                                        <p:tav tm="0">
                                          <p:val>
                                            <p:fltVal val="0"/>
                                          </p:val>
                                        </p:tav>
                                        <p:tav tm="100000">
                                          <p:val>
                                            <p:strVal val="#ppt_h"/>
                                          </p:val>
                                        </p:tav>
                                      </p:tavLst>
                                    </p:anim>
                                    <p:anim calcmode="lin" valueType="num">
                                      <p:cBhvr>
                                        <p:cTn id="14" dur="500" fill="hold"/>
                                        <p:tgtEl>
                                          <p:spTgt spid="342040"/>
                                        </p:tgtEl>
                                        <p:attrNameLst>
                                          <p:attrName>style.rotation</p:attrName>
                                        </p:attrNameLst>
                                      </p:cBhvr>
                                      <p:tavLst>
                                        <p:tav tm="0">
                                          <p:val>
                                            <p:fltVal val="360"/>
                                          </p:val>
                                        </p:tav>
                                        <p:tav tm="100000">
                                          <p:val>
                                            <p:fltVal val="0"/>
                                          </p:val>
                                        </p:tav>
                                      </p:tavLst>
                                    </p:anim>
                                    <p:animEffect transition="in" filter="fade">
                                      <p:cBhvr>
                                        <p:cTn id="15" dur="500"/>
                                        <p:tgtEl>
                                          <p:spTgt spid="34204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342018"/>
                                        </p:tgtEl>
                                        <p:attrNameLst>
                                          <p:attrName>style.visibility</p:attrName>
                                        </p:attrNameLst>
                                      </p:cBhvr>
                                      <p:to>
                                        <p:strVal val="visible"/>
                                      </p:to>
                                    </p:set>
                                    <p:animEffect transition="in" filter="circle(in)">
                                      <p:cBhvr>
                                        <p:cTn id="20" dur="2000"/>
                                        <p:tgtEl>
                                          <p:spTgt spid="342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4">
            <a:extLst>
              <a:ext uri="{FF2B5EF4-FFF2-40B4-BE49-F238E27FC236}">
                <a16:creationId xmlns:a16="http://schemas.microsoft.com/office/drawing/2014/main" id="{20E2533A-DEE8-ED93-DC4C-CA297F4D552B}"/>
              </a:ext>
            </a:extLst>
          </p:cNvPr>
          <p:cNvSpPr txBox="1">
            <a:spLocks noChangeArrowheads="1"/>
          </p:cNvSpPr>
          <p:nvPr/>
        </p:nvSpPr>
        <p:spPr bwMode="auto">
          <a:xfrm>
            <a:off x="3054350" y="2232025"/>
            <a:ext cx="5184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eaLnBrk="1" hangingPunct="1">
              <a:spcBef>
                <a:spcPct val="50000"/>
              </a:spcBef>
            </a:pPr>
            <a:endParaRPr lang="en-US" altLang="en-US" sz="2000">
              <a:cs typeface="Times New Roman" panose="02020603050405020304" pitchFamily="18" charset="0"/>
            </a:endParaRPr>
          </a:p>
        </p:txBody>
      </p:sp>
      <p:sp>
        <p:nvSpPr>
          <p:cNvPr id="280581" name="Text Box 5" descr="Purple mesh">
            <a:extLst>
              <a:ext uri="{FF2B5EF4-FFF2-40B4-BE49-F238E27FC236}">
                <a16:creationId xmlns:a16="http://schemas.microsoft.com/office/drawing/2014/main" id="{9A49D8DD-0647-38A2-4265-F36FFA0B3E2F}"/>
              </a:ext>
            </a:extLst>
          </p:cNvPr>
          <p:cNvSpPr txBox="1">
            <a:spLocks noChangeArrowheads="1"/>
          </p:cNvSpPr>
          <p:nvPr/>
        </p:nvSpPr>
        <p:spPr bwMode="auto">
          <a:xfrm>
            <a:off x="606425" y="115888"/>
            <a:ext cx="9361488" cy="5354637"/>
          </a:xfrm>
          <a:prstGeom prst="rect">
            <a:avLst/>
          </a:prstGeom>
          <a:blipFill dpi="0" rotWithShape="1">
            <a:blip r:embed="rId4"/>
            <a:srcRect/>
            <a:tile tx="0" ty="0" sx="100000" sy="100000" flip="none" algn="tl"/>
          </a:blipFill>
          <a:ln w="9525">
            <a:miter lim="800000"/>
            <a:headEnd/>
            <a:tailEnd/>
          </a:ln>
          <a:effectLst/>
          <a:scene3d>
            <a:camera prst="legacyPerspectiveBottom"/>
            <a:lightRig rig="legacyFlat3" dir="t"/>
          </a:scene3d>
          <a:sp3d extrusionH="121893000" prstMaterial="legacyMatte">
            <a:bevelT w="13500" h="13500" prst="angle"/>
            <a:bevelB w="13500" h="13500" prst="angle"/>
            <a:extrusionClr>
              <a:srgbClr val="9900CC"/>
            </a:extrusionClr>
            <a:contourClr>
              <a:srgbClr val="FFFFFF"/>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flatTx/>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eaLnBrk="1" hangingPunct="1">
              <a:spcBef>
                <a:spcPct val="50000"/>
              </a:spcBef>
            </a:pPr>
            <a:r>
              <a:rPr lang="ar-EG" altLang="en-US" sz="5400">
                <a:solidFill>
                  <a:srgbClr val="FFFF66"/>
                </a:solidFill>
                <a:cs typeface="Times New Roman" panose="02020603050405020304" pitchFamily="18" charset="0"/>
              </a:rPr>
              <a:t>أسس المنهج الدراسي من المنظور الإسلامي</a:t>
            </a:r>
          </a:p>
          <a:p>
            <a:pPr algn="ctr" rtl="1" eaLnBrk="1" hangingPunct="1">
              <a:spcBef>
                <a:spcPct val="50000"/>
              </a:spcBef>
            </a:pPr>
            <a:r>
              <a:rPr lang="ar-EG" altLang="en-US" sz="5400">
                <a:solidFill>
                  <a:srgbClr val="FFFF66"/>
                </a:solidFill>
                <a:cs typeface="Times New Roman" panose="02020603050405020304" pitchFamily="18" charset="0"/>
              </a:rPr>
              <a:t>ثالث</a:t>
            </a:r>
            <a:r>
              <a:rPr lang="ar-IQ" altLang="en-US" sz="5400">
                <a:solidFill>
                  <a:srgbClr val="FFFF66"/>
                </a:solidFill>
                <a:cs typeface="Times New Roman" panose="02020603050405020304" pitchFamily="18" charset="0"/>
              </a:rPr>
              <a:t>ً</a:t>
            </a:r>
            <a:r>
              <a:rPr lang="ar-EG" altLang="en-US" sz="5400">
                <a:solidFill>
                  <a:srgbClr val="FFFF66"/>
                </a:solidFill>
                <a:cs typeface="Times New Roman" panose="02020603050405020304" pitchFamily="18" charset="0"/>
              </a:rPr>
              <a:t>ا: طبيعة الإنسان</a:t>
            </a:r>
          </a:p>
          <a:p>
            <a:pPr algn="ctr" rtl="1" eaLnBrk="1" hangingPunct="1">
              <a:spcBef>
                <a:spcPct val="50000"/>
              </a:spcBef>
            </a:pPr>
            <a:endParaRPr lang="ar-EG" altLang="en-US" sz="5400">
              <a:solidFill>
                <a:srgbClr val="FFFF66"/>
              </a:solidFill>
              <a:cs typeface="Times New Roman" panose="02020603050405020304" pitchFamily="18" charset="0"/>
            </a:endParaRPr>
          </a:p>
          <a:p>
            <a:pPr algn="ctr" rtl="1" eaLnBrk="1" hangingPunct="1">
              <a:spcBef>
                <a:spcPct val="50000"/>
              </a:spcBef>
            </a:pPr>
            <a:endParaRPr lang="ar-SA" altLang="en-US" sz="4800">
              <a:solidFill>
                <a:srgbClr val="FFFF66"/>
              </a:solidFill>
            </a:endParaRPr>
          </a:p>
        </p:txBody>
      </p:sp>
      <p:sp>
        <p:nvSpPr>
          <p:cNvPr id="280583" name="Text Box 7" descr="Walnut">
            <a:extLst>
              <a:ext uri="{FF2B5EF4-FFF2-40B4-BE49-F238E27FC236}">
                <a16:creationId xmlns:a16="http://schemas.microsoft.com/office/drawing/2014/main" id="{75746678-263A-B49F-5C2C-EA2754AF16DC}"/>
              </a:ext>
            </a:extLst>
          </p:cNvPr>
          <p:cNvSpPr txBox="1">
            <a:spLocks noChangeArrowheads="1"/>
          </p:cNvSpPr>
          <p:nvPr/>
        </p:nvSpPr>
        <p:spPr bwMode="auto">
          <a:xfrm>
            <a:off x="247650" y="3213100"/>
            <a:ext cx="9791700" cy="1754188"/>
          </a:xfrm>
          <a:prstGeom prst="rect">
            <a:avLst/>
          </a:prstGeom>
          <a:blipFill dpi="0" rotWithShape="1">
            <a:blip r:embed="rId5"/>
            <a:srcRect/>
            <a:tile tx="0" ty="0" sx="100000" sy="100000" flip="none" algn="tl"/>
          </a:blipFill>
          <a:ln w="12700" cap="sq">
            <a:solidFill>
              <a:srgbClr val="99FF66"/>
            </a:solidFill>
            <a:miter lim="800000"/>
            <a:headEnd type="none" w="sm" len="sm"/>
            <a:tailEnd type="none" w="sm" len="sm"/>
          </a:ln>
          <a:effectLst/>
        </p:spPr>
        <p:txBody>
          <a:bodyPr>
            <a:spAutoFit/>
          </a:bodyPr>
          <a:lstStyle/>
          <a:p>
            <a:pPr algn="ctr" rtl="1" eaLnBrk="1" hangingPunct="1">
              <a:defRPr/>
            </a:pPr>
            <a:r>
              <a:rPr lang="ar-EG" altLang="en-US" sz="4000" dirty="0">
                <a:solidFill>
                  <a:srgbClr val="FFFF66"/>
                </a:solidFill>
                <a:effectLst>
                  <a:outerShdw blurRad="38100" dist="38100" dir="2700000" algn="tl">
                    <a:srgbClr val="000000"/>
                  </a:outerShdw>
                </a:effectLst>
                <a:cs typeface="Times New Roman" panose="02020603050405020304" pitchFamily="18" charset="0"/>
              </a:rPr>
              <a:t>الأستاذ الدكتور/ فؤاد موسى عبدالعال</a:t>
            </a:r>
          </a:p>
          <a:p>
            <a:pPr algn="ctr" rtl="1" eaLnBrk="1" hangingPunct="1">
              <a:defRPr/>
            </a:pPr>
            <a:r>
              <a:rPr lang="ar-EG" altLang="en-US" sz="3600" dirty="0">
                <a:solidFill>
                  <a:srgbClr val="99FF66"/>
                </a:solidFill>
                <a:effectLst>
                  <a:outerShdw blurRad="38100" dist="38100" dir="2700000" algn="tl">
                    <a:srgbClr val="000000"/>
                  </a:outerShdw>
                </a:effectLst>
                <a:cs typeface="Traditional Arabic" panose="02020603050405020304" pitchFamily="18" charset="-78"/>
              </a:rPr>
              <a:t>أستاذ المناهج وطرق التدريس ورئيس قسم المناهج وطرق التدريس</a:t>
            </a:r>
          </a:p>
          <a:p>
            <a:pPr algn="ctr" rtl="1" eaLnBrk="1" hangingPunct="1">
              <a:defRPr/>
            </a:pPr>
            <a:r>
              <a:rPr lang="ar-EG" altLang="en-US" dirty="0">
                <a:solidFill>
                  <a:schemeClr val="bg1"/>
                </a:solidFill>
                <a:effectLst>
                  <a:outerShdw blurRad="38100" dist="38100" dir="2700000" algn="tl">
                    <a:srgbClr val="000000"/>
                  </a:outerShdw>
                </a:effectLst>
                <a:cs typeface="Times New Roman" panose="02020603050405020304" pitchFamily="18" charset="0"/>
              </a:rPr>
              <a:t>كلية التربية – جامعة المنصورة</a:t>
            </a:r>
            <a:endParaRPr lang="en-US" altLang="en-US" dirty="0">
              <a:solidFill>
                <a:schemeClr val="bg1"/>
              </a:solidFill>
              <a:effectLst>
                <a:outerShdw blurRad="38100" dist="38100" dir="2700000" algn="tl">
                  <a:srgbClr val="000000"/>
                </a:outerShdw>
              </a:effectLst>
              <a:cs typeface="Times New Roman" panose="02020603050405020304" pitchFamily="18" charset="0"/>
            </a:endParaRPr>
          </a:p>
        </p:txBody>
      </p:sp>
      <p:pic>
        <p:nvPicPr>
          <p:cNvPr id="74757" name="Audio 1">
            <a:hlinkClick r:id="" action="ppaction://media"/>
            <a:extLst>
              <a:ext uri="{FF2B5EF4-FFF2-40B4-BE49-F238E27FC236}">
                <a16:creationId xmlns:a16="http://schemas.microsoft.com/office/drawing/2014/main" id="{0FE1CBA6-0B80-FD8F-8D37-1BA002FB74A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61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42008">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0581"/>
                                        </p:tgtEl>
                                        <p:attrNameLst>
                                          <p:attrName>style.visibility</p:attrName>
                                        </p:attrNameLst>
                                      </p:cBhvr>
                                      <p:to>
                                        <p:strVal val="visible"/>
                                      </p:to>
                                    </p:set>
                                    <p:anim calcmode="lin" valueType="num">
                                      <p:cBhvr additive="base">
                                        <p:cTn id="7" dur="500" fill="hold"/>
                                        <p:tgtEl>
                                          <p:spTgt spid="280581"/>
                                        </p:tgtEl>
                                        <p:attrNameLst>
                                          <p:attrName>ppt_x</p:attrName>
                                        </p:attrNameLst>
                                      </p:cBhvr>
                                      <p:tavLst>
                                        <p:tav tm="0">
                                          <p:val>
                                            <p:strVal val="#ppt_x"/>
                                          </p:val>
                                        </p:tav>
                                        <p:tav tm="100000">
                                          <p:val>
                                            <p:strVal val="#ppt_x"/>
                                          </p:val>
                                        </p:tav>
                                      </p:tavLst>
                                    </p:anim>
                                    <p:anim calcmode="lin" valueType="num">
                                      <p:cBhvr additive="base">
                                        <p:cTn id="8" dur="500" fill="hold"/>
                                        <p:tgtEl>
                                          <p:spTgt spid="2805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80583"/>
                                        </p:tgtEl>
                                        <p:attrNameLst>
                                          <p:attrName>style.visibility</p:attrName>
                                        </p:attrNameLst>
                                      </p:cBhvr>
                                      <p:to>
                                        <p:strVal val="visible"/>
                                      </p:to>
                                    </p:set>
                                    <p:animEffect transition="in" filter="blinds(horizontal)">
                                      <p:cBhvr>
                                        <p:cTn id="13" dur="500"/>
                                        <p:tgtEl>
                                          <p:spTgt spid="280583"/>
                                        </p:tgtEl>
                                      </p:cBhvr>
                                    </p:animEffect>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1" grpId="0" animBg="1"/>
      <p:bldP spid="28058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oup 2">
            <a:extLst>
              <a:ext uri="{FF2B5EF4-FFF2-40B4-BE49-F238E27FC236}">
                <a16:creationId xmlns:a16="http://schemas.microsoft.com/office/drawing/2014/main" id="{81382359-D336-DFCA-F768-82F9C3CC1B78}"/>
              </a:ext>
            </a:extLst>
          </p:cNvPr>
          <p:cNvGrpSpPr>
            <a:grpSpLocks/>
          </p:cNvGrpSpPr>
          <p:nvPr/>
        </p:nvGrpSpPr>
        <p:grpSpPr bwMode="auto">
          <a:xfrm>
            <a:off x="1260475" y="3930650"/>
            <a:ext cx="3778250" cy="2933700"/>
            <a:chOff x="1986" y="6724"/>
            <a:chExt cx="5949" cy="5520"/>
          </a:xfrm>
        </p:grpSpPr>
        <p:grpSp>
          <p:nvGrpSpPr>
            <p:cNvPr id="75812" name="Group 3">
              <a:extLst>
                <a:ext uri="{FF2B5EF4-FFF2-40B4-BE49-F238E27FC236}">
                  <a16:creationId xmlns:a16="http://schemas.microsoft.com/office/drawing/2014/main" id="{617F1A84-0458-CDC1-CA8E-5D1EBF0B4EA7}"/>
                </a:ext>
              </a:extLst>
            </p:cNvPr>
            <p:cNvGrpSpPr>
              <a:grpSpLocks/>
            </p:cNvGrpSpPr>
            <p:nvPr/>
          </p:nvGrpSpPr>
          <p:grpSpPr bwMode="auto">
            <a:xfrm>
              <a:off x="1995" y="6724"/>
              <a:ext cx="5940" cy="5491"/>
              <a:chOff x="1995" y="6724"/>
              <a:chExt cx="5940" cy="5491"/>
            </a:xfrm>
          </p:grpSpPr>
          <p:sp>
            <p:nvSpPr>
              <p:cNvPr id="75813" name="Text Box 4">
                <a:extLst>
                  <a:ext uri="{FF2B5EF4-FFF2-40B4-BE49-F238E27FC236}">
                    <a16:creationId xmlns:a16="http://schemas.microsoft.com/office/drawing/2014/main" id="{B4496629-9912-544A-7422-B9664C2A1835}"/>
                  </a:ext>
                </a:extLst>
              </p:cNvPr>
              <p:cNvSpPr txBox="1">
                <a:spLocks noChangeArrowheads="1"/>
              </p:cNvSpPr>
              <p:nvPr/>
            </p:nvSpPr>
            <p:spPr bwMode="auto">
              <a:xfrm>
                <a:off x="3930" y="9289"/>
                <a:ext cx="16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spcAft>
                    <a:spcPts val="1000"/>
                  </a:spcAft>
                </a:pPr>
                <a:endParaRPr lang="en-US" altLang="ar-EG"/>
              </a:p>
            </p:txBody>
          </p:sp>
        </p:grpSp>
      </p:grpSp>
      <p:sp>
        <p:nvSpPr>
          <p:cNvPr id="75779" name="Text Box 36">
            <a:extLst>
              <a:ext uri="{FF2B5EF4-FFF2-40B4-BE49-F238E27FC236}">
                <a16:creationId xmlns:a16="http://schemas.microsoft.com/office/drawing/2014/main" id="{CBF8AEE5-4200-2883-B6BC-E7F1D18AF458}"/>
              </a:ext>
            </a:extLst>
          </p:cNvPr>
          <p:cNvSpPr txBox="1">
            <a:spLocks noChangeArrowheads="1"/>
          </p:cNvSpPr>
          <p:nvPr/>
        </p:nvSpPr>
        <p:spPr bwMode="auto">
          <a:xfrm flipH="1">
            <a:off x="3873500" y="2921000"/>
            <a:ext cx="4603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a:endParaRPr lang="ar-EG" altLang="ar-EG"/>
          </a:p>
        </p:txBody>
      </p:sp>
      <p:grpSp>
        <p:nvGrpSpPr>
          <p:cNvPr id="75780" name="Group 5">
            <a:extLst>
              <a:ext uri="{FF2B5EF4-FFF2-40B4-BE49-F238E27FC236}">
                <a16:creationId xmlns:a16="http://schemas.microsoft.com/office/drawing/2014/main" id="{D8274700-90E9-E5B2-CFC4-9E816B61F60C}"/>
              </a:ext>
            </a:extLst>
          </p:cNvPr>
          <p:cNvGrpSpPr>
            <a:grpSpLocks/>
          </p:cNvGrpSpPr>
          <p:nvPr/>
        </p:nvGrpSpPr>
        <p:grpSpPr bwMode="auto">
          <a:xfrm>
            <a:off x="2495550" y="1306513"/>
            <a:ext cx="5641975" cy="4498975"/>
            <a:chOff x="1986" y="6724"/>
            <a:chExt cx="5949" cy="5520"/>
          </a:xfrm>
        </p:grpSpPr>
        <p:grpSp>
          <p:nvGrpSpPr>
            <p:cNvPr id="75782" name="Group 20">
              <a:extLst>
                <a:ext uri="{FF2B5EF4-FFF2-40B4-BE49-F238E27FC236}">
                  <a16:creationId xmlns:a16="http://schemas.microsoft.com/office/drawing/2014/main" id="{4CFAB76C-D74A-0319-1A8D-E3564998FDBF}"/>
                </a:ext>
              </a:extLst>
            </p:cNvPr>
            <p:cNvGrpSpPr>
              <a:grpSpLocks/>
            </p:cNvGrpSpPr>
            <p:nvPr/>
          </p:nvGrpSpPr>
          <p:grpSpPr bwMode="auto">
            <a:xfrm>
              <a:off x="1995" y="6724"/>
              <a:ext cx="5940" cy="5491"/>
              <a:chOff x="1995" y="6724"/>
              <a:chExt cx="5940" cy="5491"/>
            </a:xfrm>
          </p:grpSpPr>
          <p:sp>
            <p:nvSpPr>
              <p:cNvPr id="75797" name="Text Box 35">
                <a:extLst>
                  <a:ext uri="{FF2B5EF4-FFF2-40B4-BE49-F238E27FC236}">
                    <a16:creationId xmlns:a16="http://schemas.microsoft.com/office/drawing/2014/main" id="{01430488-6505-B489-4DC3-009DE1601C36}"/>
                  </a:ext>
                </a:extLst>
              </p:cNvPr>
              <p:cNvSpPr txBox="1">
                <a:spLocks noChangeArrowheads="1"/>
              </p:cNvSpPr>
              <p:nvPr/>
            </p:nvSpPr>
            <p:spPr bwMode="auto">
              <a:xfrm>
                <a:off x="3930" y="9289"/>
                <a:ext cx="16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rtl="1"/>
                <a:r>
                  <a:rPr lang="ar-SA" altLang="ar-EG" sz="1400">
                    <a:cs typeface="Times New Roman" panose="02020603050405020304" pitchFamily="18" charset="0"/>
                  </a:rPr>
                  <a:t>هدى الله</a:t>
                </a:r>
                <a:endParaRPr lang="ar-SA" altLang="ar-EG"/>
              </a:p>
            </p:txBody>
          </p:sp>
          <p:grpSp>
            <p:nvGrpSpPr>
              <p:cNvPr id="75798" name="Group 21">
                <a:extLst>
                  <a:ext uri="{FF2B5EF4-FFF2-40B4-BE49-F238E27FC236}">
                    <a16:creationId xmlns:a16="http://schemas.microsoft.com/office/drawing/2014/main" id="{3C17C465-FC63-7606-2A24-19D0AB741566}"/>
                  </a:ext>
                </a:extLst>
              </p:cNvPr>
              <p:cNvGrpSpPr>
                <a:grpSpLocks/>
              </p:cNvGrpSpPr>
              <p:nvPr/>
            </p:nvGrpSpPr>
            <p:grpSpPr bwMode="auto">
              <a:xfrm>
                <a:off x="1995" y="6724"/>
                <a:ext cx="5940" cy="5491"/>
                <a:chOff x="1995" y="6724"/>
                <a:chExt cx="5940" cy="5491"/>
              </a:xfrm>
            </p:grpSpPr>
            <p:grpSp>
              <p:nvGrpSpPr>
                <p:cNvPr id="75799" name="Group 28">
                  <a:extLst>
                    <a:ext uri="{FF2B5EF4-FFF2-40B4-BE49-F238E27FC236}">
                      <a16:creationId xmlns:a16="http://schemas.microsoft.com/office/drawing/2014/main" id="{BF5C4D3A-3C04-992C-2979-6F5D14A9B177}"/>
                    </a:ext>
                  </a:extLst>
                </p:cNvPr>
                <p:cNvGrpSpPr>
                  <a:grpSpLocks/>
                </p:cNvGrpSpPr>
                <p:nvPr/>
              </p:nvGrpSpPr>
              <p:grpSpPr bwMode="auto">
                <a:xfrm>
                  <a:off x="1995" y="6815"/>
                  <a:ext cx="5940" cy="5400"/>
                  <a:chOff x="1995" y="6815"/>
                  <a:chExt cx="5940" cy="5400"/>
                </a:xfrm>
              </p:grpSpPr>
              <p:sp>
                <p:nvSpPr>
                  <p:cNvPr id="75806" name="Oval 34">
                    <a:extLst>
                      <a:ext uri="{FF2B5EF4-FFF2-40B4-BE49-F238E27FC236}">
                        <a16:creationId xmlns:a16="http://schemas.microsoft.com/office/drawing/2014/main" id="{3E24B2A8-383D-B653-4585-1DD587FD0A6D}"/>
                      </a:ext>
                    </a:extLst>
                  </p:cNvPr>
                  <p:cNvSpPr>
                    <a:spLocks noChangeArrowheads="1"/>
                  </p:cNvSpPr>
                  <p:nvPr/>
                </p:nvSpPr>
                <p:spPr bwMode="auto">
                  <a:xfrm>
                    <a:off x="1995" y="6815"/>
                    <a:ext cx="5940" cy="5400"/>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ar-EG"/>
                  </a:p>
                </p:txBody>
              </p:sp>
              <p:sp>
                <p:nvSpPr>
                  <p:cNvPr id="75807" name="Oval 33">
                    <a:extLst>
                      <a:ext uri="{FF2B5EF4-FFF2-40B4-BE49-F238E27FC236}">
                        <a16:creationId xmlns:a16="http://schemas.microsoft.com/office/drawing/2014/main" id="{3FD89FFC-FB98-71B9-0518-7BFFA2DBC22E}"/>
                      </a:ext>
                    </a:extLst>
                  </p:cNvPr>
                  <p:cNvSpPr>
                    <a:spLocks noChangeArrowheads="1"/>
                  </p:cNvSpPr>
                  <p:nvPr/>
                </p:nvSpPr>
                <p:spPr bwMode="auto">
                  <a:xfrm>
                    <a:off x="2355" y="7234"/>
                    <a:ext cx="5220" cy="4650"/>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ar-EG"/>
                  </a:p>
                </p:txBody>
              </p:sp>
              <p:sp>
                <p:nvSpPr>
                  <p:cNvPr id="75808" name="Oval 32">
                    <a:extLst>
                      <a:ext uri="{FF2B5EF4-FFF2-40B4-BE49-F238E27FC236}">
                        <a16:creationId xmlns:a16="http://schemas.microsoft.com/office/drawing/2014/main" id="{408253B9-7C71-5E1E-C641-0D4B6B722D7D}"/>
                      </a:ext>
                    </a:extLst>
                  </p:cNvPr>
                  <p:cNvSpPr>
                    <a:spLocks noChangeArrowheads="1"/>
                  </p:cNvSpPr>
                  <p:nvPr/>
                </p:nvSpPr>
                <p:spPr bwMode="auto">
                  <a:xfrm>
                    <a:off x="3501" y="8179"/>
                    <a:ext cx="2904" cy="2985"/>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ar-EG"/>
                  </a:p>
                </p:txBody>
              </p:sp>
              <p:sp>
                <p:nvSpPr>
                  <p:cNvPr id="75809" name="Oval 31">
                    <a:extLst>
                      <a:ext uri="{FF2B5EF4-FFF2-40B4-BE49-F238E27FC236}">
                        <a16:creationId xmlns:a16="http://schemas.microsoft.com/office/drawing/2014/main" id="{448F6E0B-E9AF-EDC4-4793-615805022CBD}"/>
                      </a:ext>
                    </a:extLst>
                  </p:cNvPr>
                  <p:cNvSpPr>
                    <a:spLocks noChangeArrowheads="1"/>
                  </p:cNvSpPr>
                  <p:nvPr/>
                </p:nvSpPr>
                <p:spPr bwMode="auto">
                  <a:xfrm>
                    <a:off x="3861" y="8599"/>
                    <a:ext cx="2184" cy="2160"/>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ar-EG"/>
                  </a:p>
                </p:txBody>
              </p:sp>
              <p:sp>
                <p:nvSpPr>
                  <p:cNvPr id="75810" name="Oval 30">
                    <a:extLst>
                      <a:ext uri="{FF2B5EF4-FFF2-40B4-BE49-F238E27FC236}">
                        <a16:creationId xmlns:a16="http://schemas.microsoft.com/office/drawing/2014/main" id="{8A7E9143-E743-52EE-7794-C8CD917D73F0}"/>
                      </a:ext>
                    </a:extLst>
                  </p:cNvPr>
                  <p:cNvSpPr>
                    <a:spLocks noChangeArrowheads="1"/>
                  </p:cNvSpPr>
                  <p:nvPr/>
                </p:nvSpPr>
                <p:spPr bwMode="auto">
                  <a:xfrm>
                    <a:off x="4311" y="9154"/>
                    <a:ext cx="1350" cy="1095"/>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ar-EG"/>
                  </a:p>
                </p:txBody>
              </p:sp>
              <p:sp>
                <p:nvSpPr>
                  <p:cNvPr id="75811" name="Oval 29">
                    <a:extLst>
                      <a:ext uri="{FF2B5EF4-FFF2-40B4-BE49-F238E27FC236}">
                        <a16:creationId xmlns:a16="http://schemas.microsoft.com/office/drawing/2014/main" id="{3F4ADA19-3837-9140-41F5-5EEDBB8611BB}"/>
                      </a:ext>
                    </a:extLst>
                  </p:cNvPr>
                  <p:cNvSpPr>
                    <a:spLocks noChangeArrowheads="1"/>
                  </p:cNvSpPr>
                  <p:nvPr/>
                </p:nvSpPr>
                <p:spPr bwMode="auto">
                  <a:xfrm>
                    <a:off x="2985" y="7744"/>
                    <a:ext cx="3960" cy="3780"/>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endParaRPr lang="en-US" altLang="ar-EG"/>
                  </a:p>
                </p:txBody>
              </p:sp>
            </p:grpSp>
            <p:grpSp>
              <p:nvGrpSpPr>
                <p:cNvPr id="75800" name="Group 22">
                  <a:extLst>
                    <a:ext uri="{FF2B5EF4-FFF2-40B4-BE49-F238E27FC236}">
                      <a16:creationId xmlns:a16="http://schemas.microsoft.com/office/drawing/2014/main" id="{BD55CE0A-187A-3E32-5736-A0A2DAEE2057}"/>
                    </a:ext>
                  </a:extLst>
                </p:cNvPr>
                <p:cNvGrpSpPr>
                  <a:grpSpLocks/>
                </p:cNvGrpSpPr>
                <p:nvPr/>
              </p:nvGrpSpPr>
              <p:grpSpPr bwMode="auto">
                <a:xfrm>
                  <a:off x="3471" y="6724"/>
                  <a:ext cx="2445" cy="2700"/>
                  <a:chOff x="3471" y="6724"/>
                  <a:chExt cx="2445" cy="2700"/>
                </a:xfrm>
              </p:grpSpPr>
              <p:sp>
                <p:nvSpPr>
                  <p:cNvPr id="75801" name="Text Box 27">
                    <a:extLst>
                      <a:ext uri="{FF2B5EF4-FFF2-40B4-BE49-F238E27FC236}">
                        <a16:creationId xmlns:a16="http://schemas.microsoft.com/office/drawing/2014/main" id="{F0458FE6-2D92-BD58-E236-15E5DC1B891D}"/>
                      </a:ext>
                    </a:extLst>
                  </p:cNvPr>
                  <p:cNvSpPr txBox="1">
                    <a:spLocks noChangeArrowheads="1"/>
                  </p:cNvSpPr>
                  <p:nvPr/>
                </p:nvSpPr>
                <p:spPr bwMode="auto">
                  <a:xfrm>
                    <a:off x="3471" y="8704"/>
                    <a:ext cx="234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rtl="1"/>
                    <a:r>
                      <a:rPr lang="ar-SA" altLang="ar-EG" sz="1200">
                        <a:cs typeface="Times New Roman" panose="02020603050405020304" pitchFamily="18" charset="0"/>
                      </a:rPr>
                      <a:t>طبيعة العلم والثقافة</a:t>
                    </a:r>
                    <a:endParaRPr lang="ar-SA" altLang="ar-EG"/>
                  </a:p>
                </p:txBody>
              </p:sp>
              <p:sp>
                <p:nvSpPr>
                  <p:cNvPr id="75802" name="Text Box 26">
                    <a:extLst>
                      <a:ext uri="{FF2B5EF4-FFF2-40B4-BE49-F238E27FC236}">
                        <a16:creationId xmlns:a16="http://schemas.microsoft.com/office/drawing/2014/main" id="{75E3CEC5-7EC6-F2DF-B9A7-A3DB3C8643D1}"/>
                      </a:ext>
                    </a:extLst>
                  </p:cNvPr>
                  <p:cNvSpPr txBox="1">
                    <a:spLocks noChangeArrowheads="1"/>
                  </p:cNvSpPr>
                  <p:nvPr/>
                </p:nvSpPr>
                <p:spPr bwMode="auto">
                  <a:xfrm>
                    <a:off x="3795" y="8134"/>
                    <a:ext cx="18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rtl="1"/>
                    <a:r>
                      <a:rPr lang="ar-SA" altLang="ar-EG" sz="1200">
                        <a:cs typeface="Times New Roman" panose="02020603050405020304" pitchFamily="18" charset="0"/>
                      </a:rPr>
                      <a:t>طبيعة الإنسان</a:t>
                    </a:r>
                    <a:endParaRPr lang="ar-SA" altLang="ar-EG"/>
                  </a:p>
                </p:txBody>
              </p:sp>
              <p:sp>
                <p:nvSpPr>
                  <p:cNvPr id="75803" name="Text Box 25">
                    <a:extLst>
                      <a:ext uri="{FF2B5EF4-FFF2-40B4-BE49-F238E27FC236}">
                        <a16:creationId xmlns:a16="http://schemas.microsoft.com/office/drawing/2014/main" id="{41CB7FB7-CFDB-C39B-B716-8154119824F3}"/>
                      </a:ext>
                    </a:extLst>
                  </p:cNvPr>
                  <p:cNvSpPr txBox="1">
                    <a:spLocks noChangeArrowheads="1"/>
                  </p:cNvSpPr>
                  <p:nvPr/>
                </p:nvSpPr>
                <p:spPr bwMode="auto">
                  <a:xfrm>
                    <a:off x="3795" y="7654"/>
                    <a:ext cx="18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rtl="1"/>
                    <a:r>
                      <a:rPr lang="ar-SA" altLang="ar-EG" sz="1200">
                        <a:cs typeface="Times New Roman" panose="02020603050405020304" pitchFamily="18" charset="0"/>
                      </a:rPr>
                      <a:t>طبيعة المجتمع</a:t>
                    </a:r>
                    <a:endParaRPr lang="ar-SA" altLang="ar-EG"/>
                  </a:p>
                </p:txBody>
              </p:sp>
              <p:sp>
                <p:nvSpPr>
                  <p:cNvPr id="75804" name="Text Box 24">
                    <a:extLst>
                      <a:ext uri="{FF2B5EF4-FFF2-40B4-BE49-F238E27FC236}">
                        <a16:creationId xmlns:a16="http://schemas.microsoft.com/office/drawing/2014/main" id="{F76391CA-CA25-85C9-D693-C9E5869F9069}"/>
                      </a:ext>
                    </a:extLst>
                  </p:cNvPr>
                  <p:cNvSpPr txBox="1">
                    <a:spLocks noChangeArrowheads="1"/>
                  </p:cNvSpPr>
                  <p:nvPr/>
                </p:nvSpPr>
                <p:spPr bwMode="auto">
                  <a:xfrm>
                    <a:off x="3576" y="7264"/>
                    <a:ext cx="234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rtl="1"/>
                    <a:r>
                      <a:rPr lang="ar-SA" altLang="ar-EG" sz="1200">
                        <a:cs typeface="Times New Roman" panose="02020603050405020304" pitchFamily="18" charset="0"/>
                      </a:rPr>
                      <a:t>طبيعة العلاقات الدولية</a:t>
                    </a:r>
                    <a:endParaRPr lang="ar-SA" altLang="ar-EG"/>
                  </a:p>
                </p:txBody>
              </p:sp>
              <p:sp>
                <p:nvSpPr>
                  <p:cNvPr id="75805" name="Text Box 23">
                    <a:extLst>
                      <a:ext uri="{FF2B5EF4-FFF2-40B4-BE49-F238E27FC236}">
                        <a16:creationId xmlns:a16="http://schemas.microsoft.com/office/drawing/2014/main" id="{DA194FD5-859A-4D61-A31B-86D76B76DC99}"/>
                      </a:ext>
                    </a:extLst>
                  </p:cNvPr>
                  <p:cNvSpPr txBox="1">
                    <a:spLocks noChangeArrowheads="1"/>
                  </p:cNvSpPr>
                  <p:nvPr/>
                </p:nvSpPr>
                <p:spPr bwMode="auto">
                  <a:xfrm>
                    <a:off x="3555" y="6724"/>
                    <a:ext cx="198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rtl="1"/>
                    <a:r>
                      <a:rPr lang="ar-SA" altLang="ar-EG" sz="1200">
                        <a:cs typeface="Times New Roman" panose="02020603050405020304" pitchFamily="18" charset="0"/>
                      </a:rPr>
                      <a:t>طبيعة الكون</a:t>
                    </a:r>
                    <a:endParaRPr lang="ar-SA" altLang="ar-EG"/>
                  </a:p>
                </p:txBody>
              </p:sp>
            </p:grpSp>
          </p:grpSp>
        </p:grpSp>
        <p:grpSp>
          <p:nvGrpSpPr>
            <p:cNvPr id="75783" name="Group 6">
              <a:extLst>
                <a:ext uri="{FF2B5EF4-FFF2-40B4-BE49-F238E27FC236}">
                  <a16:creationId xmlns:a16="http://schemas.microsoft.com/office/drawing/2014/main" id="{1880064B-1A8A-0FB3-0046-C425B81C27B3}"/>
                </a:ext>
              </a:extLst>
            </p:cNvPr>
            <p:cNvGrpSpPr>
              <a:grpSpLocks/>
            </p:cNvGrpSpPr>
            <p:nvPr/>
          </p:nvGrpSpPr>
          <p:grpSpPr bwMode="auto">
            <a:xfrm>
              <a:off x="1986" y="6784"/>
              <a:ext cx="5835" cy="5460"/>
              <a:chOff x="1986" y="6784"/>
              <a:chExt cx="5835" cy="5460"/>
            </a:xfrm>
          </p:grpSpPr>
          <p:sp>
            <p:nvSpPr>
              <p:cNvPr id="75784" name="Line 19">
                <a:extLst>
                  <a:ext uri="{FF2B5EF4-FFF2-40B4-BE49-F238E27FC236}">
                    <a16:creationId xmlns:a16="http://schemas.microsoft.com/office/drawing/2014/main" id="{CB0F4FF4-E55D-0344-9A4D-BD8BB130EEBF}"/>
                  </a:ext>
                </a:extLst>
              </p:cNvPr>
              <p:cNvSpPr>
                <a:spLocks noChangeShapeType="1"/>
              </p:cNvSpPr>
              <p:nvPr/>
            </p:nvSpPr>
            <p:spPr bwMode="auto">
              <a:xfrm flipV="1">
                <a:off x="5481" y="7744"/>
                <a:ext cx="1800" cy="162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75785" name="Line 18">
                <a:extLst>
                  <a:ext uri="{FF2B5EF4-FFF2-40B4-BE49-F238E27FC236}">
                    <a16:creationId xmlns:a16="http://schemas.microsoft.com/office/drawing/2014/main" id="{630FDA1F-8F49-6BBF-4693-D52617A60AC4}"/>
                  </a:ext>
                </a:extLst>
              </p:cNvPr>
              <p:cNvSpPr>
                <a:spLocks noChangeShapeType="1"/>
              </p:cNvSpPr>
              <p:nvPr/>
            </p:nvSpPr>
            <p:spPr bwMode="auto">
              <a:xfrm flipV="1">
                <a:off x="5661" y="9004"/>
                <a:ext cx="2160" cy="54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75786" name="Line 17">
                <a:extLst>
                  <a:ext uri="{FF2B5EF4-FFF2-40B4-BE49-F238E27FC236}">
                    <a16:creationId xmlns:a16="http://schemas.microsoft.com/office/drawing/2014/main" id="{115C1240-8DFC-E4DA-0A2B-92BD510C157C}"/>
                  </a:ext>
                </a:extLst>
              </p:cNvPr>
              <p:cNvSpPr>
                <a:spLocks noChangeShapeType="1"/>
              </p:cNvSpPr>
              <p:nvPr/>
            </p:nvSpPr>
            <p:spPr bwMode="auto">
              <a:xfrm flipV="1">
                <a:off x="5301" y="7024"/>
                <a:ext cx="900" cy="216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75787" name="Line 16">
                <a:extLst>
                  <a:ext uri="{FF2B5EF4-FFF2-40B4-BE49-F238E27FC236}">
                    <a16:creationId xmlns:a16="http://schemas.microsoft.com/office/drawing/2014/main" id="{7D9CDF9E-5334-7FA6-2DF5-86A547AEC5EA}"/>
                  </a:ext>
                </a:extLst>
              </p:cNvPr>
              <p:cNvSpPr>
                <a:spLocks noChangeShapeType="1"/>
              </p:cNvSpPr>
              <p:nvPr/>
            </p:nvSpPr>
            <p:spPr bwMode="auto">
              <a:xfrm flipH="1">
                <a:off x="2421" y="9904"/>
                <a:ext cx="1980" cy="108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75788" name="Line 15">
                <a:extLst>
                  <a:ext uri="{FF2B5EF4-FFF2-40B4-BE49-F238E27FC236}">
                    <a16:creationId xmlns:a16="http://schemas.microsoft.com/office/drawing/2014/main" id="{0AC38602-5545-3E6D-57BA-457253AD4592}"/>
                  </a:ext>
                </a:extLst>
              </p:cNvPr>
              <p:cNvSpPr>
                <a:spLocks noChangeShapeType="1"/>
              </p:cNvSpPr>
              <p:nvPr/>
            </p:nvSpPr>
            <p:spPr bwMode="auto">
              <a:xfrm>
                <a:off x="4941" y="10264"/>
                <a:ext cx="0" cy="198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75789" name="Line 14">
                <a:extLst>
                  <a:ext uri="{FF2B5EF4-FFF2-40B4-BE49-F238E27FC236}">
                    <a16:creationId xmlns:a16="http://schemas.microsoft.com/office/drawing/2014/main" id="{9915AA34-B9F4-3DDE-9223-15B84FFE2748}"/>
                  </a:ext>
                </a:extLst>
              </p:cNvPr>
              <p:cNvSpPr>
                <a:spLocks noChangeShapeType="1"/>
              </p:cNvSpPr>
              <p:nvPr/>
            </p:nvSpPr>
            <p:spPr bwMode="auto">
              <a:xfrm>
                <a:off x="5481" y="10084"/>
                <a:ext cx="1800" cy="126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75790" name="Line 13">
                <a:extLst>
                  <a:ext uri="{FF2B5EF4-FFF2-40B4-BE49-F238E27FC236}">
                    <a16:creationId xmlns:a16="http://schemas.microsoft.com/office/drawing/2014/main" id="{5DC3DA3C-0C99-68F5-8BF6-1A6742F00C23}"/>
                  </a:ext>
                </a:extLst>
              </p:cNvPr>
              <p:cNvSpPr>
                <a:spLocks noChangeShapeType="1"/>
              </p:cNvSpPr>
              <p:nvPr/>
            </p:nvSpPr>
            <p:spPr bwMode="auto">
              <a:xfrm>
                <a:off x="5241" y="10234"/>
                <a:ext cx="720" cy="180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75791" name="Line 12">
                <a:extLst>
                  <a:ext uri="{FF2B5EF4-FFF2-40B4-BE49-F238E27FC236}">
                    <a16:creationId xmlns:a16="http://schemas.microsoft.com/office/drawing/2014/main" id="{09C630BA-BEBC-5217-BBDF-F8BD96926F6E}"/>
                  </a:ext>
                </a:extLst>
              </p:cNvPr>
              <p:cNvSpPr>
                <a:spLocks noChangeShapeType="1"/>
              </p:cNvSpPr>
              <p:nvPr/>
            </p:nvSpPr>
            <p:spPr bwMode="auto">
              <a:xfrm>
                <a:off x="5661" y="9829"/>
                <a:ext cx="2160" cy="36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75792" name="Line 11">
                <a:extLst>
                  <a:ext uri="{FF2B5EF4-FFF2-40B4-BE49-F238E27FC236}">
                    <a16:creationId xmlns:a16="http://schemas.microsoft.com/office/drawing/2014/main" id="{90D42D6D-9016-5DEF-6537-ADA9A3366BAF}"/>
                  </a:ext>
                </a:extLst>
              </p:cNvPr>
              <p:cNvSpPr>
                <a:spLocks noChangeShapeType="1"/>
              </p:cNvSpPr>
              <p:nvPr/>
            </p:nvSpPr>
            <p:spPr bwMode="auto">
              <a:xfrm flipH="1">
                <a:off x="3471" y="10189"/>
                <a:ext cx="1080" cy="162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75793" name="Line 10">
                <a:extLst>
                  <a:ext uri="{FF2B5EF4-FFF2-40B4-BE49-F238E27FC236}">
                    <a16:creationId xmlns:a16="http://schemas.microsoft.com/office/drawing/2014/main" id="{091A201E-E89D-1DEC-E537-03B80336BF7E}"/>
                  </a:ext>
                </a:extLst>
              </p:cNvPr>
              <p:cNvSpPr>
                <a:spLocks noChangeShapeType="1"/>
              </p:cNvSpPr>
              <p:nvPr/>
            </p:nvSpPr>
            <p:spPr bwMode="auto">
              <a:xfrm flipH="1" flipV="1">
                <a:off x="3321" y="7204"/>
                <a:ext cx="1440" cy="198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75794" name="Line 9">
                <a:extLst>
                  <a:ext uri="{FF2B5EF4-FFF2-40B4-BE49-F238E27FC236}">
                    <a16:creationId xmlns:a16="http://schemas.microsoft.com/office/drawing/2014/main" id="{E6734EF5-2E2D-1871-4B55-FAEE698A0D82}"/>
                  </a:ext>
                </a:extLst>
              </p:cNvPr>
              <p:cNvSpPr>
                <a:spLocks noChangeShapeType="1"/>
              </p:cNvSpPr>
              <p:nvPr/>
            </p:nvSpPr>
            <p:spPr bwMode="auto">
              <a:xfrm flipH="1">
                <a:off x="1986" y="9574"/>
                <a:ext cx="2340" cy="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75795" name="Line 8">
                <a:extLst>
                  <a:ext uri="{FF2B5EF4-FFF2-40B4-BE49-F238E27FC236}">
                    <a16:creationId xmlns:a16="http://schemas.microsoft.com/office/drawing/2014/main" id="{BFF9B142-7A7A-2779-749B-A9736483B00E}"/>
                  </a:ext>
                </a:extLst>
              </p:cNvPr>
              <p:cNvSpPr>
                <a:spLocks noChangeShapeType="1"/>
              </p:cNvSpPr>
              <p:nvPr/>
            </p:nvSpPr>
            <p:spPr bwMode="auto">
              <a:xfrm flipH="1" flipV="1">
                <a:off x="2421" y="8104"/>
                <a:ext cx="1980" cy="126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75796" name="Line 7">
                <a:extLst>
                  <a:ext uri="{FF2B5EF4-FFF2-40B4-BE49-F238E27FC236}">
                    <a16:creationId xmlns:a16="http://schemas.microsoft.com/office/drawing/2014/main" id="{267B114D-2305-C553-8DA1-733C8B2EBA45}"/>
                  </a:ext>
                </a:extLst>
              </p:cNvPr>
              <p:cNvSpPr>
                <a:spLocks noChangeShapeType="1"/>
              </p:cNvSpPr>
              <p:nvPr/>
            </p:nvSpPr>
            <p:spPr bwMode="auto">
              <a:xfrm flipV="1">
                <a:off x="5001" y="6784"/>
                <a:ext cx="0" cy="2340"/>
              </a:xfrm>
              <a:prstGeom prst="line">
                <a:avLst/>
              </a:prstGeom>
              <a:noFill/>
              <a:ln w="3175">
                <a:solidFill>
                  <a:srgbClr val="333333"/>
                </a:solidFill>
                <a:round/>
                <a:headEnd/>
                <a:tailEnd/>
              </a:ln>
              <a:extLst>
                <a:ext uri="{909E8E84-426E-40DD-AFC4-6F175D3DCCD1}">
                  <a14:hiddenFill xmlns:a14="http://schemas.microsoft.com/office/drawing/2010/main">
                    <a:noFill/>
                  </a14:hiddenFill>
                </a:ext>
              </a:extLst>
            </p:spPr>
            <p:txBody>
              <a:bodyPr/>
              <a:lstStyle/>
              <a:p>
                <a:endParaRPr lang="ar-EG"/>
              </a:p>
            </p:txBody>
          </p:sp>
        </p:grpSp>
      </p:grpSp>
      <p:sp>
        <p:nvSpPr>
          <p:cNvPr id="38" name="Rectangle 45">
            <a:extLst>
              <a:ext uri="{FF2B5EF4-FFF2-40B4-BE49-F238E27FC236}">
                <a16:creationId xmlns:a16="http://schemas.microsoft.com/office/drawing/2014/main" id="{441B7DA9-55AA-67CB-03E7-6B1D2DA87F5D}"/>
              </a:ext>
            </a:extLst>
          </p:cNvPr>
          <p:cNvSpPr>
            <a:spLocks noChangeArrowheads="1"/>
          </p:cNvSpPr>
          <p:nvPr/>
        </p:nvSpPr>
        <p:spPr bwMode="auto">
          <a:xfrm>
            <a:off x="0" y="457200"/>
            <a:ext cx="10287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a:defRPr/>
            </a:pPr>
            <a:endParaRPr lang="en-US" sz="1400">
              <a:latin typeface="Simplified Arabic" pitchFamily="18" charset="-78"/>
              <a:ea typeface="Times New Roman" pitchFamily="18" charset="0"/>
            </a:endParaRPr>
          </a:p>
          <a:p>
            <a:pPr>
              <a:defRPr/>
            </a:pPr>
            <a:br>
              <a:rPr lang="en-US" sz="1400">
                <a:latin typeface="Simplified Arabic" pitchFamily="18" charset="-78"/>
                <a:ea typeface="Times New Roman" pitchFamily="18" charset="0"/>
              </a:rPr>
            </a:br>
            <a:endParaRPr lang="en-US"/>
          </a:p>
        </p:txBody>
      </p:sp>
    </p:spTree>
  </p:cSld>
  <p:clrMapOvr>
    <a:masterClrMapping/>
  </p:clrMapOvr>
  <p:transition>
    <p:randomBar dir="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a:extLst>
              <a:ext uri="{FF2B5EF4-FFF2-40B4-BE49-F238E27FC236}">
                <a16:creationId xmlns:a16="http://schemas.microsoft.com/office/drawing/2014/main" id="{A9B9164B-1C03-5DE4-ACF5-08CA07A24DE2}"/>
              </a:ext>
            </a:extLst>
          </p:cNvPr>
          <p:cNvSpPr>
            <a:spLocks noGrp="1" noChangeArrowheads="1"/>
          </p:cNvSpPr>
          <p:nvPr>
            <p:ph type="body" idx="1"/>
          </p:nvPr>
        </p:nvSpPr>
        <p:spPr bwMode="auto">
          <a:xfrm>
            <a:off x="514350" y="1052513"/>
            <a:ext cx="9258300" cy="4897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lnSpc>
                <a:spcPct val="90000"/>
              </a:lnSpc>
              <a:buFontTx/>
              <a:buNone/>
            </a:pPr>
            <a:endParaRPr lang="ar-EG" altLang="en-US" b="1"/>
          </a:p>
          <a:p>
            <a:pPr algn="ctr" eaLnBrk="1" hangingPunct="1">
              <a:lnSpc>
                <a:spcPct val="90000"/>
              </a:lnSpc>
              <a:buFontTx/>
              <a:buNone/>
            </a:pPr>
            <a:r>
              <a:rPr lang="ar-SA" altLang="en-US" sz="8000" b="1"/>
              <a:t> الأساس </a:t>
            </a:r>
            <a:r>
              <a:rPr lang="ar-EG" altLang="en-US" sz="8000" b="1"/>
              <a:t>الثالث</a:t>
            </a:r>
          </a:p>
          <a:p>
            <a:pPr algn="ctr" eaLnBrk="1" hangingPunct="1">
              <a:lnSpc>
                <a:spcPct val="90000"/>
              </a:lnSpc>
              <a:buFontTx/>
              <a:buNone/>
            </a:pPr>
            <a:r>
              <a:rPr lang="ar-EG" altLang="en-US" sz="8000" b="1"/>
              <a:t>طبيعة الإنسان</a:t>
            </a:r>
            <a:endParaRPr lang="en-US" altLang="en-US" sz="4800" b="1"/>
          </a:p>
          <a:p>
            <a:pPr eaLnBrk="1" hangingPunct="1">
              <a:lnSpc>
                <a:spcPct val="90000"/>
              </a:lnSpc>
            </a:pPr>
            <a:endParaRPr lang="en-US" altLang="en-US" sz="4000"/>
          </a:p>
        </p:txBody>
      </p:sp>
    </p:spTree>
  </p:cSld>
  <p:clrMapOvr>
    <a:masterClrMapping/>
  </p:clrMapOvr>
  <p:transition>
    <p:randomBar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09ED5C69-A68A-703E-B92B-26681570F8B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EG" altLang="ar-EG" sz="6000" b="1">
                <a:solidFill>
                  <a:srgbClr val="FF0000"/>
                </a:solidFill>
              </a:rPr>
              <a:t>أولًا: خصائص طبيعة الإنسان </a:t>
            </a:r>
          </a:p>
        </p:txBody>
      </p:sp>
      <p:sp>
        <p:nvSpPr>
          <p:cNvPr id="3" name="Content Placeholder 2">
            <a:extLst>
              <a:ext uri="{FF2B5EF4-FFF2-40B4-BE49-F238E27FC236}">
                <a16:creationId xmlns:a16="http://schemas.microsoft.com/office/drawing/2014/main" id="{FB3A3ECF-3E27-B210-ADB1-218E9725D655}"/>
              </a:ext>
            </a:extLst>
          </p:cNvPr>
          <p:cNvSpPr>
            <a:spLocks noGrp="1"/>
          </p:cNvSpPr>
          <p:nvPr>
            <p:ph idx="1"/>
          </p:nvPr>
        </p:nvSpPr>
        <p:spPr/>
        <p:txBody>
          <a:bodyPr>
            <a:normAutofit/>
          </a:bodyPr>
          <a:lstStyle/>
          <a:p>
            <a:pPr algn="just">
              <a:defRPr/>
            </a:pPr>
            <a:r>
              <a:rPr lang="ar-EG" b="1" dirty="0">
                <a:solidFill>
                  <a:srgbClr val="FF0000"/>
                </a:solidFill>
              </a:rPr>
              <a:t>1)	الإنسان مخلوق مكر</a:t>
            </a:r>
            <a:r>
              <a:rPr lang="ar-IQ" b="1" dirty="0">
                <a:solidFill>
                  <a:srgbClr val="FF0000"/>
                </a:solidFill>
              </a:rPr>
              <a:t>َّ</a:t>
            </a:r>
            <a:r>
              <a:rPr lang="ar-EG" b="1" dirty="0">
                <a:solidFill>
                  <a:srgbClr val="FF0000"/>
                </a:solidFill>
              </a:rPr>
              <a:t>م</a:t>
            </a:r>
            <a:r>
              <a:rPr lang="ar-IQ" b="1" dirty="0">
                <a:solidFill>
                  <a:srgbClr val="FF0000"/>
                </a:solidFill>
              </a:rPr>
              <a:t>:</a:t>
            </a:r>
            <a:endParaRPr lang="ar-EG" b="1" dirty="0">
              <a:solidFill>
                <a:srgbClr val="FF0000"/>
              </a:solidFill>
            </a:endParaRPr>
          </a:p>
          <a:p>
            <a:pPr marL="114300" indent="0" algn="just">
              <a:buFontTx/>
              <a:buNone/>
              <a:defRPr/>
            </a:pPr>
            <a:r>
              <a:rPr lang="ar-EG" sz="1600" b="1" dirty="0"/>
              <a:t> </a:t>
            </a:r>
          </a:p>
          <a:p>
            <a:pPr algn="just">
              <a:defRPr/>
            </a:pPr>
            <a:r>
              <a:rPr lang="ar-EG" sz="1600" b="1" dirty="0"/>
              <a:t>قال تعالى: </a:t>
            </a:r>
          </a:p>
          <a:p>
            <a:pPr marL="114300" indent="0" algn="just">
              <a:buFontTx/>
              <a:buNone/>
              <a:defRPr/>
            </a:pPr>
            <a:r>
              <a:rPr lang="ar-EG" sz="1600" b="1" dirty="0"/>
              <a:t>        {وَإِذْ قَالَ رَبُّكَ لِلْمَلَائِكَةِ إِنِّي جَاعِلٌ فِي الْأَرْضِ خَلِيفَةً قَالُوا أَتَجْعَلُ فِيهَا مَنْ يُفْسِدُ فِيهَا وَيَسْفِكُ الدِّمَاءَ وَنَحْنُ نُسَبِّحُ بِحَمْدِكَ وَنُقَدِّسُ لَكَ قَالَ إِنِّي أَعْلَمُ مَا لَا تَعْلَمُونَ} [البقرة: 30]</a:t>
            </a:r>
            <a:r>
              <a:rPr lang="ar-IQ" sz="1600" b="1" dirty="0"/>
              <a:t>.</a:t>
            </a:r>
            <a:endParaRPr lang="ar-EG" sz="1600" b="1" dirty="0"/>
          </a:p>
          <a:p>
            <a:pPr marL="114300" indent="0" algn="just">
              <a:buFontTx/>
              <a:buNone/>
              <a:defRPr/>
            </a:pPr>
            <a:r>
              <a:rPr lang="ar-EG" b="1" dirty="0">
                <a:solidFill>
                  <a:srgbClr val="FF0000"/>
                </a:solidFill>
              </a:rPr>
              <a:t>2) الإنسان مفطور عل</a:t>
            </a:r>
            <a:r>
              <a:rPr lang="ar-IQ" b="1" dirty="0">
                <a:solidFill>
                  <a:srgbClr val="FF0000"/>
                </a:solidFill>
              </a:rPr>
              <a:t>ى</a:t>
            </a:r>
            <a:r>
              <a:rPr lang="ar-EG" b="1" dirty="0">
                <a:solidFill>
                  <a:srgbClr val="FF0000"/>
                </a:solidFill>
              </a:rPr>
              <a:t> الإيمان بالله وتوحيده</a:t>
            </a:r>
            <a:r>
              <a:rPr lang="ar-IQ" b="1" dirty="0">
                <a:solidFill>
                  <a:srgbClr val="FF0000"/>
                </a:solidFill>
              </a:rPr>
              <a:t>:</a:t>
            </a:r>
            <a:r>
              <a:rPr lang="ar-EG" b="1" dirty="0">
                <a:solidFill>
                  <a:srgbClr val="FF0000"/>
                </a:solidFill>
              </a:rPr>
              <a:t> </a:t>
            </a:r>
          </a:p>
          <a:p>
            <a:pPr marL="114300" indent="0" algn="just">
              <a:buFontTx/>
              <a:buNone/>
              <a:defRPr/>
            </a:pPr>
            <a:r>
              <a:rPr lang="ar-EG" sz="1600" b="1" dirty="0"/>
              <a:t>   </a:t>
            </a:r>
            <a:r>
              <a:rPr lang="ar-EG" sz="1400" b="1" dirty="0">
                <a:solidFill>
                  <a:srgbClr val="002060"/>
                </a:solidFill>
              </a:rPr>
              <a:t> </a:t>
            </a:r>
            <a:r>
              <a:rPr lang="ar-EG" sz="1800" b="1" u="sng" dirty="0">
                <a:solidFill>
                  <a:srgbClr val="002060"/>
                </a:solidFill>
              </a:rPr>
              <a:t>لقد خلق الله الإنسان مفطور</a:t>
            </a:r>
            <a:r>
              <a:rPr lang="ar-IQ" sz="1800" b="1" u="sng" dirty="0">
                <a:solidFill>
                  <a:srgbClr val="002060"/>
                </a:solidFill>
              </a:rPr>
              <a:t>ًا</a:t>
            </a:r>
            <a:r>
              <a:rPr lang="ar-EG" sz="1800" b="1" u="sng" dirty="0">
                <a:solidFill>
                  <a:srgbClr val="002060"/>
                </a:solidFill>
              </a:rPr>
              <a:t> على الإيمان بالله وتوحيده: قال تعالى</a:t>
            </a:r>
            <a:r>
              <a:rPr lang="ar-IQ" sz="1800" b="1" u="sng" dirty="0">
                <a:solidFill>
                  <a:srgbClr val="002060"/>
                </a:solidFill>
              </a:rPr>
              <a:t>:</a:t>
            </a:r>
            <a:r>
              <a:rPr lang="ar-EG" sz="1800" b="1" u="sng" dirty="0">
                <a:solidFill>
                  <a:srgbClr val="002060"/>
                </a:solidFill>
              </a:rPr>
              <a:t> </a:t>
            </a:r>
          </a:p>
          <a:p>
            <a:pPr marL="114300" indent="0" algn="just">
              <a:buFontTx/>
              <a:buNone/>
              <a:defRPr/>
            </a:pPr>
            <a:endParaRPr lang="ar-EG" sz="1100" b="1" dirty="0"/>
          </a:p>
          <a:p>
            <a:pPr algn="just">
              <a:defRPr/>
            </a:pPr>
            <a:r>
              <a:rPr lang="ar-EG" sz="2000" b="1" dirty="0"/>
              <a:t>{فَأَقِمْ وَجْهَكَ لِلدِّينِ حَنِيفًا فِطْرَتَ اللَّهِ الَّتِي فَطَرَ النَّاسَ عَلَيْهَا لَا تَبْدِيلَ لِخَلْقِ اللَّهِ ذَلِكَ الدِّينُ الْقَيِّمُ وَلَكِنَّ أَكْثَرَ النَّاسِ لَا يَعْلَمُونَ} [الروم: 30]</a:t>
            </a:r>
            <a:r>
              <a:rPr lang="ar-IQ" sz="2000" b="1" dirty="0"/>
              <a:t>.</a:t>
            </a:r>
            <a:endParaRPr lang="ar-EG" sz="1600" b="1" dirty="0"/>
          </a:p>
        </p:txBody>
      </p:sp>
    </p:spTree>
  </p:cSld>
  <p:clrMapOvr>
    <a:masterClrMapping/>
  </p:clrMapOvr>
  <p:transition>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تعلم الطفل.wmv">
            <a:hlinkClick r:id="" action="ppaction://media"/>
            <a:extLst>
              <a:ext uri="{FF2B5EF4-FFF2-40B4-BE49-F238E27FC236}">
                <a16:creationId xmlns:a16="http://schemas.microsoft.com/office/drawing/2014/main" id="{022A9DBE-2E24-B13D-3116-9C7FF5D7772F}"/>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0"/>
            <a:ext cx="11409363" cy="700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20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424769B5-3A1C-1B5D-487E-B4513EB9F1E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EG" altLang="ar-EG" b="1">
                <a:solidFill>
                  <a:srgbClr val="FF0000"/>
                </a:solidFill>
              </a:rPr>
              <a:t>3) الإنسان مخلوق من طين وروح:</a:t>
            </a:r>
            <a:endParaRPr lang="ar-EG" altLang="ar-EG">
              <a:solidFill>
                <a:srgbClr val="FF0000"/>
              </a:solidFill>
            </a:endParaRPr>
          </a:p>
        </p:txBody>
      </p:sp>
      <p:sp>
        <p:nvSpPr>
          <p:cNvPr id="3" name="Content Placeholder 2">
            <a:extLst>
              <a:ext uri="{FF2B5EF4-FFF2-40B4-BE49-F238E27FC236}">
                <a16:creationId xmlns:a16="http://schemas.microsoft.com/office/drawing/2014/main" id="{B75597FA-EB88-E4D1-B189-F918FD344EBB}"/>
              </a:ext>
            </a:extLst>
          </p:cNvPr>
          <p:cNvSpPr>
            <a:spLocks noGrp="1"/>
          </p:cNvSpPr>
          <p:nvPr>
            <p:ph idx="1"/>
          </p:nvPr>
        </p:nvSpPr>
        <p:spPr/>
        <p:txBody>
          <a:bodyPr>
            <a:normAutofit fontScale="92500" lnSpcReduction="20000"/>
          </a:bodyPr>
          <a:lstStyle/>
          <a:p>
            <a:pPr algn="just">
              <a:buFont typeface="Wingdings" panose="05000000000000000000" pitchFamily="2" charset="2"/>
              <a:buChar char="q"/>
              <a:defRPr/>
            </a:pPr>
            <a:r>
              <a:rPr lang="ar-EG" sz="3200" b="1" dirty="0"/>
              <a:t>والإنسان مكون من جسد وروح</a:t>
            </a:r>
            <a:r>
              <a:rPr lang="ar-IQ" sz="3200" b="1" dirty="0"/>
              <a:t>؛</a:t>
            </a:r>
            <a:r>
              <a:rPr lang="ar-EG" sz="3200" b="1" dirty="0"/>
              <a:t> فقد خلقه الله من طين ونفخ فيه من روحه</a:t>
            </a:r>
            <a:r>
              <a:rPr lang="ar-IQ" sz="3200" b="1" dirty="0"/>
              <a:t>؛ </a:t>
            </a:r>
            <a:r>
              <a:rPr lang="ar-EG" sz="3200" b="1" dirty="0"/>
              <a:t>قال تعالى:</a:t>
            </a:r>
            <a:endParaRPr lang="en-US" sz="3200" dirty="0"/>
          </a:p>
          <a:p>
            <a:pPr algn="just">
              <a:defRPr/>
            </a:pPr>
            <a:r>
              <a:rPr lang="ar-EG" sz="1600" b="1" dirty="0">
                <a:solidFill>
                  <a:srgbClr val="FF0000"/>
                </a:solidFill>
              </a:rPr>
              <a:t>{إِذْ قَالَ رَبُّكَ لِلْمَلَائِكَةِ إِنِّي خَالِقٌ بَشَرًا مِنْ طِينٍ </a:t>
            </a:r>
            <a:r>
              <a:rPr lang="ar-IQ" sz="1600" b="1" dirty="0">
                <a:solidFill>
                  <a:srgbClr val="FF0000"/>
                </a:solidFill>
              </a:rPr>
              <a:t>*</a:t>
            </a:r>
            <a:r>
              <a:rPr lang="ar-EG" sz="1600" b="1" dirty="0">
                <a:solidFill>
                  <a:srgbClr val="FF0000"/>
                </a:solidFill>
              </a:rPr>
              <a:t> فَإِذَا سَوَّيْتُهُ وَنَفَخْتُ فِيهِ مِنْ رُوحِي فَقَعُوا لَهُ سَاجِدِينَ} [ص: 71، 72]</a:t>
            </a:r>
            <a:r>
              <a:rPr lang="ar-IQ" sz="1600" b="1" dirty="0">
                <a:solidFill>
                  <a:srgbClr val="FF0000"/>
                </a:solidFill>
              </a:rPr>
              <a:t>.</a:t>
            </a:r>
            <a:endParaRPr lang="en-US" sz="1600" dirty="0">
              <a:solidFill>
                <a:srgbClr val="FF0000"/>
              </a:solidFill>
            </a:endParaRPr>
          </a:p>
          <a:p>
            <a:pPr marL="114300" indent="0" algn="just">
              <a:buFontTx/>
              <a:buNone/>
              <a:defRPr/>
            </a:pPr>
            <a:r>
              <a:rPr lang="ar-EG" sz="4300" b="1" dirty="0">
                <a:solidFill>
                  <a:srgbClr val="FF0000"/>
                </a:solidFill>
              </a:rPr>
              <a:t>4) </a:t>
            </a:r>
            <a:r>
              <a:rPr lang="ar-EG" sz="4300" b="1" u="sng" dirty="0">
                <a:solidFill>
                  <a:srgbClr val="FF0000"/>
                </a:solidFill>
              </a:rPr>
              <a:t>خلق الإنسان في أحسن صورة: </a:t>
            </a:r>
          </a:p>
          <a:p>
            <a:pPr marL="114300" indent="0" algn="just">
              <a:buFontTx/>
              <a:buNone/>
              <a:defRPr/>
            </a:pPr>
            <a:endParaRPr lang="en-US" sz="1200" dirty="0"/>
          </a:p>
          <a:p>
            <a:pPr algn="just">
              <a:defRPr/>
            </a:pPr>
            <a:r>
              <a:rPr lang="ar-EG" sz="1600" b="1" dirty="0"/>
              <a:t>الإنسان هو المخلوق الذي خلقه الله في أحسن صورة وأجمل هيئة تميزه عن باقي الدواب على الأرض</a:t>
            </a:r>
            <a:r>
              <a:rPr lang="ar-IQ" sz="1600" b="1" dirty="0"/>
              <a:t>؛</a:t>
            </a:r>
            <a:r>
              <a:rPr lang="ar-EG" sz="1600" b="1" dirty="0"/>
              <a:t> قال تعالى</a:t>
            </a:r>
            <a:r>
              <a:rPr lang="ar-IQ" sz="1600" b="1" dirty="0"/>
              <a:t>:</a:t>
            </a:r>
            <a:r>
              <a:rPr lang="ar-EG" sz="1600" b="1" dirty="0"/>
              <a:t> </a:t>
            </a:r>
            <a:r>
              <a:rPr lang="ar-SA" sz="1600" b="1" dirty="0"/>
              <a:t>{لَقَدْ خَلَقْنَا الإنسان فِي أَحْسَنِ تَقْوِيمٍ} [التين: 4]</a:t>
            </a:r>
            <a:r>
              <a:rPr lang="ar-IQ" sz="1600" b="1" dirty="0"/>
              <a:t>.</a:t>
            </a:r>
            <a:r>
              <a:rPr lang="ar-SA" sz="1600" b="1" dirty="0"/>
              <a:t> </a:t>
            </a:r>
            <a:endParaRPr lang="ar-EG" sz="1600" b="1" dirty="0"/>
          </a:p>
          <a:p>
            <a:pPr algn="just">
              <a:defRPr/>
            </a:pPr>
            <a:endParaRPr lang="en-US" sz="1400" dirty="0"/>
          </a:p>
          <a:p>
            <a:pPr marL="114300" indent="0" algn="just">
              <a:buFontTx/>
              <a:buNone/>
              <a:defRPr/>
            </a:pPr>
            <a:r>
              <a:rPr lang="ar-EG" sz="3900" b="1" u="sng" dirty="0">
                <a:solidFill>
                  <a:srgbClr val="FF0000"/>
                </a:solidFill>
              </a:rPr>
              <a:t>5) </a:t>
            </a:r>
            <a:r>
              <a:rPr lang="ar-SA" sz="3900" b="1" u="sng" dirty="0">
                <a:solidFill>
                  <a:srgbClr val="FF0000"/>
                </a:solidFill>
              </a:rPr>
              <a:t>خلق الله كل البشر من نفس واحدة:</a:t>
            </a:r>
            <a:endParaRPr lang="ar-EG" sz="3900" b="1" u="sng" dirty="0">
              <a:solidFill>
                <a:srgbClr val="FF0000"/>
              </a:solidFill>
            </a:endParaRPr>
          </a:p>
          <a:p>
            <a:pPr marL="114300" indent="0" algn="just">
              <a:buFontTx/>
              <a:buNone/>
              <a:defRPr/>
            </a:pPr>
            <a:endParaRPr lang="en-US" sz="1600" b="1" u="sng" dirty="0"/>
          </a:p>
          <a:p>
            <a:pPr marL="114300" indent="0" algn="just">
              <a:buFontTx/>
              <a:buNone/>
              <a:defRPr/>
            </a:pPr>
            <a:r>
              <a:rPr lang="ar-SA" sz="1600" b="1" dirty="0"/>
              <a:t>لقد خلق الله كل البشر من نفس واحدة (</a:t>
            </a:r>
            <a:r>
              <a:rPr lang="ar-IQ" sz="1600" b="1" dirty="0"/>
              <a:t>آ</a:t>
            </a:r>
            <a:r>
              <a:rPr lang="ar-SA" sz="1600" b="1" dirty="0"/>
              <a:t>دم)</a:t>
            </a:r>
            <a:r>
              <a:rPr lang="ar-IQ" sz="1600" b="1" dirty="0"/>
              <a:t>،</a:t>
            </a:r>
            <a:r>
              <a:rPr lang="ar-SA" sz="1600" b="1" dirty="0"/>
              <a:t> ثم خلق منها زوجها (حواء)</a:t>
            </a:r>
            <a:r>
              <a:rPr lang="ar-IQ" sz="1600" b="1" dirty="0"/>
              <a:t>.</a:t>
            </a:r>
            <a:r>
              <a:rPr lang="ar-SA" sz="1600" b="1" dirty="0"/>
              <a:t> </a:t>
            </a:r>
            <a:endParaRPr lang="ar-EG" sz="1600" b="1" dirty="0"/>
          </a:p>
          <a:p>
            <a:pPr marL="114300" indent="0" algn="just">
              <a:buFontTx/>
              <a:buNone/>
              <a:defRPr/>
            </a:pPr>
            <a:endParaRPr lang="en-US" sz="1400" dirty="0"/>
          </a:p>
          <a:p>
            <a:pPr algn="just">
              <a:defRPr/>
            </a:pPr>
            <a:r>
              <a:rPr lang="ar-SA" sz="1600" b="1" dirty="0"/>
              <a:t>قال تعالى</a:t>
            </a:r>
            <a:r>
              <a:rPr lang="ar-IQ" sz="1600" b="1" dirty="0"/>
              <a:t>:</a:t>
            </a:r>
            <a:r>
              <a:rPr lang="ar-SA" sz="1600" b="1" dirty="0"/>
              <a:t> </a:t>
            </a:r>
            <a:r>
              <a:rPr lang="ar-SA" sz="1600" b="1" dirty="0">
                <a:solidFill>
                  <a:srgbClr val="FF0000"/>
                </a:solidFill>
              </a:rPr>
              <a:t>{يَا</a:t>
            </a:r>
            <a:r>
              <a:rPr lang="ar-IQ" sz="1600" b="1" dirty="0">
                <a:solidFill>
                  <a:srgbClr val="FF0000"/>
                </a:solidFill>
              </a:rPr>
              <a:t> </a:t>
            </a:r>
            <a:r>
              <a:rPr lang="ar-SA" sz="1600" b="1" dirty="0">
                <a:solidFill>
                  <a:srgbClr val="FF0000"/>
                </a:solidFill>
              </a:rPr>
              <a:t>أَيُّهَا النَّاسُ إِنَّا خَلَقْنَاكُمْ مِنْ ذَكَرٍ وَأُنْثَى وَجَعَلْنَاكُمْ شُعُوبًا وَقَبَائِلَ لِتَعَارَفُوا إِنَّ أَكْرَمَكُمْ عِنْدَ اللَّهِ أَتْقَاكُمْ إِنَّ اللَّهَ عَلِيمٌ خَبِيرٌ} [الحجرات: 13]</a:t>
            </a:r>
            <a:r>
              <a:rPr lang="ar-IQ" sz="1600" b="1" dirty="0">
                <a:solidFill>
                  <a:srgbClr val="FF0000"/>
                </a:solidFill>
              </a:rPr>
              <a:t>.</a:t>
            </a:r>
            <a:endParaRPr lang="ar-EG" sz="1600" dirty="0">
              <a:solidFill>
                <a:srgbClr val="FF0000"/>
              </a:solidFill>
            </a:endParaRPr>
          </a:p>
        </p:txBody>
      </p:sp>
    </p:spTree>
  </p:cSld>
  <p:clrMapOvr>
    <a:masterClrMapping/>
  </p:clrMapOvr>
  <p:transition>
    <p:randomBar dir="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2611C0A0-4232-12F6-4862-6EE63A16A12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EG" altLang="ar-EG" b="1">
                <a:solidFill>
                  <a:srgbClr val="FF0000"/>
                </a:solidFill>
              </a:rPr>
              <a:t>6)	الإنسان مستخلف في الأرض </a:t>
            </a:r>
          </a:p>
        </p:txBody>
      </p:sp>
      <p:sp>
        <p:nvSpPr>
          <p:cNvPr id="3" name="Content Placeholder 2">
            <a:extLst>
              <a:ext uri="{FF2B5EF4-FFF2-40B4-BE49-F238E27FC236}">
                <a16:creationId xmlns:a16="http://schemas.microsoft.com/office/drawing/2014/main" id="{547888E6-62F2-3931-BB7A-46A12C81119A}"/>
              </a:ext>
            </a:extLst>
          </p:cNvPr>
          <p:cNvSpPr>
            <a:spLocks noGrp="1"/>
          </p:cNvSpPr>
          <p:nvPr>
            <p:ph idx="1"/>
          </p:nvPr>
        </p:nvSpPr>
        <p:spPr/>
        <p:txBody>
          <a:bodyPr>
            <a:normAutofit/>
          </a:bodyPr>
          <a:lstStyle/>
          <a:p>
            <a:pPr algn="just">
              <a:defRPr/>
            </a:pPr>
            <a:r>
              <a:rPr lang="ar-EG" sz="1600" b="1" dirty="0"/>
              <a:t>	عظمة الإنسان يستمدها من خالقه وهو الخليفة لله في الأر</a:t>
            </a:r>
            <a:r>
              <a:rPr lang="ar-IQ" sz="1600" b="1" dirty="0"/>
              <a:t>ض،</a:t>
            </a:r>
            <a:r>
              <a:rPr lang="ar-EG" sz="1600" b="1" dirty="0"/>
              <a:t> </a:t>
            </a:r>
            <a:r>
              <a:rPr lang="ar-EG" sz="1600" b="1" dirty="0" err="1"/>
              <a:t>الأعل</a:t>
            </a:r>
            <a:r>
              <a:rPr lang="ar-IQ" sz="1600" b="1" dirty="0"/>
              <a:t>ى</a:t>
            </a:r>
            <a:r>
              <a:rPr lang="ar-EG" sz="1600" b="1" dirty="0"/>
              <a:t> في هذا الملك العريض والسيد الأول في هذا الميراث الواسع. </a:t>
            </a:r>
          </a:p>
          <a:p>
            <a:pPr marL="114300" indent="0" algn="just">
              <a:buFontTx/>
              <a:buNone/>
              <a:defRPr/>
            </a:pPr>
            <a:endParaRPr lang="ar-EG" sz="1600" b="1" dirty="0"/>
          </a:p>
          <a:p>
            <a:pPr algn="just">
              <a:defRPr/>
            </a:pPr>
            <a:r>
              <a:rPr lang="ar-EG" sz="1600" b="1" u="sng" dirty="0"/>
              <a:t>قال تعالى:</a:t>
            </a:r>
          </a:p>
          <a:p>
            <a:pPr algn="just">
              <a:defRPr/>
            </a:pPr>
            <a:r>
              <a:rPr lang="ar-EG" sz="1600" b="1" dirty="0">
                <a:solidFill>
                  <a:srgbClr val="FF0000"/>
                </a:solidFill>
              </a:rPr>
              <a:t>{وَإِذْ قَالَ رَبُّكَ لِلْمَلَائِكَةِ إِنِّي جَاعِلٌ فِي الْأَرْضِ خَلِيفَةً قَالُوا أَتَجْعَلُ فِيهَا مَنْ يُفْسِدُ فِيهَا وَيَسْفِكُ الدِّمَاءَ وَنَحْنُ نُسَبِّحُ بِحَمْدِكَ وَنُقَدِّسُ لَكَ قَالَ إِنِّي أَعْلَمُ مَا لَا تَعْلَمُونَ} [البقرة: 30]</a:t>
            </a:r>
            <a:r>
              <a:rPr lang="ar-IQ" sz="1600" b="1" dirty="0">
                <a:solidFill>
                  <a:srgbClr val="FF0000"/>
                </a:solidFill>
              </a:rPr>
              <a:t>.</a:t>
            </a:r>
            <a:endParaRPr lang="ar-EG" sz="1600" b="1" dirty="0">
              <a:solidFill>
                <a:srgbClr val="FF0000"/>
              </a:solidFill>
            </a:endParaRPr>
          </a:p>
          <a:p>
            <a:pPr marL="114300" indent="0" algn="just">
              <a:buFontTx/>
              <a:buNone/>
              <a:defRPr/>
            </a:pPr>
            <a:endParaRPr lang="ar-EG" sz="1200" b="1" dirty="0">
              <a:solidFill>
                <a:srgbClr val="FF0000"/>
              </a:solidFill>
            </a:endParaRPr>
          </a:p>
          <a:p>
            <a:pPr algn="just">
              <a:defRPr/>
            </a:pPr>
            <a:r>
              <a:rPr lang="ar-EG" sz="3600" b="1" dirty="0">
                <a:solidFill>
                  <a:srgbClr val="FF0000"/>
                </a:solidFill>
              </a:rPr>
              <a:t>7)	</a:t>
            </a:r>
            <a:r>
              <a:rPr lang="ar-EG" sz="3600" b="1" u="sng" dirty="0">
                <a:solidFill>
                  <a:srgbClr val="FF0000"/>
                </a:solidFill>
              </a:rPr>
              <a:t>أعطي الله الإنسان حرية ال</a:t>
            </a:r>
            <a:r>
              <a:rPr lang="ar-IQ" sz="3600" b="1" u="sng" dirty="0">
                <a:solidFill>
                  <a:srgbClr val="FF0000"/>
                </a:solidFill>
              </a:rPr>
              <a:t>ا</a:t>
            </a:r>
            <a:r>
              <a:rPr lang="ar-EG" sz="3600" b="1" u="sng" dirty="0" err="1">
                <a:solidFill>
                  <a:srgbClr val="FF0000"/>
                </a:solidFill>
              </a:rPr>
              <a:t>ختيار</a:t>
            </a:r>
            <a:r>
              <a:rPr lang="ar-EG" sz="3600" b="1" u="sng" dirty="0">
                <a:solidFill>
                  <a:srgbClr val="FF0000"/>
                </a:solidFill>
              </a:rPr>
              <a:t> وال</a:t>
            </a:r>
            <a:r>
              <a:rPr lang="ar-IQ" sz="3600" b="1" u="sng" dirty="0">
                <a:solidFill>
                  <a:srgbClr val="FF0000"/>
                </a:solidFill>
              </a:rPr>
              <a:t>ا</a:t>
            </a:r>
            <a:r>
              <a:rPr lang="ar-EG" sz="3600" b="1" u="sng" dirty="0" err="1">
                <a:solidFill>
                  <a:srgbClr val="FF0000"/>
                </a:solidFill>
              </a:rPr>
              <a:t>عتقاد</a:t>
            </a:r>
            <a:r>
              <a:rPr lang="ar-EG" sz="3600" b="1" u="sng" dirty="0">
                <a:solidFill>
                  <a:srgbClr val="FF0000"/>
                </a:solidFill>
              </a:rPr>
              <a:t> والتفكير. </a:t>
            </a:r>
          </a:p>
          <a:p>
            <a:pPr marL="114300" indent="0" algn="just">
              <a:buFontTx/>
              <a:buNone/>
              <a:defRPr/>
            </a:pPr>
            <a:endParaRPr lang="ar-EG" sz="1400" b="1" dirty="0"/>
          </a:p>
          <a:p>
            <a:pPr algn="just">
              <a:buFont typeface="Wingdings" panose="05000000000000000000" pitchFamily="2" charset="2"/>
              <a:buChar char="q"/>
              <a:defRPr/>
            </a:pPr>
            <a:r>
              <a:rPr lang="ar-EG" sz="1600" b="1" dirty="0"/>
              <a:t>مع تساوي </a:t>
            </a:r>
            <a:r>
              <a:rPr lang="ar-IQ" sz="1600" b="1" dirty="0"/>
              <a:t>استعداد</a:t>
            </a:r>
            <a:r>
              <a:rPr lang="ar-EG" sz="1600" b="1" dirty="0"/>
              <a:t> الإنسان لعمل الخير والشر عل</a:t>
            </a:r>
            <a:r>
              <a:rPr lang="ar-IQ" sz="1600" b="1" dirty="0"/>
              <a:t>ى</a:t>
            </a:r>
            <a:r>
              <a:rPr lang="ar-EG" sz="1600" b="1" dirty="0"/>
              <a:t> السواء في فطرته وتزويده بوسائل التم</a:t>
            </a:r>
            <a:r>
              <a:rPr lang="ar-IQ" sz="1600" b="1" dirty="0"/>
              <a:t>ي</a:t>
            </a:r>
            <a:r>
              <a:rPr lang="ar-EG" sz="1600" b="1" dirty="0" err="1"/>
              <a:t>يز</a:t>
            </a:r>
            <a:r>
              <a:rPr lang="ar-EG" sz="1600" b="1" dirty="0"/>
              <a:t> بينهما.</a:t>
            </a:r>
          </a:p>
          <a:p>
            <a:pPr marL="114300" indent="0" algn="just">
              <a:buFontTx/>
              <a:buNone/>
              <a:defRPr/>
            </a:pPr>
            <a:endParaRPr lang="ar-EG" sz="1600" b="1" dirty="0"/>
          </a:p>
          <a:p>
            <a:pPr algn="just">
              <a:buFont typeface="Wingdings" panose="05000000000000000000" pitchFamily="2" charset="2"/>
              <a:buChar char="q"/>
              <a:defRPr/>
            </a:pPr>
            <a:r>
              <a:rPr lang="ar-EG" sz="1600" b="1" u="sng" dirty="0"/>
              <a:t>قال تعالى: </a:t>
            </a:r>
          </a:p>
          <a:p>
            <a:pPr marL="114300" indent="0" algn="just">
              <a:buFontTx/>
              <a:buNone/>
              <a:defRPr/>
            </a:pPr>
            <a:r>
              <a:rPr lang="ar-EG" sz="1600" b="1" dirty="0">
                <a:solidFill>
                  <a:srgbClr val="FF0000"/>
                </a:solidFill>
              </a:rPr>
              <a:t>{وَقُلِ الْحَقُّ مِنْ رَبِّكُمْ فَمَنْ شَاءَ فَلْيُؤْمِنْ وَمَنْ شَاءَ فَلْيَكْفُرْ إِنَّا أَعْتَدْنَا لِلظَّالِمِينَ نَارًا أَحَاطَ بِهِمْ سُرَادِقُهَا وَإِنْ يَسْتَغِيثُوا يُغَاثُوا بِمَاءٍ كَالْمُهْلِ يَشْوِي الْوُجُوهَ بِئْسَ الشَّرَابُ وَسَاءَتْ مُرْتَفَقًا} [الكهف: 29]</a:t>
            </a:r>
            <a:r>
              <a:rPr lang="ar-IQ" sz="1600" b="1" dirty="0">
                <a:solidFill>
                  <a:srgbClr val="FF0000"/>
                </a:solidFill>
              </a:rPr>
              <a:t>.</a:t>
            </a:r>
            <a:endParaRPr lang="ar-EG" sz="1600" b="1" dirty="0">
              <a:solidFill>
                <a:srgbClr val="FF0000"/>
              </a:solidFill>
            </a:endParaRPr>
          </a:p>
          <a:p>
            <a:pPr algn="just">
              <a:defRPr/>
            </a:pPr>
            <a:endParaRPr lang="ar-EG" sz="1600" b="1" dirty="0"/>
          </a:p>
        </p:txBody>
      </p:sp>
    </p:spTree>
  </p:cSld>
  <p:clrMapOvr>
    <a:masterClrMapping/>
  </p:clrMapOvr>
  <p:transition>
    <p:randomBar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B9F28-2E3E-3A57-D423-7812256841DE}"/>
              </a:ext>
            </a:extLst>
          </p:cNvPr>
          <p:cNvSpPr>
            <a:spLocks noGrp="1"/>
          </p:cNvSpPr>
          <p:nvPr>
            <p:ph type="title"/>
          </p:nvPr>
        </p:nvSpPr>
        <p:spPr/>
        <p:txBody>
          <a:bodyPr>
            <a:normAutofit fontScale="90000"/>
          </a:bodyPr>
          <a:lstStyle/>
          <a:p>
            <a:pPr>
              <a:defRPr/>
            </a:pPr>
            <a:r>
              <a:rPr lang="ar-EG" dirty="0"/>
              <a:t>	</a:t>
            </a:r>
            <a:br>
              <a:rPr lang="ar-EG" dirty="0"/>
            </a:br>
            <a:r>
              <a:rPr lang="ar-EG" dirty="0"/>
              <a:t>8) </a:t>
            </a:r>
            <a:r>
              <a:rPr lang="ar-EG" b="1" dirty="0">
                <a:solidFill>
                  <a:srgbClr val="FF0000"/>
                </a:solidFill>
              </a:rPr>
              <a:t>الإنسان مزود بكل ال</a:t>
            </a:r>
            <a:r>
              <a:rPr lang="ar-IQ" b="1" dirty="0">
                <a:solidFill>
                  <a:srgbClr val="FF0000"/>
                </a:solidFill>
              </a:rPr>
              <a:t>استعداد</a:t>
            </a:r>
            <a:r>
              <a:rPr lang="ar-EG" b="1" dirty="0">
                <a:solidFill>
                  <a:srgbClr val="FF0000"/>
                </a:solidFill>
              </a:rPr>
              <a:t>ات الفطرية التي تؤهله للإستخلاف في الأرض:</a:t>
            </a:r>
            <a:br>
              <a:rPr lang="ar-EG" dirty="0"/>
            </a:br>
            <a:endParaRPr lang="ar-EG" dirty="0"/>
          </a:p>
        </p:txBody>
      </p:sp>
      <p:sp>
        <p:nvSpPr>
          <p:cNvPr id="3" name="Content Placeholder 2">
            <a:extLst>
              <a:ext uri="{FF2B5EF4-FFF2-40B4-BE49-F238E27FC236}">
                <a16:creationId xmlns:a16="http://schemas.microsoft.com/office/drawing/2014/main" id="{6108F307-CCAC-C005-D523-D4FFC301C011}"/>
              </a:ext>
            </a:extLst>
          </p:cNvPr>
          <p:cNvSpPr>
            <a:spLocks noGrp="1"/>
          </p:cNvSpPr>
          <p:nvPr>
            <p:ph idx="1"/>
          </p:nvPr>
        </p:nvSpPr>
        <p:spPr/>
        <p:txBody>
          <a:bodyPr>
            <a:normAutofit/>
          </a:bodyPr>
          <a:lstStyle/>
          <a:p>
            <a:pPr marL="114300" indent="0" algn="just">
              <a:buFontTx/>
              <a:buNone/>
              <a:defRPr/>
            </a:pPr>
            <a:endParaRPr lang="ar-EG" sz="1600" b="1" dirty="0"/>
          </a:p>
          <a:p>
            <a:pPr algn="just">
              <a:buFont typeface="Wingdings" panose="05000000000000000000" pitchFamily="2" charset="2"/>
              <a:buChar char="q"/>
              <a:defRPr/>
            </a:pPr>
            <a:r>
              <a:rPr lang="ar-EG" sz="1600" b="1" dirty="0"/>
              <a:t>   لقد أودع الله الإنسان مجموعة من ال</a:t>
            </a:r>
            <a:r>
              <a:rPr lang="ar-IQ" sz="1600" b="1" dirty="0"/>
              <a:t>استعداد</a:t>
            </a:r>
            <a:r>
              <a:rPr lang="ar-EG" sz="1600" b="1" dirty="0"/>
              <a:t>ات الفطرية والتي تؤهله لخلافته في الأرض يغير منها ويبدل وينتج فيها وينشئ</a:t>
            </a:r>
            <a:r>
              <a:rPr lang="ar-IQ" sz="1600" b="1" dirty="0"/>
              <a:t>.</a:t>
            </a:r>
            <a:r>
              <a:rPr lang="ar-EG" sz="1600" b="1" dirty="0"/>
              <a:t> </a:t>
            </a:r>
          </a:p>
          <a:p>
            <a:pPr algn="just">
              <a:defRPr/>
            </a:pPr>
            <a:r>
              <a:rPr lang="ar-EG" sz="1600" b="1" dirty="0"/>
              <a:t>	</a:t>
            </a:r>
            <a:r>
              <a:rPr lang="ar-EG" sz="1600" b="1" u="sng" dirty="0"/>
              <a:t>قال تعالى:</a:t>
            </a:r>
          </a:p>
          <a:p>
            <a:pPr algn="just">
              <a:defRPr/>
            </a:pPr>
            <a:endParaRPr lang="ar-EG" sz="1600" b="1" u="sng" dirty="0"/>
          </a:p>
          <a:p>
            <a:pPr marL="114300" indent="0" algn="just">
              <a:buFontTx/>
              <a:buNone/>
              <a:defRPr/>
            </a:pPr>
            <a:r>
              <a:rPr lang="ar-EG" sz="1600" b="1" dirty="0"/>
              <a:t> {قُلْ هُوَ الَّذِي أَنْشَأَكُمْ وَجَعَلَ لَكُمُ السَّمْعَ وَالْأَبْصَارَ وَالْأَفْئِدَةَ قَلِيلًا مَا تَشْكُرُونَ} [الملك: 23]</a:t>
            </a:r>
            <a:r>
              <a:rPr lang="ar-IQ" sz="1600" b="1" dirty="0"/>
              <a:t>.</a:t>
            </a:r>
            <a:endParaRPr lang="ar-EG" sz="1600" b="1" dirty="0">
              <a:solidFill>
                <a:srgbClr val="FF0000"/>
              </a:solidFill>
            </a:endParaRPr>
          </a:p>
          <a:p>
            <a:pPr marL="114300" indent="0" algn="just">
              <a:buFontTx/>
              <a:buNone/>
              <a:defRPr/>
            </a:pPr>
            <a:endParaRPr lang="ar-EG" sz="1600" b="1" dirty="0">
              <a:solidFill>
                <a:srgbClr val="FF0000"/>
              </a:solidFill>
            </a:endParaRPr>
          </a:p>
          <a:p>
            <a:pPr algn="just">
              <a:defRPr/>
            </a:pPr>
            <a:r>
              <a:rPr lang="ar-EG" sz="4000" b="1" u="sng" dirty="0">
                <a:solidFill>
                  <a:srgbClr val="FF0000"/>
                </a:solidFill>
              </a:rPr>
              <a:t>9)	استعدادات وقدرات الإنسان محدود</a:t>
            </a:r>
            <a:r>
              <a:rPr lang="ar-IQ" sz="4000" b="1" u="sng" dirty="0">
                <a:solidFill>
                  <a:srgbClr val="FF0000"/>
                </a:solidFill>
              </a:rPr>
              <a:t>ة</a:t>
            </a:r>
            <a:r>
              <a:rPr lang="ar-EG" sz="4000" b="1" u="sng" dirty="0">
                <a:solidFill>
                  <a:srgbClr val="FF0000"/>
                </a:solidFill>
              </a:rPr>
              <a:t>:</a:t>
            </a:r>
          </a:p>
          <a:p>
            <a:pPr algn="just">
              <a:defRPr/>
            </a:pPr>
            <a:endParaRPr lang="ar-EG" sz="1600" b="1" u="sng" dirty="0"/>
          </a:p>
          <a:p>
            <a:pPr algn="just">
              <a:buFont typeface="Wingdings" panose="05000000000000000000" pitchFamily="2" charset="2"/>
              <a:buChar char="q"/>
              <a:defRPr/>
            </a:pPr>
            <a:r>
              <a:rPr lang="ar-EG" sz="1600" b="1" dirty="0"/>
              <a:t>حيث قدرات</a:t>
            </a:r>
            <a:r>
              <a:rPr lang="ar-IQ" sz="1600" b="1" dirty="0"/>
              <a:t>ه</a:t>
            </a:r>
            <a:r>
              <a:rPr lang="ar-EG" sz="1600" b="1" dirty="0"/>
              <a:t> وإمكانيات</a:t>
            </a:r>
            <a:r>
              <a:rPr lang="ar-IQ" sz="1600" b="1" dirty="0"/>
              <a:t>ه</a:t>
            </a:r>
            <a:r>
              <a:rPr lang="ar-EG" sz="1600" b="1" dirty="0"/>
              <a:t> ليست مطلقة</a:t>
            </a:r>
            <a:r>
              <a:rPr lang="ar-IQ" sz="1600" b="1" dirty="0"/>
              <a:t>،</a:t>
            </a:r>
            <a:r>
              <a:rPr lang="ar-EG" sz="1600" b="1" dirty="0"/>
              <a:t> ولكنها محدودة </a:t>
            </a:r>
            <a:r>
              <a:rPr lang="ar-IQ" sz="1600" b="1" dirty="0"/>
              <a:t>ب</a:t>
            </a:r>
            <a:r>
              <a:rPr lang="ar-EG" sz="1600" b="1" dirty="0"/>
              <a:t>حدود وظيفة الإنسان</a:t>
            </a:r>
            <a:r>
              <a:rPr lang="ar-IQ" sz="1600" b="1" dirty="0"/>
              <a:t>؛</a:t>
            </a:r>
            <a:r>
              <a:rPr lang="ar-EG" sz="1600" b="1" dirty="0"/>
              <a:t> وهي القيام ب</a:t>
            </a:r>
            <a:r>
              <a:rPr lang="ar-IQ" sz="1600" b="1" dirty="0"/>
              <a:t>ال</a:t>
            </a:r>
            <a:r>
              <a:rPr lang="ar-EG" sz="1600" b="1" dirty="0"/>
              <a:t>خلافة أو بحق الخلافة في الأرض</a:t>
            </a:r>
            <a:r>
              <a:rPr lang="ar-IQ" sz="1600" b="1" dirty="0"/>
              <a:t>.</a:t>
            </a:r>
            <a:r>
              <a:rPr lang="ar-EG" sz="1600" b="1" dirty="0"/>
              <a:t> </a:t>
            </a:r>
          </a:p>
          <a:p>
            <a:pPr marL="114300" indent="0" algn="just">
              <a:buFontTx/>
              <a:buNone/>
              <a:defRPr/>
            </a:pPr>
            <a:endParaRPr lang="ar-EG" sz="1600" b="1" dirty="0"/>
          </a:p>
          <a:p>
            <a:pPr algn="just">
              <a:defRPr/>
            </a:pPr>
            <a:r>
              <a:rPr lang="ar-EG" sz="1600" b="1" dirty="0"/>
              <a:t>               </a:t>
            </a:r>
            <a:r>
              <a:rPr lang="ar-EG" sz="1600" b="1" u="sng" dirty="0"/>
              <a:t>قال تعالى:</a:t>
            </a:r>
          </a:p>
          <a:p>
            <a:pPr algn="just">
              <a:defRPr/>
            </a:pPr>
            <a:endParaRPr lang="ar-EG" sz="1600" b="1" u="sng" dirty="0"/>
          </a:p>
          <a:p>
            <a:pPr marL="114300" indent="0" algn="just">
              <a:buFontTx/>
              <a:buNone/>
              <a:defRPr/>
            </a:pPr>
            <a:r>
              <a:rPr lang="ar-EG" sz="1600" b="1" dirty="0"/>
              <a:t> {وَلَا يُحِيطُونَ بِشَيْءٍ مِنْ عِلْمِهِ إِلَّا بِمَا شَاءَ وَسِعَ كُرْسِيُّهُ السَّمَاوَاتِ وَالْأَرْضَ وَلَا يَئُودُهُ حِفْظُهُمَا وَهُوَ الْعَلِيُّ الْعَظِيمُ} [البقرة: 255]</a:t>
            </a:r>
            <a:r>
              <a:rPr lang="ar-IQ" sz="1600" b="1" dirty="0"/>
              <a:t>.</a:t>
            </a:r>
            <a:endParaRPr lang="ar-EG" sz="1600" b="1" dirty="0">
              <a:solidFill>
                <a:srgbClr val="FF0000"/>
              </a:solidFill>
            </a:endParaRPr>
          </a:p>
          <a:p>
            <a:pPr algn="just">
              <a:defRPr/>
            </a:pPr>
            <a:endParaRPr lang="ar-EG" sz="1600" b="1" dirty="0"/>
          </a:p>
        </p:txBody>
      </p:sp>
    </p:spTree>
  </p:cSld>
  <p:clrMapOvr>
    <a:masterClrMapping/>
  </p:clrMapOvr>
  <p:transition>
    <p:randomBar dir="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A768-FD96-1FE8-D0FE-5CD34D616519}"/>
              </a:ext>
            </a:extLst>
          </p:cNvPr>
          <p:cNvSpPr>
            <a:spLocks noGrp="1"/>
          </p:cNvSpPr>
          <p:nvPr>
            <p:ph type="title"/>
          </p:nvPr>
        </p:nvSpPr>
        <p:spPr/>
        <p:txBody>
          <a:bodyPr>
            <a:normAutofit fontScale="90000"/>
          </a:bodyPr>
          <a:lstStyle/>
          <a:p>
            <a:pPr>
              <a:defRPr/>
            </a:pPr>
            <a:r>
              <a:rPr lang="ar-EG" b="1" dirty="0">
                <a:solidFill>
                  <a:srgbClr val="FF0000"/>
                </a:solidFill>
              </a:rPr>
              <a:t>10) تتكون البشرية من جز</a:t>
            </a:r>
            <a:r>
              <a:rPr lang="ar-IQ" b="1" dirty="0">
                <a:solidFill>
                  <a:srgbClr val="FF0000"/>
                </a:solidFill>
              </a:rPr>
              <a:t>أ</a:t>
            </a:r>
            <a:r>
              <a:rPr lang="ar-EG" b="1" dirty="0">
                <a:solidFill>
                  <a:srgbClr val="FF0000"/>
                </a:solidFill>
              </a:rPr>
              <a:t>ين (الذكر </a:t>
            </a:r>
            <a:r>
              <a:rPr lang="ar-EG" b="1" dirty="0" err="1">
                <a:solidFill>
                  <a:srgbClr val="FF0000"/>
                </a:solidFill>
              </a:rPr>
              <a:t>والأنث</a:t>
            </a:r>
            <a:r>
              <a:rPr lang="ar-IQ" b="1" dirty="0">
                <a:solidFill>
                  <a:srgbClr val="FF0000"/>
                </a:solidFill>
              </a:rPr>
              <a:t>ى</a:t>
            </a:r>
            <a:r>
              <a:rPr lang="ar-EG" b="1" dirty="0">
                <a:solidFill>
                  <a:srgbClr val="FF0000"/>
                </a:solidFill>
              </a:rPr>
              <a:t>) </a:t>
            </a:r>
            <a:endParaRPr lang="ar-EG" dirty="0">
              <a:solidFill>
                <a:srgbClr val="FF0000"/>
              </a:solidFill>
            </a:endParaRPr>
          </a:p>
        </p:txBody>
      </p:sp>
      <p:sp>
        <p:nvSpPr>
          <p:cNvPr id="3" name="Content Placeholder 2">
            <a:extLst>
              <a:ext uri="{FF2B5EF4-FFF2-40B4-BE49-F238E27FC236}">
                <a16:creationId xmlns:a16="http://schemas.microsoft.com/office/drawing/2014/main" id="{73419F0F-2264-CAE0-1705-6A7638C9123E}"/>
              </a:ext>
            </a:extLst>
          </p:cNvPr>
          <p:cNvSpPr>
            <a:spLocks noGrp="1"/>
          </p:cNvSpPr>
          <p:nvPr>
            <p:ph idx="1"/>
          </p:nvPr>
        </p:nvSpPr>
        <p:spPr/>
        <p:txBody>
          <a:bodyPr>
            <a:normAutofit fontScale="92500" lnSpcReduction="10000"/>
          </a:bodyPr>
          <a:lstStyle/>
          <a:p>
            <a:pPr marL="114300" indent="0" algn="just">
              <a:buFontTx/>
              <a:buNone/>
              <a:defRPr/>
            </a:pPr>
            <a:endParaRPr lang="ar-EG" sz="1000" dirty="0"/>
          </a:p>
          <a:p>
            <a:pPr algn="just">
              <a:buFont typeface="Wingdings" panose="05000000000000000000" pitchFamily="2" charset="2"/>
              <a:buChar char="q"/>
              <a:defRPr/>
            </a:pPr>
            <a:r>
              <a:rPr lang="ar-EG" sz="1600" b="1" dirty="0"/>
              <a:t>عل</a:t>
            </a:r>
            <a:r>
              <a:rPr lang="ar-IQ" sz="1600" b="1" dirty="0"/>
              <a:t>ى</a:t>
            </a:r>
            <a:r>
              <a:rPr lang="ar-EG" sz="1600" b="1" dirty="0"/>
              <a:t> الرغم من أن الله قد خلق البشرية كلها من نفس واحدة </a:t>
            </a:r>
            <a:r>
              <a:rPr lang="ar-IQ" sz="1600" b="1" dirty="0"/>
              <a:t>إ</a:t>
            </a:r>
            <a:r>
              <a:rPr lang="ar-EG" sz="1600" b="1" dirty="0"/>
              <a:t>لا أنه ميز بعد ذلك في خلقه بين نوعين من البشر</a:t>
            </a:r>
            <a:r>
              <a:rPr lang="ar-IQ" sz="1600" b="1" dirty="0"/>
              <a:t>؛</a:t>
            </a:r>
            <a:r>
              <a:rPr lang="ar-EG" sz="1600" b="1" dirty="0"/>
              <a:t> هما (الذكر وال</a:t>
            </a:r>
            <a:r>
              <a:rPr lang="ar-IQ" sz="1600" b="1" dirty="0"/>
              <a:t>أ</a:t>
            </a:r>
            <a:r>
              <a:rPr lang="ar-EG" sz="1600" b="1" dirty="0"/>
              <a:t>نث</a:t>
            </a:r>
            <a:r>
              <a:rPr lang="ar-IQ" sz="1600" b="1" dirty="0"/>
              <a:t>ى</a:t>
            </a:r>
            <a:r>
              <a:rPr lang="ar-EG" sz="1600" b="1" dirty="0"/>
              <a:t>) </a:t>
            </a:r>
          </a:p>
          <a:p>
            <a:pPr algn="just">
              <a:defRPr/>
            </a:pPr>
            <a:endParaRPr lang="ar-EG" sz="1050" b="1" dirty="0"/>
          </a:p>
          <a:p>
            <a:pPr marL="114300" indent="0" algn="just">
              <a:buFontTx/>
              <a:buNone/>
              <a:defRPr/>
            </a:pPr>
            <a:r>
              <a:rPr lang="ar-EG" sz="1600" b="1" u="sng" dirty="0"/>
              <a:t>قال تعالى: </a:t>
            </a:r>
          </a:p>
          <a:p>
            <a:pPr marL="114300" indent="0" algn="just">
              <a:buFontTx/>
              <a:buNone/>
              <a:defRPr/>
            </a:pPr>
            <a:endParaRPr lang="ar-EG" sz="1050" b="1" u="sng" dirty="0"/>
          </a:p>
          <a:p>
            <a:pPr marL="114300" indent="0" algn="just">
              <a:buFontTx/>
              <a:buNone/>
              <a:defRPr/>
            </a:pPr>
            <a:r>
              <a:rPr lang="ar-EG" sz="1600" b="1" dirty="0"/>
              <a:t> </a:t>
            </a:r>
            <a:r>
              <a:rPr lang="ar-EG" sz="1600" b="1" dirty="0">
                <a:solidFill>
                  <a:srgbClr val="FF0000"/>
                </a:solidFill>
              </a:rPr>
              <a:t>{يَا</a:t>
            </a:r>
            <a:r>
              <a:rPr lang="ar-IQ" sz="1600" b="1" dirty="0">
                <a:solidFill>
                  <a:srgbClr val="FF0000"/>
                </a:solidFill>
              </a:rPr>
              <a:t> </a:t>
            </a:r>
            <a:r>
              <a:rPr lang="ar-EG" sz="1600" b="1" dirty="0">
                <a:solidFill>
                  <a:srgbClr val="FF0000"/>
                </a:solidFill>
              </a:rPr>
              <a:t>أَيُّهَا النَّاسُ اتَّقُوا رَبَّكُمُ الَّذِي خَلَقَكُمْ مِنْ نَفْسٍ وَاحِدَةٍ وَخَلَقَ مِنْهَا زَوْجَهَا وَبَثَّ مِنْهُمَا رِجَالًا كَثِيرًا وَنِسَاءً وَاتَّقُوا اللَّهَ الَّذِي تَسَاءَلُونَ بِهِ وَالْأَرْحَامَ إِنَّ اللَّهَ كَانَ عَلَيْكُمْ رَقِيبًا} [النساء: 1]</a:t>
            </a:r>
            <a:r>
              <a:rPr lang="ar-IQ" sz="1600" b="1" dirty="0">
                <a:solidFill>
                  <a:srgbClr val="FF0000"/>
                </a:solidFill>
              </a:rPr>
              <a:t>.</a:t>
            </a:r>
            <a:endParaRPr lang="ar-EG" sz="1600" b="1" dirty="0">
              <a:solidFill>
                <a:srgbClr val="FF0000"/>
              </a:solidFill>
            </a:endParaRPr>
          </a:p>
          <a:p>
            <a:pPr>
              <a:defRPr/>
            </a:pPr>
            <a:r>
              <a:rPr lang="ar-EG" sz="6500" b="1" u="sng" dirty="0">
                <a:solidFill>
                  <a:srgbClr val="FF0000"/>
                </a:solidFill>
              </a:rPr>
              <a:t>11)	</a:t>
            </a:r>
            <a:r>
              <a:rPr lang="ar-EG" sz="3900" b="1" u="sng" dirty="0">
                <a:solidFill>
                  <a:srgbClr val="FF0000"/>
                </a:solidFill>
              </a:rPr>
              <a:t>الناس مختلفون في خصائصهم: </a:t>
            </a:r>
          </a:p>
          <a:p>
            <a:pPr>
              <a:defRPr/>
            </a:pPr>
            <a:endParaRPr lang="ar-EG" sz="800" b="1" u="sng" dirty="0"/>
          </a:p>
          <a:p>
            <a:pPr algn="just">
              <a:buFont typeface="Wingdings" panose="05000000000000000000" pitchFamily="2" charset="2"/>
              <a:buChar char="q"/>
              <a:defRPr/>
            </a:pPr>
            <a:r>
              <a:rPr lang="ar-EG" sz="1600" b="1" dirty="0"/>
              <a:t>من طبيعة الناس التي فطرهم الله عليها الإختلاف في ال</a:t>
            </a:r>
            <a:r>
              <a:rPr lang="ar-IQ" sz="1600" b="1" dirty="0"/>
              <a:t>استعداد</a:t>
            </a:r>
            <a:r>
              <a:rPr lang="ar-EG" sz="1600" b="1" dirty="0"/>
              <a:t>ات والقدرات والمواهب</a:t>
            </a:r>
            <a:r>
              <a:rPr lang="ar-IQ" sz="1600" b="1" dirty="0"/>
              <a:t>،</a:t>
            </a:r>
            <a:r>
              <a:rPr lang="ar-EG" sz="1600" b="1" dirty="0"/>
              <a:t> وجعل هذا ال</a:t>
            </a:r>
            <a:r>
              <a:rPr lang="ar-IQ" sz="1600" b="1" dirty="0"/>
              <a:t>ا</a:t>
            </a:r>
            <a:r>
              <a:rPr lang="ar-EG" sz="1600" b="1" dirty="0" err="1"/>
              <a:t>ختلاف</a:t>
            </a:r>
            <a:r>
              <a:rPr lang="ar-EG" sz="1600" b="1" dirty="0"/>
              <a:t> أصل من أصول خلقهم</a:t>
            </a:r>
            <a:r>
              <a:rPr lang="ar-IQ" sz="1600" b="1" dirty="0"/>
              <a:t>؛</a:t>
            </a:r>
            <a:r>
              <a:rPr lang="ar-EG" sz="1600" b="1" dirty="0"/>
              <a:t> وذلك لتحقيق حكمة عليا من استخلاف هذا الكائن في الأرض: </a:t>
            </a:r>
          </a:p>
          <a:p>
            <a:pPr algn="just">
              <a:buFont typeface="Wingdings" panose="05000000000000000000" pitchFamily="2" charset="2"/>
              <a:buChar char="q"/>
              <a:defRPr/>
            </a:pPr>
            <a:endParaRPr lang="ar-EG" sz="1500" b="1" dirty="0"/>
          </a:p>
          <a:p>
            <a:pPr marL="114300" indent="0" algn="just">
              <a:buFontTx/>
              <a:buNone/>
              <a:defRPr/>
            </a:pPr>
            <a:r>
              <a:rPr lang="ar-EG" sz="1600" b="1" dirty="0"/>
              <a:t>         	</a:t>
            </a:r>
            <a:r>
              <a:rPr lang="ar-EG" sz="1600" b="1" u="sng" dirty="0"/>
              <a:t>قال تعالى </a:t>
            </a:r>
          </a:p>
          <a:p>
            <a:pPr marL="114300" indent="0" algn="just">
              <a:buFontTx/>
              <a:buNone/>
              <a:defRPr/>
            </a:pPr>
            <a:endParaRPr lang="ar-EG" sz="1600" b="1" u="sng" dirty="0"/>
          </a:p>
          <a:p>
            <a:pPr algn="just">
              <a:defRPr/>
            </a:pPr>
            <a:endParaRPr lang="ar-EG" sz="200" b="1" u="sng" dirty="0"/>
          </a:p>
          <a:p>
            <a:pPr marL="114300" indent="0" algn="just">
              <a:buFontTx/>
              <a:buNone/>
              <a:defRPr/>
            </a:pPr>
            <a:r>
              <a:rPr lang="ar-EG" sz="1600" b="1" dirty="0"/>
              <a:t> </a:t>
            </a:r>
            <a:r>
              <a:rPr lang="ar-EG" sz="1600" b="1" dirty="0">
                <a:solidFill>
                  <a:srgbClr val="FF0000"/>
                </a:solidFill>
              </a:rPr>
              <a:t>{وَلَوْ شَاءَ رَبُّكَ لَجَعَلَ النَّاسَ أُمَّةً وَاحِدَةً وَلَا يَزَالُونَ مُخْتَلِفِينَ </a:t>
            </a:r>
            <a:r>
              <a:rPr lang="ar-IQ" sz="1600" b="1" dirty="0">
                <a:solidFill>
                  <a:srgbClr val="FF0000"/>
                </a:solidFill>
              </a:rPr>
              <a:t>*</a:t>
            </a:r>
            <a:r>
              <a:rPr lang="ar-EG" sz="1600" b="1" dirty="0">
                <a:solidFill>
                  <a:srgbClr val="FF0000"/>
                </a:solidFill>
              </a:rPr>
              <a:t> إِلَّا مَنْ رَحِمَ رَبُّكَ وَلِذَلِكَ خَلَقَهُمْ وَتَمَّتْ كَلِمَةُ رَبِّكَ لَأَمْلَأَنَّ جَهَنَّمَ مِنَ الْجِنَّةِ وَالنَّاسِ أَجْمَعِينَ} [هود: 118، 119]</a:t>
            </a:r>
            <a:r>
              <a:rPr lang="ar-IQ" sz="1600" b="1" dirty="0">
                <a:solidFill>
                  <a:srgbClr val="FF0000"/>
                </a:solidFill>
              </a:rPr>
              <a:t>.</a:t>
            </a:r>
            <a:endParaRPr lang="ar-EG" sz="1600" b="1" dirty="0">
              <a:solidFill>
                <a:srgbClr val="FF0000"/>
              </a:solidFill>
            </a:endParaRPr>
          </a:p>
          <a:p>
            <a:pPr>
              <a:defRPr/>
            </a:pPr>
            <a:endParaRPr lang="ar-EG" dirty="0"/>
          </a:p>
        </p:txBody>
      </p:sp>
    </p:spTree>
  </p:cSld>
  <p:clrMapOvr>
    <a:masterClrMapping/>
  </p:clrMapOvr>
  <p:transition>
    <p:randomBar dir="ver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8E472695-B914-ABEB-AC6C-23EA4D9CD55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EG" altLang="ar-EG" b="1">
                <a:solidFill>
                  <a:srgbClr val="FF0000"/>
                </a:solidFill>
              </a:rPr>
              <a:t>12) </a:t>
            </a:r>
            <a:r>
              <a:rPr lang="ar-SA" altLang="ar-EG" b="1">
                <a:solidFill>
                  <a:srgbClr val="FF0000"/>
                </a:solidFill>
              </a:rPr>
              <a:t>للإنسان حاجات متعددة: </a:t>
            </a:r>
            <a:r>
              <a:rPr lang="ar-EG" altLang="ar-EG" b="1">
                <a:solidFill>
                  <a:srgbClr val="FF0000"/>
                </a:solidFill>
              </a:rPr>
              <a:t> </a:t>
            </a:r>
            <a:endParaRPr lang="ar-EG" altLang="ar-EG">
              <a:solidFill>
                <a:srgbClr val="FF0000"/>
              </a:solidFill>
            </a:endParaRPr>
          </a:p>
        </p:txBody>
      </p:sp>
      <p:sp>
        <p:nvSpPr>
          <p:cNvPr id="3" name="Content Placeholder 2">
            <a:extLst>
              <a:ext uri="{FF2B5EF4-FFF2-40B4-BE49-F238E27FC236}">
                <a16:creationId xmlns:a16="http://schemas.microsoft.com/office/drawing/2014/main" id="{98A7BB39-06E6-7CCF-FFC6-05640BB6D48E}"/>
              </a:ext>
            </a:extLst>
          </p:cNvPr>
          <p:cNvSpPr>
            <a:spLocks noGrp="1"/>
          </p:cNvSpPr>
          <p:nvPr>
            <p:ph idx="1"/>
          </p:nvPr>
        </p:nvSpPr>
        <p:spPr/>
        <p:txBody>
          <a:bodyPr>
            <a:normAutofit lnSpcReduction="10000"/>
          </a:bodyPr>
          <a:lstStyle/>
          <a:p>
            <a:pPr algn="just">
              <a:defRPr/>
            </a:pPr>
            <a:r>
              <a:rPr lang="ar-EG" sz="1600" b="1" dirty="0"/>
              <a:t>	لقد شاءت </a:t>
            </a:r>
            <a:r>
              <a:rPr lang="ar-IQ" sz="1600" b="1" dirty="0"/>
              <a:t>إ</a:t>
            </a:r>
            <a:r>
              <a:rPr lang="ar-EG" sz="1600" b="1" dirty="0"/>
              <a:t>رادة الله </a:t>
            </a:r>
            <a:r>
              <a:rPr lang="ar-IQ" sz="1600" b="1" dirty="0"/>
              <a:t>أ</a:t>
            </a:r>
            <a:r>
              <a:rPr lang="ar-EG" sz="1600" b="1" dirty="0"/>
              <a:t>ن يخلق الإنسان</a:t>
            </a:r>
            <a:r>
              <a:rPr lang="ar-IQ" sz="1600" b="1" dirty="0"/>
              <a:t>،</a:t>
            </a:r>
            <a:r>
              <a:rPr lang="ar-EG" sz="1600" b="1" dirty="0"/>
              <a:t> ويجعل له حاجات يحتاج </a:t>
            </a:r>
            <a:r>
              <a:rPr lang="ar-IQ" sz="1600" b="1" dirty="0"/>
              <a:t>إ</a:t>
            </a:r>
            <a:r>
              <a:rPr lang="ar-EG" sz="1600" b="1" dirty="0"/>
              <a:t>ليها لبقاء حياته</a:t>
            </a:r>
            <a:r>
              <a:rPr lang="ar-IQ" sz="1600" b="1" dirty="0"/>
              <a:t>،</a:t>
            </a:r>
            <a:r>
              <a:rPr lang="ar-EG" sz="1600" b="1" dirty="0"/>
              <a:t> ولقد زينها له في نفسه</a:t>
            </a:r>
            <a:r>
              <a:rPr lang="ar-IQ" sz="1600" b="1" dirty="0"/>
              <a:t>؛</a:t>
            </a:r>
            <a:r>
              <a:rPr lang="ar-EG" sz="1600" b="1" dirty="0"/>
              <a:t> حيث يقبل عليها ويشبعها</a:t>
            </a:r>
            <a:r>
              <a:rPr lang="ar-IQ" sz="1600" b="1" dirty="0"/>
              <a:t>.</a:t>
            </a:r>
            <a:endParaRPr lang="ar-EG" sz="1600" b="1" dirty="0"/>
          </a:p>
          <a:p>
            <a:pPr algn="just">
              <a:defRPr/>
            </a:pPr>
            <a:endParaRPr lang="ar-EG" sz="1600" b="1" dirty="0"/>
          </a:p>
          <a:p>
            <a:pPr algn="just">
              <a:defRPr/>
            </a:pPr>
            <a:r>
              <a:rPr lang="ar-EG" sz="1600" b="1" dirty="0"/>
              <a:t>	</a:t>
            </a:r>
            <a:r>
              <a:rPr lang="ar-EG" sz="1600" b="1" u="sng" dirty="0"/>
              <a:t>قال تعالى:</a:t>
            </a:r>
          </a:p>
          <a:p>
            <a:pPr marL="114300" indent="0" algn="just">
              <a:buFontTx/>
              <a:buNone/>
              <a:defRPr/>
            </a:pPr>
            <a:endParaRPr lang="ar-EG" sz="1400" b="1" u="sng" dirty="0"/>
          </a:p>
          <a:p>
            <a:pPr algn="just">
              <a:defRPr/>
            </a:pPr>
            <a:r>
              <a:rPr lang="ar-EG" sz="1600" b="1" dirty="0"/>
              <a:t> </a:t>
            </a:r>
            <a:r>
              <a:rPr lang="ar-EG" sz="1600" b="1" dirty="0">
                <a:solidFill>
                  <a:srgbClr val="FF0000"/>
                </a:solidFill>
              </a:rPr>
              <a:t>{زُيِّنَ لِلنَّاسِ حُبُّ الشَّهَوَاتِ مِنَ النِّسَاءِ وَالْبَنِينَ وَالْقَنَاطِيرِ الْمُقَنْطَرَةِ مِنَ الذَّهَبِ وَالْفِضَّةِ وَالْخَيْلِ الْمُسَوَّمَةِ وَالْأَنْعَامِ وَالْحَرْثِ ذَلِكَ مَتَاعُ الْحَيَاةِ الدُّنْيَا وَاللَّهُ عِنْدَهُ حُسْنُ الْمَآبِ} [آل عمران: 14]</a:t>
            </a:r>
            <a:r>
              <a:rPr lang="ar-IQ" sz="1600" b="1" dirty="0">
                <a:solidFill>
                  <a:srgbClr val="FF0000"/>
                </a:solidFill>
              </a:rPr>
              <a:t>.</a:t>
            </a:r>
            <a:endParaRPr lang="ar-EG" sz="1600" b="1" dirty="0">
              <a:solidFill>
                <a:srgbClr val="FF0000"/>
              </a:solidFill>
            </a:endParaRPr>
          </a:p>
          <a:p>
            <a:pPr algn="just">
              <a:defRPr/>
            </a:pPr>
            <a:endParaRPr lang="ar-EG" sz="1600" b="1" dirty="0">
              <a:solidFill>
                <a:srgbClr val="FF0000"/>
              </a:solidFill>
            </a:endParaRPr>
          </a:p>
          <a:p>
            <a:pPr algn="just">
              <a:defRPr/>
            </a:pPr>
            <a:r>
              <a:rPr lang="ar-EG" sz="2800" b="1" u="sng" dirty="0">
                <a:solidFill>
                  <a:srgbClr val="FF0000"/>
                </a:solidFill>
              </a:rPr>
              <a:t>13)	الإنسان لديه استعدادات متساوية للخير والشر</a:t>
            </a:r>
            <a:r>
              <a:rPr lang="ar-IQ" sz="2800" b="1" u="sng" dirty="0">
                <a:solidFill>
                  <a:srgbClr val="FF0000"/>
                </a:solidFill>
              </a:rPr>
              <a:t>:</a:t>
            </a:r>
            <a:r>
              <a:rPr lang="ar-EG" sz="2800" b="1" u="sng" dirty="0">
                <a:solidFill>
                  <a:srgbClr val="FF0000"/>
                </a:solidFill>
              </a:rPr>
              <a:t> </a:t>
            </a:r>
          </a:p>
          <a:p>
            <a:pPr marL="114300" indent="0" algn="just">
              <a:buFontTx/>
              <a:buNone/>
              <a:defRPr/>
            </a:pPr>
            <a:endParaRPr lang="ar-EG" sz="1600" b="1" u="sng" dirty="0"/>
          </a:p>
          <a:p>
            <a:pPr algn="just">
              <a:buFontTx/>
              <a:buChar char="-"/>
              <a:defRPr/>
            </a:pPr>
            <a:r>
              <a:rPr lang="ar-IQ" sz="1600" b="1" dirty="0"/>
              <a:t>إ</a:t>
            </a:r>
            <a:r>
              <a:rPr lang="ar-EG" sz="1600" b="1" dirty="0"/>
              <a:t>ن الإنسان لديه استعدادات متساوية للخير والشر على السواء</a:t>
            </a:r>
            <a:r>
              <a:rPr lang="ar-IQ" sz="1600" b="1" dirty="0"/>
              <a:t>،</a:t>
            </a:r>
            <a:r>
              <a:rPr lang="ar-EG" sz="1600" b="1" dirty="0"/>
              <a:t> كما </a:t>
            </a:r>
            <a:r>
              <a:rPr lang="ar-IQ" sz="1600" b="1" dirty="0"/>
              <a:t>ا</a:t>
            </a:r>
            <a:r>
              <a:rPr lang="ar-EG" sz="1600" b="1" dirty="0" err="1"/>
              <a:t>قتضت</a:t>
            </a:r>
            <a:r>
              <a:rPr lang="ar-EG" sz="1600" b="1" dirty="0"/>
              <a:t> مشيئ</a:t>
            </a:r>
            <a:r>
              <a:rPr lang="ar-IQ" sz="1600" b="1" dirty="0"/>
              <a:t>ة</a:t>
            </a:r>
            <a:r>
              <a:rPr lang="ar-EG" sz="1600" b="1" dirty="0"/>
              <a:t> الله له</a:t>
            </a:r>
            <a:r>
              <a:rPr lang="ar-IQ" sz="1600" b="1" dirty="0"/>
              <a:t>؛</a:t>
            </a:r>
            <a:r>
              <a:rPr lang="ar-EG" sz="1600" b="1" dirty="0"/>
              <a:t> فقد خلقه الله مزودًا بقدرات كافية فيه</a:t>
            </a:r>
            <a:r>
              <a:rPr lang="ar-IQ" sz="1600" b="1" dirty="0"/>
              <a:t>،</a:t>
            </a:r>
            <a:r>
              <a:rPr lang="ar-EG" sz="1600" b="1" dirty="0"/>
              <a:t> تجعله قادرًا على القيام بعمل الخير وعمل الشر:</a:t>
            </a:r>
          </a:p>
          <a:p>
            <a:pPr algn="just">
              <a:buFontTx/>
              <a:buChar char="-"/>
              <a:defRPr/>
            </a:pPr>
            <a:endParaRPr lang="ar-EG" sz="1600" b="1" dirty="0"/>
          </a:p>
          <a:p>
            <a:pPr algn="just">
              <a:buFontTx/>
              <a:buChar char="-"/>
              <a:defRPr/>
            </a:pPr>
            <a:r>
              <a:rPr lang="ar-EG" sz="1600" b="1" dirty="0"/>
              <a:t> </a:t>
            </a:r>
            <a:r>
              <a:rPr lang="ar-EG" sz="1600" b="1" u="sng" dirty="0"/>
              <a:t>قال تعالى:</a:t>
            </a:r>
          </a:p>
          <a:p>
            <a:pPr algn="just">
              <a:buFontTx/>
              <a:buChar char="-"/>
              <a:defRPr/>
            </a:pPr>
            <a:r>
              <a:rPr lang="ar-EG" sz="1600" b="1" dirty="0">
                <a:solidFill>
                  <a:srgbClr val="FF0000"/>
                </a:solidFill>
              </a:rPr>
              <a:t> {أَلَمْ نَجْعَلْ لَهُ عَيْنَيْنِ </a:t>
            </a:r>
            <a:r>
              <a:rPr lang="ar-IQ" sz="1600" b="1" dirty="0">
                <a:solidFill>
                  <a:srgbClr val="FF0000"/>
                </a:solidFill>
              </a:rPr>
              <a:t>*</a:t>
            </a:r>
            <a:r>
              <a:rPr lang="ar-EG" sz="1600" b="1" dirty="0">
                <a:solidFill>
                  <a:srgbClr val="FF0000"/>
                </a:solidFill>
              </a:rPr>
              <a:t> وَلِسَانًا وَشَفَتَيْنِ </a:t>
            </a:r>
            <a:r>
              <a:rPr lang="ar-IQ" sz="1600" b="1" dirty="0">
                <a:solidFill>
                  <a:srgbClr val="FF0000"/>
                </a:solidFill>
              </a:rPr>
              <a:t>*</a:t>
            </a:r>
            <a:r>
              <a:rPr lang="ar-EG" sz="1600" b="1" dirty="0">
                <a:solidFill>
                  <a:srgbClr val="FF0000"/>
                </a:solidFill>
              </a:rPr>
              <a:t> وَهَدَيْنَاهُ النَّجْدَيْنِ} [البلد: 8 - 10]</a:t>
            </a:r>
            <a:r>
              <a:rPr lang="ar-IQ" sz="1600" b="1" dirty="0">
                <a:solidFill>
                  <a:srgbClr val="FF0000"/>
                </a:solidFill>
              </a:rPr>
              <a:t>.</a:t>
            </a:r>
            <a:endParaRPr lang="ar-EG" sz="1600" b="1" dirty="0">
              <a:solidFill>
                <a:srgbClr val="FF0000"/>
              </a:solidFill>
            </a:endParaRPr>
          </a:p>
          <a:p>
            <a:pPr>
              <a:defRPr/>
            </a:pPr>
            <a:endParaRPr lang="ar-EG" dirty="0"/>
          </a:p>
        </p:txBody>
      </p:sp>
    </p:spTree>
  </p:cSld>
  <p:clrMapOvr>
    <a:masterClrMapping/>
  </p:clrMapOvr>
  <p:transition>
    <p:randomBar dir="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A36AF-2AC3-E7FE-4A78-F48D7566A99F}"/>
              </a:ext>
            </a:extLst>
          </p:cNvPr>
          <p:cNvSpPr>
            <a:spLocks noGrp="1"/>
          </p:cNvSpPr>
          <p:nvPr>
            <p:ph type="title"/>
          </p:nvPr>
        </p:nvSpPr>
        <p:spPr/>
        <p:txBody>
          <a:bodyPr>
            <a:normAutofit fontScale="90000"/>
          </a:bodyPr>
          <a:lstStyle/>
          <a:p>
            <a:pPr>
              <a:defRPr/>
            </a:pPr>
            <a:r>
              <a:rPr lang="ar-EG" b="1" dirty="0">
                <a:solidFill>
                  <a:srgbClr val="FF0000"/>
                </a:solidFill>
              </a:rPr>
              <a:t>14)	الإنسان لديه القدرة على التم</a:t>
            </a:r>
            <a:r>
              <a:rPr lang="ar-IQ" b="1" dirty="0">
                <a:solidFill>
                  <a:srgbClr val="FF0000"/>
                </a:solidFill>
              </a:rPr>
              <a:t>ي</a:t>
            </a:r>
            <a:r>
              <a:rPr lang="ar-EG" b="1" dirty="0" err="1">
                <a:solidFill>
                  <a:srgbClr val="FF0000"/>
                </a:solidFill>
              </a:rPr>
              <a:t>يز</a:t>
            </a:r>
            <a:r>
              <a:rPr lang="ar-EG" b="1" dirty="0">
                <a:solidFill>
                  <a:srgbClr val="FF0000"/>
                </a:solidFill>
              </a:rPr>
              <a:t> بين الخير والشر:</a:t>
            </a:r>
          </a:p>
        </p:txBody>
      </p:sp>
      <p:sp>
        <p:nvSpPr>
          <p:cNvPr id="3" name="Content Placeholder 2">
            <a:extLst>
              <a:ext uri="{FF2B5EF4-FFF2-40B4-BE49-F238E27FC236}">
                <a16:creationId xmlns:a16="http://schemas.microsoft.com/office/drawing/2014/main" id="{011040FF-A593-DD1B-CADD-B15D13E54639}"/>
              </a:ext>
            </a:extLst>
          </p:cNvPr>
          <p:cNvSpPr>
            <a:spLocks noGrp="1"/>
          </p:cNvSpPr>
          <p:nvPr>
            <p:ph idx="1"/>
          </p:nvPr>
        </p:nvSpPr>
        <p:spPr/>
        <p:txBody>
          <a:bodyPr/>
          <a:lstStyle/>
          <a:p>
            <a:pPr marL="114300" indent="0" algn="just">
              <a:buFontTx/>
              <a:buNone/>
              <a:defRPr/>
            </a:pPr>
            <a:r>
              <a:rPr lang="ar-EG" dirty="0"/>
              <a:t>	</a:t>
            </a:r>
          </a:p>
          <a:p>
            <a:pPr algn="just">
              <a:buFont typeface="Wingdings" panose="05000000000000000000" pitchFamily="2" charset="2"/>
              <a:buChar char="q"/>
              <a:defRPr/>
            </a:pPr>
            <a:r>
              <a:rPr lang="ar-EG" sz="1600" b="1" dirty="0"/>
              <a:t>في نفس الوقت الذي زود فيه الله الإنسان بال</a:t>
            </a:r>
            <a:r>
              <a:rPr lang="ar-IQ" sz="1600" b="1" dirty="0"/>
              <a:t>استعداد</a:t>
            </a:r>
            <a:r>
              <a:rPr lang="ar-EG" sz="1600" b="1" dirty="0"/>
              <a:t> لعمل الخير وعمل الشر على السواء فقد أودع في نفسه خصائص القدرة على </a:t>
            </a:r>
            <a:r>
              <a:rPr lang="ar-IQ" sz="1600" b="1" dirty="0"/>
              <a:t>ال</a:t>
            </a:r>
            <a:r>
              <a:rPr lang="ar-EG" sz="1600" b="1" dirty="0"/>
              <a:t>إدراك والتمي</a:t>
            </a:r>
            <a:r>
              <a:rPr lang="ar-IQ" sz="1600" b="1" dirty="0"/>
              <a:t>ي</a:t>
            </a:r>
            <a:r>
              <a:rPr lang="ar-EG" sz="1600" b="1" dirty="0"/>
              <a:t>ز </a:t>
            </a:r>
            <a:r>
              <a:rPr lang="ar-EG" sz="1600" b="1" dirty="0" err="1"/>
              <a:t>والتدب</a:t>
            </a:r>
            <a:r>
              <a:rPr lang="ar-IQ" sz="1600" b="1" dirty="0"/>
              <a:t>ر.</a:t>
            </a:r>
            <a:endParaRPr lang="ar-EG" sz="1600" b="1" dirty="0"/>
          </a:p>
          <a:p>
            <a:pPr algn="just">
              <a:buFont typeface="Wingdings" panose="05000000000000000000" pitchFamily="2" charset="2"/>
              <a:buChar char="q"/>
              <a:defRPr/>
            </a:pPr>
            <a:endParaRPr lang="ar-EG" sz="1600" b="1" dirty="0"/>
          </a:p>
          <a:p>
            <a:pPr algn="just">
              <a:buFont typeface="Wingdings" panose="05000000000000000000" pitchFamily="2" charset="2"/>
              <a:buChar char="q"/>
              <a:defRPr/>
            </a:pPr>
            <a:r>
              <a:rPr lang="ar-EG" sz="1600" b="1" dirty="0"/>
              <a:t>فعن </a:t>
            </a:r>
            <a:r>
              <a:rPr lang="ar-EG" sz="1600" b="1" dirty="0" err="1"/>
              <a:t>وابِصة</a:t>
            </a:r>
            <a:r>
              <a:rPr lang="ar-EG" sz="1600" b="1" dirty="0"/>
              <a:t> بن مَعبَدٍ رضِيَ اللهُ عنه</a:t>
            </a:r>
            <a:r>
              <a:rPr lang="ar-IQ" sz="1600" b="1" dirty="0"/>
              <a:t>:</a:t>
            </a:r>
            <a:endParaRPr lang="ar-EG" sz="1600" b="1" dirty="0"/>
          </a:p>
          <a:p>
            <a:pPr marL="114300" indent="0" algn="just">
              <a:buFontTx/>
              <a:buNone/>
              <a:defRPr/>
            </a:pPr>
            <a:endParaRPr lang="ar-EG" sz="1600" b="1" dirty="0"/>
          </a:p>
          <a:p>
            <a:pPr marL="114300" indent="0" algn="just">
              <a:buFontTx/>
              <a:buNone/>
              <a:defRPr/>
            </a:pPr>
            <a:r>
              <a:rPr lang="ar-EG" sz="1600" b="1" dirty="0"/>
              <a:t>            </a:t>
            </a:r>
            <a:r>
              <a:rPr lang="ar-EG" sz="1600" b="1" dirty="0">
                <a:solidFill>
                  <a:srgbClr val="FF0000"/>
                </a:solidFill>
              </a:rPr>
              <a:t>قال: أتيت رسول الله صلى الله عليه وسلم </a:t>
            </a:r>
          </a:p>
          <a:p>
            <a:pPr marL="114300" indent="0" algn="just">
              <a:buFontTx/>
              <a:buNone/>
              <a:defRPr/>
            </a:pPr>
            <a:r>
              <a:rPr lang="ar-EG" sz="1600" b="1" dirty="0">
                <a:solidFill>
                  <a:srgbClr val="FF0000"/>
                </a:solidFill>
              </a:rPr>
              <a:t>           فقال: </a:t>
            </a:r>
            <a:r>
              <a:rPr lang="ar-EG" sz="1600" b="1" dirty="0"/>
              <a:t>جئتَ تسأل عن البر؟ قلت: نعم، فقال: </a:t>
            </a:r>
            <a:r>
              <a:rPr lang="ar-IQ" sz="1600" b="1" dirty="0"/>
              <a:t>((</a:t>
            </a:r>
            <a:r>
              <a:rPr lang="ar-EG" sz="1600" b="1" dirty="0"/>
              <a:t>استفتِ قلبك، البر ما اطمأنت إليه النفس واطمأن إليه القلب</a:t>
            </a:r>
            <a:r>
              <a:rPr lang="ar-IQ" sz="1600" b="1" dirty="0"/>
              <a:t>)).</a:t>
            </a:r>
            <a:endParaRPr lang="ar-EG" sz="1600" b="1" dirty="0"/>
          </a:p>
        </p:txBody>
      </p:sp>
    </p:spTree>
  </p:cSld>
  <p:clrMapOvr>
    <a:masterClrMapping/>
  </p:clrMapOvr>
  <p:transition>
    <p:randomBar dir="ver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23DCC561-842A-F780-7FF9-D2B51451820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EG" altLang="ar-EG" b="1">
                <a:solidFill>
                  <a:srgbClr val="FF0000"/>
                </a:solidFill>
              </a:rPr>
              <a:t>15)	الإنسان ينس</a:t>
            </a:r>
            <a:r>
              <a:rPr lang="ar-IQ" altLang="ar-EG" b="1">
                <a:solidFill>
                  <a:srgbClr val="FF0000"/>
                </a:solidFill>
              </a:rPr>
              <a:t>ى</a:t>
            </a:r>
            <a:r>
              <a:rPr lang="ar-EG" altLang="ar-EG" b="1">
                <a:solidFill>
                  <a:srgbClr val="FF0000"/>
                </a:solidFill>
              </a:rPr>
              <a:t> ويتذكر: </a:t>
            </a:r>
          </a:p>
        </p:txBody>
      </p:sp>
      <p:sp>
        <p:nvSpPr>
          <p:cNvPr id="3" name="Content Placeholder 2">
            <a:extLst>
              <a:ext uri="{FF2B5EF4-FFF2-40B4-BE49-F238E27FC236}">
                <a16:creationId xmlns:a16="http://schemas.microsoft.com/office/drawing/2014/main" id="{32805FD8-DF89-A1AF-5446-19F560B0524F}"/>
              </a:ext>
            </a:extLst>
          </p:cNvPr>
          <p:cNvSpPr>
            <a:spLocks noGrp="1"/>
          </p:cNvSpPr>
          <p:nvPr>
            <p:ph idx="1"/>
          </p:nvPr>
        </p:nvSpPr>
        <p:spPr/>
        <p:txBody>
          <a:bodyPr>
            <a:normAutofit fontScale="92500" lnSpcReduction="10000"/>
          </a:bodyPr>
          <a:lstStyle/>
          <a:p>
            <a:pPr>
              <a:defRPr/>
            </a:pPr>
            <a:r>
              <a:rPr lang="ar-EG" sz="1600" b="1" dirty="0"/>
              <a:t>من طبيعة الإنسان التي فطره الله عليها النسيان</a:t>
            </a:r>
            <a:r>
              <a:rPr lang="ar-IQ" sz="1600" b="1" dirty="0"/>
              <a:t>،</a:t>
            </a:r>
            <a:r>
              <a:rPr lang="ar-EG" sz="1600" b="1" dirty="0"/>
              <a:t> وكان ذلك منذ النشأة الأول</a:t>
            </a:r>
            <a:r>
              <a:rPr lang="ar-IQ" sz="1600" b="1" dirty="0"/>
              <a:t>ى</a:t>
            </a:r>
            <a:r>
              <a:rPr lang="ar-EG" sz="1600" b="1" dirty="0"/>
              <a:t> للإنسان</a:t>
            </a:r>
            <a:r>
              <a:rPr lang="ar-IQ" sz="1600" b="1" dirty="0"/>
              <a:t>.</a:t>
            </a:r>
            <a:r>
              <a:rPr lang="ar-EG" sz="1600" b="1" dirty="0"/>
              <a:t> </a:t>
            </a:r>
          </a:p>
          <a:p>
            <a:pPr marL="114300" indent="0" algn="just">
              <a:buFontTx/>
              <a:buNone/>
              <a:defRPr/>
            </a:pPr>
            <a:endParaRPr lang="ar-EG" sz="1600" b="1" dirty="0"/>
          </a:p>
          <a:p>
            <a:pPr algn="just">
              <a:defRPr/>
            </a:pPr>
            <a:r>
              <a:rPr lang="ar-EG" sz="1600" b="1" dirty="0"/>
              <a:t> </a:t>
            </a:r>
            <a:r>
              <a:rPr lang="ar-EG" sz="1600" b="1" u="sng" dirty="0"/>
              <a:t>قال تعالى: </a:t>
            </a:r>
          </a:p>
          <a:p>
            <a:pPr marL="114300" indent="0" algn="just">
              <a:buFontTx/>
              <a:buNone/>
              <a:defRPr/>
            </a:pPr>
            <a:endParaRPr lang="ar-EG" sz="1050" b="1" u="sng" dirty="0"/>
          </a:p>
          <a:p>
            <a:pPr marL="114300" indent="0" algn="just">
              <a:buFontTx/>
              <a:buNone/>
              <a:defRPr/>
            </a:pPr>
            <a:r>
              <a:rPr lang="ar-EG" sz="1600" b="1" dirty="0">
                <a:solidFill>
                  <a:srgbClr val="FF0000"/>
                </a:solidFill>
              </a:rPr>
              <a:t> {وَلَقَدْ عَهِدْنَا إِلَى آدَمَ مِنْ قَبْلُ فَنَسِيَ وَلَمْ نَجِدْ لَهُ عَزْمًا} [طه: 115]</a:t>
            </a:r>
            <a:r>
              <a:rPr lang="ar-IQ" sz="1600" b="1" dirty="0">
                <a:solidFill>
                  <a:srgbClr val="FF0000"/>
                </a:solidFill>
              </a:rPr>
              <a:t>.</a:t>
            </a:r>
            <a:r>
              <a:rPr lang="ar-EG" sz="1600" b="1" dirty="0">
                <a:solidFill>
                  <a:srgbClr val="FF0000"/>
                </a:solidFill>
              </a:rPr>
              <a:t> </a:t>
            </a:r>
          </a:p>
          <a:p>
            <a:pPr>
              <a:defRPr/>
            </a:pPr>
            <a:r>
              <a:rPr lang="ar-EG" sz="2800" dirty="0">
                <a:solidFill>
                  <a:srgbClr val="FF0000"/>
                </a:solidFill>
              </a:rPr>
              <a:t>16</a:t>
            </a:r>
            <a:r>
              <a:rPr lang="ar-SA" sz="2800" dirty="0">
                <a:solidFill>
                  <a:srgbClr val="FF0000"/>
                </a:solidFill>
              </a:rPr>
              <a:t> الإنسان يمكن استهواؤه ووقوعه في الخطأ: </a:t>
            </a:r>
            <a:endParaRPr lang="en-US" sz="2800" dirty="0">
              <a:solidFill>
                <a:srgbClr val="FF0000"/>
              </a:solidFill>
            </a:endParaRPr>
          </a:p>
          <a:p>
            <a:pPr>
              <a:defRPr/>
            </a:pPr>
            <a:r>
              <a:rPr lang="ar-SA" sz="1600" dirty="0"/>
              <a:t>       ومن خصائص الإنسان أن فيه ضعف</a:t>
            </a:r>
            <a:r>
              <a:rPr lang="ar-IQ" sz="1600" dirty="0"/>
              <a:t>ًا</a:t>
            </a:r>
            <a:r>
              <a:rPr lang="ar-SA" sz="1600" dirty="0"/>
              <a:t> بشر</a:t>
            </a:r>
            <a:r>
              <a:rPr lang="ar-IQ" sz="1600" dirty="0"/>
              <a:t>يًّا</a:t>
            </a:r>
            <a:r>
              <a:rPr lang="ar-SA" sz="1600" dirty="0"/>
              <a:t> حتى </a:t>
            </a:r>
            <a:r>
              <a:rPr lang="ar-IQ" sz="1600" dirty="0"/>
              <a:t>إ</a:t>
            </a:r>
            <a:r>
              <a:rPr lang="ar-SA" sz="1600" dirty="0"/>
              <a:t>نه يمكن قيادته إل</a:t>
            </a:r>
            <a:r>
              <a:rPr lang="ar-IQ" sz="1600" dirty="0"/>
              <a:t>ى</a:t>
            </a:r>
            <a:r>
              <a:rPr lang="ar-SA" sz="1600" dirty="0"/>
              <a:t> الشر والارتكاس إلى الدرك الأسفل من حطام شهواته</a:t>
            </a:r>
            <a:r>
              <a:rPr lang="ar-IQ" sz="1600" dirty="0"/>
              <a:t>.</a:t>
            </a:r>
            <a:r>
              <a:rPr lang="ar-SA" sz="1600" dirty="0"/>
              <a:t> </a:t>
            </a:r>
            <a:endParaRPr lang="ar-EG" sz="1600" dirty="0"/>
          </a:p>
          <a:p>
            <a:pPr marL="114300" indent="0" algn="just">
              <a:buFontTx/>
              <a:buNone/>
              <a:defRPr/>
            </a:pPr>
            <a:endParaRPr lang="ar-EG" sz="1600" b="1" dirty="0">
              <a:solidFill>
                <a:srgbClr val="FF0000"/>
              </a:solidFill>
            </a:endParaRPr>
          </a:p>
          <a:p>
            <a:pPr marL="0" indent="0" algn="just">
              <a:buFontTx/>
              <a:buNone/>
              <a:defRPr/>
            </a:pPr>
            <a:r>
              <a:rPr lang="ar-EG" sz="3200" b="1" u="sng" dirty="0">
                <a:solidFill>
                  <a:srgbClr val="FF0000"/>
                </a:solidFill>
              </a:rPr>
              <a:t>17)	الإنسان لديه غل ف</a:t>
            </a:r>
            <a:r>
              <a:rPr lang="ar-IQ" sz="3200" b="1" u="sng" dirty="0">
                <a:solidFill>
                  <a:srgbClr val="FF0000"/>
                </a:solidFill>
              </a:rPr>
              <a:t>ي</a:t>
            </a:r>
            <a:r>
              <a:rPr lang="ar-EG" sz="3200" b="1" u="sng" dirty="0">
                <a:solidFill>
                  <a:srgbClr val="FF0000"/>
                </a:solidFill>
              </a:rPr>
              <a:t> قلبه</a:t>
            </a:r>
            <a:r>
              <a:rPr lang="ar-IQ" sz="3200" b="1" u="sng" dirty="0">
                <a:solidFill>
                  <a:srgbClr val="FF0000"/>
                </a:solidFill>
              </a:rPr>
              <a:t>:</a:t>
            </a:r>
            <a:r>
              <a:rPr lang="ar-EG" sz="3200" b="1" u="sng" dirty="0">
                <a:solidFill>
                  <a:srgbClr val="FF0000"/>
                </a:solidFill>
              </a:rPr>
              <a:t> </a:t>
            </a:r>
          </a:p>
          <a:p>
            <a:pPr marL="114300" indent="0" algn="just">
              <a:buFontTx/>
              <a:buNone/>
              <a:defRPr/>
            </a:pPr>
            <a:endParaRPr lang="ar-EG" sz="1600" b="1" u="sng" dirty="0"/>
          </a:p>
          <a:p>
            <a:pPr algn="just">
              <a:buFontTx/>
              <a:buChar char="-"/>
              <a:defRPr/>
            </a:pPr>
            <a:r>
              <a:rPr lang="ar-EG" sz="1600" b="1" dirty="0"/>
              <a:t>حيث الغل هو المحرك الأساسي لقتل ابن أدم لأخيه لا لجرم </a:t>
            </a:r>
            <a:r>
              <a:rPr lang="ar-IQ" sz="1600" b="1" dirty="0"/>
              <a:t>ا</a:t>
            </a:r>
            <a:r>
              <a:rPr lang="ar-EG" sz="1600" b="1" dirty="0" err="1"/>
              <a:t>رتكبه</a:t>
            </a:r>
            <a:r>
              <a:rPr lang="ar-EG" sz="1600" b="1" dirty="0"/>
              <a:t>، </a:t>
            </a:r>
          </a:p>
          <a:p>
            <a:pPr algn="just">
              <a:buFontTx/>
              <a:buChar char="-"/>
              <a:defRPr/>
            </a:pPr>
            <a:r>
              <a:rPr lang="ar-EG" sz="1600" b="1" dirty="0"/>
              <a:t>فما كان هناك مبرر:</a:t>
            </a:r>
          </a:p>
          <a:p>
            <a:pPr algn="just">
              <a:defRPr/>
            </a:pPr>
            <a:r>
              <a:rPr lang="ar-EG" sz="1600" b="1" dirty="0"/>
              <a:t>	</a:t>
            </a:r>
            <a:r>
              <a:rPr lang="ar-EG" sz="1600" b="1" u="sng" dirty="0"/>
              <a:t>قال تعالى:</a:t>
            </a:r>
          </a:p>
          <a:p>
            <a:pPr algn="just">
              <a:defRPr/>
            </a:pPr>
            <a:endParaRPr lang="ar-EG" sz="1600" b="1" u="sng" dirty="0"/>
          </a:p>
          <a:p>
            <a:pPr marL="114300" indent="0" algn="just">
              <a:buFontTx/>
              <a:buNone/>
              <a:defRPr/>
            </a:pPr>
            <a:r>
              <a:rPr lang="ar-EG" sz="1600" b="1" dirty="0"/>
              <a:t> {فَطَوَّعَتْ لَهُ نَفْسُهُ قَتْلَ أَخِيهِ فَقَتَلَهُ فَأَصْبَحَ مِنَ الْخَاسِرِينَ} [المائدة: 30]</a:t>
            </a:r>
            <a:r>
              <a:rPr lang="ar-IQ" sz="1600" b="1" dirty="0"/>
              <a:t>.</a:t>
            </a:r>
            <a:endParaRPr lang="ar-EG" sz="1600" b="1" dirty="0">
              <a:solidFill>
                <a:srgbClr val="FF0000"/>
              </a:solidFill>
            </a:endParaRPr>
          </a:p>
          <a:p>
            <a:pPr algn="ctr">
              <a:defRPr/>
            </a:pPr>
            <a:endParaRPr lang="ar-EG" dirty="0"/>
          </a:p>
        </p:txBody>
      </p:sp>
    </p:spTree>
  </p:cSld>
  <p:clrMapOvr>
    <a:masterClrMapping/>
  </p:clrMapOvr>
  <p:transition>
    <p:randomBar dir="ver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159749A0-3C45-3C07-D2F6-235ED0AD4B8D}"/>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EG" altLang="ar-EG" b="1">
                <a:solidFill>
                  <a:srgbClr val="FF0000"/>
                </a:solidFill>
              </a:rPr>
              <a:t>17)	جبل الإنسان على الحياء وستر عورته </a:t>
            </a:r>
          </a:p>
        </p:txBody>
      </p:sp>
      <p:sp>
        <p:nvSpPr>
          <p:cNvPr id="3" name="Content Placeholder 2">
            <a:extLst>
              <a:ext uri="{FF2B5EF4-FFF2-40B4-BE49-F238E27FC236}">
                <a16:creationId xmlns:a16="http://schemas.microsoft.com/office/drawing/2014/main" id="{3DA3FCA7-DE4A-D316-9732-D90B2971C941}"/>
              </a:ext>
            </a:extLst>
          </p:cNvPr>
          <p:cNvSpPr>
            <a:spLocks noGrp="1"/>
          </p:cNvSpPr>
          <p:nvPr>
            <p:ph idx="1"/>
          </p:nvPr>
        </p:nvSpPr>
        <p:spPr/>
        <p:txBody>
          <a:bodyPr/>
          <a:lstStyle/>
          <a:p>
            <a:pPr marL="114300" indent="0" algn="just">
              <a:buFontTx/>
              <a:buNone/>
              <a:defRPr/>
            </a:pPr>
            <a:endParaRPr lang="ar-EG" dirty="0"/>
          </a:p>
          <a:p>
            <a:pPr algn="just">
              <a:buFont typeface="Wingdings" panose="05000000000000000000" pitchFamily="2" charset="2"/>
              <a:buChar char="q"/>
              <a:defRPr/>
            </a:pPr>
            <a:r>
              <a:rPr lang="ar-EG" sz="1600" b="1" dirty="0"/>
              <a:t>فمن كرم الله على بني </a:t>
            </a:r>
            <a:r>
              <a:rPr lang="ar-IQ" sz="1600" b="1" dirty="0"/>
              <a:t>آ</a:t>
            </a:r>
            <a:r>
              <a:rPr lang="ar-EG" sz="1600" b="1" dirty="0"/>
              <a:t>دم أن علمهم ويسر لهم</a:t>
            </a:r>
            <a:r>
              <a:rPr lang="ar-IQ" sz="1600" b="1" dirty="0"/>
              <a:t>،</a:t>
            </a:r>
            <a:r>
              <a:rPr lang="ar-EG" sz="1600" b="1" dirty="0"/>
              <a:t> وشرع لهم اللباس الذي يستر العورات المكشوفة</a:t>
            </a:r>
            <a:r>
              <a:rPr lang="ar-IQ" sz="1600" b="1" dirty="0"/>
              <a:t>،</a:t>
            </a:r>
            <a:r>
              <a:rPr lang="ar-EG" sz="1600" b="1" dirty="0"/>
              <a:t> ثم يكون زين</a:t>
            </a:r>
            <a:r>
              <a:rPr lang="ar-IQ" sz="1600" b="1" dirty="0"/>
              <a:t>ة</a:t>
            </a:r>
            <a:r>
              <a:rPr lang="ar-EG" sz="1600" b="1" dirty="0"/>
              <a:t> وجمالًا لهم</a:t>
            </a:r>
            <a:r>
              <a:rPr lang="ar-IQ" sz="1600" b="1" dirty="0"/>
              <a:t>.</a:t>
            </a:r>
            <a:r>
              <a:rPr lang="ar-EG" sz="1600" b="1" dirty="0"/>
              <a:t> </a:t>
            </a:r>
          </a:p>
          <a:p>
            <a:pPr marL="114300" indent="0" algn="just">
              <a:buFontTx/>
              <a:buNone/>
              <a:defRPr/>
            </a:pPr>
            <a:endParaRPr lang="ar-EG" sz="1600" b="1" dirty="0"/>
          </a:p>
          <a:p>
            <a:pPr marL="114300" indent="0" algn="just">
              <a:buFontTx/>
              <a:buNone/>
              <a:defRPr/>
            </a:pPr>
            <a:r>
              <a:rPr lang="ar-EG" sz="1600" b="1" u="sng" dirty="0"/>
              <a:t>   قال تعالى:</a:t>
            </a:r>
          </a:p>
          <a:p>
            <a:pPr marL="114300" indent="0" algn="just">
              <a:buFontTx/>
              <a:buNone/>
              <a:defRPr/>
            </a:pPr>
            <a:endParaRPr lang="ar-EG" sz="1600" b="1" u="sng" dirty="0"/>
          </a:p>
          <a:p>
            <a:pPr algn="just">
              <a:defRPr/>
            </a:pPr>
            <a:r>
              <a:rPr lang="ar-EG" sz="2000" b="1" dirty="0"/>
              <a:t> </a:t>
            </a:r>
            <a:r>
              <a:rPr lang="ar-EG" sz="2000" b="1" dirty="0">
                <a:solidFill>
                  <a:srgbClr val="FF0000"/>
                </a:solidFill>
              </a:rPr>
              <a:t>{يَا</a:t>
            </a:r>
            <a:r>
              <a:rPr lang="ar-IQ" sz="2000" b="1" dirty="0">
                <a:solidFill>
                  <a:srgbClr val="FF0000"/>
                </a:solidFill>
              </a:rPr>
              <a:t> </a:t>
            </a:r>
            <a:r>
              <a:rPr lang="ar-EG" sz="2000" b="1" dirty="0">
                <a:solidFill>
                  <a:srgbClr val="FF0000"/>
                </a:solidFill>
              </a:rPr>
              <a:t>بَنِي آدَمَ قَدْ أَنْزَلْنَا عَلَيْكُمْ لِبَاسًا يُوَارِي سَوْآتِكُمْ وَرِيشًا وَلِبَاسُ التَّقْوَى ذَلِكَ خَيْرٌ ذَلِكَ مِنْ آيَاتِ اللَّهِ لَعَلَّهُمْ يَذَّكَّرُونَ} [الأعراف: 26]</a:t>
            </a:r>
            <a:r>
              <a:rPr lang="ar-IQ" sz="2000" b="1" dirty="0">
                <a:solidFill>
                  <a:srgbClr val="FF0000"/>
                </a:solidFill>
              </a:rPr>
              <a:t>.</a:t>
            </a:r>
            <a:r>
              <a:rPr lang="ar-EG" sz="2000" b="1" dirty="0">
                <a:solidFill>
                  <a:srgbClr val="FF0000"/>
                </a:solidFill>
              </a:rPr>
              <a:t> </a:t>
            </a:r>
          </a:p>
          <a:p>
            <a:pPr algn="just">
              <a:defRPr/>
            </a:pPr>
            <a:endParaRPr lang="ar-EG" sz="1600" b="1" dirty="0"/>
          </a:p>
          <a:p>
            <a:pPr>
              <a:defRPr/>
            </a:pPr>
            <a:endParaRPr lang="ar-EG" sz="1600" b="1" dirty="0"/>
          </a:p>
          <a:p>
            <a:pPr>
              <a:defRPr/>
            </a:pPr>
            <a:endParaRPr lang="ar-EG" dirty="0"/>
          </a:p>
        </p:txBody>
      </p:sp>
    </p:spTree>
  </p:cSld>
  <p:clrMapOvr>
    <a:masterClrMapping/>
  </p:clrMapOvr>
  <p:transition>
    <p:randomBar dir="ver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a:extLst>
              <a:ext uri="{FF2B5EF4-FFF2-40B4-BE49-F238E27FC236}">
                <a16:creationId xmlns:a16="http://schemas.microsoft.com/office/drawing/2014/main" id="{19AC6F75-03D7-B831-D09C-E4939671276C}"/>
              </a:ext>
            </a:extLst>
          </p:cNvPr>
          <p:cNvSpPr>
            <a:spLocks noChangeArrowheads="1"/>
          </p:cNvSpPr>
          <p:nvPr/>
        </p:nvSpPr>
        <p:spPr bwMode="auto">
          <a:xfrm>
            <a:off x="895350" y="908050"/>
            <a:ext cx="914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rtl="1"/>
            <a:r>
              <a:rPr lang="ar-EG" altLang="ar-EG" sz="6000" dirty="0"/>
              <a:t>18</a:t>
            </a:r>
            <a:r>
              <a:rPr lang="ar-SA" altLang="ar-EG" sz="6000" dirty="0"/>
              <a:t> – الإنسان لديه غل في قلبه:</a:t>
            </a:r>
            <a:endParaRPr lang="en-US" altLang="ar-EG" sz="6000" dirty="0"/>
          </a:p>
          <a:p>
            <a:pPr algn="r" rtl="1"/>
            <a:r>
              <a:rPr lang="ar-SA" altLang="ar-EG" sz="6000" dirty="0"/>
              <a:t>ومن نماذج الشر التي تكون لدى الإنسان خاصية الغل وه</a:t>
            </a:r>
            <a:r>
              <a:rPr lang="ar-IQ" altLang="ar-EG" sz="6000" dirty="0"/>
              <a:t>ي</a:t>
            </a:r>
            <a:r>
              <a:rPr lang="ar-SA" altLang="ar-EG" sz="6000" dirty="0"/>
              <a:t> من أكثر مصادر الشر لدى الإنسان، فقد كان الغل هو المحرك الأساس</a:t>
            </a:r>
            <a:r>
              <a:rPr lang="ar-IQ" altLang="ar-EG" sz="6000" dirty="0"/>
              <a:t>ي</a:t>
            </a:r>
            <a:r>
              <a:rPr lang="ar-SA" altLang="ar-EG" sz="6000" dirty="0"/>
              <a:t> لقتل ابن آدم لأخيه</a:t>
            </a:r>
            <a:r>
              <a:rPr lang="ar-IQ" altLang="ar-EG" sz="6000" dirty="0"/>
              <a:t>.</a:t>
            </a:r>
            <a:r>
              <a:rPr lang="ar-SA" altLang="ar-EG" sz="6000" dirty="0"/>
              <a:t> </a:t>
            </a:r>
            <a:endParaRPr lang="en-US" altLang="ar-EG" dirty="0"/>
          </a:p>
        </p:txBody>
      </p:sp>
    </p:spTree>
  </p:cSld>
  <p:clrMapOvr>
    <a:masterClrMapping/>
  </p:clrMapOvr>
  <p:transition>
    <p:randomBar dir="ver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a:extLst>
              <a:ext uri="{FF2B5EF4-FFF2-40B4-BE49-F238E27FC236}">
                <a16:creationId xmlns:a16="http://schemas.microsoft.com/office/drawing/2014/main" id="{EC48DF23-D3DA-DCD7-F106-ABFB833992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908050"/>
            <a:ext cx="9504362"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17961" dir="2700000" algn="ctr" rotWithShape="0">
                    <a:srgbClr val="007A5C"/>
                  </a:outerShdw>
                </a:effectLst>
              </a14:hiddenEffects>
            </a:ext>
          </a:extLst>
        </p:spPr>
      </p:pic>
    </p:spTree>
  </p:cSld>
  <p:clrMapOvr>
    <a:masterClrMapping/>
  </p:clrMapOvr>
  <p:transition>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BDA6AA4-7E88-4507-82AF-BEFC94E2A23E}"/>
              </a:ext>
            </a:extLst>
          </p:cNvPr>
          <p:cNvSpPr>
            <a:spLocks noGrp="1" noChangeArrowheads="1"/>
          </p:cNvSpPr>
          <p:nvPr>
            <p:ph type="title"/>
          </p:nvPr>
        </p:nvSpPr>
        <p:spPr>
          <a:xfrm>
            <a:off x="514350" y="692150"/>
            <a:ext cx="9258300" cy="2006600"/>
          </a:xfrm>
        </p:spPr>
        <p:txBody>
          <a:bodyPr/>
          <a:lstStyle/>
          <a:p>
            <a:pPr eaLnBrk="1" hangingPunct="1">
              <a:defRPr/>
            </a:pPr>
            <a:r>
              <a:rPr lang="ar-SA" altLang="en-US" sz="6600" b="1" dirty="0">
                <a:solidFill>
                  <a:schemeClr val="accent2"/>
                </a:solidFill>
              </a:rPr>
              <a:t>مفهوم المنهج:</a:t>
            </a:r>
            <a:br>
              <a:rPr lang="ar-EG" altLang="en-US" sz="6600" b="1" dirty="0">
                <a:solidFill>
                  <a:schemeClr val="accent2"/>
                </a:solidFill>
              </a:rPr>
            </a:br>
            <a:r>
              <a:rPr lang="ar-SA" altLang="en-US" sz="6600" b="1" dirty="0">
                <a:solidFill>
                  <a:schemeClr val="hlink"/>
                </a:solidFill>
                <a:effectLst>
                  <a:outerShdw blurRad="38100" dist="38100" dir="2700000" algn="tl">
                    <a:srgbClr val="C0C0C0"/>
                  </a:outerShdw>
                </a:effectLst>
              </a:rPr>
              <a:t>هناك تأرجح بين مفهومين</a:t>
            </a:r>
            <a:r>
              <a:rPr lang="ar-SA" altLang="en-US" sz="6600" dirty="0"/>
              <a:t> </a:t>
            </a:r>
            <a:endParaRPr lang="en-US" altLang="en-US" sz="6600" dirty="0"/>
          </a:p>
        </p:txBody>
      </p:sp>
      <p:sp>
        <p:nvSpPr>
          <p:cNvPr id="16387" name="Rectangle 3">
            <a:extLst>
              <a:ext uri="{FF2B5EF4-FFF2-40B4-BE49-F238E27FC236}">
                <a16:creationId xmlns:a16="http://schemas.microsoft.com/office/drawing/2014/main" id="{C37B76A2-7B86-6818-CAC4-C96D2FEE6F5D}"/>
              </a:ext>
            </a:extLst>
          </p:cNvPr>
          <p:cNvSpPr>
            <a:spLocks noGrp="1" noChangeArrowheads="1"/>
          </p:cNvSpPr>
          <p:nvPr>
            <p:ph type="body" idx="1"/>
          </p:nvPr>
        </p:nvSpPr>
        <p:spPr bwMode="auto">
          <a:xfrm>
            <a:off x="527050" y="3068638"/>
            <a:ext cx="9258300" cy="302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ar-SA" altLang="en-US" sz="3600" b="1">
                <a:solidFill>
                  <a:srgbClr val="FF0000"/>
                </a:solidFill>
              </a:rPr>
              <a:t>الأول: المفهوم القديم:</a:t>
            </a:r>
            <a:r>
              <a:rPr lang="ar-SA" altLang="en-US" sz="3600" b="1"/>
              <a:t> والمنهج فيه عبارة عن المواد الدراسية الت</a:t>
            </a:r>
            <a:r>
              <a:rPr lang="ar-EG" altLang="en-US" sz="3600" b="1"/>
              <a:t>ي</a:t>
            </a:r>
            <a:r>
              <a:rPr lang="ar-SA" altLang="en-US" sz="3600" b="1"/>
              <a:t> تعمل المدرسة على إكسابها للتلاميذ، وقد أد</a:t>
            </a:r>
            <a:r>
              <a:rPr lang="ar-EG" altLang="en-US" sz="3600" b="1"/>
              <a:t>َّ</a:t>
            </a:r>
            <a:r>
              <a:rPr lang="ar-SA" altLang="en-US" sz="3600" b="1"/>
              <a:t>ى هذا المفهوم إلى إهمال معظم جوانب العملية التعليمية، ولذلك وجهت إليه انتقادات كثيرة، ورغم ذلك فإن هذا المفهوم ما</a:t>
            </a:r>
            <a:r>
              <a:rPr lang="ar-EG" altLang="en-US" sz="3600" b="1"/>
              <a:t> </a:t>
            </a:r>
            <a:r>
              <a:rPr lang="ar-SA" altLang="en-US" sz="3600" b="1"/>
              <a:t>زال مستخدم</a:t>
            </a:r>
            <a:r>
              <a:rPr lang="ar-EG" altLang="en-US" sz="3600" b="1"/>
              <a:t>ً</a:t>
            </a:r>
            <a:r>
              <a:rPr lang="ar-SA" altLang="en-US" sz="3600" b="1"/>
              <a:t>ا إلى الآن.</a:t>
            </a:r>
            <a:endParaRPr lang="en-US" altLang="en-US" sz="3600" b="1"/>
          </a:p>
        </p:txBody>
      </p:sp>
    </p:spTree>
  </p:cSld>
  <p:clrMapOvr>
    <a:masterClrMapping/>
  </p:clrMapOvr>
  <p:transition>
    <p:randomBar dir="ver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a:extLst>
              <a:ext uri="{FF2B5EF4-FFF2-40B4-BE49-F238E27FC236}">
                <a16:creationId xmlns:a16="http://schemas.microsoft.com/office/drawing/2014/main" id="{FD01A21F-CA7D-201A-D7FA-E582EC412E16}"/>
              </a:ext>
            </a:extLst>
          </p:cNvPr>
          <p:cNvSpPr>
            <a:spLocks noChangeArrowheads="1"/>
          </p:cNvSpPr>
          <p:nvPr/>
        </p:nvSpPr>
        <p:spPr bwMode="auto">
          <a:xfrm>
            <a:off x="2571750" y="2890838"/>
            <a:ext cx="51435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a:r>
              <a:rPr lang="ar-EG" altLang="ar-EG">
                <a:latin typeface="Aisha Arabic Exbd"/>
                <a:ea typeface="Aisha Arabic Exbd"/>
                <a:cs typeface="Aisha Arabic Exbd"/>
              </a:rPr>
              <a:t>دور المناهج فيما يختص بخصائص طبيعة الإنسان </a:t>
            </a:r>
          </a:p>
        </p:txBody>
      </p:sp>
    </p:spTree>
  </p:cSld>
  <p:clrMapOvr>
    <a:masterClrMapping/>
  </p:clrMapOvr>
  <p:transition>
    <p:randomBar dir="ver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a:extLst>
              <a:ext uri="{FF2B5EF4-FFF2-40B4-BE49-F238E27FC236}">
                <a16:creationId xmlns:a16="http://schemas.microsoft.com/office/drawing/2014/main" id="{8AB61424-27EA-F77A-8DDD-1257A0C1C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3" y="1268413"/>
            <a:ext cx="10110787"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17961" dir="2700000" algn="ctr" rotWithShape="0">
                    <a:srgbClr val="007A5C"/>
                  </a:outerShdw>
                </a:effectLst>
              </a14:hiddenEffects>
            </a:ext>
          </a:extLst>
        </p:spPr>
      </p:pic>
    </p:spTree>
  </p:cSld>
  <p:clrMapOvr>
    <a:masterClrMapping/>
  </p:clrMapOvr>
  <p:transition>
    <p:randomBar dir="ver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a:extLst>
              <a:ext uri="{FF2B5EF4-FFF2-40B4-BE49-F238E27FC236}">
                <a16:creationId xmlns:a16="http://schemas.microsoft.com/office/drawing/2014/main" id="{82CC07E8-695C-3884-FEE6-9B1E0B9408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0" y="1052513"/>
            <a:ext cx="8648700"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17961" dir="2700000" algn="ctr" rotWithShape="0">
                    <a:srgbClr val="007A5C"/>
                  </a:outerShdw>
                </a:effectLst>
              </a14:hiddenEffects>
            </a:ext>
          </a:extLst>
        </p:spPr>
      </p:pic>
    </p:spTree>
  </p:cSld>
  <p:clrMapOvr>
    <a:masterClrMapping/>
  </p:clrMapOvr>
  <p:transition>
    <p:randomBar dir="ver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a:extLst>
              <a:ext uri="{FF2B5EF4-FFF2-40B4-BE49-F238E27FC236}">
                <a16:creationId xmlns:a16="http://schemas.microsoft.com/office/drawing/2014/main" id="{AA0946C7-ACB8-0719-3CC7-1248BB933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425" y="1628775"/>
            <a:ext cx="8929688"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17961" dir="2700000" algn="ctr" rotWithShape="0">
                    <a:srgbClr val="007A5C"/>
                  </a:outerShdw>
                </a:effectLst>
              </a14:hiddenEffects>
            </a:ext>
          </a:extLst>
        </p:spPr>
      </p:pic>
    </p:spTree>
  </p:cSld>
  <p:clrMapOvr>
    <a:masterClrMapping/>
  </p:clrMapOvr>
  <p:transition>
    <p:randomBar dir="ver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a:extLst>
              <a:ext uri="{FF2B5EF4-FFF2-40B4-BE49-F238E27FC236}">
                <a16:creationId xmlns:a16="http://schemas.microsoft.com/office/drawing/2014/main" id="{412784DA-A9C0-E891-663B-3396336DA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605" y="1052736"/>
            <a:ext cx="9535091"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17961" dir="2700000" algn="ctr" rotWithShape="0">
                    <a:srgbClr val="007A5C"/>
                  </a:outerShdw>
                </a:effectLst>
              </a14:hiddenEffects>
            </a:ext>
          </a:extLst>
        </p:spPr>
      </p:pic>
    </p:spTree>
  </p:cSld>
  <p:clrMapOvr>
    <a:masterClrMapping/>
  </p:clrMapOvr>
  <p:transition>
    <p:randomBar dir="ver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a:extLst>
              <a:ext uri="{FF2B5EF4-FFF2-40B4-BE49-F238E27FC236}">
                <a16:creationId xmlns:a16="http://schemas.microsoft.com/office/drawing/2014/main" id="{75A4EFAB-7A20-4A6A-5590-6BCA003B8A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1341438"/>
            <a:ext cx="907415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17961" dir="2700000" algn="ctr" rotWithShape="0">
                    <a:srgbClr val="007A5C"/>
                  </a:outerShdw>
                </a:effectLst>
              </a14:hiddenEffects>
            </a:ext>
          </a:extLst>
        </p:spPr>
      </p:pic>
    </p:spTree>
  </p:cSld>
  <p:clrMapOvr>
    <a:masterClrMapping/>
  </p:clrMapOvr>
  <p:transition>
    <p:randomBar dir="ver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a:extLst>
              <a:ext uri="{FF2B5EF4-FFF2-40B4-BE49-F238E27FC236}">
                <a16:creationId xmlns:a16="http://schemas.microsoft.com/office/drawing/2014/main" id="{A50666A3-7082-7EB6-B6D8-C0D46768B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263" y="908050"/>
            <a:ext cx="7834312"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17961" dir="2700000" algn="ctr" rotWithShape="0">
                    <a:srgbClr val="007A5C"/>
                  </a:outerShdw>
                </a:effectLst>
              </a14:hiddenEffects>
            </a:ext>
          </a:extLst>
        </p:spPr>
      </p:pic>
    </p:spTree>
  </p:cSld>
  <p:clrMapOvr>
    <a:masterClrMapping/>
  </p:clrMapOvr>
  <p:transition>
    <p:randomBar dir="ver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a:extLst>
              <a:ext uri="{FF2B5EF4-FFF2-40B4-BE49-F238E27FC236}">
                <a16:creationId xmlns:a16="http://schemas.microsoft.com/office/drawing/2014/main" id="{713CCC5A-FE96-4C6A-505F-13CE039FD8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950" y="881063"/>
            <a:ext cx="8467725" cy="499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17961" dir="2700000" algn="ctr" rotWithShape="0">
                    <a:srgbClr val="007A5C"/>
                  </a:outerShdw>
                </a:effectLst>
              </a14:hiddenEffects>
            </a:ext>
          </a:extLst>
        </p:spPr>
      </p:pic>
    </p:spTree>
  </p:cSld>
  <p:clrMapOvr>
    <a:masterClrMapping/>
  </p:clrMapOvr>
  <p:transition>
    <p:randomBar dir="ver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a:extLst>
              <a:ext uri="{FF2B5EF4-FFF2-40B4-BE49-F238E27FC236}">
                <a16:creationId xmlns:a16="http://schemas.microsoft.com/office/drawing/2014/main" id="{FCF92A75-34E9-8E6A-A2D0-8F1F0B085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050" y="523875"/>
            <a:ext cx="8175625" cy="549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17961" dir="2700000" algn="ctr" rotWithShape="0">
                    <a:srgbClr val="007A5C"/>
                  </a:outerShdw>
                </a:effectLst>
              </a14:hiddenEffects>
            </a:ext>
          </a:extLst>
        </p:spPr>
      </p:pic>
    </p:spTree>
  </p:cSld>
  <p:clrMapOvr>
    <a:masterClrMapping/>
  </p:clrMapOvr>
  <p:transition>
    <p:randomBar dir="ver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a:extLst>
              <a:ext uri="{FF2B5EF4-FFF2-40B4-BE49-F238E27FC236}">
                <a16:creationId xmlns:a16="http://schemas.microsoft.com/office/drawing/2014/main" id="{DFABA63D-58E1-D2D8-3EE9-E61A892F8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813" y="1054100"/>
            <a:ext cx="8496300"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17961" dir="2700000" algn="ctr" rotWithShape="0">
                    <a:srgbClr val="007A5C"/>
                  </a:outerShdw>
                </a:effectLst>
              </a14:hiddenEffects>
            </a:ext>
          </a:extLst>
        </p:spPr>
      </p:pic>
    </p:spTree>
  </p:cSld>
  <p:clrMapOvr>
    <a:masterClrMapping/>
  </p:clrMapOvr>
  <p:transition>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311532E0-B618-2506-5F2F-48DF2DA237D9}"/>
              </a:ext>
            </a:extLst>
          </p:cNvPr>
          <p:cNvSpPr>
            <a:spLocks noGrp="1" noChangeArrowheads="1"/>
          </p:cNvSpPr>
          <p:nvPr>
            <p:ph type="body" idx="1"/>
          </p:nvPr>
        </p:nvSpPr>
        <p:spPr bwMode="auto">
          <a:xfrm>
            <a:off x="514350" y="1600200"/>
            <a:ext cx="9258300" cy="3341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SA" altLang="en-US" sz="3600" b="1">
                <a:solidFill>
                  <a:srgbClr val="FF0000"/>
                </a:solidFill>
              </a:rPr>
              <a:t>الثان</a:t>
            </a:r>
            <a:r>
              <a:rPr lang="ar-EG" altLang="en-US" sz="3600" b="1">
                <a:solidFill>
                  <a:srgbClr val="FF0000"/>
                </a:solidFill>
              </a:rPr>
              <a:t>ي</a:t>
            </a:r>
            <a:r>
              <a:rPr lang="ar-SA" altLang="en-US" sz="3600" b="1">
                <a:solidFill>
                  <a:srgbClr val="FF0000"/>
                </a:solidFill>
              </a:rPr>
              <a:t>: المفهوم الحديث (الواسع):</a:t>
            </a:r>
            <a:r>
              <a:rPr lang="ar-SA" altLang="en-US" sz="3600" b="1"/>
              <a:t> المنهج مجموع الخبرات التربوية التي تهي</a:t>
            </a:r>
            <a:r>
              <a:rPr lang="ar-EG" altLang="en-US" sz="3600" b="1"/>
              <a:t>ئ</a:t>
            </a:r>
            <a:r>
              <a:rPr lang="ar-SA" altLang="en-US" sz="3600" b="1"/>
              <a:t>ها المدرسة للتلاميذ بقصد مساعدتهم على النمو الشامل نمو</a:t>
            </a:r>
            <a:r>
              <a:rPr lang="ar-EG" altLang="en-US" sz="3600" b="1"/>
              <a:t>ًّ</a:t>
            </a:r>
            <a:r>
              <a:rPr lang="ar-SA" altLang="en-US" sz="3600" b="1"/>
              <a:t>ا يؤد</a:t>
            </a:r>
            <a:r>
              <a:rPr lang="ar-EG" altLang="en-US" sz="3600" b="1"/>
              <a:t>ي</a:t>
            </a:r>
            <a:r>
              <a:rPr lang="ar-SA" altLang="en-US" sz="3600" b="1"/>
              <a:t> إلى تعديل سلوكهم</a:t>
            </a:r>
            <a:r>
              <a:rPr lang="ar-EG" altLang="en-US" sz="3600" b="1"/>
              <a:t>،</a:t>
            </a:r>
            <a:r>
              <a:rPr lang="ar-SA" altLang="en-US" sz="3600" b="1"/>
              <a:t> ويعمل على تحقيق الأهداف التربوية المنشودة.</a:t>
            </a:r>
            <a:endParaRPr lang="en-US" altLang="en-US" sz="3600" b="1"/>
          </a:p>
        </p:txBody>
      </p:sp>
    </p:spTree>
  </p:cSld>
  <p:clrMapOvr>
    <a:masterClrMapping/>
  </p:clrMapOvr>
  <p:transition>
    <p:randomBar dir="ver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AutoShape 2">
            <a:extLst>
              <a:ext uri="{FF2B5EF4-FFF2-40B4-BE49-F238E27FC236}">
                <a16:creationId xmlns:a16="http://schemas.microsoft.com/office/drawing/2014/main" id="{2A4458BE-C423-6ACA-115D-205092C5973C}"/>
              </a:ext>
            </a:extLst>
          </p:cNvPr>
          <p:cNvSpPr>
            <a:spLocks noChangeArrowheads="1"/>
          </p:cNvSpPr>
          <p:nvPr/>
        </p:nvSpPr>
        <p:spPr bwMode="auto">
          <a:xfrm>
            <a:off x="2406650" y="1196975"/>
            <a:ext cx="7751763" cy="5661025"/>
          </a:xfrm>
          <a:prstGeom prst="foldedCorner">
            <a:avLst>
              <a:gd name="adj" fmla="val 19958"/>
            </a:avLst>
          </a:prstGeom>
          <a:gradFill rotWithShape="0">
            <a:gsLst>
              <a:gs pos="0">
                <a:srgbClr val="FFCC66">
                  <a:gamma/>
                  <a:tint val="0"/>
                  <a:invGamma/>
                </a:srgbClr>
              </a:gs>
              <a:gs pos="100000">
                <a:srgbClr val="FFCC66"/>
              </a:gs>
            </a:gsLst>
            <a:lin ang="0" scaled="1"/>
          </a:gradFill>
          <a:ln>
            <a:noFill/>
          </a:ln>
          <a:effectLst>
            <a:outerShdw dist="107763" dir="13500000" algn="ctr" rotWithShape="0">
              <a:schemeClr val="bg2"/>
            </a:outerShdw>
          </a:effectLst>
        </p:spPr>
        <p:txBody>
          <a:bodyPr wrap="none" anchor="ctr"/>
          <a:lstStyle/>
          <a:p>
            <a:pPr algn="r" rtl="1" eaLnBrk="1" hangingPunct="1">
              <a:defRPr/>
            </a:pPr>
            <a:endParaRPr lang="ar-JO" altLang="en-US" dirty="0">
              <a:solidFill>
                <a:srgbClr val="666633"/>
              </a:solidFill>
              <a:effectLst>
                <a:outerShdw blurRad="38100" dist="38100" dir="2700000" algn="tl">
                  <a:srgbClr val="000000"/>
                </a:outerShdw>
              </a:effectLst>
              <a:cs typeface="+mn-cs"/>
            </a:endParaRPr>
          </a:p>
          <a:p>
            <a:pPr algn="r" rtl="1" eaLnBrk="1" hangingPunct="1">
              <a:defRPr/>
            </a:pPr>
            <a:r>
              <a:rPr lang="ar-JO" altLang="en-US" sz="5400" dirty="0">
                <a:solidFill>
                  <a:srgbClr val="666633"/>
                </a:solidFill>
                <a:effectLst>
                  <a:outerShdw blurRad="38100" dist="38100" dir="2700000" algn="tl">
                    <a:srgbClr val="000000"/>
                  </a:outerShdw>
                </a:effectLst>
                <a:cs typeface="+mn-cs"/>
              </a:rPr>
              <a:t>وأخيرًا</a:t>
            </a:r>
            <a:r>
              <a:rPr lang="ar-IQ" altLang="en-US" sz="5400" dirty="0">
                <a:solidFill>
                  <a:srgbClr val="666633"/>
                </a:solidFill>
                <a:effectLst>
                  <a:outerShdw blurRad="38100" dist="38100" dir="2700000" algn="tl">
                    <a:srgbClr val="000000"/>
                  </a:outerShdw>
                </a:effectLst>
                <a:cs typeface="+mn-cs"/>
              </a:rPr>
              <a:t> ...</a:t>
            </a:r>
            <a:endParaRPr lang="ar-JO" altLang="en-US" sz="5400" dirty="0">
              <a:solidFill>
                <a:srgbClr val="666633"/>
              </a:solidFill>
              <a:effectLst>
                <a:outerShdw blurRad="38100" dist="38100" dir="2700000" algn="tl">
                  <a:srgbClr val="000000"/>
                </a:outerShdw>
              </a:effectLst>
              <a:cs typeface="+mn-cs"/>
            </a:endParaRPr>
          </a:p>
          <a:p>
            <a:pPr algn="r" rtl="1" eaLnBrk="1" hangingPunct="1">
              <a:defRPr/>
            </a:pPr>
            <a:endParaRPr lang="ar-JO" altLang="en-US" sz="4800" dirty="0">
              <a:solidFill>
                <a:srgbClr val="669900"/>
              </a:solidFill>
              <a:effectLst>
                <a:outerShdw blurRad="38100" dist="38100" dir="2700000" algn="tl">
                  <a:srgbClr val="000000"/>
                </a:outerShdw>
              </a:effectLst>
              <a:cs typeface="+mn-cs"/>
            </a:endParaRPr>
          </a:p>
          <a:p>
            <a:pPr algn="r" rtl="1" eaLnBrk="1" hangingPunct="1">
              <a:buClr>
                <a:srgbClr val="CC9900"/>
              </a:buClr>
              <a:buFont typeface="Wingdings" panose="05000000000000000000" pitchFamily="2" charset="2"/>
              <a:buChar char="Ø"/>
              <a:defRPr/>
            </a:pPr>
            <a:r>
              <a:rPr lang="ar-JO" altLang="en-US" sz="2800" dirty="0">
                <a:solidFill>
                  <a:srgbClr val="669900"/>
                </a:solidFill>
                <a:effectLst>
                  <a:outerShdw blurRad="38100" dist="38100" dir="2700000" algn="tl">
                    <a:srgbClr val="000000"/>
                  </a:outerShdw>
                </a:effectLst>
                <a:cs typeface="+mn-cs"/>
              </a:rPr>
              <a:t> المعرفة كالمحبة تنمو بالمشاركة.</a:t>
            </a:r>
          </a:p>
          <a:p>
            <a:pPr algn="r" rtl="1" eaLnBrk="1" hangingPunct="1">
              <a:buClr>
                <a:srgbClr val="CC9900"/>
              </a:buClr>
              <a:buFont typeface="Wingdings" panose="05000000000000000000" pitchFamily="2" charset="2"/>
              <a:buChar char="Ø"/>
              <a:defRPr/>
            </a:pPr>
            <a:endParaRPr lang="ar-JO" altLang="en-US" sz="2800" dirty="0">
              <a:solidFill>
                <a:srgbClr val="669900"/>
              </a:solidFill>
              <a:effectLst>
                <a:outerShdw blurRad="38100" dist="38100" dir="2700000" algn="tl">
                  <a:srgbClr val="000000"/>
                </a:outerShdw>
              </a:effectLst>
              <a:cs typeface="+mn-cs"/>
            </a:endParaRPr>
          </a:p>
          <a:p>
            <a:pPr algn="r" rtl="1" eaLnBrk="1" hangingPunct="1">
              <a:buClr>
                <a:srgbClr val="CC9900"/>
              </a:buClr>
              <a:buFont typeface="Wingdings" panose="05000000000000000000" pitchFamily="2" charset="2"/>
              <a:buChar char="Ø"/>
              <a:defRPr/>
            </a:pPr>
            <a:r>
              <a:rPr lang="ar-JO" altLang="en-US" sz="2800" dirty="0">
                <a:solidFill>
                  <a:srgbClr val="669900"/>
                </a:solidFill>
                <a:effectLst>
                  <a:outerShdw blurRad="38100" dist="38100" dir="2700000" algn="tl">
                    <a:srgbClr val="000000"/>
                  </a:outerShdw>
                </a:effectLst>
                <a:cs typeface="+mn-cs"/>
              </a:rPr>
              <a:t> أنت ما تعرفه</a:t>
            </a:r>
            <a:r>
              <a:rPr lang="ar-IQ" altLang="en-US" sz="2800" dirty="0">
                <a:solidFill>
                  <a:srgbClr val="669900"/>
                </a:solidFill>
                <a:effectLst>
                  <a:outerShdw blurRad="38100" dist="38100" dir="2700000" algn="tl">
                    <a:srgbClr val="000000"/>
                  </a:outerShdw>
                </a:effectLst>
                <a:cs typeface="+mn-cs"/>
              </a:rPr>
              <a:t> </a:t>
            </a:r>
            <a:r>
              <a:rPr lang="ar-JO" altLang="en-US" sz="2800" dirty="0">
                <a:solidFill>
                  <a:srgbClr val="669900"/>
                </a:solidFill>
                <a:effectLst>
                  <a:outerShdw blurRad="38100" dist="38100" dir="2700000" algn="tl">
                    <a:srgbClr val="000000"/>
                  </a:outerShdw>
                </a:effectLst>
                <a:cs typeface="+mn-cs"/>
              </a:rPr>
              <a:t>... ما تعرفه هو ما تتعلمه</a:t>
            </a:r>
            <a:r>
              <a:rPr lang="ar-IQ" altLang="en-US" sz="2800" dirty="0">
                <a:solidFill>
                  <a:srgbClr val="669900"/>
                </a:solidFill>
                <a:effectLst>
                  <a:outerShdw blurRad="38100" dist="38100" dir="2700000" algn="tl">
                    <a:srgbClr val="000000"/>
                  </a:outerShdw>
                </a:effectLst>
                <a:cs typeface="+mn-cs"/>
              </a:rPr>
              <a:t>؛</a:t>
            </a:r>
            <a:r>
              <a:rPr lang="ar-JO" altLang="en-US" sz="2800" dirty="0">
                <a:solidFill>
                  <a:srgbClr val="669900"/>
                </a:solidFill>
                <a:effectLst>
                  <a:outerShdw blurRad="38100" dist="38100" dir="2700000" algn="tl">
                    <a:srgbClr val="000000"/>
                  </a:outerShdw>
                </a:effectLst>
                <a:cs typeface="+mn-cs"/>
              </a:rPr>
              <a:t> لذا احرص على التعلم</a:t>
            </a:r>
          </a:p>
          <a:p>
            <a:pPr algn="r" rtl="1" eaLnBrk="1" hangingPunct="1">
              <a:buClr>
                <a:srgbClr val="CC9900"/>
              </a:buClr>
              <a:buFont typeface="Wingdings" panose="05000000000000000000" pitchFamily="2" charset="2"/>
              <a:buNone/>
              <a:defRPr/>
            </a:pPr>
            <a:r>
              <a:rPr lang="ar-JO" altLang="en-US" sz="2800" dirty="0">
                <a:solidFill>
                  <a:srgbClr val="669900"/>
                </a:solidFill>
                <a:effectLst>
                  <a:outerShdw blurRad="38100" dist="38100" dir="2700000" algn="tl">
                    <a:srgbClr val="000000"/>
                  </a:outerShdw>
                </a:effectLst>
                <a:cs typeface="+mn-cs"/>
              </a:rPr>
              <a:t>     </a:t>
            </a:r>
            <a:r>
              <a:rPr lang="ar-EG" altLang="en-US" sz="2800" dirty="0">
                <a:solidFill>
                  <a:srgbClr val="669900"/>
                </a:solidFill>
                <a:effectLst>
                  <a:outerShdw blurRad="38100" dist="38100" dir="2700000" algn="tl">
                    <a:srgbClr val="000000"/>
                  </a:outerShdw>
                </a:effectLst>
                <a:cs typeface="Times New Roman" panose="02020603050405020304" pitchFamily="18" charset="0"/>
              </a:rPr>
              <a:t>باستمرار.</a:t>
            </a:r>
          </a:p>
          <a:p>
            <a:pPr algn="r" rtl="1" eaLnBrk="1" hangingPunct="1">
              <a:buClr>
                <a:srgbClr val="CC9900"/>
              </a:buClr>
              <a:buFont typeface="Wingdings" panose="05000000000000000000" pitchFamily="2" charset="2"/>
              <a:buNone/>
              <a:defRPr/>
            </a:pPr>
            <a:r>
              <a:rPr lang="ar-EG" altLang="en-US" sz="2800" dirty="0">
                <a:solidFill>
                  <a:srgbClr val="669900"/>
                </a:solidFill>
                <a:effectLst>
                  <a:outerShdw blurRad="38100" dist="38100" dir="2700000" algn="tl">
                    <a:srgbClr val="000000"/>
                  </a:outerShdw>
                </a:effectLst>
                <a:cs typeface="Times New Roman" panose="02020603050405020304" pitchFamily="18" charset="0"/>
              </a:rPr>
              <a:t>  </a:t>
            </a:r>
          </a:p>
          <a:p>
            <a:pPr algn="r" rtl="1" eaLnBrk="1" hangingPunct="1">
              <a:buClr>
                <a:srgbClr val="CC9900"/>
              </a:buClr>
              <a:buFont typeface="Wingdings" panose="05000000000000000000" pitchFamily="2" charset="2"/>
              <a:buNone/>
              <a:defRPr/>
            </a:pPr>
            <a:r>
              <a:rPr lang="ar-EG" altLang="en-US" sz="2800" dirty="0">
                <a:solidFill>
                  <a:schemeClr val="accent2"/>
                </a:solidFill>
                <a:effectLst>
                  <a:outerShdw blurRad="38100" dist="38100" dir="2700000" algn="tl">
                    <a:srgbClr val="000000"/>
                  </a:outerShdw>
                </a:effectLst>
                <a:cs typeface="Times New Roman" panose="02020603050405020304" pitchFamily="18" charset="0"/>
              </a:rPr>
              <a:t>                                                      أ.د فؤاد محمد موسى</a:t>
            </a:r>
            <a:endParaRPr lang="en-US" altLang="en-US" sz="2800" dirty="0">
              <a:solidFill>
                <a:schemeClr val="accent2"/>
              </a:solidFill>
              <a:effectLst>
                <a:outerShdw blurRad="38100" dist="38100" dir="2700000" algn="tl">
                  <a:srgbClr val="000000"/>
                </a:outerShdw>
              </a:effectLst>
              <a:cs typeface="Times New Roman" panose="02020603050405020304" pitchFamily="18" charset="0"/>
            </a:endParaRPr>
          </a:p>
          <a:p>
            <a:pPr algn="r" rtl="1" eaLnBrk="1" hangingPunct="1">
              <a:defRPr/>
            </a:pPr>
            <a:endParaRPr lang="en-US" altLang="en-US" sz="2800" dirty="0">
              <a:solidFill>
                <a:schemeClr val="accent2"/>
              </a:solidFill>
              <a:effectLst>
                <a:outerShdw blurRad="38100" dist="38100" dir="2700000" algn="tl">
                  <a:srgbClr val="000000"/>
                </a:outerShdw>
              </a:effectLst>
              <a:cs typeface="+mn-cs"/>
            </a:endParaRPr>
          </a:p>
        </p:txBody>
      </p:sp>
      <p:pic>
        <p:nvPicPr>
          <p:cNvPr id="342038" name="Picture 22" descr="THA00042">
            <a:extLst>
              <a:ext uri="{FF2B5EF4-FFF2-40B4-BE49-F238E27FC236}">
                <a16:creationId xmlns:a16="http://schemas.microsoft.com/office/drawing/2014/main" id="{994C750D-C573-32C5-F306-40762A4F9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96975"/>
            <a:ext cx="2322513" cy="5661025"/>
          </a:xfrm>
          <a:prstGeom prst="rect">
            <a:avLst/>
          </a:prstGeom>
          <a:noFill/>
          <a:ln>
            <a:noFill/>
          </a:ln>
          <a:effectLst>
            <a:outerShdw dist="107763" dir="135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2040" name="Group 24">
            <a:extLst>
              <a:ext uri="{FF2B5EF4-FFF2-40B4-BE49-F238E27FC236}">
                <a16:creationId xmlns:a16="http://schemas.microsoft.com/office/drawing/2014/main" id="{C9416DB3-B5F9-C14A-EFF9-62638AEE5733}"/>
              </a:ext>
            </a:extLst>
          </p:cNvPr>
          <p:cNvGrpSpPr>
            <a:grpSpLocks/>
          </p:cNvGrpSpPr>
          <p:nvPr/>
        </p:nvGrpSpPr>
        <p:grpSpPr bwMode="auto">
          <a:xfrm>
            <a:off x="3271838" y="3403600"/>
            <a:ext cx="2057400" cy="482600"/>
            <a:chOff x="4320" y="2144"/>
            <a:chExt cx="1296" cy="304"/>
          </a:xfrm>
        </p:grpSpPr>
        <p:sp>
          <p:nvSpPr>
            <p:cNvPr id="100358" name="AutoShape 3">
              <a:extLst>
                <a:ext uri="{FF2B5EF4-FFF2-40B4-BE49-F238E27FC236}">
                  <a16:creationId xmlns:a16="http://schemas.microsoft.com/office/drawing/2014/main" id="{E743E97E-3FB4-3F5D-D551-BABE470C1A59}"/>
                </a:ext>
              </a:extLst>
            </p:cNvPr>
            <p:cNvSpPr>
              <a:spLocks noChangeArrowheads="1"/>
            </p:cNvSpPr>
            <p:nvPr/>
          </p:nvSpPr>
          <p:spPr bwMode="auto">
            <a:xfrm>
              <a:off x="4752"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00359" name="AutoShape 4">
              <a:extLst>
                <a:ext uri="{FF2B5EF4-FFF2-40B4-BE49-F238E27FC236}">
                  <a16:creationId xmlns:a16="http://schemas.microsoft.com/office/drawing/2014/main" id="{E88032CC-9E4F-4E59-5959-FBA3352193FC}"/>
                </a:ext>
              </a:extLst>
            </p:cNvPr>
            <p:cNvSpPr>
              <a:spLocks noChangeArrowheads="1"/>
            </p:cNvSpPr>
            <p:nvPr/>
          </p:nvSpPr>
          <p:spPr bwMode="auto">
            <a:xfrm>
              <a:off x="4320"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00360" name="AutoShape 11">
              <a:extLst>
                <a:ext uri="{FF2B5EF4-FFF2-40B4-BE49-F238E27FC236}">
                  <a16:creationId xmlns:a16="http://schemas.microsoft.com/office/drawing/2014/main" id="{06E86D5D-276A-E308-2F5F-64D80B963408}"/>
                </a:ext>
              </a:extLst>
            </p:cNvPr>
            <p:cNvSpPr>
              <a:spLocks noChangeArrowheads="1"/>
            </p:cNvSpPr>
            <p:nvPr/>
          </p:nvSpPr>
          <p:spPr bwMode="auto">
            <a:xfrm>
              <a:off x="5184"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00361" name="AutoShape 13">
              <a:extLst>
                <a:ext uri="{FF2B5EF4-FFF2-40B4-BE49-F238E27FC236}">
                  <a16:creationId xmlns:a16="http://schemas.microsoft.com/office/drawing/2014/main" id="{470681E1-CC7A-F71D-D9BE-F88386D66C5B}"/>
                </a:ext>
              </a:extLst>
            </p:cNvPr>
            <p:cNvSpPr>
              <a:spLocks noChangeArrowheads="1"/>
            </p:cNvSpPr>
            <p:nvPr/>
          </p:nvSpPr>
          <p:spPr bwMode="auto">
            <a:xfrm>
              <a:off x="4896"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00362" name="AutoShape 14">
              <a:extLst>
                <a:ext uri="{FF2B5EF4-FFF2-40B4-BE49-F238E27FC236}">
                  <a16:creationId xmlns:a16="http://schemas.microsoft.com/office/drawing/2014/main" id="{5640D7A2-5C11-824E-8B3C-186F890D62F6}"/>
                </a:ext>
              </a:extLst>
            </p:cNvPr>
            <p:cNvSpPr>
              <a:spLocks noChangeArrowheads="1"/>
            </p:cNvSpPr>
            <p:nvPr/>
          </p:nvSpPr>
          <p:spPr bwMode="auto">
            <a:xfrm>
              <a:off x="4464"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00363" name="AutoShape 21">
              <a:extLst>
                <a:ext uri="{FF2B5EF4-FFF2-40B4-BE49-F238E27FC236}">
                  <a16:creationId xmlns:a16="http://schemas.microsoft.com/office/drawing/2014/main" id="{1EDAB018-9C15-1002-718B-7AB3E4DB2109}"/>
                </a:ext>
              </a:extLst>
            </p:cNvPr>
            <p:cNvSpPr>
              <a:spLocks noChangeArrowheads="1"/>
            </p:cNvSpPr>
            <p:nvPr/>
          </p:nvSpPr>
          <p:spPr bwMode="auto">
            <a:xfrm>
              <a:off x="5328" y="2160"/>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grpSp>
      <p:pic>
        <p:nvPicPr>
          <p:cNvPr id="100357" name="Audio 1">
            <a:hlinkClick r:id="" action="ppaction://media"/>
            <a:extLst>
              <a:ext uri="{FF2B5EF4-FFF2-40B4-BE49-F238E27FC236}">
                <a16:creationId xmlns:a16="http://schemas.microsoft.com/office/drawing/2014/main" id="{99221813-D3E6-D783-513C-223A1455C1C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61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66916">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42038"/>
                                        </p:tgtEl>
                                        <p:attrNameLst>
                                          <p:attrName>style.visibility</p:attrName>
                                        </p:attrNameLst>
                                      </p:cBhvr>
                                      <p:to>
                                        <p:strVal val="visible"/>
                                      </p:to>
                                    </p:set>
                                    <p:animEffect transition="in" filter="wedge">
                                      <p:cBhvr>
                                        <p:cTn id="7" dur="2000"/>
                                        <p:tgtEl>
                                          <p:spTgt spid="3420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342040"/>
                                        </p:tgtEl>
                                        <p:attrNameLst>
                                          <p:attrName>style.visibility</p:attrName>
                                        </p:attrNameLst>
                                      </p:cBhvr>
                                      <p:to>
                                        <p:strVal val="visible"/>
                                      </p:to>
                                    </p:set>
                                    <p:anim calcmode="lin" valueType="num">
                                      <p:cBhvr>
                                        <p:cTn id="12" dur="500" fill="hold"/>
                                        <p:tgtEl>
                                          <p:spTgt spid="342040"/>
                                        </p:tgtEl>
                                        <p:attrNameLst>
                                          <p:attrName>ppt_w</p:attrName>
                                        </p:attrNameLst>
                                      </p:cBhvr>
                                      <p:tavLst>
                                        <p:tav tm="0">
                                          <p:val>
                                            <p:fltVal val="0"/>
                                          </p:val>
                                        </p:tav>
                                        <p:tav tm="100000">
                                          <p:val>
                                            <p:strVal val="#ppt_w"/>
                                          </p:val>
                                        </p:tav>
                                      </p:tavLst>
                                    </p:anim>
                                    <p:anim calcmode="lin" valueType="num">
                                      <p:cBhvr>
                                        <p:cTn id="13" dur="500" fill="hold"/>
                                        <p:tgtEl>
                                          <p:spTgt spid="342040"/>
                                        </p:tgtEl>
                                        <p:attrNameLst>
                                          <p:attrName>ppt_h</p:attrName>
                                        </p:attrNameLst>
                                      </p:cBhvr>
                                      <p:tavLst>
                                        <p:tav tm="0">
                                          <p:val>
                                            <p:fltVal val="0"/>
                                          </p:val>
                                        </p:tav>
                                        <p:tav tm="100000">
                                          <p:val>
                                            <p:strVal val="#ppt_h"/>
                                          </p:val>
                                        </p:tav>
                                      </p:tavLst>
                                    </p:anim>
                                    <p:anim calcmode="lin" valueType="num">
                                      <p:cBhvr>
                                        <p:cTn id="14" dur="500" fill="hold"/>
                                        <p:tgtEl>
                                          <p:spTgt spid="342040"/>
                                        </p:tgtEl>
                                        <p:attrNameLst>
                                          <p:attrName>style.rotation</p:attrName>
                                        </p:attrNameLst>
                                      </p:cBhvr>
                                      <p:tavLst>
                                        <p:tav tm="0">
                                          <p:val>
                                            <p:fltVal val="360"/>
                                          </p:val>
                                        </p:tav>
                                        <p:tav tm="100000">
                                          <p:val>
                                            <p:fltVal val="0"/>
                                          </p:val>
                                        </p:tav>
                                      </p:tavLst>
                                    </p:anim>
                                    <p:animEffect transition="in" filter="fade">
                                      <p:cBhvr>
                                        <p:cTn id="15" dur="500"/>
                                        <p:tgtEl>
                                          <p:spTgt spid="34204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342018"/>
                                        </p:tgtEl>
                                        <p:attrNameLst>
                                          <p:attrName>style.visibility</p:attrName>
                                        </p:attrNameLst>
                                      </p:cBhvr>
                                      <p:to>
                                        <p:strVal val="visible"/>
                                      </p:to>
                                    </p:set>
                                    <p:animEffect transition="in" filter="circle(in)">
                                      <p:cBhvr>
                                        <p:cTn id="20" dur="2000"/>
                                        <p:tgtEl>
                                          <p:spTgt spid="342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4">
            <a:extLst>
              <a:ext uri="{FF2B5EF4-FFF2-40B4-BE49-F238E27FC236}">
                <a16:creationId xmlns:a16="http://schemas.microsoft.com/office/drawing/2014/main" id="{CB89940E-E4D7-14E4-437D-A6B02ED8CAC3}"/>
              </a:ext>
            </a:extLst>
          </p:cNvPr>
          <p:cNvSpPr txBox="1">
            <a:spLocks noChangeArrowheads="1"/>
          </p:cNvSpPr>
          <p:nvPr/>
        </p:nvSpPr>
        <p:spPr bwMode="auto">
          <a:xfrm>
            <a:off x="3054350" y="2232025"/>
            <a:ext cx="5184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eaLnBrk="1" hangingPunct="1">
              <a:spcBef>
                <a:spcPct val="50000"/>
              </a:spcBef>
            </a:pPr>
            <a:endParaRPr lang="en-US" altLang="en-US" sz="2000">
              <a:cs typeface="Times New Roman" panose="02020603050405020304" pitchFamily="18" charset="0"/>
            </a:endParaRPr>
          </a:p>
        </p:txBody>
      </p:sp>
      <p:sp>
        <p:nvSpPr>
          <p:cNvPr id="280581" name="Text Box 5" descr="Purple mesh">
            <a:extLst>
              <a:ext uri="{FF2B5EF4-FFF2-40B4-BE49-F238E27FC236}">
                <a16:creationId xmlns:a16="http://schemas.microsoft.com/office/drawing/2014/main" id="{78DA2934-E6E3-B5B6-C9F4-ED06C51CE5EA}"/>
              </a:ext>
            </a:extLst>
          </p:cNvPr>
          <p:cNvSpPr txBox="1">
            <a:spLocks noChangeArrowheads="1"/>
          </p:cNvSpPr>
          <p:nvPr/>
        </p:nvSpPr>
        <p:spPr bwMode="auto">
          <a:xfrm>
            <a:off x="606425" y="115888"/>
            <a:ext cx="9361488" cy="5354637"/>
          </a:xfrm>
          <a:prstGeom prst="rect">
            <a:avLst/>
          </a:prstGeom>
          <a:blipFill dpi="0" rotWithShape="1">
            <a:blip r:embed="rId4"/>
            <a:srcRect/>
            <a:tile tx="0" ty="0" sx="100000" sy="100000" flip="none" algn="tl"/>
          </a:blipFill>
          <a:ln w="9525">
            <a:miter lim="800000"/>
            <a:headEnd/>
            <a:tailEnd/>
          </a:ln>
          <a:effectLst/>
          <a:scene3d>
            <a:camera prst="legacyPerspectiveBottom"/>
            <a:lightRig rig="legacyFlat3" dir="t"/>
          </a:scene3d>
          <a:sp3d extrusionH="121893000" prstMaterial="legacyMatte">
            <a:bevelT w="13500" h="13500" prst="angle"/>
            <a:bevelB w="13500" h="13500" prst="angle"/>
            <a:extrusionClr>
              <a:srgbClr val="9900CC"/>
            </a:extrusionClr>
            <a:contourClr>
              <a:srgbClr val="FFFFFF"/>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flatTx/>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eaLnBrk="1" hangingPunct="1">
              <a:spcBef>
                <a:spcPct val="50000"/>
              </a:spcBef>
            </a:pPr>
            <a:r>
              <a:rPr lang="ar-EG" altLang="en-US" sz="5400">
                <a:solidFill>
                  <a:srgbClr val="FFFF66"/>
                </a:solidFill>
                <a:cs typeface="Times New Roman" panose="02020603050405020304" pitchFamily="18" charset="0"/>
              </a:rPr>
              <a:t>أسس المنهج الدراسي من المنظور الإسلامي</a:t>
            </a:r>
          </a:p>
          <a:p>
            <a:pPr algn="ctr" rtl="1" eaLnBrk="1" hangingPunct="1">
              <a:spcBef>
                <a:spcPct val="50000"/>
              </a:spcBef>
            </a:pPr>
            <a:r>
              <a:rPr lang="ar-EG" altLang="en-US" sz="5400">
                <a:solidFill>
                  <a:srgbClr val="FFFF66"/>
                </a:solidFill>
                <a:cs typeface="Times New Roman" panose="02020603050405020304" pitchFamily="18" charset="0"/>
              </a:rPr>
              <a:t>جوانب تعلم الإنسان</a:t>
            </a:r>
          </a:p>
          <a:p>
            <a:pPr algn="ctr" rtl="1" eaLnBrk="1" hangingPunct="1">
              <a:spcBef>
                <a:spcPct val="50000"/>
              </a:spcBef>
            </a:pPr>
            <a:endParaRPr lang="ar-EG" altLang="en-US" sz="5400">
              <a:solidFill>
                <a:srgbClr val="FFFF66"/>
              </a:solidFill>
              <a:cs typeface="Times New Roman" panose="02020603050405020304" pitchFamily="18" charset="0"/>
            </a:endParaRPr>
          </a:p>
          <a:p>
            <a:pPr algn="ctr" rtl="1" eaLnBrk="1" hangingPunct="1">
              <a:spcBef>
                <a:spcPct val="50000"/>
              </a:spcBef>
            </a:pPr>
            <a:endParaRPr lang="ar-SA" altLang="en-US" sz="4800">
              <a:solidFill>
                <a:srgbClr val="FFFF66"/>
              </a:solidFill>
            </a:endParaRPr>
          </a:p>
        </p:txBody>
      </p:sp>
      <p:sp>
        <p:nvSpPr>
          <p:cNvPr id="280583" name="Text Box 7" descr="Walnut">
            <a:extLst>
              <a:ext uri="{FF2B5EF4-FFF2-40B4-BE49-F238E27FC236}">
                <a16:creationId xmlns:a16="http://schemas.microsoft.com/office/drawing/2014/main" id="{9241B599-83C5-6AA6-814B-3828EC39CB24}"/>
              </a:ext>
            </a:extLst>
          </p:cNvPr>
          <p:cNvSpPr txBox="1">
            <a:spLocks noChangeArrowheads="1"/>
          </p:cNvSpPr>
          <p:nvPr/>
        </p:nvSpPr>
        <p:spPr bwMode="auto">
          <a:xfrm>
            <a:off x="247650" y="3213100"/>
            <a:ext cx="9791700" cy="2370138"/>
          </a:xfrm>
          <a:prstGeom prst="rect">
            <a:avLst/>
          </a:prstGeom>
          <a:blipFill dpi="0" rotWithShape="1">
            <a:blip r:embed="rId5"/>
            <a:srcRect/>
            <a:tile tx="0" ty="0" sx="100000" sy="100000" flip="none" algn="tl"/>
          </a:blipFill>
          <a:ln w="12700" cap="sq">
            <a:solidFill>
              <a:srgbClr val="99FF66"/>
            </a:solidFill>
            <a:miter lim="800000"/>
            <a:headEnd type="none" w="sm" len="sm"/>
            <a:tailEnd type="none" w="sm" len="sm"/>
          </a:ln>
          <a:effectLst/>
        </p:spPr>
        <p:txBody>
          <a:bodyPr>
            <a:spAutoFit/>
          </a:bodyPr>
          <a:lstStyle/>
          <a:p>
            <a:pPr algn="ctr" rtl="1" eaLnBrk="1" hangingPunct="1">
              <a:defRPr/>
            </a:pPr>
            <a:r>
              <a:rPr lang="ar-SA" altLang="en-US" sz="4000" dirty="0">
                <a:solidFill>
                  <a:srgbClr val="FFFF66"/>
                </a:solidFill>
                <a:effectLst>
                  <a:outerShdw blurRad="38100" dist="38100" dir="2700000" algn="tl">
                    <a:srgbClr val="000000"/>
                  </a:outerShdw>
                </a:effectLst>
                <a:cs typeface="Tholoth" pitchFamily="2" charset="-78"/>
              </a:rPr>
              <a:t>إعداد</a:t>
            </a:r>
          </a:p>
          <a:p>
            <a:pPr algn="ctr" rtl="1" eaLnBrk="1" hangingPunct="1">
              <a:defRPr/>
            </a:pPr>
            <a:r>
              <a:rPr lang="ar-EG" altLang="en-US" sz="4000" dirty="0">
                <a:solidFill>
                  <a:srgbClr val="FFFF66"/>
                </a:solidFill>
                <a:effectLst>
                  <a:outerShdw blurRad="38100" dist="38100" dir="2700000" algn="tl">
                    <a:srgbClr val="000000"/>
                  </a:outerShdw>
                </a:effectLst>
                <a:cs typeface="Times New Roman" panose="02020603050405020304" pitchFamily="18" charset="0"/>
              </a:rPr>
              <a:t>الأستاذ الدكتور/ فؤاد موسى عبد العال</a:t>
            </a:r>
          </a:p>
          <a:p>
            <a:pPr algn="ctr" rtl="1" eaLnBrk="1" hangingPunct="1">
              <a:defRPr/>
            </a:pPr>
            <a:r>
              <a:rPr lang="ar-EG" altLang="en-US" sz="3600" dirty="0">
                <a:solidFill>
                  <a:srgbClr val="99FF66"/>
                </a:solidFill>
                <a:effectLst>
                  <a:outerShdw blurRad="38100" dist="38100" dir="2700000" algn="tl">
                    <a:srgbClr val="000000"/>
                  </a:outerShdw>
                </a:effectLst>
                <a:cs typeface="Traditional Arabic" panose="02020603050405020304" pitchFamily="18" charset="-78"/>
              </a:rPr>
              <a:t>أستاذ المناهج وطرق التدريس ورئيس قسم المناهج وطرق التدريس</a:t>
            </a:r>
          </a:p>
          <a:p>
            <a:pPr algn="ctr" rtl="1" eaLnBrk="1" hangingPunct="1">
              <a:defRPr/>
            </a:pPr>
            <a:r>
              <a:rPr lang="ar-EG" altLang="en-US" dirty="0">
                <a:solidFill>
                  <a:schemeClr val="bg1"/>
                </a:solidFill>
                <a:effectLst>
                  <a:outerShdw blurRad="38100" dist="38100" dir="2700000" algn="tl">
                    <a:srgbClr val="000000"/>
                  </a:outerShdw>
                </a:effectLst>
                <a:cs typeface="Times New Roman" panose="02020603050405020304" pitchFamily="18" charset="0"/>
              </a:rPr>
              <a:t>كلية التربية – جامعة المنصورة</a:t>
            </a:r>
            <a:endParaRPr lang="en-US" altLang="en-US" dirty="0">
              <a:solidFill>
                <a:schemeClr val="bg1"/>
              </a:solidFill>
              <a:effectLst>
                <a:outerShdw blurRad="38100" dist="38100" dir="2700000" algn="tl">
                  <a:srgbClr val="000000"/>
                </a:outerShdw>
              </a:effectLst>
              <a:cs typeface="Times New Roman" panose="02020603050405020304" pitchFamily="18" charset="0"/>
            </a:endParaRPr>
          </a:p>
        </p:txBody>
      </p:sp>
      <p:pic>
        <p:nvPicPr>
          <p:cNvPr id="102405" name="Audio 1">
            <a:hlinkClick r:id="" action="ppaction://media"/>
            <a:extLst>
              <a:ext uri="{FF2B5EF4-FFF2-40B4-BE49-F238E27FC236}">
                <a16:creationId xmlns:a16="http://schemas.microsoft.com/office/drawing/2014/main" id="{04C0D760-8340-D2F5-8E3C-5A55B25DBF5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61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42008">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0581"/>
                                        </p:tgtEl>
                                        <p:attrNameLst>
                                          <p:attrName>style.visibility</p:attrName>
                                        </p:attrNameLst>
                                      </p:cBhvr>
                                      <p:to>
                                        <p:strVal val="visible"/>
                                      </p:to>
                                    </p:set>
                                    <p:anim calcmode="lin" valueType="num">
                                      <p:cBhvr additive="base">
                                        <p:cTn id="7" dur="500" fill="hold"/>
                                        <p:tgtEl>
                                          <p:spTgt spid="280581"/>
                                        </p:tgtEl>
                                        <p:attrNameLst>
                                          <p:attrName>ppt_x</p:attrName>
                                        </p:attrNameLst>
                                      </p:cBhvr>
                                      <p:tavLst>
                                        <p:tav tm="0">
                                          <p:val>
                                            <p:strVal val="#ppt_x"/>
                                          </p:val>
                                        </p:tav>
                                        <p:tav tm="100000">
                                          <p:val>
                                            <p:strVal val="#ppt_x"/>
                                          </p:val>
                                        </p:tav>
                                      </p:tavLst>
                                    </p:anim>
                                    <p:anim calcmode="lin" valueType="num">
                                      <p:cBhvr additive="base">
                                        <p:cTn id="8" dur="500" fill="hold"/>
                                        <p:tgtEl>
                                          <p:spTgt spid="2805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80583"/>
                                        </p:tgtEl>
                                        <p:attrNameLst>
                                          <p:attrName>style.visibility</p:attrName>
                                        </p:attrNameLst>
                                      </p:cBhvr>
                                      <p:to>
                                        <p:strVal val="visible"/>
                                      </p:to>
                                    </p:set>
                                    <p:animEffect transition="in" filter="blinds(horizontal)">
                                      <p:cBhvr>
                                        <p:cTn id="13" dur="500"/>
                                        <p:tgtEl>
                                          <p:spTgt spid="280583"/>
                                        </p:tgtEl>
                                      </p:cBhvr>
                                    </p:animEffect>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1" grpId="0" animBg="1"/>
      <p:bldP spid="28058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a:extLst>
              <a:ext uri="{FF2B5EF4-FFF2-40B4-BE49-F238E27FC236}">
                <a16:creationId xmlns:a16="http://schemas.microsoft.com/office/drawing/2014/main" id="{84DA6927-4ABB-DFB5-0EFA-557361F7D3D1}"/>
              </a:ext>
            </a:extLst>
          </p:cNvPr>
          <p:cNvSpPr>
            <a:spLocks noGrp="1" noChangeArrowheads="1"/>
          </p:cNvSpPr>
          <p:nvPr>
            <p:ph type="body" idx="1"/>
          </p:nvPr>
        </p:nvSpPr>
        <p:spPr bwMode="auto">
          <a:xfrm>
            <a:off x="514350" y="1052513"/>
            <a:ext cx="9258300" cy="4897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lnSpc>
                <a:spcPct val="90000"/>
              </a:lnSpc>
              <a:buFontTx/>
              <a:buNone/>
            </a:pPr>
            <a:endParaRPr lang="ar-EG" altLang="en-US" b="1"/>
          </a:p>
          <a:p>
            <a:pPr algn="ctr" eaLnBrk="1" hangingPunct="1">
              <a:spcBef>
                <a:spcPct val="50000"/>
              </a:spcBef>
            </a:pPr>
            <a:r>
              <a:rPr lang="ar-SA" altLang="en-US" sz="8000" b="1"/>
              <a:t> </a:t>
            </a:r>
            <a:r>
              <a:rPr lang="ar-EG" altLang="en-US" sz="8000">
                <a:solidFill>
                  <a:srgbClr val="FFFF66"/>
                </a:solidFill>
                <a:cs typeface="Times New Roman" panose="02020603050405020304" pitchFamily="18" charset="0"/>
              </a:rPr>
              <a:t>جوانب تعلم الإنسان</a:t>
            </a:r>
          </a:p>
          <a:p>
            <a:pPr eaLnBrk="1" hangingPunct="1">
              <a:lnSpc>
                <a:spcPct val="90000"/>
              </a:lnSpc>
            </a:pPr>
            <a:endParaRPr lang="en-US" altLang="en-US" sz="4000"/>
          </a:p>
        </p:txBody>
      </p:sp>
    </p:spTree>
  </p:cSld>
  <p:clrMapOvr>
    <a:masterClrMapping/>
  </p:clrMapOvr>
  <p:transition>
    <p:randomBar dir="ver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3DF00776-0432-BFB3-26F7-16A1DD72BAB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ar-EG"/>
          </a:p>
        </p:txBody>
      </p:sp>
      <p:pic>
        <p:nvPicPr>
          <p:cNvPr id="104451" name="Content Placeholder 3">
            <a:extLst>
              <a:ext uri="{FF2B5EF4-FFF2-40B4-BE49-F238E27FC236}">
                <a16:creationId xmlns:a16="http://schemas.microsoft.com/office/drawing/2014/main" id="{51674629-4E8C-CF80-5EAD-FF55C71BD4C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8913"/>
            <a:ext cx="9607550" cy="648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2747FC-1F18-07C8-3D7E-FF0B81CA0D5A}"/>
              </a:ext>
            </a:extLst>
          </p:cNvPr>
          <p:cNvSpPr/>
          <p:nvPr/>
        </p:nvSpPr>
        <p:spPr>
          <a:xfrm>
            <a:off x="174625" y="476250"/>
            <a:ext cx="9721850" cy="5508625"/>
          </a:xfrm>
          <a:prstGeom prst="rect">
            <a:avLst/>
          </a:prstGeom>
        </p:spPr>
        <p:txBody>
          <a:bodyPr>
            <a:spAutoFit/>
          </a:bodyPr>
          <a:lstStyle/>
          <a:p>
            <a:pPr algn="r">
              <a:defRPr/>
            </a:pPr>
            <a:r>
              <a:rPr lang="ar-EG" dirty="0">
                <a:cs typeface="Arial" charset="0"/>
              </a:rPr>
              <a:t>مس</a:t>
            </a:r>
            <a:r>
              <a:rPr lang="ar-IQ" dirty="0">
                <a:cs typeface="Arial" charset="0"/>
              </a:rPr>
              <a:t>ؤ</a:t>
            </a:r>
            <a:r>
              <a:rPr lang="ar-EG" dirty="0">
                <a:cs typeface="Arial" charset="0"/>
              </a:rPr>
              <a:t>ولية المربين تجاه من لهم في </a:t>
            </a:r>
            <a:r>
              <a:rPr lang="ar-IQ" dirty="0">
                <a:cs typeface="Arial" charset="0"/>
              </a:rPr>
              <a:t>أ</a:t>
            </a:r>
            <a:r>
              <a:rPr lang="ar-EG" dirty="0">
                <a:cs typeface="Arial" charset="0"/>
              </a:rPr>
              <a:t>عناقهم حق التعليم والتوجيه والتربية هي في الحقيقة مس</a:t>
            </a:r>
            <a:r>
              <a:rPr lang="ar-IQ" dirty="0">
                <a:cs typeface="Arial" charset="0"/>
              </a:rPr>
              <a:t>ؤ</a:t>
            </a:r>
            <a:r>
              <a:rPr lang="ar-EG" dirty="0">
                <a:cs typeface="Arial" charset="0"/>
              </a:rPr>
              <a:t>ولية كبير</a:t>
            </a:r>
            <a:r>
              <a:rPr lang="ar-IQ" dirty="0">
                <a:cs typeface="Arial" charset="0"/>
              </a:rPr>
              <a:t>ة</a:t>
            </a:r>
            <a:r>
              <a:rPr lang="ar-EG" dirty="0">
                <a:cs typeface="Arial" charset="0"/>
              </a:rPr>
              <a:t> وشاقة وهامة</a:t>
            </a:r>
            <a:r>
              <a:rPr lang="ar-IQ" dirty="0">
                <a:cs typeface="Arial" charset="0"/>
              </a:rPr>
              <a:t>.</a:t>
            </a:r>
            <a:br>
              <a:rPr lang="ar-EG" dirty="0">
                <a:cs typeface="Arial" charset="0"/>
              </a:rPr>
            </a:br>
            <a:r>
              <a:rPr lang="ar-EG" dirty="0">
                <a:cs typeface="Arial" charset="0"/>
              </a:rPr>
              <a:t>وهذه </a:t>
            </a:r>
            <a:r>
              <a:rPr lang="ar-EG" dirty="0" err="1">
                <a:cs typeface="Arial" charset="0"/>
              </a:rPr>
              <a:t>المسؤ</a:t>
            </a:r>
            <a:r>
              <a:rPr lang="ar-IQ" dirty="0">
                <a:cs typeface="Arial" charset="0"/>
              </a:rPr>
              <a:t>و</a:t>
            </a:r>
            <a:r>
              <a:rPr lang="ar-EG" dirty="0">
                <a:cs typeface="Arial" charset="0"/>
              </a:rPr>
              <a:t>لية تشمل كل خصائص الفرد ومقوم</a:t>
            </a:r>
            <a:r>
              <a:rPr lang="ar-IQ" dirty="0">
                <a:cs typeface="Arial" charset="0"/>
              </a:rPr>
              <a:t>ا</a:t>
            </a:r>
            <a:r>
              <a:rPr lang="ar-EG" dirty="0">
                <a:cs typeface="Arial" charset="0"/>
              </a:rPr>
              <a:t>ته، وهذا ينعكس بدوره على تكوين ال</a:t>
            </a:r>
            <a:r>
              <a:rPr lang="ar-IQ" dirty="0">
                <a:cs typeface="Arial" charset="0"/>
              </a:rPr>
              <a:t>أ</a:t>
            </a:r>
            <a:r>
              <a:rPr lang="ar-EG" dirty="0">
                <a:cs typeface="Arial" charset="0"/>
              </a:rPr>
              <a:t>سر</a:t>
            </a:r>
            <a:r>
              <a:rPr lang="ar-IQ" dirty="0">
                <a:cs typeface="Arial" charset="0"/>
              </a:rPr>
              <a:t>ة</a:t>
            </a:r>
            <a:r>
              <a:rPr lang="ar-EG" dirty="0">
                <a:cs typeface="Arial" charset="0"/>
              </a:rPr>
              <a:t> الصالحة بكل خصائصها ومقوم</a:t>
            </a:r>
            <a:r>
              <a:rPr lang="ar-IQ" dirty="0">
                <a:cs typeface="Arial" charset="0"/>
              </a:rPr>
              <a:t>ا</a:t>
            </a:r>
            <a:r>
              <a:rPr lang="ar-EG" dirty="0" err="1">
                <a:cs typeface="Arial" charset="0"/>
              </a:rPr>
              <a:t>تها</a:t>
            </a:r>
            <a:r>
              <a:rPr lang="ar-EG" dirty="0">
                <a:cs typeface="Arial" charset="0"/>
              </a:rPr>
              <a:t>.</a:t>
            </a:r>
            <a:br>
              <a:rPr lang="ar-EG" dirty="0">
                <a:cs typeface="Arial" charset="0"/>
              </a:rPr>
            </a:br>
            <a:r>
              <a:rPr lang="ar-EG" dirty="0">
                <a:cs typeface="Arial" charset="0"/>
              </a:rPr>
              <a:t>وتتضح لنا كمربين هذ</a:t>
            </a:r>
            <a:r>
              <a:rPr lang="ar-IQ" dirty="0">
                <a:cs typeface="Arial" charset="0"/>
              </a:rPr>
              <a:t>ه</a:t>
            </a:r>
            <a:r>
              <a:rPr lang="ar-EG" dirty="0">
                <a:cs typeface="Arial" charset="0"/>
              </a:rPr>
              <a:t> </a:t>
            </a:r>
            <a:r>
              <a:rPr lang="ar-EG" dirty="0" err="1">
                <a:cs typeface="Arial" charset="0"/>
              </a:rPr>
              <a:t>المسؤ</a:t>
            </a:r>
            <a:r>
              <a:rPr lang="ar-IQ" dirty="0">
                <a:cs typeface="Arial" charset="0"/>
              </a:rPr>
              <a:t>و</a:t>
            </a:r>
            <a:r>
              <a:rPr lang="ar-EG" dirty="0">
                <a:cs typeface="Arial" charset="0"/>
              </a:rPr>
              <a:t>لية وسنحاسب عليها </a:t>
            </a:r>
            <a:r>
              <a:rPr lang="ar-IQ" dirty="0">
                <a:cs typeface="Arial" charset="0"/>
              </a:rPr>
              <a:t>أ</a:t>
            </a:r>
            <a:r>
              <a:rPr lang="ar-EG" dirty="0">
                <a:cs typeface="Arial" charset="0"/>
              </a:rPr>
              <a:t>مام الله عز وجل </a:t>
            </a:r>
            <a:r>
              <a:rPr lang="ar-EG" dirty="0">
                <a:solidFill>
                  <a:schemeClr val="accent6">
                    <a:lumMod val="50000"/>
                  </a:schemeClr>
                </a:solidFill>
                <a:cs typeface="Arial" charset="0"/>
              </a:rPr>
              <a:t>من قول </a:t>
            </a:r>
            <a:r>
              <a:rPr lang="ar-IQ" dirty="0">
                <a:solidFill>
                  <a:schemeClr val="accent6">
                    <a:lumMod val="50000"/>
                  </a:schemeClr>
                </a:solidFill>
                <a:cs typeface="Arial" charset="0"/>
              </a:rPr>
              <a:t>الرسول صلى الله عليه وسلم:</a:t>
            </a:r>
            <a:r>
              <a:rPr lang="ar-EG" dirty="0">
                <a:solidFill>
                  <a:schemeClr val="accent6">
                    <a:lumMod val="50000"/>
                  </a:schemeClr>
                </a:solidFill>
                <a:cs typeface="Arial" charset="0"/>
              </a:rPr>
              <a:t> </a:t>
            </a:r>
            <a:r>
              <a:rPr lang="ar-IQ" dirty="0">
                <a:solidFill>
                  <a:schemeClr val="accent6">
                    <a:lumMod val="50000"/>
                  </a:schemeClr>
                </a:solidFill>
                <a:cs typeface="Arial" charset="0"/>
              </a:rPr>
              <a:t>((</a:t>
            </a:r>
            <a:r>
              <a:rPr lang="ar-EG" dirty="0">
                <a:solidFill>
                  <a:schemeClr val="accent6">
                    <a:lumMod val="50000"/>
                  </a:schemeClr>
                </a:solidFill>
                <a:cs typeface="Arial" charset="0"/>
              </a:rPr>
              <a:t>كلكم راع</a:t>
            </a:r>
            <a:r>
              <a:rPr lang="ar-IQ" dirty="0">
                <a:solidFill>
                  <a:schemeClr val="accent6">
                    <a:lumMod val="50000"/>
                  </a:schemeClr>
                </a:solidFill>
                <a:cs typeface="Arial" charset="0"/>
              </a:rPr>
              <a:t>ٍ</a:t>
            </a:r>
            <a:r>
              <a:rPr lang="ar-EG" dirty="0">
                <a:solidFill>
                  <a:schemeClr val="accent6">
                    <a:lumMod val="50000"/>
                  </a:schemeClr>
                </a:solidFill>
                <a:cs typeface="Arial" charset="0"/>
              </a:rPr>
              <a:t> وكلكم مس</a:t>
            </a:r>
            <a:r>
              <a:rPr lang="ar-IQ" dirty="0">
                <a:solidFill>
                  <a:schemeClr val="accent6">
                    <a:lumMod val="50000"/>
                  </a:schemeClr>
                </a:solidFill>
                <a:cs typeface="Arial" charset="0"/>
              </a:rPr>
              <a:t>ؤ</a:t>
            </a:r>
            <a:r>
              <a:rPr lang="ar-EG" dirty="0">
                <a:solidFill>
                  <a:schemeClr val="accent6">
                    <a:lumMod val="50000"/>
                  </a:schemeClr>
                </a:solidFill>
                <a:cs typeface="Arial" charset="0"/>
              </a:rPr>
              <a:t>ول عن رعيته</a:t>
            </a:r>
            <a:r>
              <a:rPr lang="ar-IQ" dirty="0">
                <a:solidFill>
                  <a:schemeClr val="accent6">
                    <a:lumMod val="50000"/>
                  </a:schemeClr>
                </a:solidFill>
                <a:cs typeface="Arial" charset="0"/>
              </a:rPr>
              <a:t>))؛</a:t>
            </a:r>
            <a:r>
              <a:rPr lang="ar-EG" dirty="0">
                <a:solidFill>
                  <a:schemeClr val="accent6">
                    <a:lumMod val="50000"/>
                  </a:schemeClr>
                </a:solidFill>
                <a:cs typeface="Arial" charset="0"/>
              </a:rPr>
              <a:t> </a:t>
            </a:r>
            <a:r>
              <a:rPr lang="ar-IQ" dirty="0">
                <a:solidFill>
                  <a:schemeClr val="accent6">
                    <a:lumMod val="50000"/>
                  </a:schemeClr>
                </a:solidFill>
                <a:cs typeface="Arial" charset="0"/>
              </a:rPr>
              <a:t>[</a:t>
            </a:r>
            <a:r>
              <a:rPr lang="ar-EG" dirty="0">
                <a:solidFill>
                  <a:schemeClr val="accent6">
                    <a:lumMod val="50000"/>
                  </a:schemeClr>
                </a:solidFill>
                <a:cs typeface="Arial" charset="0"/>
              </a:rPr>
              <a:t>مسلم</a:t>
            </a:r>
            <a:r>
              <a:rPr lang="ar-IQ" dirty="0">
                <a:solidFill>
                  <a:schemeClr val="accent6">
                    <a:lumMod val="50000"/>
                  </a:schemeClr>
                </a:solidFill>
                <a:cs typeface="Arial" charset="0"/>
              </a:rPr>
              <a:t>]،</a:t>
            </a:r>
            <a:r>
              <a:rPr lang="ar-EG" dirty="0">
                <a:solidFill>
                  <a:schemeClr val="accent6">
                    <a:lumMod val="50000"/>
                  </a:schemeClr>
                </a:solidFill>
                <a:cs typeface="Arial" charset="0"/>
              </a:rPr>
              <a:t> وقوله</a:t>
            </a:r>
            <a:r>
              <a:rPr lang="ar-IQ" dirty="0">
                <a:solidFill>
                  <a:schemeClr val="accent6">
                    <a:lumMod val="50000"/>
                  </a:schemeClr>
                </a:solidFill>
                <a:cs typeface="Arial" charset="0"/>
              </a:rPr>
              <a:t>:</a:t>
            </a:r>
            <a:r>
              <a:rPr lang="ar-EG" dirty="0">
                <a:solidFill>
                  <a:schemeClr val="accent6">
                    <a:lumMod val="50000"/>
                  </a:schemeClr>
                </a:solidFill>
                <a:cs typeface="Arial" charset="0"/>
              </a:rPr>
              <a:t> </a:t>
            </a:r>
            <a:r>
              <a:rPr lang="ar-IQ" dirty="0">
                <a:solidFill>
                  <a:schemeClr val="accent6">
                    <a:lumMod val="50000"/>
                  </a:schemeClr>
                </a:solidFill>
                <a:cs typeface="Arial" charset="0"/>
              </a:rPr>
              <a:t>((</a:t>
            </a:r>
            <a:r>
              <a:rPr lang="ar-EG" dirty="0">
                <a:solidFill>
                  <a:schemeClr val="accent6">
                    <a:lumMod val="50000"/>
                  </a:schemeClr>
                </a:solidFill>
                <a:cs typeface="Arial" charset="0"/>
              </a:rPr>
              <a:t>علموا </a:t>
            </a:r>
            <a:r>
              <a:rPr lang="ar-IQ" dirty="0">
                <a:solidFill>
                  <a:schemeClr val="accent6">
                    <a:lumMod val="50000"/>
                  </a:schemeClr>
                </a:solidFill>
                <a:cs typeface="Arial" charset="0"/>
              </a:rPr>
              <a:t>أ</a:t>
            </a:r>
            <a:r>
              <a:rPr lang="ar-EG" dirty="0">
                <a:solidFill>
                  <a:schemeClr val="accent6">
                    <a:lumMod val="50000"/>
                  </a:schemeClr>
                </a:solidFill>
                <a:cs typeface="Arial" charset="0"/>
              </a:rPr>
              <a:t>ولادكم و</a:t>
            </a:r>
            <a:r>
              <a:rPr lang="ar-IQ" dirty="0">
                <a:solidFill>
                  <a:schemeClr val="accent6">
                    <a:lumMod val="50000"/>
                  </a:schemeClr>
                </a:solidFill>
                <a:cs typeface="Arial" charset="0"/>
              </a:rPr>
              <a:t>أ</a:t>
            </a:r>
            <a:r>
              <a:rPr lang="ar-EG" dirty="0" err="1">
                <a:solidFill>
                  <a:schemeClr val="accent6">
                    <a:lumMod val="50000"/>
                  </a:schemeClr>
                </a:solidFill>
                <a:cs typeface="Arial" charset="0"/>
              </a:rPr>
              <a:t>هليكم</a:t>
            </a:r>
            <a:r>
              <a:rPr lang="ar-EG" dirty="0">
                <a:solidFill>
                  <a:schemeClr val="accent6">
                    <a:lumMod val="50000"/>
                  </a:schemeClr>
                </a:solidFill>
                <a:cs typeface="Arial" charset="0"/>
              </a:rPr>
              <a:t> الخير و</a:t>
            </a:r>
            <a:r>
              <a:rPr lang="ar-IQ" dirty="0">
                <a:solidFill>
                  <a:schemeClr val="accent6">
                    <a:lumMod val="50000"/>
                  </a:schemeClr>
                </a:solidFill>
                <a:cs typeface="Arial" charset="0"/>
              </a:rPr>
              <a:t>أ</a:t>
            </a:r>
            <a:r>
              <a:rPr lang="ar-EG" dirty="0" err="1">
                <a:solidFill>
                  <a:schemeClr val="accent6">
                    <a:lumMod val="50000"/>
                  </a:schemeClr>
                </a:solidFill>
                <a:cs typeface="Arial" charset="0"/>
              </a:rPr>
              <a:t>دبوهم</a:t>
            </a:r>
            <a:r>
              <a:rPr lang="ar-IQ" dirty="0">
                <a:solidFill>
                  <a:schemeClr val="accent6">
                    <a:lumMod val="50000"/>
                  </a:schemeClr>
                </a:solidFill>
                <a:cs typeface="Arial" charset="0"/>
              </a:rPr>
              <a:t>))؛</a:t>
            </a:r>
            <a:r>
              <a:rPr lang="ar-EG" dirty="0">
                <a:solidFill>
                  <a:schemeClr val="accent6">
                    <a:lumMod val="50000"/>
                  </a:schemeClr>
                </a:solidFill>
                <a:cs typeface="Arial" charset="0"/>
              </a:rPr>
              <a:t> </a:t>
            </a:r>
            <a:r>
              <a:rPr lang="ar-IQ" dirty="0">
                <a:solidFill>
                  <a:schemeClr val="accent6">
                    <a:lumMod val="50000"/>
                  </a:schemeClr>
                </a:solidFill>
                <a:cs typeface="Arial" charset="0"/>
              </a:rPr>
              <a:t>[</a:t>
            </a:r>
            <a:r>
              <a:rPr lang="ar-EG" dirty="0">
                <a:solidFill>
                  <a:schemeClr val="accent6">
                    <a:lumMod val="50000"/>
                  </a:schemeClr>
                </a:solidFill>
                <a:cs typeface="Arial" charset="0"/>
              </a:rPr>
              <a:t>الطبراني</a:t>
            </a:r>
            <a:r>
              <a:rPr lang="ar-IQ" dirty="0">
                <a:solidFill>
                  <a:schemeClr val="accent6">
                    <a:lumMod val="50000"/>
                  </a:schemeClr>
                </a:solidFill>
                <a:cs typeface="Arial" charset="0"/>
              </a:rPr>
              <a:t>]،</a:t>
            </a:r>
            <a:r>
              <a:rPr lang="ar-EG" dirty="0">
                <a:solidFill>
                  <a:schemeClr val="accent6">
                    <a:lumMod val="50000"/>
                  </a:schemeClr>
                </a:solidFill>
                <a:cs typeface="Arial" charset="0"/>
              </a:rPr>
              <a:t> ومن قول الله عز وجل</a:t>
            </a:r>
            <a:r>
              <a:rPr lang="ar-IQ" dirty="0">
                <a:solidFill>
                  <a:schemeClr val="accent6">
                    <a:lumMod val="50000"/>
                  </a:schemeClr>
                </a:solidFill>
                <a:cs typeface="Arial" charset="0"/>
              </a:rPr>
              <a:t>:</a:t>
            </a:r>
            <a:r>
              <a:rPr lang="ar-EG" dirty="0">
                <a:solidFill>
                  <a:schemeClr val="accent6">
                    <a:lumMod val="50000"/>
                  </a:schemeClr>
                </a:solidFill>
                <a:cs typeface="Arial" charset="0"/>
              </a:rPr>
              <a:t> {يُوصِيكُمُ اللَّهُ فِي أَوْلَادِكُمْ} [النساء: 11].</a:t>
            </a:r>
            <a:br>
              <a:rPr lang="ar-EG" dirty="0">
                <a:solidFill>
                  <a:schemeClr val="accent6">
                    <a:lumMod val="50000"/>
                  </a:schemeClr>
                </a:solidFill>
                <a:cs typeface="Arial" charset="0"/>
              </a:rPr>
            </a:br>
            <a:r>
              <a:rPr lang="ar-EG" dirty="0">
                <a:cs typeface="Arial" charset="0"/>
              </a:rPr>
              <a:t>وواجبنا كمربين </a:t>
            </a:r>
            <a:r>
              <a:rPr lang="ar-IQ" dirty="0">
                <a:cs typeface="Arial" charset="0"/>
              </a:rPr>
              <a:t>أ</a:t>
            </a:r>
            <a:r>
              <a:rPr lang="ar-EG" dirty="0">
                <a:cs typeface="Arial" charset="0"/>
              </a:rPr>
              <a:t>ن تكون تربيتنا للفرد تربية متكاملة من جميع الجوانب ليكون </a:t>
            </a:r>
            <a:r>
              <a:rPr lang="ar-IQ" dirty="0">
                <a:cs typeface="Arial" charset="0"/>
              </a:rPr>
              <a:t>إ</a:t>
            </a:r>
            <a:r>
              <a:rPr lang="ar-EG" dirty="0">
                <a:cs typeface="Arial" charset="0"/>
              </a:rPr>
              <a:t>نسان</a:t>
            </a:r>
            <a:r>
              <a:rPr lang="ar-IQ" dirty="0">
                <a:cs typeface="Arial" charset="0"/>
              </a:rPr>
              <a:t>ً</a:t>
            </a:r>
            <a:r>
              <a:rPr lang="ar-EG" dirty="0">
                <a:cs typeface="Arial" charset="0"/>
              </a:rPr>
              <a:t>ا سوي</a:t>
            </a:r>
            <a:r>
              <a:rPr lang="ar-IQ" dirty="0">
                <a:cs typeface="Arial" charset="0"/>
              </a:rPr>
              <a:t>ًّ</a:t>
            </a:r>
            <a:r>
              <a:rPr lang="ar-EG" dirty="0">
                <a:cs typeface="Arial" charset="0"/>
              </a:rPr>
              <a:t>ا يقوم بواجبه</a:t>
            </a:r>
            <a:r>
              <a:rPr lang="ar-IQ" dirty="0">
                <a:cs typeface="Arial" charset="0"/>
              </a:rPr>
              <a:t>،</a:t>
            </a:r>
            <a:r>
              <a:rPr lang="ar-EG" dirty="0">
                <a:cs typeface="Arial" charset="0"/>
              </a:rPr>
              <a:t> ويؤدى رسالته وينهض </a:t>
            </a:r>
            <a:r>
              <a:rPr lang="ar-EG" dirty="0" err="1">
                <a:cs typeface="Arial" charset="0"/>
              </a:rPr>
              <a:t>بمسؤ</a:t>
            </a:r>
            <a:r>
              <a:rPr lang="ar-IQ" dirty="0">
                <a:cs typeface="Arial" charset="0"/>
              </a:rPr>
              <a:t>و</a:t>
            </a:r>
            <a:r>
              <a:rPr lang="ar-EG" dirty="0">
                <a:cs typeface="Arial" charset="0"/>
              </a:rPr>
              <a:t>ليته. </a:t>
            </a:r>
            <a:endParaRPr lang="en-US" dirty="0">
              <a:cs typeface="Arial" charset="0"/>
            </a:endParaRPr>
          </a:p>
        </p:txBody>
      </p:sp>
    </p:spTree>
  </p:cSld>
  <p:clrMapOvr>
    <a:masterClrMapping/>
  </p:clrMapOvr>
  <p:transition>
    <p:randomBar dir="ver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a:extLst>
              <a:ext uri="{FF2B5EF4-FFF2-40B4-BE49-F238E27FC236}">
                <a16:creationId xmlns:a16="http://schemas.microsoft.com/office/drawing/2014/main" id="{FA76A824-FDAB-23DF-7B7C-942C4688EB34}"/>
              </a:ext>
            </a:extLst>
          </p:cNvPr>
          <p:cNvSpPr>
            <a:spLocks noChangeArrowheads="1"/>
          </p:cNvSpPr>
          <p:nvPr/>
        </p:nvSpPr>
        <p:spPr bwMode="auto">
          <a:xfrm>
            <a:off x="0" y="476250"/>
            <a:ext cx="10183813"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a:r>
              <a:rPr lang="ar-IQ" altLang="ar-SA" sz="5400">
                <a:solidFill>
                  <a:srgbClr val="FF0000"/>
                </a:solidFill>
              </a:rPr>
              <a:t>أ</a:t>
            </a:r>
            <a:r>
              <a:rPr lang="ar-EG" altLang="ar-SA" sz="5400">
                <a:solidFill>
                  <a:srgbClr val="FF0000"/>
                </a:solidFill>
              </a:rPr>
              <a:t>ول</a:t>
            </a:r>
            <a:r>
              <a:rPr lang="ar-IQ" altLang="ar-SA" sz="5400">
                <a:solidFill>
                  <a:srgbClr val="FF0000"/>
                </a:solidFill>
              </a:rPr>
              <a:t>ً</a:t>
            </a:r>
            <a:r>
              <a:rPr lang="ar-EG" altLang="ar-SA" sz="5400">
                <a:solidFill>
                  <a:srgbClr val="FF0000"/>
                </a:solidFill>
              </a:rPr>
              <a:t>ا: التربية ال</a:t>
            </a:r>
            <a:r>
              <a:rPr lang="ar-IQ" altLang="ar-SA" sz="5400">
                <a:solidFill>
                  <a:srgbClr val="FF0000"/>
                </a:solidFill>
              </a:rPr>
              <a:t>إ</a:t>
            </a:r>
            <a:r>
              <a:rPr lang="ar-EG" altLang="ar-SA" sz="5400">
                <a:solidFill>
                  <a:srgbClr val="FF0000"/>
                </a:solidFill>
              </a:rPr>
              <a:t>يمانية:</a:t>
            </a:r>
            <a:br>
              <a:rPr lang="ar-EG" altLang="ar-SA"/>
            </a:br>
            <a:r>
              <a:rPr lang="ar-EG" altLang="ar-SA"/>
              <a:t>تعن</a:t>
            </a:r>
            <a:r>
              <a:rPr lang="ar-IQ" altLang="ar-SA"/>
              <a:t>ي</a:t>
            </a:r>
            <a:r>
              <a:rPr lang="ar-EG" altLang="ar-SA"/>
              <a:t> تربية التلاميذ على ال</a:t>
            </a:r>
            <a:r>
              <a:rPr lang="ar-IQ" altLang="ar-SA"/>
              <a:t>إ</a:t>
            </a:r>
            <a:r>
              <a:rPr lang="ar-EG" altLang="ar-SA"/>
              <a:t>يمان بالله سبحانه وملائكته وكتبه ورسله والقدر خيره وشره، والبعث والحساب، والجن</a:t>
            </a:r>
            <a:r>
              <a:rPr lang="ar-IQ" altLang="ar-SA"/>
              <a:t>،</a:t>
            </a:r>
            <a:r>
              <a:rPr lang="ar-EG" altLang="ar-SA"/>
              <a:t> وسائر الغيب</a:t>
            </a:r>
            <a:r>
              <a:rPr lang="ar-IQ" altLang="ar-SA"/>
              <a:t>ي</a:t>
            </a:r>
            <a:r>
              <a:rPr lang="ar-EG" altLang="ar-SA"/>
              <a:t>ات التي </a:t>
            </a:r>
            <a:r>
              <a:rPr lang="ar-IQ" altLang="ar-SA"/>
              <a:t>أ</a:t>
            </a:r>
            <a:r>
              <a:rPr lang="ar-EG" altLang="ar-SA"/>
              <a:t>وردها الله في كتابه الكريم «القرآن الكريم»</a:t>
            </a:r>
            <a:r>
              <a:rPr lang="ar-IQ" altLang="ar-SA"/>
              <a:t>،</a:t>
            </a:r>
            <a:r>
              <a:rPr lang="ar-EG" altLang="ar-SA"/>
              <a:t> وتعويد التلاميذ على العبادات: الصلا</a:t>
            </a:r>
            <a:r>
              <a:rPr lang="ar-IQ" altLang="ar-SA"/>
              <a:t>ة</a:t>
            </a:r>
            <a:r>
              <a:rPr lang="ar-EG" altLang="ar-SA"/>
              <a:t>،</a:t>
            </a:r>
            <a:r>
              <a:rPr lang="ar-IQ" altLang="ar-SA"/>
              <a:t> </a:t>
            </a:r>
            <a:r>
              <a:rPr lang="ar-EG" altLang="ar-SA"/>
              <a:t>والصوم</a:t>
            </a:r>
            <a:r>
              <a:rPr lang="ar-IQ" altLang="ar-SA"/>
              <a:t>،</a:t>
            </a:r>
            <a:r>
              <a:rPr lang="ar-EG" altLang="ar-SA"/>
              <a:t> والزكا</a:t>
            </a:r>
            <a:r>
              <a:rPr lang="ar-IQ" altLang="ar-SA"/>
              <a:t>ة</a:t>
            </a:r>
            <a:r>
              <a:rPr lang="ar-EG" altLang="ar-SA"/>
              <a:t>، والحج من استطاع </a:t>
            </a:r>
            <a:r>
              <a:rPr lang="ar-IQ" altLang="ar-SA"/>
              <a:t>إ</a:t>
            </a:r>
            <a:r>
              <a:rPr lang="ar-EG" altLang="ar-SA"/>
              <a:t>ليه سبيل</a:t>
            </a:r>
            <a:r>
              <a:rPr lang="ar-IQ" altLang="ar-SA"/>
              <a:t>ً</a:t>
            </a:r>
            <a:r>
              <a:rPr lang="ar-EG" altLang="ar-SA"/>
              <a:t>ا، وتعليمه تعاليم الإسلام من عقيد</a:t>
            </a:r>
            <a:r>
              <a:rPr lang="ar-IQ" altLang="ar-SA"/>
              <a:t>ة</a:t>
            </a:r>
            <a:r>
              <a:rPr lang="ar-EG" altLang="ar-SA"/>
              <a:t>، وعبادات، و</a:t>
            </a:r>
            <a:r>
              <a:rPr lang="ar-IQ" altLang="ar-SA"/>
              <a:t>أ</a:t>
            </a:r>
            <a:r>
              <a:rPr lang="ar-EG" altLang="ar-SA"/>
              <a:t>خلاق، وتشريع، و</a:t>
            </a:r>
            <a:r>
              <a:rPr lang="ar-IQ" altLang="ar-SA"/>
              <a:t>أ</a:t>
            </a:r>
            <a:r>
              <a:rPr lang="ar-EG" altLang="ar-SA"/>
              <a:t>حكام.</a:t>
            </a:r>
            <a:br>
              <a:rPr lang="ar-EG" altLang="ar-SA"/>
            </a:br>
            <a:r>
              <a:rPr lang="ar-EG" altLang="ar-SA"/>
              <a:t>فيجب علينا </a:t>
            </a:r>
            <a:r>
              <a:rPr lang="ar-IQ" altLang="ar-SA"/>
              <a:t>أ</a:t>
            </a:r>
            <a:r>
              <a:rPr lang="ar-EG" altLang="ar-SA"/>
              <a:t>ن نربي التلميذ منذ نشأته على هذه المفاهيم من التربية ال</a:t>
            </a:r>
            <a:r>
              <a:rPr lang="ar-IQ" altLang="ar-SA"/>
              <a:t>إ</a:t>
            </a:r>
            <a:r>
              <a:rPr lang="ar-EG" altLang="ar-SA"/>
              <a:t>يمانية وعل</a:t>
            </a:r>
            <a:r>
              <a:rPr lang="ar-IQ" altLang="ar-SA"/>
              <a:t>ى</a:t>
            </a:r>
            <a:r>
              <a:rPr lang="ar-EG" altLang="ar-SA"/>
              <a:t> هذه ال</a:t>
            </a:r>
            <a:r>
              <a:rPr lang="ar-IQ" altLang="ar-SA"/>
              <a:t>أ</a:t>
            </a:r>
            <a:r>
              <a:rPr lang="ar-EG" altLang="ar-SA"/>
              <a:t>سس من التعاليم الإسلامية، حت</a:t>
            </a:r>
            <a:r>
              <a:rPr lang="ar-IQ" altLang="ar-SA"/>
              <a:t>ى</a:t>
            </a:r>
            <a:r>
              <a:rPr lang="ar-EG" altLang="ar-SA"/>
              <a:t> يرتبط بالإسلام عقيدة وعبادة</a:t>
            </a:r>
            <a:r>
              <a:rPr lang="ar-IQ" altLang="ar-SA"/>
              <a:t>،</a:t>
            </a:r>
            <a:r>
              <a:rPr lang="ar-EG" altLang="ar-SA"/>
              <a:t> ويتصل به منهاج</a:t>
            </a:r>
            <a:r>
              <a:rPr lang="ar-IQ" altLang="ar-SA"/>
              <a:t>ً</a:t>
            </a:r>
            <a:r>
              <a:rPr lang="ar-EG" altLang="ar-SA"/>
              <a:t>ا ونظام</a:t>
            </a:r>
            <a:r>
              <a:rPr lang="ar-IQ" altLang="ar-SA"/>
              <a:t>ً</a:t>
            </a:r>
            <a:r>
              <a:rPr lang="ar-EG" altLang="ar-SA"/>
              <a:t>ا، فلا يعتقد بعد هذا التوجيه والتربية سو</a:t>
            </a:r>
            <a:r>
              <a:rPr lang="ar-IQ" altLang="ar-SA"/>
              <a:t>ى</a:t>
            </a:r>
            <a:r>
              <a:rPr lang="ar-EG" altLang="ar-SA"/>
              <a:t> الإسلام دين</a:t>
            </a:r>
            <a:r>
              <a:rPr lang="ar-IQ" altLang="ar-SA"/>
              <a:t>ً</a:t>
            </a:r>
            <a:r>
              <a:rPr lang="ar-EG" altLang="ar-SA"/>
              <a:t>ا، وسوى القرآن هادي</a:t>
            </a:r>
            <a:r>
              <a:rPr lang="ar-IQ" altLang="ar-SA"/>
              <a:t>ً</a:t>
            </a:r>
            <a:r>
              <a:rPr lang="ar-EG" altLang="ar-SA"/>
              <a:t>ا، وسو</a:t>
            </a:r>
            <a:r>
              <a:rPr lang="ar-IQ" altLang="ar-SA"/>
              <a:t>ى</a:t>
            </a:r>
            <a:r>
              <a:rPr lang="ar-EG" altLang="ar-SA"/>
              <a:t> الرسول </a:t>
            </a:r>
            <a:r>
              <a:rPr lang="ar-IQ" altLang="ar-SA"/>
              <a:t>صلى الله عليه وسلم</a:t>
            </a:r>
            <a:r>
              <a:rPr lang="ar-EG" altLang="ar-SA"/>
              <a:t> قائد</a:t>
            </a:r>
            <a:r>
              <a:rPr lang="ar-IQ" altLang="ar-SA"/>
              <a:t>ً</a:t>
            </a:r>
            <a:r>
              <a:rPr lang="ar-EG" altLang="ar-SA"/>
              <a:t>ا وقدو</a:t>
            </a:r>
            <a:r>
              <a:rPr lang="ar-IQ" altLang="ar-SA"/>
              <a:t>ة.</a:t>
            </a:r>
            <a:br>
              <a:rPr lang="ar-EG" altLang="ar-SA"/>
            </a:br>
            <a:endParaRPr lang="en-US" altLang="ar-SA"/>
          </a:p>
        </p:txBody>
      </p:sp>
    </p:spTree>
  </p:cSld>
  <p:clrMapOvr>
    <a:masterClrMapping/>
  </p:clrMapOvr>
  <p:transition>
    <p:randomBar dir="ver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6398-E1D7-6414-7AA0-9A0640A5D6A4}"/>
              </a:ext>
            </a:extLst>
          </p:cNvPr>
          <p:cNvSpPr>
            <a:spLocks noGrp="1"/>
          </p:cNvSpPr>
          <p:nvPr>
            <p:ph type="title"/>
          </p:nvPr>
        </p:nvSpPr>
        <p:spPr>
          <a:xfrm>
            <a:off x="174625" y="115888"/>
            <a:ext cx="9934575" cy="6448425"/>
          </a:xfrm>
        </p:spPr>
        <p:txBody>
          <a:bodyPr>
            <a:normAutofit fontScale="90000"/>
          </a:bodyPr>
          <a:lstStyle/>
          <a:p>
            <a:pPr>
              <a:defRPr/>
            </a:pPr>
            <a:r>
              <a:rPr lang="ar-EG" sz="5300" dirty="0">
                <a:solidFill>
                  <a:srgbClr val="FF0000"/>
                </a:solidFill>
              </a:rPr>
              <a:t>ثاني</a:t>
            </a:r>
            <a:r>
              <a:rPr lang="ar-IQ" sz="5300" dirty="0">
                <a:solidFill>
                  <a:srgbClr val="FF0000"/>
                </a:solidFill>
              </a:rPr>
              <a:t>ً</a:t>
            </a:r>
            <a:r>
              <a:rPr lang="ar-EG" sz="5300" dirty="0">
                <a:solidFill>
                  <a:srgbClr val="FF0000"/>
                </a:solidFill>
              </a:rPr>
              <a:t>ا: التربية الخلقية:</a:t>
            </a:r>
            <a:br>
              <a:rPr lang="ar-EG" sz="5300" dirty="0">
                <a:solidFill>
                  <a:srgbClr val="FF0000"/>
                </a:solidFill>
              </a:rPr>
            </a:br>
            <a:r>
              <a:rPr lang="ar-EG" sz="4400" dirty="0">
                <a:solidFill>
                  <a:schemeClr val="tx1"/>
                </a:solidFill>
              </a:rPr>
              <a:t>التربية الخلقية تعتني ب</a:t>
            </a:r>
            <a:r>
              <a:rPr lang="ar-IQ" sz="4400" dirty="0">
                <a:solidFill>
                  <a:schemeClr val="tx1"/>
                </a:solidFill>
              </a:rPr>
              <a:t>إ</a:t>
            </a:r>
            <a:r>
              <a:rPr lang="ar-EG" sz="4400" dirty="0">
                <a:solidFill>
                  <a:schemeClr val="tx1"/>
                </a:solidFill>
              </a:rPr>
              <a:t>كساب الفرد وتعويده على الفضائل السلوكية والوجدانية حت</a:t>
            </a:r>
            <a:r>
              <a:rPr lang="ar-IQ" sz="4400" dirty="0">
                <a:solidFill>
                  <a:schemeClr val="tx1"/>
                </a:solidFill>
              </a:rPr>
              <a:t>ى</a:t>
            </a:r>
            <a:r>
              <a:rPr lang="ar-EG" sz="4400" dirty="0">
                <a:solidFill>
                  <a:schemeClr val="tx1"/>
                </a:solidFill>
              </a:rPr>
              <a:t> تصبح سم</a:t>
            </a:r>
            <a:r>
              <a:rPr lang="ar-IQ" sz="4400" dirty="0">
                <a:solidFill>
                  <a:schemeClr val="tx1"/>
                </a:solidFill>
              </a:rPr>
              <a:t>ة</a:t>
            </a:r>
            <a:r>
              <a:rPr lang="ar-EG" sz="4400" dirty="0">
                <a:solidFill>
                  <a:schemeClr val="tx1"/>
                </a:solidFill>
              </a:rPr>
              <a:t> من سماته الشخصية التي يتحلى به</a:t>
            </a:r>
            <a:r>
              <a:rPr lang="ar-IQ" sz="4400" dirty="0">
                <a:solidFill>
                  <a:schemeClr val="tx1"/>
                </a:solidFill>
              </a:rPr>
              <a:t>ا</a:t>
            </a:r>
            <a:r>
              <a:rPr lang="ar-EG" sz="4400" dirty="0">
                <a:solidFill>
                  <a:schemeClr val="tx1"/>
                </a:solidFill>
              </a:rPr>
              <a:t>.</a:t>
            </a:r>
            <a:br>
              <a:rPr lang="ar-EG" sz="4400" dirty="0">
                <a:solidFill>
                  <a:schemeClr val="tx1"/>
                </a:solidFill>
              </a:rPr>
            </a:br>
            <a:r>
              <a:rPr lang="ar-EG" sz="4400" dirty="0">
                <a:solidFill>
                  <a:schemeClr val="tx1"/>
                </a:solidFill>
              </a:rPr>
              <a:t>و</a:t>
            </a:r>
            <a:r>
              <a:rPr lang="ar-IQ" sz="4400" dirty="0">
                <a:solidFill>
                  <a:schemeClr val="tx1"/>
                </a:solidFill>
              </a:rPr>
              <a:t>أ</a:t>
            </a:r>
            <a:r>
              <a:rPr lang="ar-EG" sz="4400" dirty="0">
                <a:solidFill>
                  <a:schemeClr val="tx1"/>
                </a:solidFill>
              </a:rPr>
              <a:t>فضل ما</a:t>
            </a:r>
            <a:r>
              <a:rPr lang="ar-IQ" sz="4400" dirty="0">
                <a:solidFill>
                  <a:schemeClr val="tx1"/>
                </a:solidFill>
              </a:rPr>
              <a:t> </a:t>
            </a:r>
            <a:r>
              <a:rPr lang="ar-EG" sz="4400" dirty="0">
                <a:solidFill>
                  <a:schemeClr val="tx1"/>
                </a:solidFill>
              </a:rPr>
              <a:t>يتحلى به الفرد من خلق هو خلق القرآن الكريم والاقتداء بالرسول في </a:t>
            </a:r>
            <a:r>
              <a:rPr lang="ar-IQ" sz="4400" dirty="0">
                <a:solidFill>
                  <a:schemeClr val="tx1"/>
                </a:solidFill>
              </a:rPr>
              <a:t>أ</a:t>
            </a:r>
            <a:r>
              <a:rPr lang="ar-EG" sz="4400" dirty="0">
                <a:solidFill>
                  <a:schemeClr val="tx1"/>
                </a:solidFill>
              </a:rPr>
              <a:t>خلاق</a:t>
            </a:r>
            <a:r>
              <a:rPr lang="ar-IQ" sz="4400" dirty="0">
                <a:solidFill>
                  <a:schemeClr val="tx1"/>
                </a:solidFill>
              </a:rPr>
              <a:t>ه؛</a:t>
            </a:r>
            <a:r>
              <a:rPr lang="ar-EG" sz="4400" dirty="0">
                <a:solidFill>
                  <a:schemeClr val="tx1"/>
                </a:solidFill>
              </a:rPr>
              <a:t> فقد سئلت عائشة رض</a:t>
            </a:r>
            <a:r>
              <a:rPr lang="ar-IQ" sz="4400" dirty="0">
                <a:solidFill>
                  <a:schemeClr val="tx1"/>
                </a:solidFill>
              </a:rPr>
              <a:t>ي</a:t>
            </a:r>
            <a:r>
              <a:rPr lang="ar-EG" sz="4400" dirty="0">
                <a:solidFill>
                  <a:schemeClr val="tx1"/>
                </a:solidFill>
              </a:rPr>
              <a:t> الله عنها عن خلقه فقالت: </a:t>
            </a:r>
            <a:r>
              <a:rPr lang="ar-IQ" sz="4400" dirty="0">
                <a:solidFill>
                  <a:schemeClr val="tx1"/>
                </a:solidFill>
              </a:rPr>
              <a:t>((</a:t>
            </a:r>
            <a:r>
              <a:rPr lang="ar-EG" sz="4400" dirty="0">
                <a:solidFill>
                  <a:schemeClr val="tx1"/>
                </a:solidFill>
              </a:rPr>
              <a:t>كان خلق</a:t>
            </a:r>
            <a:r>
              <a:rPr lang="ar-IQ" sz="4400" dirty="0">
                <a:solidFill>
                  <a:schemeClr val="tx1"/>
                </a:solidFill>
              </a:rPr>
              <a:t>ه</a:t>
            </a:r>
            <a:r>
              <a:rPr lang="ar-EG" sz="4400" dirty="0">
                <a:solidFill>
                  <a:schemeClr val="tx1"/>
                </a:solidFill>
              </a:rPr>
              <a:t> القرآن، </a:t>
            </a:r>
            <a:r>
              <a:rPr lang="ar-IQ" sz="4400" dirty="0">
                <a:solidFill>
                  <a:schemeClr val="tx1"/>
                </a:solidFill>
              </a:rPr>
              <a:t>أ</a:t>
            </a:r>
            <a:r>
              <a:rPr lang="ar-EG" sz="4400" dirty="0">
                <a:solidFill>
                  <a:schemeClr val="tx1"/>
                </a:solidFill>
              </a:rPr>
              <a:t>لا تقر</a:t>
            </a:r>
            <a:r>
              <a:rPr lang="ar-IQ" sz="4400" dirty="0">
                <a:solidFill>
                  <a:schemeClr val="tx1"/>
                </a:solidFill>
              </a:rPr>
              <a:t>ؤ</a:t>
            </a:r>
            <a:r>
              <a:rPr lang="ar-EG" sz="4400" dirty="0" err="1">
                <a:solidFill>
                  <a:schemeClr val="tx1"/>
                </a:solidFill>
              </a:rPr>
              <a:t>ون</a:t>
            </a:r>
            <a:r>
              <a:rPr lang="ar-IQ" sz="4400" dirty="0">
                <a:solidFill>
                  <a:schemeClr val="tx1"/>
                </a:solidFill>
              </a:rPr>
              <a:t> ...))</a:t>
            </a:r>
            <a:r>
              <a:rPr lang="ar-EG" sz="4400" dirty="0">
                <a:solidFill>
                  <a:schemeClr val="tx1"/>
                </a:solidFill>
              </a:rPr>
              <a:t>.</a:t>
            </a:r>
            <a:br>
              <a:rPr lang="ar-EG" sz="4400" dirty="0">
                <a:solidFill>
                  <a:schemeClr val="tx1"/>
                </a:solidFill>
              </a:rPr>
            </a:br>
            <a:r>
              <a:rPr lang="ar-EG" sz="4400" dirty="0">
                <a:solidFill>
                  <a:schemeClr val="tx1"/>
                </a:solidFill>
              </a:rPr>
              <a:t>كما يتضح لنا </a:t>
            </a:r>
            <a:r>
              <a:rPr lang="ar-IQ" sz="4400" dirty="0">
                <a:solidFill>
                  <a:schemeClr val="tx1"/>
                </a:solidFill>
              </a:rPr>
              <a:t>أ</a:t>
            </a:r>
            <a:r>
              <a:rPr lang="ar-EG" sz="4400" dirty="0" err="1">
                <a:solidFill>
                  <a:schemeClr val="tx1"/>
                </a:solidFill>
              </a:rPr>
              <a:t>همية</a:t>
            </a:r>
            <a:r>
              <a:rPr lang="ar-EG" sz="4400" dirty="0">
                <a:solidFill>
                  <a:schemeClr val="tx1"/>
                </a:solidFill>
              </a:rPr>
              <a:t> هذا الجانب في التربية </a:t>
            </a:r>
            <a:r>
              <a:rPr lang="ar-EG" sz="3100" b="1" dirty="0">
                <a:solidFill>
                  <a:schemeClr val="accent6">
                    <a:lumMod val="50000"/>
                  </a:schemeClr>
                </a:solidFill>
              </a:rPr>
              <a:t>من قول الرسول</a:t>
            </a:r>
            <a:r>
              <a:rPr lang="ar-EG" sz="3100" dirty="0">
                <a:solidFill>
                  <a:schemeClr val="accent6">
                    <a:lumMod val="50000"/>
                  </a:schemeClr>
                </a:solidFill>
              </a:rPr>
              <a:t> صلى الله عليه وسلم</a:t>
            </a:r>
            <a:r>
              <a:rPr lang="ar-IQ" sz="3100" dirty="0">
                <a:solidFill>
                  <a:schemeClr val="accent6">
                    <a:lumMod val="50000"/>
                  </a:schemeClr>
                </a:solidFill>
              </a:rPr>
              <a:t>:</a:t>
            </a:r>
            <a:r>
              <a:rPr lang="ar-EG" sz="3100" dirty="0">
                <a:solidFill>
                  <a:schemeClr val="accent6">
                    <a:lumMod val="50000"/>
                  </a:schemeClr>
                </a:solidFill>
              </a:rPr>
              <a:t> </a:t>
            </a:r>
            <a:r>
              <a:rPr lang="ar-IQ" sz="3100" b="1" dirty="0">
                <a:solidFill>
                  <a:schemeClr val="accent6">
                    <a:lumMod val="50000"/>
                  </a:schemeClr>
                </a:solidFill>
              </a:rPr>
              <a:t>((</a:t>
            </a:r>
            <a:r>
              <a:rPr lang="ar-EG" sz="3100" b="1" dirty="0">
                <a:solidFill>
                  <a:schemeClr val="accent6">
                    <a:lumMod val="50000"/>
                  </a:schemeClr>
                </a:solidFill>
              </a:rPr>
              <a:t>ما نحل والد من نحل </a:t>
            </a:r>
            <a:r>
              <a:rPr lang="ar-IQ" sz="3100" b="1" dirty="0">
                <a:solidFill>
                  <a:schemeClr val="accent6">
                    <a:lumMod val="50000"/>
                  </a:schemeClr>
                </a:solidFill>
              </a:rPr>
              <a:t>أ</a:t>
            </a:r>
            <a:r>
              <a:rPr lang="ar-EG" sz="3100" b="1" dirty="0">
                <a:solidFill>
                  <a:schemeClr val="accent6">
                    <a:lumMod val="50000"/>
                  </a:schemeClr>
                </a:solidFill>
              </a:rPr>
              <a:t>فضل من </a:t>
            </a:r>
            <a:r>
              <a:rPr lang="ar-IQ" sz="3100" b="1" dirty="0">
                <a:solidFill>
                  <a:schemeClr val="accent6">
                    <a:lumMod val="50000"/>
                  </a:schemeClr>
                </a:solidFill>
              </a:rPr>
              <a:t>أ</a:t>
            </a:r>
            <a:r>
              <a:rPr lang="ar-EG" sz="3100" b="1" dirty="0">
                <a:solidFill>
                  <a:schemeClr val="accent6">
                    <a:lumMod val="50000"/>
                  </a:schemeClr>
                </a:solidFill>
              </a:rPr>
              <a:t>دب حسن</a:t>
            </a:r>
            <a:r>
              <a:rPr lang="ar-IQ" sz="3100" b="1" dirty="0">
                <a:solidFill>
                  <a:schemeClr val="accent6">
                    <a:lumMod val="50000"/>
                  </a:schemeClr>
                </a:solidFill>
              </a:rPr>
              <a:t>))</a:t>
            </a:r>
            <a:r>
              <a:rPr lang="ar-EG" sz="3100" b="1" dirty="0">
                <a:solidFill>
                  <a:schemeClr val="accent6">
                    <a:lumMod val="50000"/>
                  </a:schemeClr>
                </a:solidFill>
              </a:rPr>
              <a:t> وقال </a:t>
            </a:r>
            <a:r>
              <a:rPr lang="ar-IQ" sz="3100" b="1" dirty="0">
                <a:solidFill>
                  <a:schemeClr val="accent6">
                    <a:lumMod val="50000"/>
                  </a:schemeClr>
                </a:solidFill>
              </a:rPr>
              <a:t>أ</a:t>
            </a:r>
            <a:r>
              <a:rPr lang="ar-EG" sz="3100" b="1" dirty="0" err="1">
                <a:solidFill>
                  <a:schemeClr val="accent6">
                    <a:lumMod val="50000"/>
                  </a:schemeClr>
                </a:solidFill>
              </a:rPr>
              <a:t>يض</a:t>
            </a:r>
            <a:r>
              <a:rPr lang="ar-IQ" sz="3100" b="1" dirty="0">
                <a:solidFill>
                  <a:schemeClr val="accent6">
                    <a:lumMod val="50000"/>
                  </a:schemeClr>
                </a:solidFill>
              </a:rPr>
              <a:t>ً</a:t>
            </a:r>
            <a:r>
              <a:rPr lang="ar-EG" sz="3100" b="1" dirty="0">
                <a:solidFill>
                  <a:schemeClr val="accent6">
                    <a:lumMod val="50000"/>
                  </a:schemeClr>
                </a:solidFill>
              </a:rPr>
              <a:t>ا</a:t>
            </a:r>
            <a:r>
              <a:rPr lang="ar-IQ" sz="3100" b="1" dirty="0">
                <a:solidFill>
                  <a:schemeClr val="accent6">
                    <a:lumMod val="50000"/>
                  </a:schemeClr>
                </a:solidFill>
              </a:rPr>
              <a:t>:</a:t>
            </a:r>
            <a:r>
              <a:rPr lang="ar-EG" sz="3100" b="1" dirty="0">
                <a:solidFill>
                  <a:schemeClr val="accent6">
                    <a:lumMod val="50000"/>
                  </a:schemeClr>
                </a:solidFill>
              </a:rPr>
              <a:t> </a:t>
            </a:r>
            <a:r>
              <a:rPr lang="ar-IQ" sz="3100" b="1" dirty="0">
                <a:solidFill>
                  <a:schemeClr val="accent6">
                    <a:lumMod val="50000"/>
                  </a:schemeClr>
                </a:solidFill>
              </a:rPr>
              <a:t>((أ</a:t>
            </a:r>
            <a:r>
              <a:rPr lang="ar-EG" sz="3100" b="1" dirty="0">
                <a:solidFill>
                  <a:schemeClr val="accent6">
                    <a:lumMod val="50000"/>
                  </a:schemeClr>
                </a:solidFill>
              </a:rPr>
              <a:t>كرموا </a:t>
            </a:r>
            <a:r>
              <a:rPr lang="ar-IQ" sz="3100" b="1" dirty="0">
                <a:solidFill>
                  <a:schemeClr val="accent6">
                    <a:lumMod val="50000"/>
                  </a:schemeClr>
                </a:solidFill>
              </a:rPr>
              <a:t>أ</a:t>
            </a:r>
            <a:r>
              <a:rPr lang="ar-EG" sz="3100" b="1" dirty="0">
                <a:solidFill>
                  <a:schemeClr val="accent6">
                    <a:lumMod val="50000"/>
                  </a:schemeClr>
                </a:solidFill>
              </a:rPr>
              <a:t>ولادكم و</a:t>
            </a:r>
            <a:r>
              <a:rPr lang="ar-IQ" sz="3100" b="1" dirty="0">
                <a:solidFill>
                  <a:schemeClr val="accent6">
                    <a:lumMod val="50000"/>
                  </a:schemeClr>
                </a:solidFill>
              </a:rPr>
              <a:t>أ</a:t>
            </a:r>
            <a:r>
              <a:rPr lang="ar-EG" sz="3100" b="1" dirty="0">
                <a:solidFill>
                  <a:schemeClr val="accent6">
                    <a:lumMod val="50000"/>
                  </a:schemeClr>
                </a:solidFill>
              </a:rPr>
              <a:t>حسنوا </a:t>
            </a:r>
            <a:r>
              <a:rPr lang="ar-IQ" sz="3100" b="1" dirty="0">
                <a:solidFill>
                  <a:schemeClr val="accent6">
                    <a:lumMod val="50000"/>
                  </a:schemeClr>
                </a:solidFill>
              </a:rPr>
              <a:t>أ</a:t>
            </a:r>
            <a:r>
              <a:rPr lang="ar-EG" sz="3100" b="1" dirty="0">
                <a:solidFill>
                  <a:schemeClr val="accent6">
                    <a:lumMod val="50000"/>
                  </a:schemeClr>
                </a:solidFill>
              </a:rPr>
              <a:t>دبهم</a:t>
            </a:r>
            <a:r>
              <a:rPr lang="ar-IQ" sz="3100" b="1" dirty="0">
                <a:solidFill>
                  <a:schemeClr val="accent6">
                    <a:lumMod val="50000"/>
                  </a:schemeClr>
                </a:solidFill>
              </a:rPr>
              <a:t>)).</a:t>
            </a:r>
            <a:r>
              <a:rPr lang="ar-EG" sz="3100" b="1" dirty="0">
                <a:solidFill>
                  <a:schemeClr val="accent6">
                    <a:lumMod val="50000"/>
                  </a:schemeClr>
                </a:solidFill>
              </a:rPr>
              <a:t> </a:t>
            </a:r>
            <a:br>
              <a:rPr lang="ar-EG" sz="3100" b="1" dirty="0">
                <a:solidFill>
                  <a:schemeClr val="accent6">
                    <a:lumMod val="50000"/>
                  </a:schemeClr>
                </a:solidFill>
              </a:rPr>
            </a:br>
            <a:r>
              <a:rPr lang="ar-EG" sz="3100" b="1" dirty="0">
                <a:solidFill>
                  <a:schemeClr val="accent6">
                    <a:lumMod val="50000"/>
                  </a:schemeClr>
                </a:solidFill>
              </a:rPr>
              <a:t>وقال</a:t>
            </a:r>
            <a:r>
              <a:rPr lang="ar-IQ" sz="3100" b="1" dirty="0">
                <a:solidFill>
                  <a:schemeClr val="accent6">
                    <a:lumMod val="50000"/>
                  </a:schemeClr>
                </a:solidFill>
              </a:rPr>
              <a:t>:</a:t>
            </a:r>
            <a:r>
              <a:rPr lang="ar-EG" sz="3100" b="1" dirty="0">
                <a:solidFill>
                  <a:schemeClr val="accent6">
                    <a:lumMod val="50000"/>
                  </a:schemeClr>
                </a:solidFill>
              </a:rPr>
              <a:t> </a:t>
            </a:r>
            <a:r>
              <a:rPr lang="ar-IQ" sz="3100" b="1" dirty="0">
                <a:solidFill>
                  <a:schemeClr val="accent6">
                    <a:lumMod val="50000"/>
                  </a:schemeClr>
                </a:solidFill>
              </a:rPr>
              <a:t>((</a:t>
            </a:r>
            <a:r>
              <a:rPr lang="ar-EG" sz="3100" b="1" dirty="0">
                <a:solidFill>
                  <a:schemeClr val="accent6">
                    <a:lumMod val="50000"/>
                  </a:schemeClr>
                </a:solidFill>
              </a:rPr>
              <a:t>علموا </a:t>
            </a:r>
            <a:r>
              <a:rPr lang="ar-IQ" sz="3100" b="1" dirty="0">
                <a:solidFill>
                  <a:schemeClr val="accent6">
                    <a:lumMod val="50000"/>
                  </a:schemeClr>
                </a:solidFill>
              </a:rPr>
              <a:t>أ</a:t>
            </a:r>
            <a:r>
              <a:rPr lang="ar-EG" sz="3100" b="1" dirty="0">
                <a:solidFill>
                  <a:schemeClr val="accent6">
                    <a:lumMod val="50000"/>
                  </a:schemeClr>
                </a:solidFill>
              </a:rPr>
              <a:t>ولادكم و</a:t>
            </a:r>
            <a:r>
              <a:rPr lang="ar-IQ" sz="3100" b="1" dirty="0">
                <a:solidFill>
                  <a:schemeClr val="accent6">
                    <a:lumMod val="50000"/>
                  </a:schemeClr>
                </a:solidFill>
              </a:rPr>
              <a:t>أ</a:t>
            </a:r>
            <a:r>
              <a:rPr lang="ar-EG" sz="3100" b="1" dirty="0" err="1">
                <a:solidFill>
                  <a:schemeClr val="accent6">
                    <a:lumMod val="50000"/>
                  </a:schemeClr>
                </a:solidFill>
              </a:rPr>
              <a:t>هليكم</a:t>
            </a:r>
            <a:r>
              <a:rPr lang="ar-EG" sz="3100" b="1" dirty="0">
                <a:solidFill>
                  <a:schemeClr val="accent6">
                    <a:lumMod val="50000"/>
                  </a:schemeClr>
                </a:solidFill>
              </a:rPr>
              <a:t> الخير و</a:t>
            </a:r>
            <a:r>
              <a:rPr lang="ar-IQ" sz="3100" b="1" dirty="0">
                <a:solidFill>
                  <a:schemeClr val="accent6">
                    <a:lumMod val="50000"/>
                  </a:schemeClr>
                </a:solidFill>
              </a:rPr>
              <a:t>أ</a:t>
            </a:r>
            <a:r>
              <a:rPr lang="ar-EG" sz="3100" b="1" dirty="0" err="1">
                <a:solidFill>
                  <a:schemeClr val="accent6">
                    <a:lumMod val="50000"/>
                  </a:schemeClr>
                </a:solidFill>
              </a:rPr>
              <a:t>دبوهم</a:t>
            </a:r>
            <a:r>
              <a:rPr lang="ar-IQ" sz="3100" b="1" dirty="0">
                <a:solidFill>
                  <a:schemeClr val="accent6">
                    <a:lumMod val="50000"/>
                  </a:schemeClr>
                </a:solidFill>
              </a:rPr>
              <a:t>))</a:t>
            </a:r>
            <a:r>
              <a:rPr lang="ar-EG" sz="3100" b="1" dirty="0">
                <a:solidFill>
                  <a:schemeClr val="accent6">
                    <a:lumMod val="50000"/>
                  </a:schemeClr>
                </a:solidFill>
              </a:rPr>
              <a:t>. </a:t>
            </a:r>
            <a:endParaRPr lang="en-US" sz="3100" b="1" dirty="0">
              <a:solidFill>
                <a:schemeClr val="accent6">
                  <a:lumMod val="50000"/>
                </a:schemeClr>
              </a:solidFill>
            </a:endParaRPr>
          </a:p>
        </p:txBody>
      </p:sp>
    </p:spTree>
  </p:cSld>
  <p:clrMapOvr>
    <a:masterClrMapping/>
  </p:clrMapOvr>
  <p:transition spd="slow">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F8658-4B51-A552-C11F-0C69FD9DC528}"/>
              </a:ext>
            </a:extLst>
          </p:cNvPr>
          <p:cNvSpPr>
            <a:spLocks noGrp="1"/>
          </p:cNvSpPr>
          <p:nvPr>
            <p:ph type="title"/>
          </p:nvPr>
        </p:nvSpPr>
        <p:spPr>
          <a:xfrm>
            <a:off x="1600200" y="93663"/>
            <a:ext cx="8531225" cy="6629400"/>
          </a:xfrm>
        </p:spPr>
        <p:txBody>
          <a:bodyPr>
            <a:normAutofit fontScale="90000"/>
          </a:bodyPr>
          <a:lstStyle/>
          <a:p>
            <a:pPr>
              <a:defRPr/>
            </a:pPr>
            <a:r>
              <a:rPr lang="ar-EG" dirty="0">
                <a:solidFill>
                  <a:srgbClr val="FF0000"/>
                </a:solidFill>
              </a:rPr>
              <a:t>ثالث</a:t>
            </a:r>
            <a:r>
              <a:rPr lang="ar-IQ" dirty="0">
                <a:solidFill>
                  <a:srgbClr val="FF0000"/>
                </a:solidFill>
              </a:rPr>
              <a:t>ً</a:t>
            </a:r>
            <a:r>
              <a:rPr lang="ar-EG" dirty="0">
                <a:solidFill>
                  <a:srgbClr val="FF0000"/>
                </a:solidFill>
              </a:rPr>
              <a:t>ا: التربية الجسمية:</a:t>
            </a:r>
            <a:br>
              <a:rPr lang="ar-EG" dirty="0">
                <a:solidFill>
                  <a:srgbClr val="FF0000"/>
                </a:solidFill>
              </a:rPr>
            </a:br>
            <a:r>
              <a:rPr lang="ar-EG" sz="3600" dirty="0">
                <a:solidFill>
                  <a:schemeClr val="tx1"/>
                </a:solidFill>
              </a:rPr>
              <a:t>ويقصد بها تربية </a:t>
            </a:r>
            <a:r>
              <a:rPr lang="ar-IQ" sz="3600" dirty="0">
                <a:solidFill>
                  <a:schemeClr val="tx1"/>
                </a:solidFill>
              </a:rPr>
              <a:t>ا</a:t>
            </a:r>
            <a:r>
              <a:rPr lang="ar-EG" sz="3600" dirty="0">
                <a:solidFill>
                  <a:schemeClr val="tx1"/>
                </a:solidFill>
              </a:rPr>
              <a:t>لنشء على القوة الجسم</a:t>
            </a:r>
            <a:r>
              <a:rPr lang="ar-IQ" sz="3600" dirty="0" err="1">
                <a:solidFill>
                  <a:schemeClr val="tx1"/>
                </a:solidFill>
              </a:rPr>
              <a:t>ية</a:t>
            </a:r>
            <a:r>
              <a:rPr lang="ar-EG" sz="3600" dirty="0">
                <a:solidFill>
                  <a:schemeClr val="tx1"/>
                </a:solidFill>
              </a:rPr>
              <a:t> وسلامة البدن ومظاهر الصحة والحيوية والنشاط</a:t>
            </a:r>
            <a:r>
              <a:rPr lang="ar-IQ" sz="3600" dirty="0">
                <a:solidFill>
                  <a:schemeClr val="tx1"/>
                </a:solidFill>
              </a:rPr>
              <a:t>،</a:t>
            </a:r>
            <a:r>
              <a:rPr lang="ar-EG" sz="3600" dirty="0">
                <a:solidFill>
                  <a:schemeClr val="tx1"/>
                </a:solidFill>
              </a:rPr>
              <a:t> والقدرة على العمل والسعي الدائب على الكسب.</a:t>
            </a:r>
            <a:br>
              <a:rPr lang="ar-EG" sz="3600" dirty="0">
                <a:solidFill>
                  <a:schemeClr val="tx1"/>
                </a:solidFill>
              </a:rPr>
            </a:br>
            <a:r>
              <a:rPr lang="ar-EG" sz="3600" dirty="0">
                <a:solidFill>
                  <a:schemeClr val="tx1"/>
                </a:solidFill>
              </a:rPr>
              <a:t>وهذا يتطلب تربية الفرد على اتباع القواعد الصحيحة في المأكل والمشرب</a:t>
            </a:r>
            <a:r>
              <a:rPr lang="ar-IQ" sz="3600" dirty="0">
                <a:solidFill>
                  <a:schemeClr val="tx1"/>
                </a:solidFill>
              </a:rPr>
              <a:t>،</a:t>
            </a:r>
            <a:r>
              <a:rPr lang="ar-EG" sz="3600" dirty="0">
                <a:solidFill>
                  <a:schemeClr val="tx1"/>
                </a:solidFill>
              </a:rPr>
              <a:t> والوقاية من الأمراض والتداو</a:t>
            </a:r>
            <a:r>
              <a:rPr lang="ar-IQ" sz="3600" dirty="0">
                <a:solidFill>
                  <a:schemeClr val="tx1"/>
                </a:solidFill>
              </a:rPr>
              <a:t>ي</a:t>
            </a:r>
            <a:r>
              <a:rPr lang="ar-EG" sz="3600" dirty="0">
                <a:solidFill>
                  <a:schemeClr val="tx1"/>
                </a:solidFill>
              </a:rPr>
              <a:t> منها</a:t>
            </a:r>
            <a:r>
              <a:rPr lang="ar-IQ" sz="3600" dirty="0">
                <a:solidFill>
                  <a:schemeClr val="tx1"/>
                </a:solidFill>
              </a:rPr>
              <a:t>،</a:t>
            </a:r>
            <a:r>
              <a:rPr lang="ar-EG" sz="3600" dirty="0">
                <a:solidFill>
                  <a:schemeClr val="tx1"/>
                </a:solidFill>
              </a:rPr>
              <a:t> </a:t>
            </a:r>
            <a:r>
              <a:rPr lang="ar-IQ" sz="3600" dirty="0">
                <a:solidFill>
                  <a:schemeClr val="tx1"/>
                </a:solidFill>
              </a:rPr>
              <a:t>و</a:t>
            </a:r>
            <a:r>
              <a:rPr lang="ar-EG" sz="3600" dirty="0">
                <a:solidFill>
                  <a:schemeClr val="tx1"/>
                </a:solidFill>
              </a:rPr>
              <a:t>تعويده على ممارسة الرياضة وفنون الحرب.</a:t>
            </a:r>
            <a:br>
              <a:rPr lang="ar-EG" sz="3600" dirty="0">
                <a:solidFill>
                  <a:schemeClr val="tx1"/>
                </a:solidFill>
              </a:rPr>
            </a:br>
            <a:r>
              <a:rPr lang="ar-EG" sz="3600" dirty="0">
                <a:solidFill>
                  <a:schemeClr val="tx1"/>
                </a:solidFill>
              </a:rPr>
              <a:t>كما تهتم التربية الجسمية ب</a:t>
            </a:r>
            <a:r>
              <a:rPr lang="ar-IQ" sz="3600" dirty="0">
                <a:solidFill>
                  <a:schemeClr val="tx1"/>
                </a:solidFill>
              </a:rPr>
              <a:t>إ</a:t>
            </a:r>
            <a:r>
              <a:rPr lang="ar-EG" sz="3600" dirty="0">
                <a:solidFill>
                  <a:schemeClr val="tx1"/>
                </a:solidFill>
              </a:rPr>
              <a:t>كساب النشء مهارات العمل المفيدة والمتطورة</a:t>
            </a:r>
            <a:r>
              <a:rPr lang="ar-IQ" sz="3600" dirty="0">
                <a:solidFill>
                  <a:schemeClr val="tx1"/>
                </a:solidFill>
              </a:rPr>
              <a:t>،</a:t>
            </a:r>
            <a:r>
              <a:rPr lang="ar-EG" sz="3600" dirty="0">
                <a:solidFill>
                  <a:schemeClr val="tx1"/>
                </a:solidFill>
              </a:rPr>
              <a:t> واستخدام أساليب العصر التكنولوجية في تطوير العمل وتعويدهم على العمل ومن يقومون به</a:t>
            </a:r>
            <a:r>
              <a:rPr lang="ar-IQ" sz="3600" dirty="0">
                <a:solidFill>
                  <a:schemeClr val="tx1"/>
                </a:solidFill>
              </a:rPr>
              <a:t>:</a:t>
            </a:r>
            <a:r>
              <a:rPr lang="ar-EG" sz="3600" dirty="0">
                <a:solidFill>
                  <a:schemeClr val="tx1"/>
                </a:solidFill>
              </a:rPr>
              <a:t> </a:t>
            </a:r>
            <a:r>
              <a:rPr lang="ar-EG" sz="3600" b="1" dirty="0">
                <a:solidFill>
                  <a:schemeClr val="accent6">
                    <a:lumMod val="50000"/>
                  </a:schemeClr>
                </a:solidFill>
              </a:rPr>
              <a:t>{وَقُلِ اعْمَلُوا فَسَيَرَى اللَّهُ عَمَلَكُمْ وَرَسُولُهُ وَالْمُؤْمِنُونَ وَسَتُرَدُّونَ إِلَى عَالِمِ الْغَيْبِ وَالشَّهَادَةِ فَيُنَبِّئُكُمْ بِمَا كُنْتُمْ تَعْمَلُونَ} [التوبة: 105]. </a:t>
            </a:r>
            <a:endParaRPr lang="en-US" sz="3600" b="1" dirty="0">
              <a:solidFill>
                <a:schemeClr val="accent6">
                  <a:lumMod val="50000"/>
                </a:schemeClr>
              </a:solidFill>
            </a:endParaRPr>
          </a:p>
        </p:txBody>
      </p:sp>
    </p:spTree>
  </p:cSld>
  <p:clrMapOvr>
    <a:masterClrMapping/>
  </p:clrMapOvr>
  <p:transition spd="slow">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64301-EB6C-5667-D533-240F14610BE0}"/>
              </a:ext>
            </a:extLst>
          </p:cNvPr>
          <p:cNvSpPr>
            <a:spLocks noGrp="1"/>
          </p:cNvSpPr>
          <p:nvPr>
            <p:ph type="title"/>
          </p:nvPr>
        </p:nvSpPr>
        <p:spPr>
          <a:xfrm>
            <a:off x="247650" y="150813"/>
            <a:ext cx="9748838" cy="6591300"/>
          </a:xfrm>
        </p:spPr>
        <p:txBody>
          <a:bodyPr>
            <a:normAutofit fontScale="90000"/>
          </a:bodyPr>
          <a:lstStyle/>
          <a:p>
            <a:pPr>
              <a:defRPr/>
            </a:pPr>
            <a:r>
              <a:rPr lang="ar-EG" dirty="0">
                <a:solidFill>
                  <a:srgbClr val="FF0000"/>
                </a:solidFill>
              </a:rPr>
              <a:t>رابع</a:t>
            </a:r>
            <a:r>
              <a:rPr lang="ar-IQ" dirty="0">
                <a:solidFill>
                  <a:srgbClr val="FF0000"/>
                </a:solidFill>
              </a:rPr>
              <a:t>ً</a:t>
            </a:r>
            <a:r>
              <a:rPr lang="ar-EG" dirty="0">
                <a:solidFill>
                  <a:srgbClr val="FF0000"/>
                </a:solidFill>
              </a:rPr>
              <a:t>ا: التربية العقلية:</a:t>
            </a:r>
            <a:br>
              <a:rPr lang="ar-EG" dirty="0">
                <a:solidFill>
                  <a:srgbClr val="FF0000"/>
                </a:solidFill>
              </a:rPr>
            </a:br>
            <a:r>
              <a:rPr lang="ar-EG" sz="2700" dirty="0">
                <a:solidFill>
                  <a:schemeClr val="tx1"/>
                </a:solidFill>
              </a:rPr>
              <a:t>تهتم التربية العقلية بتكوين الفرد علم</a:t>
            </a:r>
            <a:r>
              <a:rPr lang="ar-IQ" sz="2700" dirty="0">
                <a:solidFill>
                  <a:schemeClr val="tx1"/>
                </a:solidFill>
              </a:rPr>
              <a:t>ً</a:t>
            </a:r>
            <a:r>
              <a:rPr lang="ar-EG" sz="2700" dirty="0">
                <a:solidFill>
                  <a:schemeClr val="tx1"/>
                </a:solidFill>
              </a:rPr>
              <a:t>ا وفكر</a:t>
            </a:r>
            <a:r>
              <a:rPr lang="ar-IQ" sz="2700" dirty="0">
                <a:solidFill>
                  <a:schemeClr val="tx1"/>
                </a:solidFill>
              </a:rPr>
              <a:t>ً</a:t>
            </a:r>
            <a:r>
              <a:rPr lang="ar-EG" sz="2700" dirty="0">
                <a:solidFill>
                  <a:schemeClr val="tx1"/>
                </a:solidFill>
              </a:rPr>
              <a:t>ا وثقافة وتزويده بكل ما هو نافع من العلوم الشرعية والعلمية والثقافية والتكنولوجية مع مواكبة العصر وتحقيق الريادة في هذا المجال.</a:t>
            </a:r>
            <a:br>
              <a:rPr lang="ar-EG" sz="2700" dirty="0">
                <a:solidFill>
                  <a:schemeClr val="tx1"/>
                </a:solidFill>
              </a:rPr>
            </a:br>
            <a:r>
              <a:rPr lang="ar-EG" sz="2700" dirty="0">
                <a:solidFill>
                  <a:schemeClr val="tx1"/>
                </a:solidFill>
              </a:rPr>
              <a:t>والتربية العقلية لا تقل </a:t>
            </a:r>
            <a:r>
              <a:rPr lang="ar-IQ" sz="2700" dirty="0">
                <a:solidFill>
                  <a:schemeClr val="tx1"/>
                </a:solidFill>
              </a:rPr>
              <a:t>أ</a:t>
            </a:r>
            <a:r>
              <a:rPr lang="ar-EG" sz="2700" dirty="0" err="1">
                <a:solidFill>
                  <a:schemeClr val="tx1"/>
                </a:solidFill>
              </a:rPr>
              <a:t>همية</a:t>
            </a:r>
            <a:r>
              <a:rPr lang="ar-EG" sz="2700" dirty="0">
                <a:solidFill>
                  <a:schemeClr val="tx1"/>
                </a:solidFill>
              </a:rPr>
              <a:t> عن سابقتها من </a:t>
            </a:r>
            <a:r>
              <a:rPr lang="ar-IQ" sz="2700" b="1" dirty="0">
                <a:solidFill>
                  <a:schemeClr val="accent6">
                    <a:lumMod val="50000"/>
                  </a:schemeClr>
                </a:solidFill>
              </a:rPr>
              <a:t>أ</a:t>
            </a:r>
            <a:r>
              <a:rPr lang="ar-EG" sz="2700" b="1" dirty="0">
                <a:solidFill>
                  <a:schemeClr val="accent6">
                    <a:lumMod val="50000"/>
                  </a:schemeClr>
                </a:solidFill>
              </a:rPr>
              <a:t>نواع التربية ال</a:t>
            </a:r>
            <a:r>
              <a:rPr lang="ar-IQ" sz="2700" b="1" dirty="0">
                <a:solidFill>
                  <a:schemeClr val="accent6">
                    <a:lumMod val="50000"/>
                  </a:schemeClr>
                </a:solidFill>
              </a:rPr>
              <a:t>أ</a:t>
            </a:r>
            <a:r>
              <a:rPr lang="ar-EG" sz="2700" b="1" dirty="0">
                <a:solidFill>
                  <a:schemeClr val="accent6">
                    <a:lumMod val="50000"/>
                  </a:schemeClr>
                </a:solidFill>
              </a:rPr>
              <a:t>خر</a:t>
            </a:r>
            <a:r>
              <a:rPr lang="ar-IQ" sz="2700" b="1" dirty="0">
                <a:solidFill>
                  <a:schemeClr val="accent6">
                    <a:lumMod val="50000"/>
                  </a:schemeClr>
                </a:solidFill>
              </a:rPr>
              <a:t>ى</a:t>
            </a:r>
            <a:r>
              <a:rPr lang="ar-EG" sz="2700" b="1" dirty="0">
                <a:solidFill>
                  <a:schemeClr val="accent6">
                    <a:lumMod val="50000"/>
                  </a:schemeClr>
                </a:solidFill>
              </a:rPr>
              <a:t>: </a:t>
            </a:r>
            <a:r>
              <a:rPr lang="ar-EG" sz="2700" dirty="0">
                <a:solidFill>
                  <a:schemeClr val="tx1"/>
                </a:solidFill>
              </a:rPr>
              <a:t>ال</a:t>
            </a:r>
            <a:r>
              <a:rPr lang="ar-IQ" sz="2700" dirty="0">
                <a:solidFill>
                  <a:schemeClr val="tx1"/>
                </a:solidFill>
              </a:rPr>
              <a:t>إ</a:t>
            </a:r>
            <a:r>
              <a:rPr lang="ar-EG" sz="2700" dirty="0">
                <a:solidFill>
                  <a:schemeClr val="tx1"/>
                </a:solidFill>
              </a:rPr>
              <a:t>يمانية، والخلقية والجسمية، فالتربية ال</a:t>
            </a:r>
            <a:r>
              <a:rPr lang="ar-IQ" sz="2700" dirty="0">
                <a:solidFill>
                  <a:schemeClr val="tx1"/>
                </a:solidFill>
              </a:rPr>
              <a:t>إ</a:t>
            </a:r>
            <a:r>
              <a:rPr lang="ar-EG" sz="2700" dirty="0">
                <a:solidFill>
                  <a:schemeClr val="tx1"/>
                </a:solidFill>
              </a:rPr>
              <a:t>يمانية تأسيس، والتربية الخلقية تخليق وتعويد، التربية الجسمية </a:t>
            </a:r>
            <a:r>
              <a:rPr lang="ar-IQ" sz="2700" dirty="0">
                <a:solidFill>
                  <a:schemeClr val="tx1"/>
                </a:solidFill>
              </a:rPr>
              <a:t>إ</a:t>
            </a:r>
            <a:r>
              <a:rPr lang="ar-EG" sz="2700" dirty="0">
                <a:solidFill>
                  <a:schemeClr val="tx1"/>
                </a:solidFill>
              </a:rPr>
              <a:t>عداد وتكوين</a:t>
            </a:r>
            <a:r>
              <a:rPr lang="ar-IQ" sz="2700" dirty="0">
                <a:solidFill>
                  <a:schemeClr val="tx1"/>
                </a:solidFill>
              </a:rPr>
              <a:t>،</a:t>
            </a:r>
            <a:r>
              <a:rPr lang="ar-EG" sz="2700" dirty="0">
                <a:solidFill>
                  <a:schemeClr val="tx1"/>
                </a:solidFill>
              </a:rPr>
              <a:t> </a:t>
            </a:r>
            <a:r>
              <a:rPr lang="ar-IQ" sz="2700" dirty="0">
                <a:solidFill>
                  <a:schemeClr val="tx1"/>
                </a:solidFill>
              </a:rPr>
              <a:t>أ</a:t>
            </a:r>
            <a:r>
              <a:rPr lang="ar-EG" sz="2700" dirty="0">
                <a:solidFill>
                  <a:schemeClr val="tx1"/>
                </a:solidFill>
              </a:rPr>
              <a:t>ما التربية العقلية ف</a:t>
            </a:r>
            <a:r>
              <a:rPr lang="ar-IQ" sz="2700" dirty="0">
                <a:solidFill>
                  <a:schemeClr val="tx1"/>
                </a:solidFill>
              </a:rPr>
              <a:t>إ</a:t>
            </a:r>
            <a:r>
              <a:rPr lang="ar-EG" sz="2700" dirty="0">
                <a:solidFill>
                  <a:schemeClr val="tx1"/>
                </a:solidFill>
              </a:rPr>
              <a:t>نها تعليم وتثقيف وتوعية.</a:t>
            </a:r>
            <a:br>
              <a:rPr lang="ar-EG" sz="2700" dirty="0">
                <a:solidFill>
                  <a:schemeClr val="tx1"/>
                </a:solidFill>
              </a:rPr>
            </a:br>
            <a:r>
              <a:rPr lang="ar-EG" sz="2700" dirty="0">
                <a:solidFill>
                  <a:schemeClr val="tx1"/>
                </a:solidFill>
              </a:rPr>
              <a:t>ومن المعلوم </a:t>
            </a:r>
            <a:r>
              <a:rPr lang="ar-IQ" sz="2700" dirty="0">
                <a:solidFill>
                  <a:schemeClr val="tx1"/>
                </a:solidFill>
              </a:rPr>
              <a:t>أ</a:t>
            </a:r>
            <a:r>
              <a:rPr lang="ar-EG" sz="2700" dirty="0">
                <a:solidFill>
                  <a:schemeClr val="tx1"/>
                </a:solidFill>
              </a:rPr>
              <a:t>ن </a:t>
            </a:r>
            <a:r>
              <a:rPr lang="ar-IQ" sz="2700" dirty="0">
                <a:solidFill>
                  <a:schemeClr val="tx1"/>
                </a:solidFill>
              </a:rPr>
              <a:t>أ</a:t>
            </a:r>
            <a:r>
              <a:rPr lang="ar-EG" sz="2700" dirty="0">
                <a:solidFill>
                  <a:schemeClr val="tx1"/>
                </a:solidFill>
              </a:rPr>
              <a:t>ول ما نزل على قلب الرسول ال</a:t>
            </a:r>
            <a:r>
              <a:rPr lang="ar-IQ" sz="2700" dirty="0">
                <a:solidFill>
                  <a:schemeClr val="tx1"/>
                </a:solidFill>
              </a:rPr>
              <a:t>أ</a:t>
            </a:r>
            <a:r>
              <a:rPr lang="ar-EG" sz="2700" dirty="0">
                <a:solidFill>
                  <a:schemeClr val="tx1"/>
                </a:solidFill>
              </a:rPr>
              <a:t>عظم صلوات الله وسلامه عليه هذه ال</a:t>
            </a:r>
            <a:r>
              <a:rPr lang="ar-IQ" sz="2700" dirty="0">
                <a:solidFill>
                  <a:schemeClr val="tx1"/>
                </a:solidFill>
              </a:rPr>
              <a:t>آ</a:t>
            </a:r>
            <a:r>
              <a:rPr lang="ar-EG" sz="2700" dirty="0" err="1">
                <a:solidFill>
                  <a:schemeClr val="tx1"/>
                </a:solidFill>
              </a:rPr>
              <a:t>يات</a:t>
            </a:r>
            <a:r>
              <a:rPr lang="ar-IQ" sz="2700" dirty="0">
                <a:solidFill>
                  <a:schemeClr val="tx1"/>
                </a:solidFill>
              </a:rPr>
              <a:t>:</a:t>
            </a:r>
            <a:r>
              <a:rPr lang="ar-EG" sz="2700" dirty="0">
                <a:solidFill>
                  <a:schemeClr val="tx1"/>
                </a:solidFill>
              </a:rPr>
              <a:t> </a:t>
            </a:r>
            <a:r>
              <a:rPr lang="ar-EG" sz="2700" b="1" dirty="0">
                <a:solidFill>
                  <a:schemeClr val="tx1"/>
                </a:solidFill>
              </a:rPr>
              <a:t>{اقْرَأْ بِاسْمِ رَبِّكَ الَّذِي خَلَقَ </a:t>
            </a:r>
            <a:r>
              <a:rPr lang="ar-IQ" sz="2700" b="1" dirty="0">
                <a:solidFill>
                  <a:schemeClr val="tx1"/>
                </a:solidFill>
              </a:rPr>
              <a:t>*</a:t>
            </a:r>
            <a:r>
              <a:rPr lang="ar-EG" sz="2700" b="1" dirty="0">
                <a:solidFill>
                  <a:schemeClr val="tx1"/>
                </a:solidFill>
              </a:rPr>
              <a:t> خَلَقَ الإنسان مِنْ عَلَقٍ </a:t>
            </a:r>
            <a:r>
              <a:rPr lang="ar-IQ" sz="2700" b="1" dirty="0">
                <a:solidFill>
                  <a:schemeClr val="tx1"/>
                </a:solidFill>
              </a:rPr>
              <a:t>*</a:t>
            </a:r>
            <a:r>
              <a:rPr lang="ar-EG" sz="2700" b="1" dirty="0">
                <a:solidFill>
                  <a:schemeClr val="tx1"/>
                </a:solidFill>
              </a:rPr>
              <a:t> اقْرَأْ وَرَبُّكَ الْأَكْرَمُ </a:t>
            </a:r>
            <a:r>
              <a:rPr lang="ar-IQ" sz="2700" b="1" dirty="0">
                <a:solidFill>
                  <a:schemeClr val="tx1"/>
                </a:solidFill>
              </a:rPr>
              <a:t>*</a:t>
            </a:r>
            <a:r>
              <a:rPr lang="ar-EG" sz="2700" b="1" dirty="0">
                <a:solidFill>
                  <a:schemeClr val="tx1"/>
                </a:solidFill>
              </a:rPr>
              <a:t> الَّذِي عَلَّمَ بِالْقَلَمِ </a:t>
            </a:r>
            <a:r>
              <a:rPr lang="ar-IQ" sz="2700" b="1" dirty="0">
                <a:solidFill>
                  <a:schemeClr val="tx1"/>
                </a:solidFill>
              </a:rPr>
              <a:t>*</a:t>
            </a:r>
            <a:r>
              <a:rPr lang="ar-EG" sz="2700" b="1" dirty="0">
                <a:solidFill>
                  <a:schemeClr val="tx1"/>
                </a:solidFill>
              </a:rPr>
              <a:t> عَلَّمَ الإنسان مَا لَمْ يَعْلَمْ} [العلق: 1 - 5]</a:t>
            </a:r>
            <a:r>
              <a:rPr lang="ar-IQ" sz="2700" b="1" dirty="0">
                <a:solidFill>
                  <a:schemeClr val="tx1"/>
                </a:solidFill>
              </a:rPr>
              <a:t>.</a:t>
            </a:r>
            <a:r>
              <a:rPr lang="ar-EG" sz="2700" b="1" dirty="0">
                <a:solidFill>
                  <a:schemeClr val="tx1"/>
                </a:solidFill>
              </a:rPr>
              <a:t> </a:t>
            </a:r>
            <a:br>
              <a:rPr lang="ar-EG" sz="2700" b="1" dirty="0">
                <a:solidFill>
                  <a:schemeClr val="tx1"/>
                </a:solidFill>
              </a:rPr>
            </a:br>
            <a:r>
              <a:rPr lang="ar-EG" sz="2700" dirty="0">
                <a:solidFill>
                  <a:schemeClr val="tx1"/>
                </a:solidFill>
              </a:rPr>
              <a:t>كما </a:t>
            </a:r>
            <a:r>
              <a:rPr lang="ar-IQ" sz="2700" dirty="0">
                <a:solidFill>
                  <a:schemeClr val="tx1"/>
                </a:solidFill>
              </a:rPr>
              <a:t>أ</a:t>
            </a:r>
            <a:r>
              <a:rPr lang="ar-EG" sz="2700" dirty="0">
                <a:solidFill>
                  <a:schemeClr val="tx1"/>
                </a:solidFill>
              </a:rPr>
              <a:t>ن هناك من ال</a:t>
            </a:r>
            <a:r>
              <a:rPr lang="ar-IQ" sz="2700" dirty="0">
                <a:solidFill>
                  <a:schemeClr val="tx1"/>
                </a:solidFill>
              </a:rPr>
              <a:t>أ</a:t>
            </a:r>
            <a:r>
              <a:rPr lang="ar-EG" sz="2700" dirty="0" err="1">
                <a:solidFill>
                  <a:schemeClr val="tx1"/>
                </a:solidFill>
              </a:rPr>
              <a:t>حا</a:t>
            </a:r>
            <a:r>
              <a:rPr lang="ar-IQ" sz="2700" dirty="0">
                <a:solidFill>
                  <a:schemeClr val="tx1"/>
                </a:solidFill>
              </a:rPr>
              <a:t>د</a:t>
            </a:r>
            <a:r>
              <a:rPr lang="ar-EG" sz="2700" dirty="0" err="1">
                <a:solidFill>
                  <a:schemeClr val="tx1"/>
                </a:solidFill>
              </a:rPr>
              <a:t>يث</a:t>
            </a:r>
            <a:r>
              <a:rPr lang="ar-EG" sz="2700" dirty="0">
                <a:solidFill>
                  <a:schemeClr val="tx1"/>
                </a:solidFill>
              </a:rPr>
              <a:t> النبوية الشريفة ما يؤيد ذلك</a:t>
            </a:r>
            <a:r>
              <a:rPr lang="ar-IQ" sz="2700" dirty="0">
                <a:solidFill>
                  <a:schemeClr val="tx1"/>
                </a:solidFill>
              </a:rPr>
              <a:t>؛</a:t>
            </a:r>
            <a:r>
              <a:rPr lang="ar-EG" sz="2700" dirty="0">
                <a:solidFill>
                  <a:schemeClr val="tx1"/>
                </a:solidFill>
              </a:rPr>
              <a:t> </a:t>
            </a:r>
            <a:r>
              <a:rPr lang="ar-IQ" sz="2700" dirty="0">
                <a:solidFill>
                  <a:schemeClr val="tx1"/>
                </a:solidFill>
              </a:rPr>
              <a:t>إ</a:t>
            </a:r>
            <a:r>
              <a:rPr lang="ar-EG" sz="2700" dirty="0">
                <a:solidFill>
                  <a:schemeClr val="tx1"/>
                </a:solidFill>
              </a:rPr>
              <a:t>ذ يقول رسول الله ص</a:t>
            </a:r>
            <a:r>
              <a:rPr lang="ar-IQ" sz="2700" dirty="0" err="1">
                <a:solidFill>
                  <a:schemeClr val="tx1"/>
                </a:solidFill>
              </a:rPr>
              <a:t>لى</a:t>
            </a:r>
            <a:r>
              <a:rPr lang="ar-IQ" sz="2700" dirty="0">
                <a:solidFill>
                  <a:schemeClr val="tx1"/>
                </a:solidFill>
              </a:rPr>
              <a:t> الله عليه وسلم</a:t>
            </a:r>
            <a:r>
              <a:rPr lang="ar-EG" sz="2700" dirty="0">
                <a:solidFill>
                  <a:schemeClr val="tx1"/>
                </a:solidFill>
              </a:rPr>
              <a:t>: </a:t>
            </a:r>
            <a:r>
              <a:rPr lang="ar-IQ" sz="2700" dirty="0">
                <a:solidFill>
                  <a:schemeClr val="tx1"/>
                </a:solidFill>
              </a:rPr>
              <a:t>(</a:t>
            </a:r>
            <a:r>
              <a:rPr lang="ar-EG" sz="2700" b="1" dirty="0">
                <a:solidFill>
                  <a:schemeClr val="tx1"/>
                </a:solidFill>
              </a:rPr>
              <a:t>(من سلك طريق</a:t>
            </a:r>
            <a:r>
              <a:rPr lang="ar-IQ" sz="2700" b="1" dirty="0">
                <a:solidFill>
                  <a:schemeClr val="tx1"/>
                </a:solidFill>
              </a:rPr>
              <a:t>ً</a:t>
            </a:r>
            <a:r>
              <a:rPr lang="ar-EG" sz="2700" b="1" dirty="0">
                <a:solidFill>
                  <a:schemeClr val="tx1"/>
                </a:solidFill>
              </a:rPr>
              <a:t>ا يلتمس فيه علم</a:t>
            </a:r>
            <a:r>
              <a:rPr lang="ar-IQ" sz="2700" b="1" dirty="0">
                <a:solidFill>
                  <a:schemeClr val="tx1"/>
                </a:solidFill>
              </a:rPr>
              <a:t>ً</a:t>
            </a:r>
            <a:r>
              <a:rPr lang="ar-EG" sz="2700" b="1" dirty="0">
                <a:solidFill>
                  <a:schemeClr val="tx1"/>
                </a:solidFill>
              </a:rPr>
              <a:t>ا</a:t>
            </a:r>
            <a:r>
              <a:rPr lang="ar-IQ" sz="2700" b="1" dirty="0">
                <a:solidFill>
                  <a:schemeClr val="tx1"/>
                </a:solidFill>
              </a:rPr>
              <a:t>،</a:t>
            </a:r>
            <a:r>
              <a:rPr lang="ar-EG" sz="2700" b="1" dirty="0">
                <a:solidFill>
                  <a:schemeClr val="tx1"/>
                </a:solidFill>
              </a:rPr>
              <a:t> سه</a:t>
            </a:r>
            <a:r>
              <a:rPr lang="ar-IQ" sz="2700" b="1" dirty="0">
                <a:solidFill>
                  <a:schemeClr val="tx1"/>
                </a:solidFill>
              </a:rPr>
              <a:t>َّ</a:t>
            </a:r>
            <a:r>
              <a:rPr lang="ar-EG" sz="2700" b="1" dirty="0">
                <a:solidFill>
                  <a:schemeClr val="tx1"/>
                </a:solidFill>
              </a:rPr>
              <a:t>ل الله</a:t>
            </a:r>
            <a:r>
              <a:rPr lang="ar-IQ" sz="2700" b="1" dirty="0">
                <a:solidFill>
                  <a:schemeClr val="tx1"/>
                </a:solidFill>
              </a:rPr>
              <a:t> له طريقًا إلى الجنة،</a:t>
            </a:r>
            <a:r>
              <a:rPr lang="ar-EG" sz="2700" b="1" dirty="0">
                <a:solidFill>
                  <a:schemeClr val="tx1"/>
                </a:solidFill>
              </a:rPr>
              <a:t> </a:t>
            </a:r>
            <a:r>
              <a:rPr lang="ar-IQ" sz="2700" b="1" dirty="0">
                <a:solidFill>
                  <a:schemeClr val="tx1"/>
                </a:solidFill>
              </a:rPr>
              <a:t>وإِنَّ اللَّهَ وَمَلَائِكَتَهُ وَأَهْلَ السَّمَوَاتِ وَالأَرَضِينَ حَتَّى النَّمْلَةَ فِي جُحْرِهَا وَحَتَّى الحُوتَ لَيُصَلُّونَ عَلَى مُعَلِّمِ النَّاسِ الخَيْرَ)</a:t>
            </a:r>
            <a:r>
              <a:rPr lang="ar-EG" sz="2700" b="1" dirty="0">
                <a:solidFill>
                  <a:schemeClr val="tx1"/>
                </a:solidFill>
              </a:rPr>
              <a:t>). </a:t>
            </a:r>
            <a:br>
              <a:rPr lang="ar-EG" sz="2700" b="1" dirty="0">
                <a:solidFill>
                  <a:schemeClr val="tx1"/>
                </a:solidFill>
              </a:rPr>
            </a:br>
            <a:endParaRPr lang="en-US" sz="2700" b="1" dirty="0">
              <a:solidFill>
                <a:schemeClr val="tx1"/>
              </a:solidFill>
            </a:endParaRPr>
          </a:p>
        </p:txBody>
      </p:sp>
    </p:spTree>
  </p:cSld>
  <p:clrMapOvr>
    <a:masterClrMapping/>
  </p:clrMapOvr>
  <p:transition spd="slow">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E996A-8F99-74D8-84E9-12ED5F3FE167}"/>
              </a:ext>
            </a:extLst>
          </p:cNvPr>
          <p:cNvSpPr>
            <a:spLocks noGrp="1"/>
          </p:cNvSpPr>
          <p:nvPr>
            <p:ph type="title"/>
          </p:nvPr>
        </p:nvSpPr>
        <p:spPr>
          <a:xfrm>
            <a:off x="0" y="273050"/>
            <a:ext cx="10053638" cy="6584950"/>
          </a:xfrm>
        </p:spPr>
        <p:txBody>
          <a:bodyPr>
            <a:normAutofit fontScale="90000"/>
          </a:bodyPr>
          <a:lstStyle/>
          <a:p>
            <a:pPr>
              <a:defRPr/>
            </a:pPr>
            <a:r>
              <a:rPr lang="ar-EG" dirty="0">
                <a:solidFill>
                  <a:srgbClr val="FF0000"/>
                </a:solidFill>
              </a:rPr>
              <a:t>خامس</a:t>
            </a:r>
            <a:r>
              <a:rPr lang="ar-IQ" dirty="0">
                <a:solidFill>
                  <a:srgbClr val="FF0000"/>
                </a:solidFill>
              </a:rPr>
              <a:t>ً</a:t>
            </a:r>
            <a:r>
              <a:rPr lang="ar-EG" dirty="0">
                <a:solidFill>
                  <a:srgbClr val="FF0000"/>
                </a:solidFill>
              </a:rPr>
              <a:t>ا: التربية النفسية: </a:t>
            </a:r>
            <a:br>
              <a:rPr lang="ar-EG" dirty="0">
                <a:solidFill>
                  <a:schemeClr val="accent1">
                    <a:lumMod val="75000"/>
                  </a:schemeClr>
                </a:solidFill>
              </a:rPr>
            </a:br>
            <a:r>
              <a:rPr lang="ar-EG" dirty="0">
                <a:solidFill>
                  <a:schemeClr val="tx1"/>
                </a:solidFill>
              </a:rPr>
              <a:t>تهتم التربية النفسية للفرد بتكوين شخصيته وتكاملها واتزانها بما يحقق له الصح</a:t>
            </a:r>
            <a:r>
              <a:rPr lang="ar-IQ" dirty="0">
                <a:solidFill>
                  <a:schemeClr val="tx1"/>
                </a:solidFill>
              </a:rPr>
              <a:t>ة</a:t>
            </a:r>
            <a:r>
              <a:rPr lang="ar-EG" dirty="0">
                <a:solidFill>
                  <a:schemeClr val="tx1"/>
                </a:solidFill>
              </a:rPr>
              <a:t> النفسي</a:t>
            </a:r>
            <a:r>
              <a:rPr lang="ar-IQ" dirty="0">
                <a:solidFill>
                  <a:schemeClr val="tx1"/>
                </a:solidFill>
              </a:rPr>
              <a:t>ة</a:t>
            </a:r>
            <a:r>
              <a:rPr lang="ar-EG" dirty="0">
                <a:solidFill>
                  <a:schemeClr val="tx1"/>
                </a:solidFill>
              </a:rPr>
              <a:t>، وبذلك تكون لديه الجر</a:t>
            </a:r>
            <a:r>
              <a:rPr lang="ar-IQ" dirty="0">
                <a:solidFill>
                  <a:schemeClr val="tx1"/>
                </a:solidFill>
              </a:rPr>
              <a:t>أ</a:t>
            </a:r>
            <a:r>
              <a:rPr lang="ar-EG" dirty="0">
                <a:solidFill>
                  <a:schemeClr val="tx1"/>
                </a:solidFill>
              </a:rPr>
              <a:t>ة والشجاعة، والصراحة، والشعور </a:t>
            </a:r>
            <a:r>
              <a:rPr lang="ar-EG" dirty="0" err="1">
                <a:solidFill>
                  <a:schemeClr val="tx1"/>
                </a:solidFill>
              </a:rPr>
              <a:t>بالمسؤ</a:t>
            </a:r>
            <a:r>
              <a:rPr lang="ar-IQ" dirty="0">
                <a:solidFill>
                  <a:schemeClr val="tx1"/>
                </a:solidFill>
              </a:rPr>
              <a:t>و</a:t>
            </a:r>
            <a:r>
              <a:rPr lang="ar-EG" dirty="0">
                <a:solidFill>
                  <a:schemeClr val="tx1"/>
                </a:solidFill>
              </a:rPr>
              <a:t>لية، وحب الخير </a:t>
            </a:r>
            <a:r>
              <a:rPr lang="ar-EG" dirty="0" err="1">
                <a:solidFill>
                  <a:schemeClr val="tx1"/>
                </a:solidFill>
              </a:rPr>
              <a:t>لل</a:t>
            </a:r>
            <a:r>
              <a:rPr lang="ar-IQ" dirty="0">
                <a:solidFill>
                  <a:schemeClr val="tx1"/>
                </a:solidFill>
              </a:rPr>
              <a:t>آ</a:t>
            </a:r>
            <a:r>
              <a:rPr lang="ar-EG" dirty="0">
                <a:solidFill>
                  <a:schemeClr val="tx1"/>
                </a:solidFill>
              </a:rPr>
              <a:t>خرين، والانضباط عند الغضب والحلم </a:t>
            </a:r>
            <a:r>
              <a:rPr lang="ar-EG" dirty="0" err="1">
                <a:solidFill>
                  <a:schemeClr val="tx1"/>
                </a:solidFill>
              </a:rPr>
              <a:t>والأنا</a:t>
            </a:r>
            <a:r>
              <a:rPr lang="ar-IQ" dirty="0">
                <a:solidFill>
                  <a:schemeClr val="tx1"/>
                </a:solidFill>
              </a:rPr>
              <a:t>ة</a:t>
            </a:r>
            <a:r>
              <a:rPr lang="ar-EG" dirty="0">
                <a:solidFill>
                  <a:schemeClr val="tx1"/>
                </a:solidFill>
              </a:rPr>
              <a:t>، وال</a:t>
            </a:r>
            <a:r>
              <a:rPr lang="ar-IQ" dirty="0">
                <a:solidFill>
                  <a:schemeClr val="tx1"/>
                </a:solidFill>
              </a:rPr>
              <a:t>إ</a:t>
            </a:r>
            <a:r>
              <a:rPr lang="ar-EG" dirty="0">
                <a:solidFill>
                  <a:schemeClr val="tx1"/>
                </a:solidFill>
              </a:rPr>
              <a:t>يثار والمحبة.</a:t>
            </a:r>
            <a:br>
              <a:rPr lang="ar-EG" dirty="0">
                <a:solidFill>
                  <a:schemeClr val="tx1"/>
                </a:solidFill>
              </a:rPr>
            </a:br>
            <a:r>
              <a:rPr lang="ar-EG" dirty="0">
                <a:solidFill>
                  <a:schemeClr val="tx1"/>
                </a:solidFill>
              </a:rPr>
              <a:t> كما تعمل التربية النفسية على وقاية النشء من ال</a:t>
            </a:r>
            <a:r>
              <a:rPr lang="ar-IQ" dirty="0">
                <a:solidFill>
                  <a:schemeClr val="tx1"/>
                </a:solidFill>
              </a:rPr>
              <a:t>أ</a:t>
            </a:r>
            <a:r>
              <a:rPr lang="ar-EG" dirty="0">
                <a:solidFill>
                  <a:schemeClr val="tx1"/>
                </a:solidFill>
              </a:rPr>
              <a:t>مراض النفسية </a:t>
            </a:r>
            <a:r>
              <a:rPr lang="ar-IQ" dirty="0">
                <a:solidFill>
                  <a:schemeClr val="tx1"/>
                </a:solidFill>
              </a:rPr>
              <a:t>و</a:t>
            </a:r>
            <a:r>
              <a:rPr lang="ar-EG" dirty="0">
                <a:solidFill>
                  <a:schemeClr val="tx1"/>
                </a:solidFill>
              </a:rPr>
              <a:t>تحريرها من الخجل والخوف</a:t>
            </a:r>
            <a:r>
              <a:rPr lang="ar-IQ" dirty="0">
                <a:solidFill>
                  <a:schemeClr val="tx1"/>
                </a:solidFill>
              </a:rPr>
              <a:t>،</a:t>
            </a:r>
            <a:r>
              <a:rPr lang="ar-EG" dirty="0">
                <a:solidFill>
                  <a:schemeClr val="tx1"/>
                </a:solidFill>
              </a:rPr>
              <a:t> والشعور بالنقص والحسد.</a:t>
            </a:r>
            <a:endParaRPr lang="en-US" dirty="0">
              <a:solidFill>
                <a:schemeClr val="accent1">
                  <a:lumMod val="75000"/>
                </a:schemeClr>
              </a:solidFill>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47FA62BE-837A-C271-0BE1-6F99C547E9C9}"/>
              </a:ext>
            </a:extLst>
          </p:cNvPr>
          <p:cNvSpPr>
            <a:spLocks noGrp="1" noChangeArrowheads="1"/>
          </p:cNvSpPr>
          <p:nvPr>
            <p:ph type="body" idx="1"/>
          </p:nvPr>
        </p:nvSpPr>
        <p:spPr bwMode="auto">
          <a:xfrm>
            <a:off x="527050" y="404813"/>
            <a:ext cx="9258300" cy="5721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2225" eaLnBrk="1" hangingPunct="1">
              <a:buFontTx/>
              <a:buNone/>
            </a:pPr>
            <a:r>
              <a:rPr lang="ar-SA" altLang="en-US" sz="3000" b="1"/>
              <a:t>وعلى الرغم من أن هذا التعريف للمنهج بصورته الحديثة أكثر دلالة منه بصورته القديمة التقليدية </a:t>
            </a:r>
            <a:r>
              <a:rPr lang="ar-EG" altLang="en-US" sz="3000" b="1"/>
              <a:t> فإ</a:t>
            </a:r>
            <a:r>
              <a:rPr lang="ar-SA" altLang="en-US" sz="3000" b="1"/>
              <a:t>ن الأهداف التربوية المنشودة التي ينادى هذا المفهوم بتحقيقها تختلف من فرد إلى آخر</a:t>
            </a:r>
            <a:r>
              <a:rPr lang="ar-EG" altLang="en-US" sz="3000" b="1"/>
              <a:t>،</a:t>
            </a:r>
            <a:r>
              <a:rPr lang="ar-SA" altLang="en-US" sz="3000" b="1"/>
              <a:t> ومن مجتمع إلى آخر</a:t>
            </a:r>
            <a:r>
              <a:rPr lang="ar-EG" altLang="en-US" sz="3000" b="1"/>
              <a:t>،</a:t>
            </a:r>
            <a:r>
              <a:rPr lang="ar-SA" altLang="en-US" sz="3000" b="1"/>
              <a:t> ولذلك يجب تحديد المعيار الذ</a:t>
            </a:r>
            <a:r>
              <a:rPr lang="ar-EG" altLang="en-US" sz="3000" b="1"/>
              <a:t>ي</a:t>
            </a:r>
            <a:r>
              <a:rPr lang="ar-SA" altLang="en-US" sz="3000" b="1"/>
              <a:t> على أساسه تكون هذه الأهداف منشودة ف</a:t>
            </a:r>
            <a:r>
              <a:rPr lang="ar-EG" altLang="en-US" sz="3000" b="1"/>
              <a:t>ي</a:t>
            </a:r>
            <a:r>
              <a:rPr lang="ar-SA" altLang="en-US" sz="3000" b="1"/>
              <a:t> هذا التعريف</a:t>
            </a:r>
            <a:r>
              <a:rPr lang="ar-EG" altLang="en-US" sz="3000" b="1"/>
              <a:t>؛</a:t>
            </a:r>
            <a:r>
              <a:rPr lang="ar-SA" altLang="en-US" sz="3000" b="1"/>
              <a:t> حتى لا يختلط الأمرين</a:t>
            </a:r>
            <a:r>
              <a:rPr lang="ar-EG" altLang="en-US" sz="3000" b="1"/>
              <a:t>،</a:t>
            </a:r>
            <a:r>
              <a:rPr lang="ar-SA" altLang="en-US" sz="3000" b="1"/>
              <a:t> كما أن النمو الذ</a:t>
            </a:r>
            <a:r>
              <a:rPr lang="ar-EG" altLang="en-US" sz="3000" b="1"/>
              <a:t>ي</a:t>
            </a:r>
            <a:r>
              <a:rPr lang="ar-SA" altLang="en-US" sz="3000" b="1"/>
              <a:t> يزع</a:t>
            </a:r>
            <a:r>
              <a:rPr lang="ar-EG" altLang="en-US" sz="3000" b="1"/>
              <a:t>َ</a:t>
            </a:r>
            <a:r>
              <a:rPr lang="ar-SA" altLang="en-US" sz="3000" b="1"/>
              <a:t>مه أصحاب هذا المفهوم ينقصه أهم جوانب تربية الإنسان: وهو الجانب الإيمان</a:t>
            </a:r>
            <a:r>
              <a:rPr lang="ar-EG" altLang="en-US" sz="3000" b="1"/>
              <a:t>ي</a:t>
            </a:r>
            <a:r>
              <a:rPr lang="ar-SA" altLang="en-US" sz="3000" b="1"/>
              <a:t>، فالعقيدة الدينية عندهم تقيد العقل البشر</a:t>
            </a:r>
            <a:r>
              <a:rPr lang="ar-EG" altLang="en-US" sz="3000" b="1"/>
              <a:t>ي</a:t>
            </a:r>
            <a:r>
              <a:rPr lang="ar-SA" altLang="en-US" sz="3000" b="1"/>
              <a:t>، والعقل عندهم هو الحاكم على ما هو منشود لتطوير الحياة (الفكر العلمان</a:t>
            </a:r>
            <a:r>
              <a:rPr lang="ar-EG" altLang="en-US" sz="3000" b="1"/>
              <a:t>ي</a:t>
            </a:r>
            <a:r>
              <a:rPr lang="ar-SA" altLang="en-US" sz="3000" b="1"/>
              <a:t>)</a:t>
            </a:r>
            <a:r>
              <a:rPr lang="ar-EG" altLang="en-US" sz="3000" b="1"/>
              <a:t>،</a:t>
            </a:r>
            <a:r>
              <a:rPr lang="ar-SA" altLang="en-US" sz="3000" b="1"/>
              <a:t> وهم بذلك يخافون سنة الله ف</a:t>
            </a:r>
            <a:r>
              <a:rPr lang="ar-EG" altLang="en-US" sz="3000" b="1"/>
              <a:t>ي</a:t>
            </a:r>
            <a:r>
              <a:rPr lang="ar-SA" altLang="en-US" sz="3000" b="1"/>
              <a:t> خلقه</a:t>
            </a:r>
            <a:r>
              <a:rPr lang="ar-EG" altLang="en-US" sz="3000" b="1"/>
              <a:t>،</a:t>
            </a:r>
            <a:r>
              <a:rPr lang="ar-SA" altLang="en-US" sz="3000" b="1"/>
              <a:t> {وَمَا خَلَقْتُ الْجِنَّ وَالْإِنْسَ إِلَّا لِيَعْبُدُونِ} [الذاريات: 56]، والتي تتضح ف</a:t>
            </a:r>
            <a:r>
              <a:rPr lang="ar-EG" altLang="en-US" sz="3000" b="1"/>
              <a:t>ي</a:t>
            </a:r>
            <a:r>
              <a:rPr lang="ar-SA" altLang="en-US" sz="3000" b="1"/>
              <a:t> قوله تعالى: {قُلْ إِنَّ صَلَاتِي وَنُسُكِي وَمَحْيَايَ وَمَمَاتِي لِلَّهِ رَبِّ الْعَالَمِينَ} [الأنعام: 162]</a:t>
            </a:r>
            <a:r>
              <a:rPr lang="ar-SA" altLang="en-US" sz="2200" b="1"/>
              <a:t>.</a:t>
            </a:r>
            <a:r>
              <a:rPr lang="en-US" altLang="en-US" sz="2200" b="1"/>
              <a:t> </a:t>
            </a:r>
            <a:endParaRPr lang="ar-EG" altLang="en-US" sz="2200" b="1"/>
          </a:p>
          <a:p>
            <a:pPr indent="22225" eaLnBrk="1" hangingPunct="1">
              <a:buFontTx/>
              <a:buNone/>
            </a:pPr>
            <a:r>
              <a:rPr lang="ar-EG" altLang="en-US" sz="2800" b="1"/>
              <a:t>وعليه فإن هذا هو مفهوم المنهج في التصور الإسلامي الذي أراده الله.</a:t>
            </a:r>
            <a:endParaRPr lang="en-US" altLang="en-US" sz="2800" b="1"/>
          </a:p>
        </p:txBody>
      </p:sp>
    </p:spTree>
  </p:cSld>
  <p:clrMapOvr>
    <a:masterClrMapping/>
  </p:clrMapOvr>
  <p:transition>
    <p:randomBar dir="ver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8A78-E741-344C-67AB-E26347D99C00}"/>
              </a:ext>
            </a:extLst>
          </p:cNvPr>
          <p:cNvSpPr>
            <a:spLocks noGrp="1"/>
          </p:cNvSpPr>
          <p:nvPr>
            <p:ph type="title"/>
          </p:nvPr>
        </p:nvSpPr>
        <p:spPr>
          <a:xfrm>
            <a:off x="0" y="136525"/>
            <a:ext cx="10110788" cy="6578600"/>
          </a:xfrm>
        </p:spPr>
        <p:txBody>
          <a:bodyPr/>
          <a:lstStyle/>
          <a:p>
            <a:pPr>
              <a:defRPr/>
            </a:pPr>
            <a:r>
              <a:rPr lang="ar-EG" dirty="0">
                <a:solidFill>
                  <a:srgbClr val="FF0000"/>
                </a:solidFill>
              </a:rPr>
              <a:t>سادس</a:t>
            </a:r>
            <a:r>
              <a:rPr lang="ar-IQ" dirty="0">
                <a:solidFill>
                  <a:srgbClr val="FF0000"/>
                </a:solidFill>
              </a:rPr>
              <a:t>ً</a:t>
            </a:r>
            <a:r>
              <a:rPr lang="ar-EG" dirty="0">
                <a:solidFill>
                  <a:srgbClr val="FF0000"/>
                </a:solidFill>
              </a:rPr>
              <a:t>ا: التربية الجنسية:</a:t>
            </a:r>
            <a:br>
              <a:rPr lang="ar-EG" dirty="0">
                <a:solidFill>
                  <a:srgbClr val="FF0000"/>
                </a:solidFill>
              </a:rPr>
            </a:br>
            <a:r>
              <a:rPr lang="ar-EG" sz="3600" dirty="0">
                <a:solidFill>
                  <a:schemeClr val="tx1"/>
                </a:solidFill>
              </a:rPr>
              <a:t>المقصود بها تعليم الولد تدريجي</a:t>
            </a:r>
            <a:r>
              <a:rPr lang="ar-IQ" sz="3600" dirty="0">
                <a:solidFill>
                  <a:schemeClr val="tx1"/>
                </a:solidFill>
              </a:rPr>
              <a:t>ًّ</a:t>
            </a:r>
            <a:r>
              <a:rPr lang="ar-EG" sz="3600" dirty="0">
                <a:solidFill>
                  <a:schemeClr val="tx1"/>
                </a:solidFill>
              </a:rPr>
              <a:t>ا الخصائص الفطرية التي تخص كل جنس من الجنسين في مراحل النمو المختلفة</a:t>
            </a:r>
            <a:r>
              <a:rPr lang="ar-IQ" sz="3600" dirty="0">
                <a:solidFill>
                  <a:schemeClr val="tx1"/>
                </a:solidFill>
              </a:rPr>
              <a:t>،</a:t>
            </a:r>
            <a:r>
              <a:rPr lang="ar-EG" sz="3600" dirty="0">
                <a:solidFill>
                  <a:schemeClr val="tx1"/>
                </a:solidFill>
              </a:rPr>
              <a:t> وكيفية التعامل مع هذه الخصائص والدور المن</a:t>
            </a:r>
            <a:r>
              <a:rPr lang="ar-IQ" sz="3600" dirty="0" err="1">
                <a:solidFill>
                  <a:schemeClr val="tx1"/>
                </a:solidFill>
              </a:rPr>
              <a:t>وط</a:t>
            </a:r>
            <a:r>
              <a:rPr lang="ar-EG" sz="3600" dirty="0">
                <a:solidFill>
                  <a:schemeClr val="tx1"/>
                </a:solidFill>
              </a:rPr>
              <a:t> لكل جنس في الحيا</a:t>
            </a:r>
            <a:r>
              <a:rPr lang="ar-IQ" sz="3600" dirty="0">
                <a:solidFill>
                  <a:schemeClr val="tx1"/>
                </a:solidFill>
              </a:rPr>
              <a:t>ة</a:t>
            </a:r>
            <a:r>
              <a:rPr lang="ar-EG" sz="3600" dirty="0">
                <a:solidFill>
                  <a:schemeClr val="tx1"/>
                </a:solidFill>
              </a:rPr>
              <a:t> بما وهبه الله من خصائص فطرية وآداب التعامل بين الجنسين</a:t>
            </a:r>
            <a:r>
              <a:rPr lang="ar-IQ" sz="3600" dirty="0">
                <a:solidFill>
                  <a:schemeClr val="tx1"/>
                </a:solidFill>
              </a:rPr>
              <a:t> </a:t>
            </a:r>
            <a:r>
              <a:rPr lang="ar-EG" sz="3600" dirty="0">
                <a:solidFill>
                  <a:schemeClr val="tx1"/>
                </a:solidFill>
              </a:rPr>
              <a:t>وفق هد</a:t>
            </a:r>
            <a:r>
              <a:rPr lang="ar-IQ" sz="3600" dirty="0">
                <a:solidFill>
                  <a:schemeClr val="tx1"/>
                </a:solidFill>
              </a:rPr>
              <a:t>ى</a:t>
            </a:r>
            <a:r>
              <a:rPr lang="ar-EG" sz="3600" dirty="0">
                <a:solidFill>
                  <a:schemeClr val="tx1"/>
                </a:solidFill>
              </a:rPr>
              <a:t> الله حت</a:t>
            </a:r>
            <a:r>
              <a:rPr lang="ar-IQ" sz="3600" dirty="0">
                <a:solidFill>
                  <a:schemeClr val="tx1"/>
                </a:solidFill>
              </a:rPr>
              <a:t>ى</a:t>
            </a:r>
            <a:r>
              <a:rPr lang="ar-EG" sz="3600" dirty="0">
                <a:solidFill>
                  <a:schemeClr val="tx1"/>
                </a:solidFill>
              </a:rPr>
              <a:t> </a:t>
            </a:r>
            <a:r>
              <a:rPr lang="ar-IQ" sz="3600" dirty="0">
                <a:solidFill>
                  <a:schemeClr val="tx1"/>
                </a:solidFill>
              </a:rPr>
              <a:t>إ</a:t>
            </a:r>
            <a:r>
              <a:rPr lang="ar-EG" sz="3600" dirty="0">
                <a:solidFill>
                  <a:schemeClr val="tx1"/>
                </a:solidFill>
              </a:rPr>
              <a:t>ذا شب الولد وترعرع</a:t>
            </a:r>
            <a:r>
              <a:rPr lang="ar-IQ" sz="3600" dirty="0">
                <a:solidFill>
                  <a:schemeClr val="tx1"/>
                </a:solidFill>
              </a:rPr>
              <a:t>،</a:t>
            </a:r>
            <a:r>
              <a:rPr lang="ar-EG" sz="3600" dirty="0">
                <a:solidFill>
                  <a:schemeClr val="tx1"/>
                </a:solidFill>
              </a:rPr>
              <a:t> عرف ما يحل </a:t>
            </a:r>
            <a:r>
              <a:rPr lang="ar-IQ" sz="3600" dirty="0">
                <a:solidFill>
                  <a:schemeClr val="tx1"/>
                </a:solidFill>
              </a:rPr>
              <a:t>أ</a:t>
            </a:r>
            <a:r>
              <a:rPr lang="ar-EG" sz="3600" dirty="0">
                <a:solidFill>
                  <a:schemeClr val="tx1"/>
                </a:solidFill>
              </a:rPr>
              <a:t>و ما يحرم و</a:t>
            </a:r>
            <a:r>
              <a:rPr lang="ar-IQ" sz="3600" dirty="0">
                <a:solidFill>
                  <a:schemeClr val="tx1"/>
                </a:solidFill>
              </a:rPr>
              <a:t>أ</a:t>
            </a:r>
            <a:r>
              <a:rPr lang="ar-EG" sz="3600" dirty="0">
                <a:solidFill>
                  <a:schemeClr val="tx1"/>
                </a:solidFill>
              </a:rPr>
              <a:t>صبح السلوك الإسلامي المتميز خلق</a:t>
            </a:r>
            <a:r>
              <a:rPr lang="ar-IQ" sz="3600" dirty="0">
                <a:solidFill>
                  <a:schemeClr val="tx1"/>
                </a:solidFill>
              </a:rPr>
              <a:t>ً</a:t>
            </a:r>
            <a:r>
              <a:rPr lang="ar-EG" sz="3600" dirty="0">
                <a:solidFill>
                  <a:schemeClr val="tx1"/>
                </a:solidFill>
              </a:rPr>
              <a:t>ا له وعادة</a:t>
            </a:r>
            <a:r>
              <a:rPr lang="ar-IQ" sz="3600" dirty="0">
                <a:solidFill>
                  <a:schemeClr val="tx1"/>
                </a:solidFill>
              </a:rPr>
              <a:t>،</a:t>
            </a:r>
            <a:r>
              <a:rPr lang="ar-EG" sz="3600" dirty="0">
                <a:solidFill>
                  <a:schemeClr val="tx1"/>
                </a:solidFill>
              </a:rPr>
              <a:t> بلا كبت ولا انحلال.</a:t>
            </a:r>
            <a:br>
              <a:rPr lang="ar-EG" sz="3600" dirty="0">
                <a:solidFill>
                  <a:schemeClr val="tx1"/>
                </a:solidFill>
              </a:rPr>
            </a:br>
            <a:r>
              <a:rPr lang="ar-IQ" sz="3600" b="1" dirty="0">
                <a:solidFill>
                  <a:schemeClr val="accent6">
                    <a:lumMod val="50000"/>
                  </a:schemeClr>
                </a:solidFill>
              </a:rPr>
              <a:t>إ</a:t>
            </a:r>
            <a:r>
              <a:rPr lang="ar-EG" sz="3600" b="1" dirty="0">
                <a:solidFill>
                  <a:schemeClr val="accent6">
                    <a:lumMod val="50000"/>
                  </a:schemeClr>
                </a:solidFill>
              </a:rPr>
              <a:t>ن التربية الجنسية هي </a:t>
            </a:r>
            <a:r>
              <a:rPr lang="ar-IQ" sz="3600" b="1" dirty="0">
                <a:solidFill>
                  <a:schemeClr val="accent6">
                    <a:lumMod val="50000"/>
                  </a:schemeClr>
                </a:solidFill>
              </a:rPr>
              <a:t>أحد</a:t>
            </a:r>
            <a:r>
              <a:rPr lang="ar-EG" sz="3600" b="1" dirty="0">
                <a:solidFill>
                  <a:schemeClr val="accent6">
                    <a:lumMod val="50000"/>
                  </a:schemeClr>
                </a:solidFill>
              </a:rPr>
              <a:t> جوانب التربية في الإسلام منذ مج</a:t>
            </a:r>
            <a:r>
              <a:rPr lang="ar-IQ" sz="3600" b="1" dirty="0" err="1">
                <a:solidFill>
                  <a:schemeClr val="accent6">
                    <a:lumMod val="50000"/>
                  </a:schemeClr>
                </a:solidFill>
              </a:rPr>
              <a:t>يء</a:t>
            </a:r>
            <a:r>
              <a:rPr lang="ar-EG" sz="3600" b="1" dirty="0">
                <a:solidFill>
                  <a:schemeClr val="accent6">
                    <a:lumMod val="50000"/>
                  </a:schemeClr>
                </a:solidFill>
              </a:rPr>
              <a:t> الإسلام و</a:t>
            </a:r>
            <a:r>
              <a:rPr lang="ar-IQ" sz="3600" b="1" dirty="0">
                <a:solidFill>
                  <a:schemeClr val="accent6">
                    <a:lumMod val="50000"/>
                  </a:schemeClr>
                </a:solidFill>
              </a:rPr>
              <a:t>إ</a:t>
            </a:r>
            <a:r>
              <a:rPr lang="ar-EG" sz="3600" b="1" dirty="0">
                <a:solidFill>
                  <a:schemeClr val="accent6">
                    <a:lumMod val="50000"/>
                  </a:schemeClr>
                </a:solidFill>
              </a:rPr>
              <a:t>ن كان هذا الجانب في التربية </a:t>
            </a:r>
            <a:r>
              <a:rPr lang="ar-IQ" sz="3600" b="1" dirty="0">
                <a:solidFill>
                  <a:schemeClr val="accent6">
                    <a:lumMod val="50000"/>
                  </a:schemeClr>
                </a:solidFill>
              </a:rPr>
              <a:t>أ</a:t>
            </a:r>
            <a:r>
              <a:rPr lang="ar-EG" sz="3600" b="1" dirty="0">
                <a:solidFill>
                  <a:schemeClr val="accent6">
                    <a:lumMod val="50000"/>
                  </a:schemeClr>
                </a:solidFill>
              </a:rPr>
              <a:t>صبح على عهد قريب من فروع التربية معترف</a:t>
            </a:r>
            <a:r>
              <a:rPr lang="ar-IQ" sz="3600" b="1" dirty="0">
                <a:solidFill>
                  <a:schemeClr val="accent6">
                    <a:lumMod val="50000"/>
                  </a:schemeClr>
                </a:solidFill>
              </a:rPr>
              <a:t>ً</a:t>
            </a:r>
            <a:r>
              <a:rPr lang="ar-EG" sz="3600" b="1" dirty="0">
                <a:solidFill>
                  <a:schemeClr val="accent6">
                    <a:lumMod val="50000"/>
                  </a:schemeClr>
                </a:solidFill>
              </a:rPr>
              <a:t>ا به في كل بلاد العالم ال</a:t>
            </a:r>
            <a:r>
              <a:rPr lang="ar-IQ" sz="3600" b="1" dirty="0">
                <a:solidFill>
                  <a:schemeClr val="accent6">
                    <a:lumMod val="50000"/>
                  </a:schemeClr>
                </a:solidFill>
              </a:rPr>
              <a:t>آ</a:t>
            </a:r>
            <a:r>
              <a:rPr lang="ar-EG" sz="3600" b="1" dirty="0">
                <a:solidFill>
                  <a:schemeClr val="accent6">
                    <a:lumMod val="50000"/>
                  </a:schemeClr>
                </a:solidFill>
              </a:rPr>
              <a:t>ن</a:t>
            </a:r>
            <a:r>
              <a:rPr lang="ar-IQ" sz="3600" b="1" dirty="0">
                <a:solidFill>
                  <a:schemeClr val="accent6">
                    <a:lumMod val="50000"/>
                  </a:schemeClr>
                </a:solidFill>
              </a:rPr>
              <a:t>،</a:t>
            </a:r>
            <a:r>
              <a:rPr lang="ar-EG" sz="3600" b="1" dirty="0">
                <a:solidFill>
                  <a:schemeClr val="accent6">
                    <a:lumMod val="50000"/>
                  </a:schemeClr>
                </a:solidFill>
              </a:rPr>
              <a:t> مع الفارق في الهدف منه في الإسلام وفي غيره من الدول ال</a:t>
            </a:r>
            <a:r>
              <a:rPr lang="ar-IQ" sz="3600" b="1" dirty="0">
                <a:solidFill>
                  <a:schemeClr val="accent6">
                    <a:lumMod val="50000"/>
                  </a:schemeClr>
                </a:solidFill>
              </a:rPr>
              <a:t>أ</a:t>
            </a:r>
            <a:r>
              <a:rPr lang="ar-EG" sz="3600" b="1" dirty="0">
                <a:solidFill>
                  <a:schemeClr val="accent6">
                    <a:lumMod val="50000"/>
                  </a:schemeClr>
                </a:solidFill>
              </a:rPr>
              <a:t>خر</a:t>
            </a:r>
            <a:r>
              <a:rPr lang="ar-IQ" sz="3600" b="1" dirty="0">
                <a:solidFill>
                  <a:schemeClr val="accent6">
                    <a:lumMod val="50000"/>
                  </a:schemeClr>
                </a:solidFill>
              </a:rPr>
              <a:t>ى</a:t>
            </a:r>
            <a:r>
              <a:rPr lang="ar-EG" sz="3600" b="1" dirty="0">
                <a:solidFill>
                  <a:schemeClr val="accent6">
                    <a:lumMod val="50000"/>
                  </a:schemeClr>
                </a:solidFill>
              </a:rPr>
              <a:t>.</a:t>
            </a:r>
            <a:endParaRPr lang="en-US" sz="3600" dirty="0">
              <a:solidFill>
                <a:schemeClr val="accent6">
                  <a:lumMod val="50000"/>
                </a:schemeClr>
              </a:solidFill>
            </a:endParaRPr>
          </a:p>
        </p:txBody>
      </p:sp>
    </p:spTree>
  </p:cSld>
  <p:clrMapOvr>
    <a:masterClrMapping/>
  </p:clrMapOvr>
  <p:transition spd="slow">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46C4A889-35C6-0357-80DE-9409A49F580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ar-EG"/>
          </a:p>
        </p:txBody>
      </p:sp>
      <p:sp>
        <p:nvSpPr>
          <p:cNvPr id="112643" name="Content Placeholder 2">
            <a:extLst>
              <a:ext uri="{FF2B5EF4-FFF2-40B4-BE49-F238E27FC236}">
                <a16:creationId xmlns:a16="http://schemas.microsoft.com/office/drawing/2014/main" id="{D6C47CD3-7ED7-1A11-FA1E-1856C07238A1}"/>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ar-EG" altLang="ar-EG" b="1">
                <a:solidFill>
                  <a:srgbClr val="FF0000"/>
                </a:solidFill>
              </a:rPr>
              <a:t>سابع</a:t>
            </a:r>
            <a:r>
              <a:rPr lang="ar-IQ" altLang="ar-EG" b="1">
                <a:solidFill>
                  <a:srgbClr val="FF0000"/>
                </a:solidFill>
              </a:rPr>
              <a:t>ً</a:t>
            </a:r>
            <a:r>
              <a:rPr lang="ar-EG" altLang="ar-EG" b="1">
                <a:solidFill>
                  <a:srgbClr val="FF0000"/>
                </a:solidFill>
              </a:rPr>
              <a:t>ا: التربية السياسية</a:t>
            </a:r>
            <a:endParaRPr lang="en-US" altLang="ar-EG">
              <a:solidFill>
                <a:srgbClr val="FF0000"/>
              </a:solidFill>
            </a:endParaRPr>
          </a:p>
          <a:p>
            <a:r>
              <a:rPr lang="ar-EG" altLang="ar-EG"/>
              <a:t>وذلك بأن يلم المتعلم بحقوقه وواجباته في علاقاته بالآخرين كحك</a:t>
            </a:r>
            <a:r>
              <a:rPr lang="ar-IQ" altLang="ar-EG"/>
              <a:t>َّ</a:t>
            </a:r>
            <a:r>
              <a:rPr lang="ar-EG" altLang="ar-EG"/>
              <a:t>ام ومحكومين في كل المستويات المحلية والقومية والعالمية بما</a:t>
            </a:r>
            <a:r>
              <a:rPr lang="ar-IQ" altLang="ar-EG"/>
              <a:t> </a:t>
            </a:r>
            <a:r>
              <a:rPr lang="ar-EG" altLang="ar-EG"/>
              <a:t>يتفق مع شرع الله،</a:t>
            </a:r>
            <a:r>
              <a:rPr lang="ar-IQ" altLang="ar-EG"/>
              <a:t> </a:t>
            </a:r>
            <a:r>
              <a:rPr lang="ar-EG" altLang="ar-EG"/>
              <a:t>وأن يزاول هذه الحقوق والواجبات على أكمل وجه.</a:t>
            </a:r>
            <a:endParaRPr lang="en-US" altLang="ar-EG"/>
          </a:p>
          <a:p>
            <a:endParaRPr lang="en-US" altLang="ar-EG"/>
          </a:p>
        </p:txBody>
      </p:sp>
    </p:spTree>
  </p:cSld>
  <p:clrMapOvr>
    <a:masterClrMapping/>
  </p:clrMapOvr>
  <p:transition>
    <p:randomBar dir="vert"/>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a:extLst>
              <a:ext uri="{FF2B5EF4-FFF2-40B4-BE49-F238E27FC236}">
                <a16:creationId xmlns:a16="http://schemas.microsoft.com/office/drawing/2014/main" id="{1A389686-377D-6317-D858-BB70795B56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972" y="1075605"/>
            <a:ext cx="9752012" cy="470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17961" dir="2700000" algn="ctr" rotWithShape="0">
                    <a:srgbClr val="007A5C"/>
                  </a:outerShdw>
                </a:effectLst>
              </a14:hiddenEffects>
            </a:ext>
          </a:extLst>
        </p:spPr>
      </p:pic>
    </p:spTree>
  </p:cSld>
  <p:clrMapOvr>
    <a:masterClrMapping/>
  </p:clrMapOvr>
  <p:transition>
    <p:randomBar dir="vert"/>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a:extLst>
              <a:ext uri="{FF2B5EF4-FFF2-40B4-BE49-F238E27FC236}">
                <a16:creationId xmlns:a16="http://schemas.microsoft.com/office/drawing/2014/main" id="{CB66CCFD-3294-C39F-E943-D01A6D9DD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476250"/>
            <a:ext cx="9777412"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17961" dir="2700000" algn="ctr" rotWithShape="0">
                    <a:srgbClr val="007A5C"/>
                  </a:outerShdw>
                </a:effectLst>
              </a14:hiddenEffects>
            </a:ext>
          </a:extLst>
        </p:spPr>
      </p:pic>
    </p:spTree>
  </p:cSld>
  <p:clrMapOvr>
    <a:masterClrMapping/>
  </p:clrMapOvr>
  <p:transition>
    <p:randomBar dir="vert"/>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A7AAFEE7-7887-31D5-E7C6-C2020779178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ar-EG" altLang="en-US" b="1" u="sng"/>
              <a:t>عاشر</a:t>
            </a:r>
            <a:r>
              <a:rPr lang="ar-IQ" altLang="en-US" b="1" u="sng"/>
              <a:t>ً</a:t>
            </a:r>
            <a:r>
              <a:rPr lang="ar-EG" altLang="en-US" b="1" u="sng"/>
              <a:t>ا</a:t>
            </a:r>
            <a:r>
              <a:rPr lang="ar-SA" altLang="en-US" b="1" u="sng"/>
              <a:t>: التربية الاجتماعية </a:t>
            </a:r>
            <a:endParaRPr lang="en-US" altLang="en-US" b="1"/>
          </a:p>
        </p:txBody>
      </p:sp>
      <p:sp>
        <p:nvSpPr>
          <p:cNvPr id="115715" name="Rectangle 3">
            <a:extLst>
              <a:ext uri="{FF2B5EF4-FFF2-40B4-BE49-F238E27FC236}">
                <a16:creationId xmlns:a16="http://schemas.microsoft.com/office/drawing/2014/main" id="{BBA6865B-F5DF-33C5-C26D-B41AF61E9A2C}"/>
              </a:ext>
            </a:extLst>
          </p:cNvPr>
          <p:cNvSpPr>
            <a:spLocks noGrp="1" noChangeArrowheads="1"/>
          </p:cNvSpPr>
          <p:nvPr>
            <p:ph type="body" idx="1"/>
          </p:nvPr>
        </p:nvSpPr>
        <p:spPr bwMode="auto">
          <a:xfrm>
            <a:off x="514350" y="2141538"/>
            <a:ext cx="9258300" cy="3951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ar-SA" altLang="en-US" b="1"/>
              <a:t>	وه</a:t>
            </a:r>
            <a:r>
              <a:rPr lang="ar-IQ" altLang="en-US" b="1"/>
              <a:t>ي</a:t>
            </a:r>
            <a:r>
              <a:rPr lang="ar-SA" altLang="en-US" b="1"/>
              <a:t> </a:t>
            </a:r>
            <a:r>
              <a:rPr lang="ar-IQ" altLang="en-US" b="1"/>
              <a:t>ح</a:t>
            </a:r>
            <a:r>
              <a:rPr lang="ar-SA" altLang="en-US" b="1"/>
              <a:t>صيلة كل أنواع التربية الأخرى فسلامة المجتمع مرتبط</a:t>
            </a:r>
            <a:r>
              <a:rPr lang="ar-IQ" altLang="en-US" b="1"/>
              <a:t>ة</a:t>
            </a:r>
            <a:r>
              <a:rPr lang="ar-SA" altLang="en-US" b="1"/>
              <a:t> بسلامة أفراده، ولتحقيق ذلك لا بد من الأخذ بهذه المعان</a:t>
            </a:r>
            <a:r>
              <a:rPr lang="ar-IQ" altLang="en-US" b="1"/>
              <a:t>ي</a:t>
            </a:r>
            <a:r>
              <a:rPr lang="ar-SA" altLang="en-US" b="1"/>
              <a:t>:</a:t>
            </a:r>
          </a:p>
          <a:p>
            <a:pPr eaLnBrk="1" hangingPunct="1">
              <a:buFontTx/>
              <a:buNone/>
            </a:pPr>
            <a:r>
              <a:rPr lang="ar-SA" altLang="en-US" b="1"/>
              <a:t>1 – الأخوة 			2 – الرحمة 		3 – الإيثار</a:t>
            </a:r>
          </a:p>
          <a:p>
            <a:pPr eaLnBrk="1" hangingPunct="1">
              <a:buFontTx/>
              <a:buNone/>
            </a:pPr>
            <a:r>
              <a:rPr lang="ar-SA" altLang="en-US" b="1"/>
              <a:t>4 – الحنو			5 – مراعاة حقوق الآخرين</a:t>
            </a:r>
            <a:endParaRPr lang="ar-EG" altLang="en-US" b="1"/>
          </a:p>
          <a:p>
            <a:pPr eaLnBrk="1" hangingPunct="1">
              <a:buFontTx/>
              <a:buNone/>
            </a:pPr>
            <a:r>
              <a:rPr lang="ar-EG" altLang="en-US" b="1"/>
              <a:t>6</a:t>
            </a:r>
            <a:r>
              <a:rPr lang="ar-SA" altLang="en-US" b="1"/>
              <a:t> – الجرأة في الحق</a:t>
            </a:r>
            <a:r>
              <a:rPr lang="ar-EG" altLang="en-US" b="1"/>
              <a:t>		</a:t>
            </a:r>
            <a:r>
              <a:rPr lang="ar-SA" altLang="en-US" b="1"/>
              <a:t>7 – ال</a:t>
            </a:r>
            <a:r>
              <a:rPr lang="ar-IQ" altLang="en-US" b="1"/>
              <a:t>ا</a:t>
            </a:r>
            <a:r>
              <a:rPr lang="ar-SA" altLang="en-US" b="1"/>
              <a:t>لتزام بالآداب العامة </a:t>
            </a:r>
            <a:endParaRPr lang="ar-EG" altLang="en-US" b="1"/>
          </a:p>
          <a:p>
            <a:pPr eaLnBrk="1" hangingPunct="1">
              <a:buFontTx/>
              <a:buNone/>
            </a:pPr>
            <a:r>
              <a:rPr lang="ar-SA" altLang="en-US" b="1"/>
              <a:t>8 – الأمر بالمعروف والنه</a:t>
            </a:r>
            <a:r>
              <a:rPr lang="ar-IQ" altLang="en-US" b="1"/>
              <a:t>ي</a:t>
            </a:r>
            <a:r>
              <a:rPr lang="ar-SA" altLang="en-US" b="1"/>
              <a:t> عن المنكر		</a:t>
            </a:r>
            <a:endParaRPr lang="en-US" altLang="en-US" b="1"/>
          </a:p>
        </p:txBody>
      </p:sp>
    </p:spTree>
  </p:cSld>
  <p:clrMapOvr>
    <a:masterClrMapping/>
  </p:clrMapOvr>
  <p:transition>
    <p:randomBar dir="vert"/>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AutoShape 2">
            <a:extLst>
              <a:ext uri="{FF2B5EF4-FFF2-40B4-BE49-F238E27FC236}">
                <a16:creationId xmlns:a16="http://schemas.microsoft.com/office/drawing/2014/main" id="{2298996E-9F39-3FF3-1BFC-74EFE2743E88}"/>
              </a:ext>
            </a:extLst>
          </p:cNvPr>
          <p:cNvSpPr>
            <a:spLocks noChangeArrowheads="1"/>
          </p:cNvSpPr>
          <p:nvPr/>
        </p:nvSpPr>
        <p:spPr bwMode="auto">
          <a:xfrm>
            <a:off x="2406650" y="1196975"/>
            <a:ext cx="7751763" cy="5661025"/>
          </a:xfrm>
          <a:prstGeom prst="foldedCorner">
            <a:avLst>
              <a:gd name="adj" fmla="val 19958"/>
            </a:avLst>
          </a:prstGeom>
          <a:gradFill rotWithShape="0">
            <a:gsLst>
              <a:gs pos="0">
                <a:srgbClr val="FFCC66">
                  <a:gamma/>
                  <a:tint val="0"/>
                  <a:invGamma/>
                </a:srgbClr>
              </a:gs>
              <a:gs pos="100000">
                <a:srgbClr val="FFCC66"/>
              </a:gs>
            </a:gsLst>
            <a:lin ang="0" scaled="1"/>
          </a:gradFill>
          <a:ln>
            <a:noFill/>
          </a:ln>
          <a:effectLst>
            <a:outerShdw dist="107763" dir="13500000" algn="ctr" rotWithShape="0">
              <a:schemeClr val="bg2"/>
            </a:outerShdw>
          </a:effectLst>
        </p:spPr>
        <p:txBody>
          <a:bodyPr wrap="none" anchor="ctr"/>
          <a:lstStyle/>
          <a:p>
            <a:pPr algn="r" rtl="1" eaLnBrk="1" hangingPunct="1">
              <a:defRPr/>
            </a:pPr>
            <a:endParaRPr lang="ar-JO" altLang="en-US" dirty="0">
              <a:solidFill>
                <a:srgbClr val="666633"/>
              </a:solidFill>
              <a:effectLst>
                <a:outerShdw blurRad="38100" dist="38100" dir="2700000" algn="tl">
                  <a:srgbClr val="000000"/>
                </a:outerShdw>
              </a:effectLst>
              <a:cs typeface="+mn-cs"/>
            </a:endParaRPr>
          </a:p>
          <a:p>
            <a:pPr algn="r" rtl="1" eaLnBrk="1" hangingPunct="1">
              <a:defRPr/>
            </a:pPr>
            <a:r>
              <a:rPr lang="ar-JO" altLang="en-US" sz="5400" dirty="0">
                <a:solidFill>
                  <a:srgbClr val="666633"/>
                </a:solidFill>
                <a:effectLst>
                  <a:outerShdw blurRad="38100" dist="38100" dir="2700000" algn="tl">
                    <a:srgbClr val="000000"/>
                  </a:outerShdw>
                </a:effectLst>
                <a:cs typeface="+mn-cs"/>
              </a:rPr>
              <a:t>وأخيرًا</a:t>
            </a:r>
            <a:r>
              <a:rPr lang="ar-IQ" altLang="en-US" sz="5400" dirty="0">
                <a:solidFill>
                  <a:srgbClr val="666633"/>
                </a:solidFill>
                <a:effectLst>
                  <a:outerShdw blurRad="38100" dist="38100" dir="2700000" algn="tl">
                    <a:srgbClr val="000000"/>
                  </a:outerShdw>
                </a:effectLst>
                <a:cs typeface="+mn-cs"/>
              </a:rPr>
              <a:t> </a:t>
            </a:r>
            <a:r>
              <a:rPr lang="ar-JO" altLang="en-US" sz="5400" dirty="0">
                <a:solidFill>
                  <a:srgbClr val="666633"/>
                </a:solidFill>
                <a:effectLst>
                  <a:outerShdw blurRad="38100" dist="38100" dir="2700000" algn="tl">
                    <a:srgbClr val="000000"/>
                  </a:outerShdw>
                </a:effectLst>
                <a:cs typeface="+mn-cs"/>
              </a:rPr>
              <a:t>...</a:t>
            </a:r>
          </a:p>
          <a:p>
            <a:pPr algn="r" rtl="1" eaLnBrk="1" hangingPunct="1">
              <a:defRPr/>
            </a:pPr>
            <a:endParaRPr lang="ar-JO" altLang="en-US" sz="4800" dirty="0">
              <a:solidFill>
                <a:srgbClr val="669900"/>
              </a:solidFill>
              <a:effectLst>
                <a:outerShdw blurRad="38100" dist="38100" dir="2700000" algn="tl">
                  <a:srgbClr val="000000"/>
                </a:outerShdw>
              </a:effectLst>
              <a:cs typeface="+mn-cs"/>
            </a:endParaRPr>
          </a:p>
          <a:p>
            <a:pPr algn="r" rtl="1" eaLnBrk="1" hangingPunct="1">
              <a:buClr>
                <a:srgbClr val="CC9900"/>
              </a:buClr>
              <a:buFont typeface="Wingdings" panose="05000000000000000000" pitchFamily="2" charset="2"/>
              <a:buChar char="Ø"/>
              <a:defRPr/>
            </a:pPr>
            <a:r>
              <a:rPr lang="ar-JO" altLang="en-US" sz="2800" dirty="0">
                <a:solidFill>
                  <a:srgbClr val="669900"/>
                </a:solidFill>
                <a:effectLst>
                  <a:outerShdw blurRad="38100" dist="38100" dir="2700000" algn="tl">
                    <a:srgbClr val="000000"/>
                  </a:outerShdw>
                </a:effectLst>
                <a:cs typeface="+mn-cs"/>
              </a:rPr>
              <a:t> المعرفة كالمحبة تنمو بالمشاركة.</a:t>
            </a:r>
          </a:p>
          <a:p>
            <a:pPr algn="r" rtl="1" eaLnBrk="1" hangingPunct="1">
              <a:buClr>
                <a:srgbClr val="CC9900"/>
              </a:buClr>
              <a:buFont typeface="Wingdings" panose="05000000000000000000" pitchFamily="2" charset="2"/>
              <a:buChar char="Ø"/>
              <a:defRPr/>
            </a:pPr>
            <a:endParaRPr lang="ar-JO" altLang="en-US" sz="2800" dirty="0">
              <a:solidFill>
                <a:srgbClr val="669900"/>
              </a:solidFill>
              <a:effectLst>
                <a:outerShdw blurRad="38100" dist="38100" dir="2700000" algn="tl">
                  <a:srgbClr val="000000"/>
                </a:outerShdw>
              </a:effectLst>
              <a:cs typeface="+mn-cs"/>
            </a:endParaRPr>
          </a:p>
          <a:p>
            <a:pPr algn="r" rtl="1" eaLnBrk="1" hangingPunct="1">
              <a:buClr>
                <a:srgbClr val="CC9900"/>
              </a:buClr>
              <a:buFont typeface="Wingdings" panose="05000000000000000000" pitchFamily="2" charset="2"/>
              <a:buChar char="Ø"/>
              <a:defRPr/>
            </a:pPr>
            <a:r>
              <a:rPr lang="ar-JO" altLang="en-US" sz="2800" dirty="0">
                <a:solidFill>
                  <a:srgbClr val="669900"/>
                </a:solidFill>
                <a:effectLst>
                  <a:outerShdw blurRad="38100" dist="38100" dir="2700000" algn="tl">
                    <a:srgbClr val="000000"/>
                  </a:outerShdw>
                </a:effectLst>
                <a:cs typeface="+mn-cs"/>
              </a:rPr>
              <a:t> أنت ما تعرفه</a:t>
            </a:r>
            <a:r>
              <a:rPr lang="ar-IQ" altLang="en-US" sz="2800" dirty="0">
                <a:solidFill>
                  <a:srgbClr val="669900"/>
                </a:solidFill>
                <a:effectLst>
                  <a:outerShdw blurRad="38100" dist="38100" dir="2700000" algn="tl">
                    <a:srgbClr val="000000"/>
                  </a:outerShdw>
                </a:effectLst>
                <a:cs typeface="+mn-cs"/>
              </a:rPr>
              <a:t> </a:t>
            </a:r>
            <a:r>
              <a:rPr lang="ar-JO" altLang="en-US" sz="2800" dirty="0">
                <a:solidFill>
                  <a:srgbClr val="669900"/>
                </a:solidFill>
                <a:effectLst>
                  <a:outerShdw blurRad="38100" dist="38100" dir="2700000" algn="tl">
                    <a:srgbClr val="000000"/>
                  </a:outerShdw>
                </a:effectLst>
                <a:cs typeface="+mn-cs"/>
              </a:rPr>
              <a:t>... ما تعرفه هو ما تتعلمه</a:t>
            </a:r>
            <a:r>
              <a:rPr lang="ar-IQ" altLang="en-US" sz="2800" dirty="0">
                <a:solidFill>
                  <a:srgbClr val="669900"/>
                </a:solidFill>
                <a:effectLst>
                  <a:outerShdw blurRad="38100" dist="38100" dir="2700000" algn="tl">
                    <a:srgbClr val="000000"/>
                  </a:outerShdw>
                </a:effectLst>
                <a:cs typeface="+mn-cs"/>
              </a:rPr>
              <a:t>؛</a:t>
            </a:r>
            <a:r>
              <a:rPr lang="ar-JO" altLang="en-US" sz="2800" dirty="0">
                <a:solidFill>
                  <a:srgbClr val="669900"/>
                </a:solidFill>
                <a:effectLst>
                  <a:outerShdw blurRad="38100" dist="38100" dir="2700000" algn="tl">
                    <a:srgbClr val="000000"/>
                  </a:outerShdw>
                </a:effectLst>
                <a:cs typeface="+mn-cs"/>
              </a:rPr>
              <a:t> لذا احرص على التعلم</a:t>
            </a:r>
          </a:p>
          <a:p>
            <a:pPr algn="r" rtl="1" eaLnBrk="1" hangingPunct="1">
              <a:buClr>
                <a:srgbClr val="CC9900"/>
              </a:buClr>
              <a:buFont typeface="Wingdings" panose="05000000000000000000" pitchFamily="2" charset="2"/>
              <a:buNone/>
              <a:defRPr/>
            </a:pPr>
            <a:r>
              <a:rPr lang="ar-JO" altLang="en-US" sz="2800" dirty="0">
                <a:solidFill>
                  <a:srgbClr val="669900"/>
                </a:solidFill>
                <a:effectLst>
                  <a:outerShdw blurRad="38100" dist="38100" dir="2700000" algn="tl">
                    <a:srgbClr val="000000"/>
                  </a:outerShdw>
                </a:effectLst>
                <a:cs typeface="+mn-cs"/>
              </a:rPr>
              <a:t>     </a:t>
            </a:r>
            <a:r>
              <a:rPr lang="ar-EG" altLang="en-US" sz="2800" dirty="0">
                <a:solidFill>
                  <a:srgbClr val="669900"/>
                </a:solidFill>
                <a:effectLst>
                  <a:outerShdw blurRad="38100" dist="38100" dir="2700000" algn="tl">
                    <a:srgbClr val="000000"/>
                  </a:outerShdw>
                </a:effectLst>
                <a:cs typeface="Times New Roman" panose="02020603050405020304" pitchFamily="18" charset="0"/>
              </a:rPr>
              <a:t>باستمرار.</a:t>
            </a:r>
          </a:p>
          <a:p>
            <a:pPr algn="r" rtl="1" eaLnBrk="1" hangingPunct="1">
              <a:buClr>
                <a:srgbClr val="CC9900"/>
              </a:buClr>
              <a:buFont typeface="Wingdings" panose="05000000000000000000" pitchFamily="2" charset="2"/>
              <a:buNone/>
              <a:defRPr/>
            </a:pPr>
            <a:r>
              <a:rPr lang="ar-EG" altLang="en-US" sz="2800" dirty="0">
                <a:solidFill>
                  <a:srgbClr val="669900"/>
                </a:solidFill>
                <a:effectLst>
                  <a:outerShdw blurRad="38100" dist="38100" dir="2700000" algn="tl">
                    <a:srgbClr val="000000"/>
                  </a:outerShdw>
                </a:effectLst>
                <a:cs typeface="Times New Roman" panose="02020603050405020304" pitchFamily="18" charset="0"/>
              </a:rPr>
              <a:t>  </a:t>
            </a:r>
          </a:p>
          <a:p>
            <a:pPr algn="r" rtl="1" eaLnBrk="1" hangingPunct="1">
              <a:buClr>
                <a:srgbClr val="CC9900"/>
              </a:buClr>
              <a:buFont typeface="Wingdings" panose="05000000000000000000" pitchFamily="2" charset="2"/>
              <a:buNone/>
              <a:defRPr/>
            </a:pPr>
            <a:r>
              <a:rPr lang="ar-EG" altLang="en-US" sz="2800" dirty="0">
                <a:solidFill>
                  <a:schemeClr val="accent2"/>
                </a:solidFill>
                <a:effectLst>
                  <a:outerShdw blurRad="38100" dist="38100" dir="2700000" algn="tl">
                    <a:srgbClr val="000000"/>
                  </a:outerShdw>
                </a:effectLst>
                <a:cs typeface="Times New Roman" panose="02020603050405020304" pitchFamily="18" charset="0"/>
              </a:rPr>
              <a:t>                                                      أ.د فؤاد محمد موسى</a:t>
            </a:r>
            <a:endParaRPr lang="en-US" altLang="en-US" sz="2800" dirty="0">
              <a:solidFill>
                <a:schemeClr val="accent2"/>
              </a:solidFill>
              <a:effectLst>
                <a:outerShdw blurRad="38100" dist="38100" dir="2700000" algn="tl">
                  <a:srgbClr val="000000"/>
                </a:outerShdw>
              </a:effectLst>
              <a:cs typeface="Times New Roman" panose="02020603050405020304" pitchFamily="18" charset="0"/>
            </a:endParaRPr>
          </a:p>
          <a:p>
            <a:pPr algn="r" rtl="1" eaLnBrk="1" hangingPunct="1">
              <a:defRPr/>
            </a:pPr>
            <a:endParaRPr lang="en-US" altLang="en-US" sz="2800" dirty="0">
              <a:solidFill>
                <a:schemeClr val="accent2"/>
              </a:solidFill>
              <a:effectLst>
                <a:outerShdw blurRad="38100" dist="38100" dir="2700000" algn="tl">
                  <a:srgbClr val="000000"/>
                </a:outerShdw>
              </a:effectLst>
              <a:cs typeface="+mn-cs"/>
            </a:endParaRPr>
          </a:p>
        </p:txBody>
      </p:sp>
      <p:pic>
        <p:nvPicPr>
          <p:cNvPr id="342038" name="Picture 22" descr="THA00042">
            <a:extLst>
              <a:ext uri="{FF2B5EF4-FFF2-40B4-BE49-F238E27FC236}">
                <a16:creationId xmlns:a16="http://schemas.microsoft.com/office/drawing/2014/main" id="{32FDA3F8-3057-E508-1F89-E0A119E56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96975"/>
            <a:ext cx="2322513" cy="5661025"/>
          </a:xfrm>
          <a:prstGeom prst="rect">
            <a:avLst/>
          </a:prstGeom>
          <a:noFill/>
          <a:ln>
            <a:noFill/>
          </a:ln>
          <a:effectLst>
            <a:outerShdw dist="107763" dir="135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2040" name="Group 24">
            <a:extLst>
              <a:ext uri="{FF2B5EF4-FFF2-40B4-BE49-F238E27FC236}">
                <a16:creationId xmlns:a16="http://schemas.microsoft.com/office/drawing/2014/main" id="{F1A31311-E932-9C7B-3495-01EC35FB963B}"/>
              </a:ext>
            </a:extLst>
          </p:cNvPr>
          <p:cNvGrpSpPr>
            <a:grpSpLocks/>
          </p:cNvGrpSpPr>
          <p:nvPr/>
        </p:nvGrpSpPr>
        <p:grpSpPr bwMode="auto">
          <a:xfrm>
            <a:off x="3271838" y="3403600"/>
            <a:ext cx="2057400" cy="482600"/>
            <a:chOff x="4320" y="2144"/>
            <a:chExt cx="1296" cy="304"/>
          </a:xfrm>
        </p:grpSpPr>
        <p:sp>
          <p:nvSpPr>
            <p:cNvPr id="117766" name="AutoShape 3">
              <a:extLst>
                <a:ext uri="{FF2B5EF4-FFF2-40B4-BE49-F238E27FC236}">
                  <a16:creationId xmlns:a16="http://schemas.microsoft.com/office/drawing/2014/main" id="{96DE7A9D-A954-A5B8-82C1-5A2FFCEB4F27}"/>
                </a:ext>
              </a:extLst>
            </p:cNvPr>
            <p:cNvSpPr>
              <a:spLocks noChangeArrowheads="1"/>
            </p:cNvSpPr>
            <p:nvPr/>
          </p:nvSpPr>
          <p:spPr bwMode="auto">
            <a:xfrm>
              <a:off x="4752"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17767" name="AutoShape 4">
              <a:extLst>
                <a:ext uri="{FF2B5EF4-FFF2-40B4-BE49-F238E27FC236}">
                  <a16:creationId xmlns:a16="http://schemas.microsoft.com/office/drawing/2014/main" id="{F6037788-3734-656E-2226-7E5969A57EF4}"/>
                </a:ext>
              </a:extLst>
            </p:cNvPr>
            <p:cNvSpPr>
              <a:spLocks noChangeArrowheads="1"/>
            </p:cNvSpPr>
            <p:nvPr/>
          </p:nvSpPr>
          <p:spPr bwMode="auto">
            <a:xfrm>
              <a:off x="4320"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17768" name="AutoShape 11">
              <a:extLst>
                <a:ext uri="{FF2B5EF4-FFF2-40B4-BE49-F238E27FC236}">
                  <a16:creationId xmlns:a16="http://schemas.microsoft.com/office/drawing/2014/main" id="{E9A541A5-38A2-E281-8734-9A34CF015594}"/>
                </a:ext>
              </a:extLst>
            </p:cNvPr>
            <p:cNvSpPr>
              <a:spLocks noChangeArrowheads="1"/>
            </p:cNvSpPr>
            <p:nvPr/>
          </p:nvSpPr>
          <p:spPr bwMode="auto">
            <a:xfrm>
              <a:off x="5184"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17769" name="AutoShape 13">
              <a:extLst>
                <a:ext uri="{FF2B5EF4-FFF2-40B4-BE49-F238E27FC236}">
                  <a16:creationId xmlns:a16="http://schemas.microsoft.com/office/drawing/2014/main" id="{94649668-7B75-2656-14B9-3A8C46DB1ECD}"/>
                </a:ext>
              </a:extLst>
            </p:cNvPr>
            <p:cNvSpPr>
              <a:spLocks noChangeArrowheads="1"/>
            </p:cNvSpPr>
            <p:nvPr/>
          </p:nvSpPr>
          <p:spPr bwMode="auto">
            <a:xfrm>
              <a:off x="4896"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17770" name="AutoShape 14">
              <a:extLst>
                <a:ext uri="{FF2B5EF4-FFF2-40B4-BE49-F238E27FC236}">
                  <a16:creationId xmlns:a16="http://schemas.microsoft.com/office/drawing/2014/main" id="{C93EDB4B-E9B7-8F2B-A884-75C96828697D}"/>
                </a:ext>
              </a:extLst>
            </p:cNvPr>
            <p:cNvSpPr>
              <a:spLocks noChangeArrowheads="1"/>
            </p:cNvSpPr>
            <p:nvPr/>
          </p:nvSpPr>
          <p:spPr bwMode="auto">
            <a:xfrm>
              <a:off x="4464" y="214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17771" name="AutoShape 21">
              <a:extLst>
                <a:ext uri="{FF2B5EF4-FFF2-40B4-BE49-F238E27FC236}">
                  <a16:creationId xmlns:a16="http://schemas.microsoft.com/office/drawing/2014/main" id="{B3A73A25-A3E6-CB1C-60AA-8CFF4E1609E2}"/>
                </a:ext>
              </a:extLst>
            </p:cNvPr>
            <p:cNvSpPr>
              <a:spLocks noChangeArrowheads="1"/>
            </p:cNvSpPr>
            <p:nvPr/>
          </p:nvSpPr>
          <p:spPr bwMode="auto">
            <a:xfrm>
              <a:off x="5328" y="2160"/>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250 h 21600"/>
                <a:gd name="T14" fmla="*/ 16575 w 21600"/>
                <a:gd name="T15" fmla="*/ 1365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grpSp>
      <p:pic>
        <p:nvPicPr>
          <p:cNvPr id="117765" name="Audio 1">
            <a:hlinkClick r:id="" action="ppaction://media"/>
            <a:extLst>
              <a:ext uri="{FF2B5EF4-FFF2-40B4-BE49-F238E27FC236}">
                <a16:creationId xmlns:a16="http://schemas.microsoft.com/office/drawing/2014/main" id="{0EF03BDE-EA67-26C7-C7E1-6F9AE38BD4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61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66916">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42038"/>
                                        </p:tgtEl>
                                        <p:attrNameLst>
                                          <p:attrName>style.visibility</p:attrName>
                                        </p:attrNameLst>
                                      </p:cBhvr>
                                      <p:to>
                                        <p:strVal val="visible"/>
                                      </p:to>
                                    </p:set>
                                    <p:animEffect transition="in" filter="wedge">
                                      <p:cBhvr>
                                        <p:cTn id="7" dur="2000"/>
                                        <p:tgtEl>
                                          <p:spTgt spid="3420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342040"/>
                                        </p:tgtEl>
                                        <p:attrNameLst>
                                          <p:attrName>style.visibility</p:attrName>
                                        </p:attrNameLst>
                                      </p:cBhvr>
                                      <p:to>
                                        <p:strVal val="visible"/>
                                      </p:to>
                                    </p:set>
                                    <p:anim calcmode="lin" valueType="num">
                                      <p:cBhvr>
                                        <p:cTn id="12" dur="500" fill="hold"/>
                                        <p:tgtEl>
                                          <p:spTgt spid="342040"/>
                                        </p:tgtEl>
                                        <p:attrNameLst>
                                          <p:attrName>ppt_w</p:attrName>
                                        </p:attrNameLst>
                                      </p:cBhvr>
                                      <p:tavLst>
                                        <p:tav tm="0">
                                          <p:val>
                                            <p:fltVal val="0"/>
                                          </p:val>
                                        </p:tav>
                                        <p:tav tm="100000">
                                          <p:val>
                                            <p:strVal val="#ppt_w"/>
                                          </p:val>
                                        </p:tav>
                                      </p:tavLst>
                                    </p:anim>
                                    <p:anim calcmode="lin" valueType="num">
                                      <p:cBhvr>
                                        <p:cTn id="13" dur="500" fill="hold"/>
                                        <p:tgtEl>
                                          <p:spTgt spid="342040"/>
                                        </p:tgtEl>
                                        <p:attrNameLst>
                                          <p:attrName>ppt_h</p:attrName>
                                        </p:attrNameLst>
                                      </p:cBhvr>
                                      <p:tavLst>
                                        <p:tav tm="0">
                                          <p:val>
                                            <p:fltVal val="0"/>
                                          </p:val>
                                        </p:tav>
                                        <p:tav tm="100000">
                                          <p:val>
                                            <p:strVal val="#ppt_h"/>
                                          </p:val>
                                        </p:tav>
                                      </p:tavLst>
                                    </p:anim>
                                    <p:anim calcmode="lin" valueType="num">
                                      <p:cBhvr>
                                        <p:cTn id="14" dur="500" fill="hold"/>
                                        <p:tgtEl>
                                          <p:spTgt spid="342040"/>
                                        </p:tgtEl>
                                        <p:attrNameLst>
                                          <p:attrName>style.rotation</p:attrName>
                                        </p:attrNameLst>
                                      </p:cBhvr>
                                      <p:tavLst>
                                        <p:tav tm="0">
                                          <p:val>
                                            <p:fltVal val="360"/>
                                          </p:val>
                                        </p:tav>
                                        <p:tav tm="100000">
                                          <p:val>
                                            <p:fltVal val="0"/>
                                          </p:val>
                                        </p:tav>
                                      </p:tavLst>
                                    </p:anim>
                                    <p:animEffect transition="in" filter="fade">
                                      <p:cBhvr>
                                        <p:cTn id="15" dur="500"/>
                                        <p:tgtEl>
                                          <p:spTgt spid="34204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342018"/>
                                        </p:tgtEl>
                                        <p:attrNameLst>
                                          <p:attrName>style.visibility</p:attrName>
                                        </p:attrNameLst>
                                      </p:cBhvr>
                                      <p:to>
                                        <p:strVal val="visible"/>
                                      </p:to>
                                    </p:set>
                                    <p:animEffect transition="in" filter="circle(in)">
                                      <p:cBhvr>
                                        <p:cTn id="20" dur="2000"/>
                                        <p:tgtEl>
                                          <p:spTgt spid="342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4">
            <a:extLst>
              <a:ext uri="{FF2B5EF4-FFF2-40B4-BE49-F238E27FC236}">
                <a16:creationId xmlns:a16="http://schemas.microsoft.com/office/drawing/2014/main" id="{E24C6D6E-9F25-2FE9-109B-B6013E7C2E30}"/>
              </a:ext>
            </a:extLst>
          </p:cNvPr>
          <p:cNvSpPr txBox="1">
            <a:spLocks noChangeArrowheads="1"/>
          </p:cNvSpPr>
          <p:nvPr/>
        </p:nvSpPr>
        <p:spPr bwMode="auto">
          <a:xfrm>
            <a:off x="3054350" y="2232025"/>
            <a:ext cx="5184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eaLnBrk="1" hangingPunct="1">
              <a:spcBef>
                <a:spcPct val="50000"/>
              </a:spcBef>
            </a:pPr>
            <a:endParaRPr lang="en-US" altLang="en-US" sz="2000">
              <a:cs typeface="Times New Roman" panose="02020603050405020304" pitchFamily="18" charset="0"/>
            </a:endParaRPr>
          </a:p>
        </p:txBody>
      </p:sp>
      <p:sp>
        <p:nvSpPr>
          <p:cNvPr id="280581" name="Text Box 5" descr="Purple mesh">
            <a:extLst>
              <a:ext uri="{FF2B5EF4-FFF2-40B4-BE49-F238E27FC236}">
                <a16:creationId xmlns:a16="http://schemas.microsoft.com/office/drawing/2014/main" id="{534C9BD5-D945-0DB2-324E-9868E277D3FB}"/>
              </a:ext>
            </a:extLst>
          </p:cNvPr>
          <p:cNvSpPr txBox="1">
            <a:spLocks noChangeArrowheads="1"/>
          </p:cNvSpPr>
          <p:nvPr/>
        </p:nvSpPr>
        <p:spPr bwMode="auto">
          <a:xfrm>
            <a:off x="319088" y="1052513"/>
            <a:ext cx="9648825" cy="1938337"/>
          </a:xfrm>
          <a:prstGeom prst="rect">
            <a:avLst/>
          </a:prstGeom>
          <a:blipFill dpi="0" rotWithShape="1">
            <a:blip r:embed="rId4"/>
            <a:srcRect/>
            <a:tile tx="0" ty="0" sx="100000" sy="100000" flip="none" algn="tl"/>
          </a:blipFill>
          <a:ln w="9525">
            <a:miter lim="800000"/>
            <a:headEnd/>
            <a:tailEnd/>
          </a:ln>
          <a:effectLst/>
          <a:scene3d>
            <a:camera prst="legacyPerspectiveBottom"/>
            <a:lightRig rig="legacyFlat3" dir="t"/>
          </a:scene3d>
          <a:sp3d extrusionH="121893000" prstMaterial="legacyMatte">
            <a:bevelT w="13500" h="13500" prst="angle"/>
            <a:bevelB w="13500" h="13500" prst="angle"/>
            <a:extrusionClr>
              <a:srgbClr val="9900CC"/>
            </a:extrusionClr>
            <a:contourClr>
              <a:srgbClr val="FFFFFF"/>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flatTx/>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ctr" rtl="1" eaLnBrk="1" hangingPunct="1">
              <a:spcBef>
                <a:spcPct val="50000"/>
              </a:spcBef>
            </a:pPr>
            <a:r>
              <a:rPr lang="ar-EG" altLang="en-US" sz="5400">
                <a:solidFill>
                  <a:srgbClr val="FFFF66"/>
                </a:solidFill>
                <a:cs typeface="Times New Roman" panose="02020603050405020304" pitchFamily="18" charset="0"/>
              </a:rPr>
              <a:t>طبيعة المجتمع  </a:t>
            </a:r>
          </a:p>
          <a:p>
            <a:pPr algn="ctr" rtl="1" eaLnBrk="1" hangingPunct="1">
              <a:spcBef>
                <a:spcPct val="50000"/>
              </a:spcBef>
            </a:pPr>
            <a:r>
              <a:rPr lang="ar-EG" altLang="en-US" sz="4400">
                <a:solidFill>
                  <a:srgbClr val="FFFF66"/>
                </a:solidFill>
                <a:cs typeface="Times New Roman" panose="02020603050405020304" pitchFamily="18" charset="0"/>
              </a:rPr>
              <a:t>أحد أسس المنهج الدراسي من المنظور </a:t>
            </a:r>
            <a:r>
              <a:rPr lang="ar-EG" altLang="en-US" sz="4000">
                <a:solidFill>
                  <a:srgbClr val="FFFF66"/>
                </a:solidFill>
                <a:cs typeface="Times New Roman" panose="02020603050405020304" pitchFamily="18" charset="0"/>
              </a:rPr>
              <a:t>الإسلامي</a:t>
            </a:r>
            <a:endParaRPr lang="ar-SA" altLang="en-US" sz="3600">
              <a:solidFill>
                <a:srgbClr val="FFFF66"/>
              </a:solidFill>
            </a:endParaRPr>
          </a:p>
        </p:txBody>
      </p:sp>
      <p:sp>
        <p:nvSpPr>
          <p:cNvPr id="280583" name="Text Box 7" descr="Walnut">
            <a:extLst>
              <a:ext uri="{FF2B5EF4-FFF2-40B4-BE49-F238E27FC236}">
                <a16:creationId xmlns:a16="http://schemas.microsoft.com/office/drawing/2014/main" id="{6E6C8631-DD13-88CB-161F-E9536C45B11A}"/>
              </a:ext>
            </a:extLst>
          </p:cNvPr>
          <p:cNvSpPr txBox="1">
            <a:spLocks noChangeArrowheads="1"/>
          </p:cNvSpPr>
          <p:nvPr/>
        </p:nvSpPr>
        <p:spPr bwMode="auto">
          <a:xfrm>
            <a:off x="247650" y="3213100"/>
            <a:ext cx="9791700" cy="2370138"/>
          </a:xfrm>
          <a:prstGeom prst="rect">
            <a:avLst/>
          </a:prstGeom>
          <a:blipFill dpi="0" rotWithShape="1">
            <a:blip r:embed="rId5"/>
            <a:srcRect/>
            <a:tile tx="0" ty="0" sx="100000" sy="100000" flip="none" algn="tl"/>
          </a:blipFill>
          <a:ln w="12700" cap="sq">
            <a:solidFill>
              <a:srgbClr val="99FF66"/>
            </a:solidFill>
            <a:miter lim="800000"/>
            <a:headEnd type="none" w="sm" len="sm"/>
            <a:tailEnd type="none" w="sm" len="sm"/>
          </a:ln>
          <a:effectLst/>
        </p:spPr>
        <p:txBody>
          <a:bodyPr>
            <a:spAutoFit/>
          </a:bodyPr>
          <a:lstStyle/>
          <a:p>
            <a:pPr algn="ctr" rtl="1" eaLnBrk="1" hangingPunct="1">
              <a:defRPr/>
            </a:pPr>
            <a:r>
              <a:rPr lang="ar-SA" altLang="en-US" sz="4000" dirty="0">
                <a:solidFill>
                  <a:srgbClr val="FFFF66"/>
                </a:solidFill>
                <a:effectLst>
                  <a:outerShdw blurRad="38100" dist="38100" dir="2700000" algn="tl">
                    <a:srgbClr val="000000"/>
                  </a:outerShdw>
                </a:effectLst>
                <a:cs typeface="Tholoth" pitchFamily="2" charset="-78"/>
              </a:rPr>
              <a:t>إعداد</a:t>
            </a:r>
          </a:p>
          <a:p>
            <a:pPr algn="ctr" rtl="1" eaLnBrk="1" hangingPunct="1">
              <a:defRPr/>
            </a:pPr>
            <a:r>
              <a:rPr lang="ar-EG" altLang="en-US" sz="4000" dirty="0">
                <a:solidFill>
                  <a:srgbClr val="FFFF66"/>
                </a:solidFill>
                <a:effectLst>
                  <a:outerShdw blurRad="38100" dist="38100" dir="2700000" algn="tl">
                    <a:srgbClr val="000000"/>
                  </a:outerShdw>
                </a:effectLst>
                <a:cs typeface="Times New Roman" panose="02020603050405020304" pitchFamily="18" charset="0"/>
              </a:rPr>
              <a:t>الأستاذ الدكتور/ فؤاد موسى عبد العال</a:t>
            </a:r>
          </a:p>
          <a:p>
            <a:pPr algn="ctr" rtl="1" eaLnBrk="1" hangingPunct="1">
              <a:defRPr/>
            </a:pPr>
            <a:r>
              <a:rPr lang="ar-EG" altLang="en-US" sz="3600" dirty="0">
                <a:solidFill>
                  <a:srgbClr val="99FF66"/>
                </a:solidFill>
                <a:effectLst>
                  <a:outerShdw blurRad="38100" dist="38100" dir="2700000" algn="tl">
                    <a:srgbClr val="000000"/>
                  </a:outerShdw>
                </a:effectLst>
                <a:cs typeface="Traditional Arabic" panose="02020603050405020304" pitchFamily="18" charset="-78"/>
              </a:rPr>
              <a:t>أستاذ المناهج وطرق التدريس ورئيس قسم المناهج وطرق التدريس</a:t>
            </a:r>
          </a:p>
          <a:p>
            <a:pPr algn="ctr" rtl="1" eaLnBrk="1" hangingPunct="1">
              <a:defRPr/>
            </a:pPr>
            <a:r>
              <a:rPr lang="ar-EG" altLang="en-US" dirty="0">
                <a:solidFill>
                  <a:schemeClr val="bg1"/>
                </a:solidFill>
                <a:effectLst>
                  <a:outerShdw blurRad="38100" dist="38100" dir="2700000" algn="tl">
                    <a:srgbClr val="000000"/>
                  </a:outerShdw>
                </a:effectLst>
                <a:cs typeface="Times New Roman" panose="02020603050405020304" pitchFamily="18" charset="0"/>
              </a:rPr>
              <a:t>كلية التربية – جامعة المنصورة</a:t>
            </a:r>
            <a:endParaRPr lang="en-US" altLang="en-US" dirty="0">
              <a:solidFill>
                <a:schemeClr val="bg1"/>
              </a:solidFill>
              <a:effectLst>
                <a:outerShdw blurRad="38100" dist="38100" dir="2700000" algn="tl">
                  <a:srgbClr val="000000"/>
                </a:outerShdw>
              </a:effectLst>
              <a:cs typeface="Times New Roman" panose="02020603050405020304" pitchFamily="18" charset="0"/>
            </a:endParaRPr>
          </a:p>
        </p:txBody>
      </p:sp>
      <p:pic>
        <p:nvPicPr>
          <p:cNvPr id="119813" name="Audio 1">
            <a:hlinkClick r:id="" action="ppaction://media"/>
            <a:extLst>
              <a:ext uri="{FF2B5EF4-FFF2-40B4-BE49-F238E27FC236}">
                <a16:creationId xmlns:a16="http://schemas.microsoft.com/office/drawing/2014/main" id="{682B1A94-2FBE-5C87-A6CF-8002F4A97A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61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42008">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0581"/>
                                        </p:tgtEl>
                                        <p:attrNameLst>
                                          <p:attrName>style.visibility</p:attrName>
                                        </p:attrNameLst>
                                      </p:cBhvr>
                                      <p:to>
                                        <p:strVal val="visible"/>
                                      </p:to>
                                    </p:set>
                                    <p:anim calcmode="lin" valueType="num">
                                      <p:cBhvr additive="base">
                                        <p:cTn id="7" dur="500" fill="hold"/>
                                        <p:tgtEl>
                                          <p:spTgt spid="280581"/>
                                        </p:tgtEl>
                                        <p:attrNameLst>
                                          <p:attrName>ppt_x</p:attrName>
                                        </p:attrNameLst>
                                      </p:cBhvr>
                                      <p:tavLst>
                                        <p:tav tm="0">
                                          <p:val>
                                            <p:strVal val="#ppt_x"/>
                                          </p:val>
                                        </p:tav>
                                        <p:tav tm="100000">
                                          <p:val>
                                            <p:strVal val="#ppt_x"/>
                                          </p:val>
                                        </p:tav>
                                      </p:tavLst>
                                    </p:anim>
                                    <p:anim calcmode="lin" valueType="num">
                                      <p:cBhvr additive="base">
                                        <p:cTn id="8" dur="500" fill="hold"/>
                                        <p:tgtEl>
                                          <p:spTgt spid="2805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80583"/>
                                        </p:tgtEl>
                                        <p:attrNameLst>
                                          <p:attrName>style.visibility</p:attrName>
                                        </p:attrNameLst>
                                      </p:cBhvr>
                                      <p:to>
                                        <p:strVal val="visible"/>
                                      </p:to>
                                    </p:set>
                                    <p:animEffect transition="in" filter="blinds(horizontal)">
                                      <p:cBhvr>
                                        <p:cTn id="13" dur="500"/>
                                        <p:tgtEl>
                                          <p:spTgt spid="280583"/>
                                        </p:tgtEl>
                                      </p:cBhvr>
                                    </p:animEffect>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1" grpId="0" animBg="1"/>
      <p:bldP spid="28058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99E62F08-ADEE-5707-32EF-8F1D5906F97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EG" altLang="ar-EG">
                <a:latin typeface="Andalus" panose="02020603050405020304" pitchFamily="18" charset="-78"/>
                <a:cs typeface="Andalus" panose="02020603050405020304" pitchFamily="18" charset="-78"/>
              </a:rPr>
              <a:t>الفصل الخامس</a:t>
            </a:r>
            <a:endParaRPr lang="en-US" altLang="ar-EG">
              <a:latin typeface="Andalus" panose="02020603050405020304" pitchFamily="18" charset="-78"/>
              <a:cs typeface="Andalus" panose="02020603050405020304" pitchFamily="18" charset="-78"/>
            </a:endParaRPr>
          </a:p>
        </p:txBody>
      </p:sp>
      <p:sp>
        <p:nvSpPr>
          <p:cNvPr id="3" name="Content Placeholder 2">
            <a:extLst>
              <a:ext uri="{FF2B5EF4-FFF2-40B4-BE49-F238E27FC236}">
                <a16:creationId xmlns:a16="http://schemas.microsoft.com/office/drawing/2014/main" id="{3E243F09-8310-D995-E722-263751C64AE8}"/>
              </a:ext>
            </a:extLst>
          </p:cNvPr>
          <p:cNvSpPr>
            <a:spLocks noGrp="1"/>
          </p:cNvSpPr>
          <p:nvPr>
            <p:ph idx="1"/>
          </p:nvPr>
        </p:nvSpPr>
        <p:spPr>
          <a:xfrm>
            <a:off x="5889" y="365125"/>
            <a:ext cx="10287000" cy="5943600"/>
          </a:xfrm>
        </p:spPr>
        <p:txBody>
          <a:bodyPr>
            <a:normAutofit/>
          </a:bodyPr>
          <a:lstStyle/>
          <a:p>
            <a:pPr marL="0" indent="0">
              <a:buFontTx/>
              <a:buNone/>
              <a:defRPr/>
            </a:pPr>
            <a:r>
              <a:rPr lang="ar-EG" sz="4000" b="1" dirty="0"/>
              <a:t>    </a:t>
            </a:r>
          </a:p>
          <a:p>
            <a:pPr marL="0" indent="0" algn="ctr">
              <a:buFontTx/>
              <a:buNone/>
              <a:defRPr/>
            </a:pPr>
            <a:r>
              <a:rPr lang="ar-EG" sz="4000" b="1" dirty="0">
                <a:latin typeface="Andalus" pitchFamily="18" charset="-78"/>
                <a:cs typeface="Andalus" pitchFamily="18" charset="-78"/>
              </a:rPr>
              <a:t>ألاساس الرابع:</a:t>
            </a:r>
            <a:r>
              <a:rPr lang="ar-IQ" sz="4000" b="1" dirty="0">
                <a:latin typeface="Andalus" pitchFamily="18" charset="-78"/>
                <a:cs typeface="Andalus" pitchFamily="18" charset="-78"/>
              </a:rPr>
              <a:t> </a:t>
            </a:r>
            <a:r>
              <a:rPr lang="ar-EG" sz="4000" b="1" dirty="0">
                <a:latin typeface="Andalus" pitchFamily="18" charset="-78"/>
                <a:cs typeface="Andalus" pitchFamily="18" charset="-78"/>
              </a:rPr>
              <a:t>طبيع</a:t>
            </a:r>
            <a:r>
              <a:rPr lang="ar-IQ" sz="4000" b="1" dirty="0">
                <a:latin typeface="Andalus" pitchFamily="18" charset="-78"/>
                <a:cs typeface="Andalus" pitchFamily="18" charset="-78"/>
              </a:rPr>
              <a:t>ة</a:t>
            </a:r>
            <a:r>
              <a:rPr lang="ar-EG" sz="4000" b="1" dirty="0">
                <a:latin typeface="Andalus" pitchFamily="18" charset="-78"/>
                <a:cs typeface="Andalus" pitchFamily="18" charset="-78"/>
              </a:rPr>
              <a:t> المجتمع</a:t>
            </a:r>
          </a:p>
          <a:p>
            <a:pPr marL="0" indent="0">
              <a:buFontTx/>
              <a:buNone/>
              <a:defRPr/>
            </a:pPr>
            <a:r>
              <a:rPr lang="ar-IQ" sz="2000" b="1" dirty="0">
                <a:effectLst>
                  <a:outerShdw blurRad="38100" dist="38100" dir="2700000" algn="tl">
                    <a:srgbClr val="000000">
                      <a:alpha val="43137"/>
                    </a:srgbClr>
                  </a:outerShdw>
                </a:effectLst>
                <a:latin typeface="Andalus" pitchFamily="18" charset="-78"/>
              </a:rPr>
              <a:t>إ</a:t>
            </a:r>
            <a:r>
              <a:rPr lang="ar-EG" sz="2000" b="1" dirty="0">
                <a:effectLst>
                  <a:outerShdw blurRad="38100" dist="38100" dir="2700000" algn="tl">
                    <a:srgbClr val="000000">
                      <a:alpha val="43137"/>
                    </a:srgbClr>
                  </a:outerShdw>
                </a:effectLst>
                <a:latin typeface="Andalus" pitchFamily="18" charset="-78"/>
              </a:rPr>
              <a:t>ن غاية التربية ه</a:t>
            </a:r>
            <a:r>
              <a:rPr lang="ar-IQ" sz="2000" b="1" dirty="0">
                <a:effectLst>
                  <a:outerShdw blurRad="38100" dist="38100" dir="2700000" algn="tl">
                    <a:srgbClr val="000000">
                      <a:alpha val="43137"/>
                    </a:srgbClr>
                  </a:outerShdw>
                </a:effectLst>
                <a:latin typeface="Andalus" pitchFamily="18" charset="-78"/>
              </a:rPr>
              <a:t>ي</a:t>
            </a:r>
            <a:r>
              <a:rPr lang="ar-EG" sz="2000" b="1" dirty="0">
                <a:effectLst>
                  <a:outerShdw blurRad="38100" dist="38100" dir="2700000" algn="tl">
                    <a:srgbClr val="000000">
                      <a:alpha val="43137"/>
                    </a:srgbClr>
                  </a:outerShdw>
                </a:effectLst>
                <a:latin typeface="Andalus" pitchFamily="18" charset="-78"/>
              </a:rPr>
              <a:t> </a:t>
            </a:r>
            <a:r>
              <a:rPr lang="ar-IQ" sz="2000" b="1" dirty="0">
                <a:effectLst>
                  <a:outerShdw blurRad="38100" dist="38100" dir="2700000" algn="tl">
                    <a:srgbClr val="000000">
                      <a:alpha val="43137"/>
                    </a:srgbClr>
                  </a:outerShdw>
                </a:effectLst>
                <a:latin typeface="Andalus" pitchFamily="18" charset="-78"/>
              </a:rPr>
              <a:t>إ</a:t>
            </a:r>
            <a:r>
              <a:rPr lang="ar-EG" sz="2000" b="1" dirty="0">
                <a:effectLst>
                  <a:outerShdw blurRad="38100" dist="38100" dir="2700000" algn="tl">
                    <a:srgbClr val="000000">
                      <a:alpha val="43137"/>
                    </a:srgbClr>
                  </a:outerShdw>
                </a:effectLst>
                <a:latin typeface="Andalus" pitchFamily="18" charset="-78"/>
              </a:rPr>
              <a:t>عداد الفرد ال</a:t>
            </a:r>
            <a:r>
              <a:rPr lang="ar-IQ" sz="2000" b="1" dirty="0">
                <a:effectLst>
                  <a:outerShdw blurRad="38100" dist="38100" dir="2700000" algn="tl">
                    <a:srgbClr val="000000">
                      <a:alpha val="43137"/>
                    </a:srgbClr>
                  </a:outerShdw>
                </a:effectLst>
                <a:latin typeface="Andalus" pitchFamily="18" charset="-78"/>
              </a:rPr>
              <a:t>إ</a:t>
            </a:r>
            <a:r>
              <a:rPr lang="ar-EG" sz="2000" b="1" dirty="0">
                <a:effectLst>
                  <a:outerShdw blurRad="38100" dist="38100" dir="2700000" algn="tl">
                    <a:srgbClr val="000000">
                      <a:alpha val="43137"/>
                    </a:srgbClr>
                  </a:outerShdw>
                </a:effectLst>
                <a:latin typeface="Andalus" pitchFamily="18" charset="-78"/>
              </a:rPr>
              <a:t>عداد الشامل المتكامل الذي يكفل له التفاعل والتكيف مع المجتمع الذ</a:t>
            </a:r>
            <a:r>
              <a:rPr lang="ar-IQ" sz="2000" b="1" dirty="0">
                <a:effectLst>
                  <a:outerShdw blurRad="38100" dist="38100" dir="2700000" algn="tl">
                    <a:srgbClr val="000000">
                      <a:alpha val="43137"/>
                    </a:srgbClr>
                  </a:outerShdw>
                </a:effectLst>
                <a:latin typeface="Andalus" pitchFamily="18" charset="-78"/>
              </a:rPr>
              <a:t>ي</a:t>
            </a:r>
            <a:r>
              <a:rPr lang="ar-EG" sz="2000" b="1" dirty="0">
                <a:effectLst>
                  <a:outerShdw blurRad="38100" dist="38100" dir="2700000" algn="tl">
                    <a:srgbClr val="000000">
                      <a:alpha val="43137"/>
                    </a:srgbClr>
                  </a:outerShdw>
                </a:effectLst>
                <a:latin typeface="Andalus" pitchFamily="18" charset="-78"/>
              </a:rPr>
              <a:t> يعيش فيه بما يحقق خلا</a:t>
            </a:r>
            <a:r>
              <a:rPr lang="ar-IQ" sz="2000" b="1" dirty="0">
                <a:effectLst>
                  <a:outerShdw blurRad="38100" dist="38100" dir="2700000" algn="tl">
                    <a:srgbClr val="000000">
                      <a:alpha val="43137"/>
                    </a:srgbClr>
                  </a:outerShdw>
                </a:effectLst>
                <a:latin typeface="Andalus" pitchFamily="18" charset="-78"/>
              </a:rPr>
              <a:t>ف</a:t>
            </a:r>
            <a:r>
              <a:rPr lang="ar-EG" sz="2000" b="1" dirty="0">
                <a:effectLst>
                  <a:outerShdw blurRad="38100" dist="38100" dir="2700000" algn="tl">
                    <a:srgbClr val="000000">
                      <a:alpha val="43137"/>
                    </a:srgbClr>
                  </a:outerShdw>
                </a:effectLst>
                <a:latin typeface="Andalus" pitchFamily="18" charset="-78"/>
              </a:rPr>
              <a:t>ة الإنسان لله في الأرض على مراد الله</a:t>
            </a:r>
            <a:r>
              <a:rPr lang="ar-IQ" sz="2000" b="1" dirty="0">
                <a:effectLst>
                  <a:outerShdw blurRad="38100" dist="38100" dir="2700000" algn="tl">
                    <a:srgbClr val="000000">
                      <a:alpha val="43137"/>
                    </a:srgbClr>
                  </a:outerShdw>
                </a:effectLst>
                <a:latin typeface="Andalus" pitchFamily="18" charset="-78"/>
              </a:rPr>
              <a:t>،</a:t>
            </a:r>
            <a:r>
              <a:rPr lang="ar-EG" sz="2000" b="1" dirty="0">
                <a:effectLst>
                  <a:outerShdw blurRad="38100" dist="38100" dir="2700000" algn="tl">
                    <a:srgbClr val="000000">
                      <a:alpha val="43137"/>
                    </a:srgbClr>
                  </a:outerShdw>
                </a:effectLst>
                <a:latin typeface="Andalus" pitchFamily="18" charset="-78"/>
              </a:rPr>
              <a:t> فيعمرها بما يحقق له السعادة </a:t>
            </a:r>
            <a:r>
              <a:rPr lang="ar-IQ" sz="2000" b="1" dirty="0">
                <a:effectLst>
                  <a:outerShdw blurRad="38100" dist="38100" dir="2700000" algn="tl">
                    <a:srgbClr val="000000">
                      <a:alpha val="43137"/>
                    </a:srgbClr>
                  </a:outerShdw>
                </a:effectLst>
                <a:latin typeface="Andalus" pitchFamily="18" charset="-78"/>
              </a:rPr>
              <a:t>مع </a:t>
            </a:r>
            <a:r>
              <a:rPr lang="ar-EG" sz="2000" b="1" dirty="0">
                <a:effectLst>
                  <a:outerShdw blurRad="38100" dist="38100" dir="2700000" algn="tl">
                    <a:srgbClr val="000000">
                      <a:alpha val="43137"/>
                    </a:srgbClr>
                  </a:outerShdw>
                </a:effectLst>
                <a:latin typeface="Andalus" pitchFamily="18" charset="-78"/>
              </a:rPr>
              <a:t>أخيه الإنسان الذي يؤمن بالله ويعمل لله وهذا التعاون هو الذي يشكل في مجموع</a:t>
            </a:r>
            <a:r>
              <a:rPr lang="ar-IQ" sz="2000" b="1" dirty="0">
                <a:effectLst>
                  <a:outerShdw blurRad="38100" dist="38100" dir="2700000" algn="tl">
                    <a:srgbClr val="000000">
                      <a:alpha val="43137"/>
                    </a:srgbClr>
                  </a:outerShdw>
                </a:effectLst>
                <a:latin typeface="Andalus" pitchFamily="18" charset="-78"/>
              </a:rPr>
              <a:t>ه</a:t>
            </a:r>
            <a:r>
              <a:rPr lang="ar-EG" sz="2000" b="1" dirty="0">
                <a:effectLst>
                  <a:outerShdw blurRad="38100" dist="38100" dir="2700000" algn="tl">
                    <a:srgbClr val="000000">
                      <a:alpha val="43137"/>
                    </a:srgbClr>
                  </a:outerShdw>
                </a:effectLst>
                <a:latin typeface="Andalus" pitchFamily="18" charset="-78"/>
              </a:rPr>
              <a:t> نسيج الأمة </a:t>
            </a:r>
            <a:r>
              <a:rPr lang="ar-EG" sz="2000" b="1" dirty="0" err="1">
                <a:effectLst>
                  <a:outerShdw blurRad="38100" dist="38100" dir="2700000" algn="tl">
                    <a:srgbClr val="000000">
                      <a:alpha val="43137"/>
                    </a:srgbClr>
                  </a:outerShdw>
                </a:effectLst>
                <a:latin typeface="Andalus" pitchFamily="18" charset="-78"/>
              </a:rPr>
              <a:t>والتربي</a:t>
            </a:r>
            <a:r>
              <a:rPr lang="ar-IQ" sz="2000" b="1" dirty="0">
                <a:effectLst>
                  <a:outerShdw blurRad="38100" dist="38100" dir="2700000" algn="tl">
                    <a:srgbClr val="000000">
                      <a:alpha val="43137"/>
                    </a:srgbClr>
                  </a:outerShdw>
                </a:effectLst>
                <a:latin typeface="Andalus" pitchFamily="18" charset="-78"/>
              </a:rPr>
              <a:t>ة</a:t>
            </a:r>
            <a:r>
              <a:rPr lang="ar-EG" sz="2000" b="1" dirty="0">
                <a:effectLst>
                  <a:outerShdw blurRad="38100" dist="38100" dir="2700000" algn="tl">
                    <a:srgbClr val="000000">
                      <a:alpha val="43137"/>
                    </a:srgbClr>
                  </a:outerShdw>
                </a:effectLst>
                <a:latin typeface="Andalus" pitchFamily="18" charset="-78"/>
              </a:rPr>
              <a:t> تعمل على تحقيق التوازن بين أهداف الفرد وأهداف الأمة من أجل تشكيل هذا النسيج وتقويته</a:t>
            </a:r>
            <a:r>
              <a:rPr lang="ar-IQ" sz="2000" b="1" dirty="0">
                <a:effectLst>
                  <a:outerShdw blurRad="38100" dist="38100" dir="2700000" algn="tl">
                    <a:srgbClr val="000000">
                      <a:alpha val="43137"/>
                    </a:srgbClr>
                  </a:outerShdw>
                </a:effectLst>
                <a:latin typeface="Andalus" pitchFamily="18" charset="-78"/>
              </a:rPr>
              <a:t>: </a:t>
            </a:r>
            <a:r>
              <a:rPr lang="ar-EG" sz="2000" b="1" dirty="0">
                <a:effectLst>
                  <a:outerShdw blurRad="38100" dist="38100" dir="2700000" algn="tl">
                    <a:srgbClr val="000000">
                      <a:alpha val="43137"/>
                    </a:srgbClr>
                  </a:outerShdw>
                </a:effectLst>
                <a:latin typeface="Andalus" pitchFamily="18" charset="-78"/>
              </a:rPr>
              <a:t>{وَاعْتَصِمُوا بِحَبْلِ اللَّهِ جَمِيعًا وَلَا تَفَرَّقُوا وَاذْكُرُوا نِعْمَتَ اللَّهِ عَلَيْكُمْ إِذْ كُنْتُمْ أَعْدَاءً فَأَلَّفَ بَيْنَ قُلُوبِكُمْ فَأَصْبَحْتُمْ بِنِعْمَتِهِ إِخْوَانًا وَكُنْتُمْ عَلَى شَفَا حُفْرَةٍ مِنَ النَّارِ فَأَنْقَذَكُمْ مِنْهَا كَذَلِكَ يُبَيِّنُ اللَّهُ لَكُمْ آيَاتِهِ لَعَلَّكُمْ تَهْتَدُونَ </a:t>
            </a:r>
            <a:r>
              <a:rPr lang="ar-IQ" sz="2000" b="1" dirty="0">
                <a:effectLst>
                  <a:outerShdw blurRad="38100" dist="38100" dir="2700000" algn="tl">
                    <a:srgbClr val="000000">
                      <a:alpha val="43137"/>
                    </a:srgbClr>
                  </a:outerShdw>
                </a:effectLst>
                <a:latin typeface="Andalus" pitchFamily="18" charset="-78"/>
              </a:rPr>
              <a:t>*</a:t>
            </a:r>
            <a:r>
              <a:rPr lang="ar-EG" sz="2000" b="1" dirty="0">
                <a:effectLst>
                  <a:outerShdw blurRad="38100" dist="38100" dir="2700000" algn="tl">
                    <a:srgbClr val="000000">
                      <a:alpha val="43137"/>
                    </a:srgbClr>
                  </a:outerShdw>
                </a:effectLst>
                <a:latin typeface="Andalus" pitchFamily="18" charset="-78"/>
              </a:rPr>
              <a:t> وَلْتَكُنْ مِنْكُمْ أُمَّةٌ يَدْعُونَ إِلَى الْخَيْرِ وَيَأْمُرُونَ بِالْمَعْرُوفِ وَيَنْهَوْنَ عَنِ الْمُنْكَرِ وَأُولَئِكَ هُمُ الْمُفْلِحُونَ </a:t>
            </a:r>
            <a:r>
              <a:rPr lang="ar-IQ" sz="2000" b="1" dirty="0">
                <a:effectLst>
                  <a:outerShdw blurRad="38100" dist="38100" dir="2700000" algn="tl">
                    <a:srgbClr val="000000">
                      <a:alpha val="43137"/>
                    </a:srgbClr>
                  </a:outerShdw>
                </a:effectLst>
                <a:latin typeface="Andalus" pitchFamily="18" charset="-78"/>
              </a:rPr>
              <a:t>*</a:t>
            </a:r>
            <a:r>
              <a:rPr lang="ar-EG" sz="2000" b="1" dirty="0">
                <a:effectLst>
                  <a:outerShdw blurRad="38100" dist="38100" dir="2700000" algn="tl">
                    <a:srgbClr val="000000">
                      <a:alpha val="43137"/>
                    </a:srgbClr>
                  </a:outerShdw>
                </a:effectLst>
                <a:latin typeface="Andalus" pitchFamily="18" charset="-78"/>
              </a:rPr>
              <a:t> وَلَا تَكُونُوا كَالَّذِينَ تَفَرَّقُوا وَاخْتَلَفُوا مِنْ بَعْدِ مَا جَاءَهُمُ الْبَيِّنَاتُ وَأُولَئِكَ لَهُمْ عَذَابٌ عَظِيمٌ} [آل عمران: 103 - 105]</a:t>
            </a:r>
            <a:r>
              <a:rPr lang="ar-IQ" sz="2000" b="1" dirty="0">
                <a:effectLst>
                  <a:outerShdw blurRad="38100" dist="38100" dir="2700000" algn="tl">
                    <a:srgbClr val="000000">
                      <a:alpha val="43137"/>
                    </a:srgbClr>
                  </a:outerShdw>
                </a:effectLst>
                <a:latin typeface="Andalus" pitchFamily="18" charset="-78"/>
              </a:rPr>
              <a:t>.</a:t>
            </a:r>
            <a:endParaRPr lang="ar-EG" sz="2000" b="1" dirty="0">
              <a:effectLst>
                <a:outerShdw blurRad="38100" dist="38100" dir="2700000" algn="tl">
                  <a:srgbClr val="000000">
                    <a:alpha val="43137"/>
                  </a:srgbClr>
                </a:outerShdw>
              </a:effectLst>
              <a:latin typeface="Andalus" pitchFamily="18" charset="-78"/>
            </a:endParaRPr>
          </a:p>
          <a:p>
            <a:pPr marL="0" indent="0">
              <a:buFontTx/>
              <a:buNone/>
              <a:defRPr/>
            </a:pPr>
            <a:r>
              <a:rPr lang="ar-EG" sz="2000" b="1" dirty="0">
                <a:effectLst>
                  <a:outerShdw blurRad="38100" dist="38100" dir="2700000" algn="tl">
                    <a:srgbClr val="000000">
                      <a:alpha val="43137"/>
                    </a:srgbClr>
                  </a:outerShdw>
                </a:effectLst>
                <a:latin typeface="Andalus" pitchFamily="18" charset="-78"/>
              </a:rPr>
              <a:t>فلو تأملنا هذه الآيات الكريمة لوجدنا أن الله عز وجل يقول أمة بما يعن</a:t>
            </a:r>
            <a:r>
              <a:rPr lang="ar-IQ" sz="2000" b="1" dirty="0">
                <a:effectLst>
                  <a:outerShdw blurRad="38100" dist="38100" dir="2700000" algn="tl">
                    <a:srgbClr val="000000">
                      <a:alpha val="43137"/>
                    </a:srgbClr>
                  </a:outerShdw>
                </a:effectLst>
                <a:latin typeface="Andalus" pitchFamily="18" charset="-78"/>
              </a:rPr>
              <a:t>ي</a:t>
            </a:r>
            <a:r>
              <a:rPr lang="ar-EG" sz="2000" b="1" dirty="0">
                <a:effectLst>
                  <a:outerShdw blurRad="38100" dist="38100" dir="2700000" algn="tl">
                    <a:srgbClr val="000000">
                      <a:alpha val="43137"/>
                    </a:srgbClr>
                  </a:outerShdw>
                </a:effectLst>
                <a:latin typeface="Andalus" pitchFamily="18" charset="-78"/>
              </a:rPr>
              <a:t> الوحدة ثم يحذر من الفرقة والاختلاف مما يؤكد ضرورة تشكيل الأمة وتكوينها وتقويتها وترابطها في نسيج واحد</a:t>
            </a:r>
            <a:r>
              <a:rPr lang="ar-IQ" sz="2000" b="1" dirty="0">
                <a:effectLst>
                  <a:outerShdw blurRad="38100" dist="38100" dir="2700000" algn="tl">
                    <a:srgbClr val="000000">
                      <a:alpha val="43137"/>
                    </a:srgbClr>
                  </a:outerShdw>
                </a:effectLst>
                <a:latin typeface="Andalus" pitchFamily="18" charset="-78"/>
              </a:rPr>
              <a:t>،</a:t>
            </a:r>
            <a:r>
              <a:rPr lang="ar-EG" sz="2000" b="1" dirty="0">
                <a:effectLst>
                  <a:outerShdw blurRad="38100" dist="38100" dir="2700000" algn="tl">
                    <a:srgbClr val="000000">
                      <a:alpha val="43137"/>
                    </a:srgbClr>
                  </a:outerShdw>
                </a:effectLst>
                <a:latin typeface="Andalus" pitchFamily="18" charset="-78"/>
              </a:rPr>
              <a:t> على أن يكون على منهج الله ومراده</a:t>
            </a:r>
            <a:r>
              <a:rPr lang="ar-IQ" sz="2000" b="1" dirty="0">
                <a:effectLst>
                  <a:outerShdw blurRad="38100" dist="38100" dir="2700000" algn="tl">
                    <a:srgbClr val="000000">
                      <a:alpha val="43137"/>
                    </a:srgbClr>
                  </a:outerShdw>
                </a:effectLst>
                <a:latin typeface="Andalus" pitchFamily="18" charset="-78"/>
              </a:rPr>
              <a:t>؛</a:t>
            </a:r>
            <a:r>
              <a:rPr lang="ar-EG" sz="2000" b="1" dirty="0">
                <a:effectLst>
                  <a:outerShdw blurRad="38100" dist="38100" dir="2700000" algn="tl">
                    <a:srgbClr val="000000">
                      <a:alpha val="43137"/>
                    </a:srgbClr>
                  </a:outerShdw>
                </a:effectLst>
                <a:latin typeface="Andalus" pitchFamily="18" charset="-78"/>
              </a:rPr>
              <a:t> فالاعتصام بحبل الله هو النجاة للجميع</a:t>
            </a:r>
            <a:r>
              <a:rPr lang="ar-IQ" sz="2000" b="1" dirty="0">
                <a:effectLst>
                  <a:outerShdw blurRad="38100" dist="38100" dir="2700000" algn="tl">
                    <a:srgbClr val="000000">
                      <a:alpha val="43137"/>
                    </a:srgbClr>
                  </a:outerShdw>
                </a:effectLst>
                <a:latin typeface="Andalus" pitchFamily="18" charset="-78"/>
              </a:rPr>
              <a:t>.</a:t>
            </a:r>
            <a:endParaRPr lang="ar-EG" sz="2000" b="1" dirty="0">
              <a:effectLst>
                <a:outerShdw blurRad="38100" dist="38100" dir="2700000" algn="tl">
                  <a:srgbClr val="000000">
                    <a:alpha val="43137"/>
                  </a:srgbClr>
                </a:outerShdw>
              </a:effectLst>
              <a:latin typeface="Andalus" pitchFamily="18" charset="-78"/>
            </a:endParaRPr>
          </a:p>
          <a:p>
            <a:pPr marL="0" indent="0">
              <a:buFontTx/>
              <a:buNone/>
              <a:defRPr/>
            </a:pPr>
            <a:r>
              <a:rPr lang="ar-IQ" sz="2000" b="1" dirty="0">
                <a:effectLst>
                  <a:outerShdw blurRad="38100" dist="38100" dir="2700000" algn="tl">
                    <a:srgbClr val="000000">
                      <a:alpha val="43137"/>
                    </a:srgbClr>
                  </a:outerShdw>
                </a:effectLst>
                <a:latin typeface="Andalus" pitchFamily="18" charset="-78"/>
              </a:rPr>
              <a:t>إ</a:t>
            </a:r>
            <a:r>
              <a:rPr lang="ar-EG" sz="2000" b="1" dirty="0">
                <a:effectLst>
                  <a:outerShdw blurRad="38100" dist="38100" dir="2700000" algn="tl">
                    <a:srgbClr val="000000">
                      <a:alpha val="43137"/>
                    </a:srgbClr>
                  </a:outerShdw>
                </a:effectLst>
                <a:latin typeface="Andalus" pitchFamily="18" charset="-78"/>
              </a:rPr>
              <a:t>عطا</a:t>
            </a:r>
            <a:r>
              <a:rPr lang="ar-IQ" sz="2000" b="1" dirty="0">
                <a:effectLst>
                  <a:outerShdw blurRad="38100" dist="38100" dir="2700000" algn="tl">
                    <a:srgbClr val="000000">
                      <a:alpha val="43137"/>
                    </a:srgbClr>
                  </a:outerShdw>
                </a:effectLst>
                <a:latin typeface="Andalus" pitchFamily="18" charset="-78"/>
              </a:rPr>
              <a:t>ؤ</a:t>
            </a:r>
            <a:r>
              <a:rPr lang="ar-EG" sz="2000" b="1" dirty="0">
                <a:effectLst>
                  <a:outerShdw blurRad="38100" dist="38100" dir="2700000" algn="tl">
                    <a:srgbClr val="000000">
                      <a:alpha val="43137"/>
                    </a:srgbClr>
                  </a:outerShdw>
                </a:effectLst>
                <a:latin typeface="Andalus" pitchFamily="18" charset="-78"/>
              </a:rPr>
              <a:t>ه حقوقه وعليه واجباته فالأمة نسيج اجتماعى موثق العر</a:t>
            </a:r>
            <a:r>
              <a:rPr lang="ar-IQ" sz="2000" b="1" dirty="0">
                <a:effectLst>
                  <a:outerShdw blurRad="38100" dist="38100" dir="2700000" algn="tl">
                    <a:srgbClr val="000000">
                      <a:alpha val="43137"/>
                    </a:srgbClr>
                  </a:outerShdw>
                </a:effectLst>
                <a:latin typeface="Andalus" pitchFamily="18" charset="-78"/>
              </a:rPr>
              <a:t>ى</a:t>
            </a:r>
            <a:r>
              <a:rPr lang="ar-EG" sz="2000" b="1" dirty="0">
                <a:effectLst>
                  <a:outerShdw blurRad="38100" dist="38100" dir="2700000" algn="tl">
                    <a:srgbClr val="000000">
                      <a:alpha val="43137"/>
                    </a:srgbClr>
                  </a:outerShdw>
                </a:effectLst>
                <a:latin typeface="Andalus" pitchFamily="18" charset="-78"/>
              </a:rPr>
              <a:t> متشابك في علاقاته يؤثر كل في الآخر فهي منظومة من العناصر بينها هذا النسيج من العلاقات</a:t>
            </a:r>
            <a:r>
              <a:rPr lang="ar-IQ" sz="2000" b="1" dirty="0">
                <a:effectLst>
                  <a:outerShdw blurRad="38100" dist="38100" dir="2700000" algn="tl">
                    <a:srgbClr val="000000">
                      <a:alpha val="43137"/>
                    </a:srgbClr>
                  </a:outerShdw>
                </a:effectLst>
                <a:latin typeface="Andalus" pitchFamily="18" charset="-78"/>
              </a:rPr>
              <a:t>،</a:t>
            </a:r>
            <a:r>
              <a:rPr lang="ar-EG" sz="2000" b="1" dirty="0">
                <a:effectLst>
                  <a:outerShdw blurRad="38100" dist="38100" dir="2700000" algn="tl">
                    <a:srgbClr val="000000">
                      <a:alpha val="43137"/>
                    </a:srgbClr>
                  </a:outerShdw>
                </a:effectLst>
                <a:latin typeface="Andalus" pitchFamily="18" charset="-78"/>
              </a:rPr>
              <a:t> وكلما كان هذا النسيج قوي</a:t>
            </a:r>
            <a:r>
              <a:rPr lang="ar-IQ" sz="2000" b="1" dirty="0">
                <a:effectLst>
                  <a:outerShdw blurRad="38100" dist="38100" dir="2700000" algn="tl">
                    <a:srgbClr val="000000">
                      <a:alpha val="43137"/>
                    </a:srgbClr>
                  </a:outerShdw>
                </a:effectLst>
                <a:latin typeface="Andalus" pitchFamily="18" charset="-78"/>
              </a:rPr>
              <a:t>ًّ</a:t>
            </a:r>
            <a:r>
              <a:rPr lang="ar-EG" sz="2000" b="1" dirty="0">
                <a:effectLst>
                  <a:outerShdw blurRad="38100" dist="38100" dir="2700000" algn="tl">
                    <a:srgbClr val="000000">
                      <a:alpha val="43137"/>
                    </a:srgbClr>
                  </a:outerShdw>
                </a:effectLst>
                <a:latin typeface="Andalus" pitchFamily="18" charset="-78"/>
              </a:rPr>
              <a:t>ا متين</a:t>
            </a:r>
            <a:r>
              <a:rPr lang="ar-IQ" sz="2000" b="1" dirty="0">
                <a:effectLst>
                  <a:outerShdw blurRad="38100" dist="38100" dir="2700000" algn="tl">
                    <a:srgbClr val="000000">
                      <a:alpha val="43137"/>
                    </a:srgbClr>
                  </a:outerShdw>
                </a:effectLst>
                <a:latin typeface="Andalus" pitchFamily="18" charset="-78"/>
              </a:rPr>
              <a:t>ً</a:t>
            </a:r>
            <a:r>
              <a:rPr lang="ar-EG" sz="2000" b="1" dirty="0">
                <a:effectLst>
                  <a:outerShdw blurRad="38100" dist="38100" dir="2700000" algn="tl">
                    <a:srgbClr val="000000">
                      <a:alpha val="43137"/>
                    </a:srgbClr>
                  </a:outerShdw>
                </a:effectLst>
                <a:latin typeface="Andalus" pitchFamily="18" charset="-78"/>
              </a:rPr>
              <a:t>ا كانت الأمة على نفس الدرجة من القوة والوحدة والمتانة </a:t>
            </a:r>
          </a:p>
          <a:p>
            <a:pPr marL="0" indent="0">
              <a:buFontTx/>
              <a:buNone/>
              <a:defRPr/>
            </a:pPr>
            <a:r>
              <a:rPr lang="ar-EG" sz="2000" b="1" dirty="0">
                <a:effectLst>
                  <a:outerShdw blurRad="38100" dist="38100" dir="2700000" algn="tl">
                    <a:srgbClr val="000000">
                      <a:alpha val="43137"/>
                    </a:srgbClr>
                  </a:outerShdw>
                </a:effectLst>
                <a:latin typeface="Andalus" pitchFamily="18" charset="-78"/>
              </a:rPr>
              <a:t>والشكل التالى يضع تصور</a:t>
            </a:r>
            <a:r>
              <a:rPr lang="ar-IQ" sz="2000" b="1" dirty="0">
                <a:effectLst>
                  <a:outerShdw blurRad="38100" dist="38100" dir="2700000" algn="tl">
                    <a:srgbClr val="000000">
                      <a:alpha val="43137"/>
                    </a:srgbClr>
                  </a:outerShdw>
                </a:effectLst>
                <a:latin typeface="Andalus" pitchFamily="18" charset="-78"/>
              </a:rPr>
              <a:t>ً</a:t>
            </a:r>
            <a:r>
              <a:rPr lang="ar-EG" sz="2000" b="1" dirty="0">
                <a:effectLst>
                  <a:outerShdw blurRad="38100" dist="38100" dir="2700000" algn="tl">
                    <a:srgbClr val="000000">
                      <a:alpha val="43137"/>
                    </a:srgbClr>
                  </a:outerShdw>
                </a:effectLst>
                <a:latin typeface="Andalus" pitchFamily="18" charset="-78"/>
              </a:rPr>
              <a:t>ا لهذه المنظومة الاجتماعية:</a:t>
            </a:r>
          </a:p>
        </p:txBody>
      </p:sp>
    </p:spTree>
  </p:cSld>
  <p:clrMapOvr>
    <a:masterClrMapping/>
  </p:clrMapOvr>
  <p:transition spd="slow">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F924-6020-28AC-5EF5-BDF077A2AC52}"/>
              </a:ext>
            </a:extLst>
          </p:cNvPr>
          <p:cNvSpPr>
            <a:spLocks noGrp="1"/>
          </p:cNvSpPr>
          <p:nvPr>
            <p:ph type="title"/>
          </p:nvPr>
        </p:nvSpPr>
        <p:spPr>
          <a:xfrm>
            <a:off x="1301097" y="109538"/>
            <a:ext cx="8020050" cy="633412"/>
          </a:xfrm>
        </p:spPr>
        <p:txBody>
          <a:bodyPr>
            <a:normAutofit/>
          </a:bodyPr>
          <a:lstStyle/>
          <a:p>
            <a:pPr>
              <a:defRPr/>
            </a:pPr>
            <a:r>
              <a:rPr lang="ar-EG" sz="3200" b="1" i="1" dirty="0">
                <a:solidFill>
                  <a:schemeClr val="tx1"/>
                </a:solidFill>
                <a:effectLst>
                  <a:outerShdw blurRad="38100" dist="38100" dir="2700000" algn="tl">
                    <a:srgbClr val="000000">
                      <a:alpha val="43137"/>
                    </a:srgbClr>
                  </a:outerShdw>
                </a:effectLst>
              </a:rPr>
              <a:t>يوضح منطومة نسيج ألامه في علاقاتها الأجتماعية</a:t>
            </a:r>
            <a:endParaRPr lang="en-US" sz="3200" b="1" i="1" dirty="0">
              <a:solidFill>
                <a:schemeClr val="tx1"/>
              </a:solidFill>
              <a:effectLst>
                <a:outerShdw blurRad="38100" dist="38100" dir="2700000" algn="tl">
                  <a:srgbClr val="000000">
                    <a:alpha val="43137"/>
                  </a:srgbClr>
                </a:outerShdw>
              </a:effectLst>
            </a:endParaRPr>
          </a:p>
        </p:txBody>
      </p:sp>
      <p:sp>
        <p:nvSpPr>
          <p:cNvPr id="5" name="Oval 4">
            <a:extLst>
              <a:ext uri="{FF2B5EF4-FFF2-40B4-BE49-F238E27FC236}">
                <a16:creationId xmlns:a16="http://schemas.microsoft.com/office/drawing/2014/main" id="{46BE5318-E472-B185-40E6-ACACC971B650}"/>
              </a:ext>
            </a:extLst>
          </p:cNvPr>
          <p:cNvSpPr/>
          <p:nvPr/>
        </p:nvSpPr>
        <p:spPr>
          <a:xfrm>
            <a:off x="2571750" y="1828800"/>
            <a:ext cx="4972050" cy="3581400"/>
          </a:xfrm>
          <a:prstGeom prst="ellipse">
            <a:avLst/>
          </a:prstGeom>
          <a:gradFill>
            <a:gsLst>
              <a:gs pos="41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mpd="tri">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effectLst>
            <a:glow rad="355600">
              <a:schemeClr val="accent1">
                <a:alpha val="40000"/>
              </a:schemeClr>
            </a:glow>
            <a:outerShdw blurRad="406400" dir="17100000" sx="106000" sy="106000" algn="ctr" rotWithShape="0">
              <a:schemeClr val="tx1">
                <a:lumMod val="95000"/>
                <a:lumOff val="5000"/>
              </a:schemeClr>
            </a:outerShdw>
            <a:reflection endPos="19000" dist="1397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a:extLst>
              <a:ext uri="{FF2B5EF4-FFF2-40B4-BE49-F238E27FC236}">
                <a16:creationId xmlns:a16="http://schemas.microsoft.com/office/drawing/2014/main" id="{F034AE50-FF8C-A123-C23E-D09FF6D0F50D}"/>
              </a:ext>
            </a:extLst>
          </p:cNvPr>
          <p:cNvSpPr/>
          <p:nvPr/>
        </p:nvSpPr>
        <p:spPr>
          <a:xfrm>
            <a:off x="4457700" y="3200400"/>
            <a:ext cx="1114425" cy="838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itle 1">
            <a:extLst>
              <a:ext uri="{FF2B5EF4-FFF2-40B4-BE49-F238E27FC236}">
                <a16:creationId xmlns:a16="http://schemas.microsoft.com/office/drawing/2014/main" id="{AE0A4838-550D-461D-37E8-B83207B21B4B}"/>
              </a:ext>
            </a:extLst>
          </p:cNvPr>
          <p:cNvSpPr txBox="1">
            <a:spLocks/>
          </p:cNvSpPr>
          <p:nvPr/>
        </p:nvSpPr>
        <p:spPr>
          <a:xfrm>
            <a:off x="3273425" y="2727325"/>
            <a:ext cx="600075" cy="631825"/>
          </a:xfrm>
          <a:prstGeom prst="rect">
            <a:avLst/>
          </a:prstGeom>
        </p:spPr>
        <p:txBody>
          <a:bodyPr lIns="0" rIns="0" bIns="0" anchor="b">
            <a:normAutofit fontScale="60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defRPr/>
            </a:pPr>
            <a:r>
              <a:rPr lang="ar-EG" b="1" dirty="0">
                <a:solidFill>
                  <a:schemeClr val="tx1"/>
                </a:solidFill>
              </a:rPr>
              <a:t>الفرد</a:t>
            </a:r>
            <a:endParaRPr lang="en-US" b="1" dirty="0">
              <a:solidFill>
                <a:schemeClr val="tx1"/>
              </a:solidFill>
            </a:endParaRPr>
          </a:p>
        </p:txBody>
      </p:sp>
      <p:sp>
        <p:nvSpPr>
          <p:cNvPr id="8" name="Oval 7">
            <a:extLst>
              <a:ext uri="{FF2B5EF4-FFF2-40B4-BE49-F238E27FC236}">
                <a16:creationId xmlns:a16="http://schemas.microsoft.com/office/drawing/2014/main" id="{606F5FFE-8165-F107-C327-59B8D464C8B6}"/>
              </a:ext>
            </a:extLst>
          </p:cNvPr>
          <p:cNvSpPr/>
          <p:nvPr/>
        </p:nvSpPr>
        <p:spPr>
          <a:xfrm>
            <a:off x="5902325" y="2690813"/>
            <a:ext cx="1114425" cy="838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a:extLst>
              <a:ext uri="{FF2B5EF4-FFF2-40B4-BE49-F238E27FC236}">
                <a16:creationId xmlns:a16="http://schemas.microsoft.com/office/drawing/2014/main" id="{5E935EF2-B692-95AF-7EA8-D323E8747479}"/>
              </a:ext>
            </a:extLst>
          </p:cNvPr>
          <p:cNvSpPr/>
          <p:nvPr/>
        </p:nvSpPr>
        <p:spPr>
          <a:xfrm>
            <a:off x="4497388" y="2087563"/>
            <a:ext cx="1114425" cy="838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a:extLst>
              <a:ext uri="{FF2B5EF4-FFF2-40B4-BE49-F238E27FC236}">
                <a16:creationId xmlns:a16="http://schemas.microsoft.com/office/drawing/2014/main" id="{49B22495-6E63-C5F8-CCC4-2614C8A00E08}"/>
              </a:ext>
            </a:extLst>
          </p:cNvPr>
          <p:cNvSpPr/>
          <p:nvPr/>
        </p:nvSpPr>
        <p:spPr>
          <a:xfrm>
            <a:off x="4495800" y="4400550"/>
            <a:ext cx="1114425" cy="838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a:extLst>
              <a:ext uri="{FF2B5EF4-FFF2-40B4-BE49-F238E27FC236}">
                <a16:creationId xmlns:a16="http://schemas.microsoft.com/office/drawing/2014/main" id="{712937C7-ED10-818F-F104-324D68BF905B}"/>
              </a:ext>
            </a:extLst>
          </p:cNvPr>
          <p:cNvSpPr/>
          <p:nvPr/>
        </p:nvSpPr>
        <p:spPr>
          <a:xfrm>
            <a:off x="3016250" y="2667000"/>
            <a:ext cx="1114425" cy="838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a:extLst>
              <a:ext uri="{FF2B5EF4-FFF2-40B4-BE49-F238E27FC236}">
                <a16:creationId xmlns:a16="http://schemas.microsoft.com/office/drawing/2014/main" id="{7D6E5E4B-CA0F-8A09-6EA3-3A64D2778B12}"/>
              </a:ext>
            </a:extLst>
          </p:cNvPr>
          <p:cNvSpPr/>
          <p:nvPr/>
        </p:nvSpPr>
        <p:spPr>
          <a:xfrm>
            <a:off x="3016250" y="3749675"/>
            <a:ext cx="1114425" cy="838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id="{8692A9A6-3603-D96E-B266-1776611945CE}"/>
              </a:ext>
            </a:extLst>
          </p:cNvPr>
          <p:cNvSpPr/>
          <p:nvPr/>
        </p:nvSpPr>
        <p:spPr>
          <a:xfrm>
            <a:off x="6021388" y="3875088"/>
            <a:ext cx="1114425" cy="838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itle 1">
            <a:extLst>
              <a:ext uri="{FF2B5EF4-FFF2-40B4-BE49-F238E27FC236}">
                <a16:creationId xmlns:a16="http://schemas.microsoft.com/office/drawing/2014/main" id="{A94C7E12-6CA6-5567-8E93-71A6654B2356}"/>
              </a:ext>
            </a:extLst>
          </p:cNvPr>
          <p:cNvSpPr txBox="1">
            <a:spLocks/>
          </p:cNvSpPr>
          <p:nvPr/>
        </p:nvSpPr>
        <p:spPr>
          <a:xfrm>
            <a:off x="3251200" y="3722688"/>
            <a:ext cx="600075" cy="631825"/>
          </a:xfrm>
          <a:prstGeom prst="rect">
            <a:avLst/>
          </a:prstGeom>
        </p:spPr>
        <p:txBody>
          <a:bodyPr lIns="0" rIns="0" bIns="0" anchor="b">
            <a:normAutofit fontScale="45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defRPr/>
            </a:pPr>
            <a:r>
              <a:rPr lang="ar-EG" b="1" dirty="0">
                <a:solidFill>
                  <a:schemeClr val="tx1"/>
                </a:solidFill>
              </a:rPr>
              <a:t>الفقراء</a:t>
            </a:r>
            <a:endParaRPr lang="en-US" b="1" dirty="0">
              <a:solidFill>
                <a:schemeClr val="tx1"/>
              </a:solidFill>
            </a:endParaRPr>
          </a:p>
        </p:txBody>
      </p:sp>
      <p:sp>
        <p:nvSpPr>
          <p:cNvPr id="15" name="Title 1">
            <a:extLst>
              <a:ext uri="{FF2B5EF4-FFF2-40B4-BE49-F238E27FC236}">
                <a16:creationId xmlns:a16="http://schemas.microsoft.com/office/drawing/2014/main" id="{3B2805BA-5B77-B46A-7726-6E5F500A45CF}"/>
              </a:ext>
            </a:extLst>
          </p:cNvPr>
          <p:cNvSpPr txBox="1">
            <a:spLocks/>
          </p:cNvSpPr>
          <p:nvPr/>
        </p:nvSpPr>
        <p:spPr>
          <a:xfrm>
            <a:off x="6381750" y="3852863"/>
            <a:ext cx="600075" cy="631825"/>
          </a:xfrm>
          <a:prstGeom prst="rect">
            <a:avLst/>
          </a:prstGeom>
        </p:spPr>
        <p:txBody>
          <a:bodyPr lIns="0" rIns="0" bIns="0" anchor="b">
            <a:normAutofit fontScale="45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defRPr/>
            </a:pPr>
            <a:r>
              <a:rPr lang="ar-EG" b="1" dirty="0">
                <a:solidFill>
                  <a:schemeClr val="tx1"/>
                </a:solidFill>
              </a:rPr>
              <a:t>غيرهم</a:t>
            </a:r>
            <a:endParaRPr lang="en-US" b="1" dirty="0">
              <a:solidFill>
                <a:schemeClr val="tx1"/>
              </a:solidFill>
            </a:endParaRPr>
          </a:p>
        </p:txBody>
      </p:sp>
      <p:sp>
        <p:nvSpPr>
          <p:cNvPr id="16" name="Title 1">
            <a:extLst>
              <a:ext uri="{FF2B5EF4-FFF2-40B4-BE49-F238E27FC236}">
                <a16:creationId xmlns:a16="http://schemas.microsoft.com/office/drawing/2014/main" id="{2025E931-B549-1796-4768-A2349CF2911D}"/>
              </a:ext>
            </a:extLst>
          </p:cNvPr>
          <p:cNvSpPr txBox="1">
            <a:spLocks/>
          </p:cNvSpPr>
          <p:nvPr/>
        </p:nvSpPr>
        <p:spPr>
          <a:xfrm>
            <a:off x="4757738" y="4484688"/>
            <a:ext cx="771525" cy="554037"/>
          </a:xfrm>
          <a:prstGeom prst="rect">
            <a:avLst/>
          </a:prstGeom>
        </p:spPr>
        <p:txBody>
          <a:bodyPr lIns="0" rIns="0" bIns="0" anchor="b"/>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spcBef>
                <a:spcPts val="0"/>
              </a:spcBef>
              <a:defRPr/>
            </a:pPr>
            <a:endParaRPr lang="en-US" sz="1800" b="1" dirty="0">
              <a:solidFill>
                <a:prstClr val="black"/>
              </a:solidFill>
              <a:latin typeface="Constantia"/>
              <a:ea typeface="+mn-ea"/>
              <a:cs typeface="+mn-cs"/>
            </a:endParaRPr>
          </a:p>
        </p:txBody>
      </p:sp>
      <p:sp>
        <p:nvSpPr>
          <p:cNvPr id="17" name="Title 1">
            <a:extLst>
              <a:ext uri="{FF2B5EF4-FFF2-40B4-BE49-F238E27FC236}">
                <a16:creationId xmlns:a16="http://schemas.microsoft.com/office/drawing/2014/main" id="{3ED5A9D2-D5E3-AC7E-A5E4-684EC37C06E3}"/>
              </a:ext>
            </a:extLst>
          </p:cNvPr>
          <p:cNvSpPr txBox="1">
            <a:spLocks/>
          </p:cNvSpPr>
          <p:nvPr/>
        </p:nvSpPr>
        <p:spPr>
          <a:xfrm>
            <a:off x="6215063" y="2794000"/>
            <a:ext cx="600075" cy="631825"/>
          </a:xfrm>
          <a:prstGeom prst="rect">
            <a:avLst/>
          </a:prstGeom>
        </p:spPr>
        <p:txBody>
          <a:bodyPr lIns="0" rIns="0" bIns="0" anchor="b">
            <a:normAutofit fontScale="45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defRPr/>
            </a:pPr>
            <a:r>
              <a:rPr lang="ar-EG" b="1" dirty="0">
                <a:solidFill>
                  <a:schemeClr val="tx1"/>
                </a:solidFill>
              </a:rPr>
              <a:t>المرأة</a:t>
            </a:r>
            <a:endParaRPr lang="en-US" b="1" dirty="0">
              <a:solidFill>
                <a:schemeClr val="tx1"/>
              </a:solidFill>
            </a:endParaRPr>
          </a:p>
        </p:txBody>
      </p:sp>
      <p:sp>
        <p:nvSpPr>
          <p:cNvPr id="18" name="Title 1">
            <a:extLst>
              <a:ext uri="{FF2B5EF4-FFF2-40B4-BE49-F238E27FC236}">
                <a16:creationId xmlns:a16="http://schemas.microsoft.com/office/drawing/2014/main" id="{37C998CE-9DF7-728A-8274-8759F2A31590}"/>
              </a:ext>
            </a:extLst>
          </p:cNvPr>
          <p:cNvSpPr txBox="1">
            <a:spLocks/>
          </p:cNvSpPr>
          <p:nvPr/>
        </p:nvSpPr>
        <p:spPr>
          <a:xfrm>
            <a:off x="4740275" y="2108200"/>
            <a:ext cx="600075" cy="633413"/>
          </a:xfrm>
          <a:prstGeom prst="rect">
            <a:avLst/>
          </a:prstGeom>
        </p:spPr>
        <p:txBody>
          <a:bodyPr lIns="0" rIns="0" bIns="0" anchor="b">
            <a:normAutofit fontScale="60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defRPr/>
            </a:pPr>
            <a:r>
              <a:rPr lang="ar-EG" b="1" dirty="0"/>
              <a:t>ا</a:t>
            </a:r>
            <a:r>
              <a:rPr lang="ar-EG" b="1" dirty="0">
                <a:solidFill>
                  <a:schemeClr val="tx1"/>
                </a:solidFill>
              </a:rPr>
              <a:t>لأمة</a:t>
            </a:r>
            <a:endParaRPr lang="en-US" b="1" dirty="0">
              <a:solidFill>
                <a:schemeClr val="tx1"/>
              </a:solidFill>
            </a:endParaRPr>
          </a:p>
        </p:txBody>
      </p:sp>
      <p:sp>
        <p:nvSpPr>
          <p:cNvPr id="19" name="Title 1">
            <a:extLst>
              <a:ext uri="{FF2B5EF4-FFF2-40B4-BE49-F238E27FC236}">
                <a16:creationId xmlns:a16="http://schemas.microsoft.com/office/drawing/2014/main" id="{501F95F6-2E1E-7B91-DCF9-309B713DAD37}"/>
              </a:ext>
            </a:extLst>
          </p:cNvPr>
          <p:cNvSpPr txBox="1">
            <a:spLocks/>
          </p:cNvSpPr>
          <p:nvPr/>
        </p:nvSpPr>
        <p:spPr>
          <a:xfrm>
            <a:off x="4714875" y="3275013"/>
            <a:ext cx="600075" cy="631825"/>
          </a:xfrm>
          <a:prstGeom prst="rect">
            <a:avLst/>
          </a:prstGeom>
        </p:spPr>
        <p:txBody>
          <a:bodyPr lIns="0" rIns="0" bIns="0" anchor="b">
            <a:normAutofit fontScale="60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defRPr/>
            </a:pPr>
            <a:r>
              <a:rPr lang="ar-EG" b="1" dirty="0">
                <a:solidFill>
                  <a:schemeClr val="tx1"/>
                </a:solidFill>
              </a:rPr>
              <a:t>الأمة</a:t>
            </a:r>
            <a:endParaRPr lang="en-US" b="1" dirty="0">
              <a:solidFill>
                <a:schemeClr val="tx1"/>
              </a:solidFill>
            </a:endParaRPr>
          </a:p>
        </p:txBody>
      </p:sp>
      <p:sp>
        <p:nvSpPr>
          <p:cNvPr id="20" name="Oval 19">
            <a:extLst>
              <a:ext uri="{FF2B5EF4-FFF2-40B4-BE49-F238E27FC236}">
                <a16:creationId xmlns:a16="http://schemas.microsoft.com/office/drawing/2014/main" id="{F808691B-B4DB-14F2-10D6-674AB1B1D6D1}"/>
              </a:ext>
            </a:extLst>
          </p:cNvPr>
          <p:cNvSpPr/>
          <p:nvPr/>
        </p:nvSpPr>
        <p:spPr>
          <a:xfrm>
            <a:off x="4586288" y="5502275"/>
            <a:ext cx="1114425" cy="838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a:extLst>
              <a:ext uri="{FF2B5EF4-FFF2-40B4-BE49-F238E27FC236}">
                <a16:creationId xmlns:a16="http://schemas.microsoft.com/office/drawing/2014/main" id="{115F9089-9E0E-4178-4B78-4599E655DEEE}"/>
              </a:ext>
            </a:extLst>
          </p:cNvPr>
          <p:cNvSpPr/>
          <p:nvPr/>
        </p:nvSpPr>
        <p:spPr>
          <a:xfrm>
            <a:off x="4457700" y="935038"/>
            <a:ext cx="1114425" cy="838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a:extLst>
              <a:ext uri="{FF2B5EF4-FFF2-40B4-BE49-F238E27FC236}">
                <a16:creationId xmlns:a16="http://schemas.microsoft.com/office/drawing/2014/main" id="{85843C97-339E-E04B-D738-9BDB2E2928B7}"/>
              </a:ext>
            </a:extLst>
          </p:cNvPr>
          <p:cNvSpPr/>
          <p:nvPr/>
        </p:nvSpPr>
        <p:spPr>
          <a:xfrm>
            <a:off x="7543800" y="4117975"/>
            <a:ext cx="1014413" cy="838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a:extLst>
              <a:ext uri="{FF2B5EF4-FFF2-40B4-BE49-F238E27FC236}">
                <a16:creationId xmlns:a16="http://schemas.microsoft.com/office/drawing/2014/main" id="{363258A6-6F52-5EBC-90C5-E82BF625B9DE}"/>
              </a:ext>
            </a:extLst>
          </p:cNvPr>
          <p:cNvSpPr/>
          <p:nvPr/>
        </p:nvSpPr>
        <p:spPr>
          <a:xfrm>
            <a:off x="7747000" y="2767013"/>
            <a:ext cx="1114425" cy="838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a:extLst>
              <a:ext uri="{FF2B5EF4-FFF2-40B4-BE49-F238E27FC236}">
                <a16:creationId xmlns:a16="http://schemas.microsoft.com/office/drawing/2014/main" id="{02AFD261-B162-7145-BA09-5C5B5B69262D}"/>
              </a:ext>
            </a:extLst>
          </p:cNvPr>
          <p:cNvSpPr/>
          <p:nvPr/>
        </p:nvSpPr>
        <p:spPr>
          <a:xfrm>
            <a:off x="1500188" y="3981450"/>
            <a:ext cx="1114425" cy="838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a:extLst>
              <a:ext uri="{FF2B5EF4-FFF2-40B4-BE49-F238E27FC236}">
                <a16:creationId xmlns:a16="http://schemas.microsoft.com/office/drawing/2014/main" id="{C8AED026-A424-2831-231A-9797A2939DDD}"/>
              </a:ext>
            </a:extLst>
          </p:cNvPr>
          <p:cNvSpPr/>
          <p:nvPr/>
        </p:nvSpPr>
        <p:spPr>
          <a:xfrm>
            <a:off x="1384300" y="2727325"/>
            <a:ext cx="1114425" cy="838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880" name="Rectangle 25">
            <a:extLst>
              <a:ext uri="{FF2B5EF4-FFF2-40B4-BE49-F238E27FC236}">
                <a16:creationId xmlns:a16="http://schemas.microsoft.com/office/drawing/2014/main" id="{FC310EC5-8314-A7BD-E2E9-67DEEE6FB9AF}"/>
              </a:ext>
            </a:extLst>
          </p:cNvPr>
          <p:cNvSpPr>
            <a:spLocks noChangeArrowheads="1"/>
          </p:cNvSpPr>
          <p:nvPr/>
        </p:nvSpPr>
        <p:spPr bwMode="auto">
          <a:xfrm>
            <a:off x="4702175" y="1168400"/>
            <a:ext cx="9763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r>
              <a:rPr lang="ar-EG" altLang="ar-EG"/>
              <a:t>الحكام</a:t>
            </a:r>
            <a:endParaRPr lang="en-US" altLang="ar-EG"/>
          </a:p>
        </p:txBody>
      </p:sp>
      <p:sp>
        <p:nvSpPr>
          <p:cNvPr id="121881" name="Rectangle 26">
            <a:extLst>
              <a:ext uri="{FF2B5EF4-FFF2-40B4-BE49-F238E27FC236}">
                <a16:creationId xmlns:a16="http://schemas.microsoft.com/office/drawing/2014/main" id="{89AF4CBF-5FC1-B7C3-92F6-42480FC25E94}"/>
              </a:ext>
            </a:extLst>
          </p:cNvPr>
          <p:cNvSpPr>
            <a:spLocks noChangeArrowheads="1"/>
          </p:cNvSpPr>
          <p:nvPr/>
        </p:nvSpPr>
        <p:spPr bwMode="auto">
          <a:xfrm>
            <a:off x="1485900" y="2960688"/>
            <a:ext cx="12303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r>
              <a:rPr lang="ar-EG" altLang="ar-EG"/>
              <a:t>المجتمع</a:t>
            </a:r>
            <a:endParaRPr lang="en-US" altLang="ar-EG"/>
          </a:p>
        </p:txBody>
      </p:sp>
      <p:sp>
        <p:nvSpPr>
          <p:cNvPr id="121882" name="Rectangle 27">
            <a:extLst>
              <a:ext uri="{FF2B5EF4-FFF2-40B4-BE49-F238E27FC236}">
                <a16:creationId xmlns:a16="http://schemas.microsoft.com/office/drawing/2014/main" id="{8A44E5DE-61B5-C38C-76D0-CBD485F72695}"/>
              </a:ext>
            </a:extLst>
          </p:cNvPr>
          <p:cNvSpPr>
            <a:spLocks noChangeArrowheads="1"/>
          </p:cNvSpPr>
          <p:nvPr/>
        </p:nvSpPr>
        <p:spPr bwMode="auto">
          <a:xfrm>
            <a:off x="7948613" y="2989263"/>
            <a:ext cx="9493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r>
              <a:rPr lang="ar-EG" altLang="ar-EG"/>
              <a:t>الرجل</a:t>
            </a:r>
            <a:endParaRPr lang="en-US" altLang="ar-EG"/>
          </a:p>
        </p:txBody>
      </p:sp>
      <p:sp>
        <p:nvSpPr>
          <p:cNvPr id="121883" name="Rectangle 28">
            <a:extLst>
              <a:ext uri="{FF2B5EF4-FFF2-40B4-BE49-F238E27FC236}">
                <a16:creationId xmlns:a16="http://schemas.microsoft.com/office/drawing/2014/main" id="{A9AD9F21-9154-832E-1BAD-CB111547CF86}"/>
              </a:ext>
            </a:extLst>
          </p:cNvPr>
          <p:cNvSpPr>
            <a:spLocks noChangeArrowheads="1"/>
          </p:cNvSpPr>
          <p:nvPr/>
        </p:nvSpPr>
        <p:spPr bwMode="auto">
          <a:xfrm>
            <a:off x="1641475" y="4214813"/>
            <a:ext cx="1211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r>
              <a:rPr lang="ar-EG" altLang="ar-EG"/>
              <a:t>الأغنياء</a:t>
            </a:r>
            <a:endParaRPr lang="en-US" altLang="ar-EG"/>
          </a:p>
        </p:txBody>
      </p:sp>
      <p:sp>
        <p:nvSpPr>
          <p:cNvPr id="121884" name="Rectangle 29">
            <a:extLst>
              <a:ext uri="{FF2B5EF4-FFF2-40B4-BE49-F238E27FC236}">
                <a16:creationId xmlns:a16="http://schemas.microsoft.com/office/drawing/2014/main" id="{F6B78A6C-42B0-6A22-3E50-432FCE0B33B2}"/>
              </a:ext>
            </a:extLst>
          </p:cNvPr>
          <p:cNvSpPr>
            <a:spLocks noChangeArrowheads="1"/>
          </p:cNvSpPr>
          <p:nvPr/>
        </p:nvSpPr>
        <p:spPr bwMode="auto">
          <a:xfrm>
            <a:off x="7643813" y="4352925"/>
            <a:ext cx="1465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r>
              <a:rPr lang="ar-EG" altLang="ar-EG"/>
              <a:t>المسلم</a:t>
            </a:r>
            <a:r>
              <a:rPr lang="ar-IQ" altLang="ar-EG"/>
              <a:t>و</a:t>
            </a:r>
            <a:r>
              <a:rPr lang="ar-EG" altLang="ar-EG"/>
              <a:t>ن</a:t>
            </a:r>
            <a:endParaRPr lang="en-US" altLang="ar-EG"/>
          </a:p>
        </p:txBody>
      </p:sp>
      <p:sp>
        <p:nvSpPr>
          <p:cNvPr id="121885" name="Rectangle 30">
            <a:extLst>
              <a:ext uri="{FF2B5EF4-FFF2-40B4-BE49-F238E27FC236}">
                <a16:creationId xmlns:a16="http://schemas.microsoft.com/office/drawing/2014/main" id="{5313F014-1C9C-FCEE-386C-CAC6072038EE}"/>
              </a:ext>
            </a:extLst>
          </p:cNvPr>
          <p:cNvSpPr>
            <a:spLocks noChangeArrowheads="1"/>
          </p:cNvSpPr>
          <p:nvPr/>
        </p:nvSpPr>
        <p:spPr bwMode="auto">
          <a:xfrm>
            <a:off x="3766882" y="6311069"/>
            <a:ext cx="2724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r>
              <a:rPr lang="ar-EG" altLang="ar-EG" dirty="0"/>
              <a:t>الأجناس و الشعوب</a:t>
            </a:r>
            <a:endParaRPr lang="en-US" altLang="ar-EG" dirty="0"/>
          </a:p>
        </p:txBody>
      </p:sp>
      <p:sp>
        <p:nvSpPr>
          <p:cNvPr id="121886" name="Rectangle 31">
            <a:extLst>
              <a:ext uri="{FF2B5EF4-FFF2-40B4-BE49-F238E27FC236}">
                <a16:creationId xmlns:a16="http://schemas.microsoft.com/office/drawing/2014/main" id="{E0599B56-76FD-E31D-2DD9-942231F86EB1}"/>
              </a:ext>
            </a:extLst>
          </p:cNvPr>
          <p:cNvSpPr>
            <a:spLocks noChangeArrowheads="1"/>
          </p:cNvSpPr>
          <p:nvPr/>
        </p:nvSpPr>
        <p:spPr bwMode="auto">
          <a:xfrm>
            <a:off x="4586288" y="4497388"/>
            <a:ext cx="142081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algn="l" rtl="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r>
              <a:rPr lang="ar-EG" altLang="ar-EG"/>
              <a:t>الأجناس و الشعوب</a:t>
            </a:r>
            <a:endParaRPr lang="en-US" altLang="ar-EG"/>
          </a:p>
        </p:txBody>
      </p:sp>
      <p:sp>
        <p:nvSpPr>
          <p:cNvPr id="4" name="Oval 3">
            <a:extLst>
              <a:ext uri="{FF2B5EF4-FFF2-40B4-BE49-F238E27FC236}">
                <a16:creationId xmlns:a16="http://schemas.microsoft.com/office/drawing/2014/main" id="{0DD47478-0A3E-E4D7-8B55-44631DBAEB52}"/>
              </a:ext>
            </a:extLst>
          </p:cNvPr>
          <p:cNvSpPr/>
          <p:nvPr/>
        </p:nvSpPr>
        <p:spPr>
          <a:xfrm>
            <a:off x="1200150" y="934560"/>
            <a:ext cx="7800975" cy="5405745"/>
          </a:xfrm>
          <a:prstGeom prst="ellipse">
            <a:avLst/>
          </a:prstGeom>
          <a:noFill/>
          <a:effectLst>
            <a:glow rad="12700">
              <a:schemeClr val="accent1">
                <a:alpha val="40000"/>
              </a:schemeClr>
            </a:glow>
            <a:outerShdw blurRad="50800" dist="50800" dir="5400000" sx="1000" sy="1000" algn="ctr" rotWithShape="0">
              <a:srgbClr val="000000">
                <a:alpha val="62000"/>
              </a:srgbClr>
            </a:outerShdw>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8CE1F-5899-AA33-188C-5C43E7B9E829}"/>
              </a:ext>
            </a:extLst>
          </p:cNvPr>
          <p:cNvSpPr>
            <a:spLocks noGrp="1"/>
          </p:cNvSpPr>
          <p:nvPr>
            <p:ph type="title"/>
          </p:nvPr>
        </p:nvSpPr>
        <p:spPr>
          <a:xfrm>
            <a:off x="514350" y="704850"/>
            <a:ext cx="8658225" cy="1143000"/>
          </a:xfrm>
        </p:spPr>
        <p:txBody>
          <a:bodyPr/>
          <a:lstStyle/>
          <a:p>
            <a:pPr>
              <a:defRPr/>
            </a:pPr>
            <a:r>
              <a:rPr lang="ar-EG" b="1" dirty="0">
                <a:effectLst>
                  <a:outerShdw blurRad="38100" dist="38100" dir="2700000" algn="tl">
                    <a:srgbClr val="000000">
                      <a:alpha val="43137"/>
                    </a:srgbClr>
                  </a:outerShdw>
                </a:effectLst>
              </a:rPr>
              <a:t>أول</a:t>
            </a:r>
            <a:r>
              <a:rPr lang="ar-IQ" b="1" dirty="0">
                <a:effectLst>
                  <a:outerShdw blurRad="38100" dist="38100" dir="2700000" algn="tl">
                    <a:srgbClr val="000000">
                      <a:alpha val="43137"/>
                    </a:srgbClr>
                  </a:outerShdw>
                </a:effectLst>
              </a:rPr>
              <a:t>ً</a:t>
            </a:r>
            <a:r>
              <a:rPr lang="ar-EG" b="1" dirty="0">
                <a:effectLst>
                  <a:outerShdw blurRad="38100" dist="38100" dir="2700000" algn="tl">
                    <a:srgbClr val="000000">
                      <a:alpha val="43137"/>
                    </a:srgbClr>
                  </a:outerShdw>
                </a:effectLst>
              </a:rPr>
              <a:t>ا: العلاقة بين الحاكم والأمة       </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B2DC403-B9E9-2C9F-5FD6-3874B3B4B679}"/>
              </a:ext>
            </a:extLst>
          </p:cNvPr>
          <p:cNvSpPr>
            <a:spLocks noGrp="1"/>
          </p:cNvSpPr>
          <p:nvPr>
            <p:ph idx="1"/>
          </p:nvPr>
        </p:nvSpPr>
        <p:spPr>
          <a:xfrm>
            <a:off x="257175" y="1752600"/>
            <a:ext cx="9858375" cy="4876800"/>
          </a:xfrm>
        </p:spPr>
        <p:txBody>
          <a:bodyPr>
            <a:normAutofit fontScale="62500" lnSpcReduction="20000"/>
          </a:bodyPr>
          <a:lstStyle/>
          <a:p>
            <a:pPr marL="0" indent="0">
              <a:buFontTx/>
              <a:buNone/>
              <a:defRPr/>
            </a:pPr>
            <a:r>
              <a:rPr lang="ar-EG" sz="3600" b="1" dirty="0">
                <a:solidFill>
                  <a:schemeClr val="accent1">
                    <a:lumMod val="75000"/>
                  </a:schemeClr>
                </a:solidFill>
                <a:effectLst>
                  <a:outerShdw blurRad="38100" dist="38100" dir="2700000" algn="tl">
                    <a:srgbClr val="000000">
                      <a:alpha val="43137"/>
                    </a:srgbClr>
                  </a:outerShdw>
                </a:effectLst>
              </a:rPr>
              <a:t>1.مسؤ</a:t>
            </a:r>
            <a:r>
              <a:rPr lang="ar-IQ" sz="3600" b="1" dirty="0">
                <a:solidFill>
                  <a:schemeClr val="accent1">
                    <a:lumMod val="75000"/>
                  </a:schemeClr>
                </a:solidFill>
                <a:effectLst>
                  <a:outerShdw blurRad="38100" dist="38100" dir="2700000" algn="tl">
                    <a:srgbClr val="000000">
                      <a:alpha val="43137"/>
                    </a:srgbClr>
                  </a:outerShdw>
                </a:effectLst>
              </a:rPr>
              <a:t>و</a:t>
            </a:r>
            <a:r>
              <a:rPr lang="ar-EG" sz="3600" b="1" dirty="0">
                <a:solidFill>
                  <a:schemeClr val="accent1">
                    <a:lumMod val="75000"/>
                  </a:schemeClr>
                </a:solidFill>
                <a:effectLst>
                  <a:outerShdw blurRad="38100" dist="38100" dir="2700000" algn="tl">
                    <a:srgbClr val="000000">
                      <a:alpha val="43137"/>
                    </a:srgbClr>
                  </a:outerShdw>
                </a:effectLst>
              </a:rPr>
              <a:t>ليات الحاكم تجاه الأمة</a:t>
            </a:r>
            <a:r>
              <a:rPr lang="ar-IQ" sz="3600" b="1" dirty="0">
                <a:solidFill>
                  <a:schemeClr val="accent1">
                    <a:lumMod val="75000"/>
                  </a:schemeClr>
                </a:solidFill>
                <a:effectLst>
                  <a:outerShdw blurRad="38100" dist="38100" dir="2700000" algn="tl">
                    <a:srgbClr val="000000">
                      <a:alpha val="43137"/>
                    </a:srgbClr>
                  </a:outerShdw>
                </a:effectLst>
              </a:rPr>
              <a:t>:</a:t>
            </a:r>
            <a:endParaRPr lang="ar-EG" sz="3600" b="1" dirty="0">
              <a:solidFill>
                <a:schemeClr val="accent1">
                  <a:lumMod val="75000"/>
                </a:schemeClr>
              </a:solidFill>
              <a:effectLst>
                <a:outerShdw blurRad="38100" dist="38100" dir="2700000" algn="tl">
                  <a:srgbClr val="000000">
                    <a:alpha val="43137"/>
                  </a:srgbClr>
                </a:outerShdw>
              </a:effectLst>
            </a:endParaRPr>
          </a:p>
          <a:p>
            <a:pPr marL="0" indent="0">
              <a:buFontTx/>
              <a:buNone/>
              <a:defRPr/>
            </a:pPr>
            <a:r>
              <a:rPr lang="ar-EG" sz="3100" b="1" dirty="0">
                <a:solidFill>
                  <a:schemeClr val="accent1">
                    <a:lumMod val="75000"/>
                  </a:schemeClr>
                </a:solidFill>
                <a:effectLst>
                  <a:outerShdw blurRad="38100" dist="38100" dir="2700000" algn="tl">
                    <a:srgbClr val="000000">
                      <a:alpha val="43137"/>
                    </a:srgbClr>
                  </a:outerShdw>
                </a:effectLst>
              </a:rPr>
              <a:t>أ</a:t>
            </a:r>
            <a:r>
              <a:rPr lang="ar-EG" sz="3100" b="1" dirty="0">
                <a:effectLst>
                  <a:outerShdw blurRad="38100" dist="38100" dir="2700000" algn="tl">
                    <a:srgbClr val="000000">
                      <a:alpha val="43137"/>
                    </a:srgbClr>
                  </a:outerShdw>
                </a:effectLst>
              </a:rPr>
              <a:t> الحكم بين الناس</a:t>
            </a:r>
            <a:r>
              <a:rPr lang="ar-IQ" sz="3100" b="1" dirty="0">
                <a:effectLst>
                  <a:outerShdw blurRad="38100" dist="38100" dir="2700000" algn="tl">
                    <a:srgbClr val="000000">
                      <a:alpha val="43137"/>
                    </a:srgbClr>
                  </a:outerShdw>
                </a:effectLst>
              </a:rPr>
              <a:t> </a:t>
            </a:r>
            <a:r>
              <a:rPr lang="ar-EG" sz="3100" b="1" dirty="0">
                <a:effectLst>
                  <a:outerShdw blurRad="38100" dist="38100" dir="2700000" algn="tl">
                    <a:srgbClr val="000000">
                      <a:alpha val="43137"/>
                    </a:srgbClr>
                  </a:outerShdw>
                </a:effectLst>
              </a:rPr>
              <a:t>بشرع الله</a:t>
            </a:r>
            <a:r>
              <a:rPr lang="ar-IQ" sz="3100" b="1" dirty="0">
                <a:effectLst>
                  <a:outerShdw blurRad="38100" dist="38100" dir="2700000" algn="tl">
                    <a:srgbClr val="000000">
                      <a:alpha val="43137"/>
                    </a:srgbClr>
                  </a:outerShdw>
                </a:effectLst>
              </a:rPr>
              <a:t>:</a:t>
            </a:r>
            <a:endParaRPr lang="ar-EG" sz="3100" b="1" dirty="0">
              <a:effectLst>
                <a:outerShdw blurRad="38100" dist="38100" dir="2700000" algn="tl">
                  <a:srgbClr val="000000">
                    <a:alpha val="43137"/>
                  </a:srgbClr>
                </a:outerShdw>
              </a:effectLst>
            </a:endParaRPr>
          </a:p>
          <a:p>
            <a:pPr marL="0" indent="0">
              <a:buFontTx/>
              <a:buNone/>
              <a:defRPr/>
            </a:pPr>
            <a:r>
              <a:rPr lang="ar-EG" dirty="0"/>
              <a:t>لقد رود الأمر بالعدل صريح</a:t>
            </a:r>
            <a:r>
              <a:rPr lang="ar-IQ" dirty="0"/>
              <a:t>ً</a:t>
            </a:r>
            <a:r>
              <a:rPr lang="ar-EG" dirty="0"/>
              <a:t>ا واضح</a:t>
            </a:r>
            <a:r>
              <a:rPr lang="ar-IQ" dirty="0"/>
              <a:t>ً</a:t>
            </a:r>
            <a:r>
              <a:rPr lang="ar-EG" dirty="0"/>
              <a:t>ا في القرآن الكريم فحثت عليه ال</a:t>
            </a:r>
            <a:r>
              <a:rPr lang="ar-IQ" dirty="0"/>
              <a:t>آ</a:t>
            </a:r>
            <a:r>
              <a:rPr lang="ar-EG" dirty="0" err="1"/>
              <a:t>يات</a:t>
            </a:r>
            <a:r>
              <a:rPr lang="ar-EG" dirty="0"/>
              <a:t>    </a:t>
            </a:r>
            <a:br>
              <a:rPr lang="ar-EG" dirty="0"/>
            </a:br>
            <a:r>
              <a:rPr lang="ar-EG" dirty="0"/>
              <a:t>وجعلت الله غاية الحكم</a:t>
            </a:r>
            <a:endParaRPr lang="en-US" dirty="0"/>
          </a:p>
          <a:p>
            <a:pPr marL="0" indent="0">
              <a:buFontTx/>
              <a:buNone/>
              <a:defRPr/>
            </a:pPr>
            <a:r>
              <a:rPr lang="ar-EG" dirty="0">
                <a:solidFill>
                  <a:srgbClr val="008000"/>
                </a:solidFill>
                <a:latin typeface="KFGQPC Uthman Taha Naskh"/>
              </a:rPr>
              <a:t>{إِنَّ اللَّهَ يَأْمُرُكُمْ أَنْ تُؤَدُّوا الْأَمَانَاتِ إِلَى أَهْلِهَا وَإِذَا حَكَمْتُمْ بَيْنَ النَّاسِ أَنْ تَحْكُمُوا بِالْعَدْلِ إِنَّ اللَّهَ نِعِمَّا يَعِظُكُمْ بِهِ إِنَّ اللَّهَ كَانَ سَمِيعًا بَصِيرًا} [النساء: 58]</a:t>
            </a:r>
            <a:r>
              <a:rPr lang="ar-IQ" dirty="0">
                <a:solidFill>
                  <a:srgbClr val="008000"/>
                </a:solidFill>
                <a:latin typeface="KFGQPC Uthman Taha Naskh"/>
              </a:rPr>
              <a:t>، </a:t>
            </a:r>
            <a:r>
              <a:rPr lang="ar-EG" dirty="0">
                <a:latin typeface="KFGQPC Uthman Taha Naskh"/>
              </a:rPr>
              <a:t>وأن يكون هذا بحكم الله وليس بالقوانين الوضعي</a:t>
            </a:r>
            <a:r>
              <a:rPr lang="ar-IQ" dirty="0">
                <a:latin typeface="KFGQPC Uthman Taha Naskh"/>
              </a:rPr>
              <a:t>ة</a:t>
            </a:r>
            <a:r>
              <a:rPr lang="ar-EG" dirty="0">
                <a:latin typeface="KFGQPC Uthman Taha Naskh"/>
              </a:rPr>
              <a:t> التي </a:t>
            </a:r>
            <a:r>
              <a:rPr lang="ar-IQ" dirty="0">
                <a:latin typeface="KFGQPC Uthman Taha Naskh"/>
              </a:rPr>
              <a:t>هي بهوى البشر؛ </a:t>
            </a:r>
            <a:r>
              <a:rPr lang="ar-EG" dirty="0">
                <a:latin typeface="KFGQPC Uthman Taha Naskh"/>
              </a:rPr>
              <a:t>لأن اتباع هذه القوانين ضلال عن سبيل الله أ</a:t>
            </a:r>
            <a:r>
              <a:rPr lang="ar-IQ" dirty="0">
                <a:latin typeface="KFGQPC Uthman Taha Naskh"/>
              </a:rPr>
              <a:t>ي</a:t>
            </a:r>
            <a:r>
              <a:rPr lang="ar-EG" dirty="0">
                <a:latin typeface="KFGQPC Uthman Taha Naskh"/>
              </a:rPr>
              <a:t> عن شرائعه التي شرعها وأوح</a:t>
            </a:r>
            <a:r>
              <a:rPr lang="ar-IQ" dirty="0">
                <a:latin typeface="KFGQPC Uthman Taha Naskh"/>
              </a:rPr>
              <a:t>ى</a:t>
            </a:r>
            <a:r>
              <a:rPr lang="ar-EG" dirty="0">
                <a:latin typeface="KFGQPC Uthman Taha Naskh"/>
              </a:rPr>
              <a:t> بها</a:t>
            </a:r>
            <a:r>
              <a:rPr lang="ar-IQ" dirty="0">
                <a:latin typeface="KFGQPC Uthman Taha Naskh"/>
              </a:rPr>
              <a:t>.</a:t>
            </a:r>
            <a:endParaRPr lang="ar-EG" dirty="0">
              <a:latin typeface="KFGQPC Uthman Taha Naskh"/>
            </a:endParaRPr>
          </a:p>
          <a:p>
            <a:pPr marL="0" indent="0">
              <a:buFontTx/>
              <a:buNone/>
              <a:defRPr/>
            </a:pPr>
            <a:r>
              <a:rPr lang="ar-EG" dirty="0">
                <a:latin typeface="KFGQPC Uthman Taha Naskh"/>
              </a:rPr>
              <a:t>وقد حثنا القرآن الكريم على العدل حتي مع ال</a:t>
            </a:r>
            <a:r>
              <a:rPr lang="ar-IQ" dirty="0">
                <a:latin typeface="KFGQPC Uthman Taha Naskh"/>
              </a:rPr>
              <a:t>أ</a:t>
            </a:r>
            <a:r>
              <a:rPr lang="ar-EG" dirty="0">
                <a:latin typeface="KFGQPC Uthman Taha Naskh"/>
              </a:rPr>
              <a:t>عداء وقد جاء النص على ذلك</a:t>
            </a:r>
            <a:r>
              <a:rPr lang="ar-IQ" dirty="0">
                <a:latin typeface="KFGQPC Uthman Taha Naskh"/>
              </a:rPr>
              <a:t>؛</a:t>
            </a:r>
            <a:r>
              <a:rPr lang="ar-EG" dirty="0">
                <a:latin typeface="KFGQPC Uthman Taha Naskh"/>
              </a:rPr>
              <a:t> قاطع</a:t>
            </a:r>
            <a:r>
              <a:rPr lang="ar-IQ" dirty="0">
                <a:latin typeface="KFGQPC Uthman Taha Naskh"/>
              </a:rPr>
              <a:t>ً</a:t>
            </a:r>
            <a:r>
              <a:rPr lang="ar-EG" dirty="0">
                <a:latin typeface="KFGQPC Uthman Taha Naskh"/>
              </a:rPr>
              <a:t>ا في قوله تعالي:</a:t>
            </a:r>
            <a:r>
              <a:rPr lang="ar-IQ" dirty="0">
                <a:latin typeface="KFGQPC Uthman Taha Naskh"/>
              </a:rPr>
              <a:t> </a:t>
            </a:r>
            <a:r>
              <a:rPr lang="ar-EG" dirty="0">
                <a:solidFill>
                  <a:srgbClr val="008000"/>
                </a:solidFill>
                <a:latin typeface="KFGQPC Uthman Taha Naskh"/>
              </a:rPr>
              <a:t>{يَا</a:t>
            </a:r>
            <a:r>
              <a:rPr lang="ar-IQ" dirty="0">
                <a:solidFill>
                  <a:srgbClr val="008000"/>
                </a:solidFill>
                <a:latin typeface="KFGQPC Uthman Taha Naskh"/>
              </a:rPr>
              <a:t> </a:t>
            </a:r>
            <a:r>
              <a:rPr lang="ar-EG" dirty="0">
                <a:solidFill>
                  <a:srgbClr val="008000"/>
                </a:solidFill>
                <a:latin typeface="KFGQPC Uthman Taha Naskh"/>
              </a:rPr>
              <a:t>أَيُّهَا الَّذِينَ آمَنُوا كُونُوا قَوَّامِينَ لِلَّهِ شُهَدَاءَ بِالْقِسْطِ وَلَا يَجْرِمَنَّكُمْ شَنَآنُ قَوْمٍ عَلَى أَلَّا تَعْدِلُوا اعْدِلُوا هُوَ أَقْرَبُ لِلتَّقْوَى وَاتَّقُوا اللَّهَ إِنَّ اللَّهَ خَبِيرٌ بِمَا تَعْمَلُونَ} [المائدة: 8]</a:t>
            </a:r>
            <a:r>
              <a:rPr lang="ar-IQ" dirty="0">
                <a:solidFill>
                  <a:srgbClr val="008000"/>
                </a:solidFill>
                <a:latin typeface="KFGQPC Uthman Taha Naskh"/>
              </a:rPr>
              <a:t>.</a:t>
            </a:r>
            <a:endParaRPr lang="ar-EG" dirty="0">
              <a:latin typeface="KFGQPC Uthman Taha Naskh"/>
            </a:endParaRPr>
          </a:p>
          <a:p>
            <a:pPr marL="0" indent="0">
              <a:buFontTx/>
              <a:buNone/>
              <a:defRPr/>
            </a:pPr>
            <a:r>
              <a:rPr lang="ar-EG" dirty="0">
                <a:latin typeface="KFGQPC Uthman Taha Naskh"/>
              </a:rPr>
              <a:t>من الأحاديث الشريفة التي تدعو </a:t>
            </a:r>
            <a:r>
              <a:rPr lang="ar-IQ" dirty="0">
                <a:latin typeface="KFGQPC Uthman Taha Naskh"/>
              </a:rPr>
              <a:t>إلى</a:t>
            </a:r>
            <a:r>
              <a:rPr lang="ar-EG" dirty="0">
                <a:latin typeface="KFGQPC Uthman Taha Naskh"/>
              </a:rPr>
              <a:t> العدل وتبين مصير الظلمة قول رسول الله </a:t>
            </a:r>
            <a:r>
              <a:rPr lang="ar-EG" sz="4100" dirty="0">
                <a:solidFill>
                  <a:srgbClr val="222222"/>
                </a:solidFill>
                <a:latin typeface="Noto Kufi Arabic"/>
              </a:rPr>
              <a:t>صلى الله عليه وسلم</a:t>
            </a:r>
            <a:r>
              <a:rPr lang="ar-IQ" sz="4100" dirty="0">
                <a:solidFill>
                  <a:srgbClr val="222222"/>
                </a:solidFill>
                <a:latin typeface="Noto Kufi Arabic"/>
              </a:rPr>
              <a:t>: </a:t>
            </a:r>
            <a:r>
              <a:rPr lang="ar-IQ" sz="4100" dirty="0">
                <a:solidFill>
                  <a:srgbClr val="008000"/>
                </a:solidFill>
                <a:latin typeface="KFGQPC Uthman Taha Naskh"/>
              </a:rPr>
              <a:t>((</a:t>
            </a:r>
            <a:r>
              <a:rPr lang="ar-EG" dirty="0">
                <a:solidFill>
                  <a:srgbClr val="008000"/>
                </a:solidFill>
                <a:latin typeface="KFGQPC Uthman Taha Naskh"/>
              </a:rPr>
              <a:t>لا تزال هذه الأمة بخير ما </a:t>
            </a:r>
            <a:r>
              <a:rPr lang="ar-IQ" dirty="0">
                <a:solidFill>
                  <a:srgbClr val="008000"/>
                </a:solidFill>
                <a:latin typeface="KFGQPC Uthman Taha Naskh"/>
              </a:rPr>
              <a:t>إ</a:t>
            </a:r>
            <a:r>
              <a:rPr lang="ar-EG" dirty="0">
                <a:solidFill>
                  <a:srgbClr val="008000"/>
                </a:solidFill>
                <a:latin typeface="KFGQPC Uthman Taha Naskh"/>
              </a:rPr>
              <a:t>ذا قالت صدقت, و</a:t>
            </a:r>
            <a:r>
              <a:rPr lang="ar-IQ" dirty="0">
                <a:solidFill>
                  <a:srgbClr val="008000"/>
                </a:solidFill>
                <a:latin typeface="KFGQPC Uthman Taha Naskh"/>
              </a:rPr>
              <a:t>إ</a:t>
            </a:r>
            <a:r>
              <a:rPr lang="ar-EG" dirty="0">
                <a:solidFill>
                  <a:srgbClr val="008000"/>
                </a:solidFill>
                <a:latin typeface="KFGQPC Uthman Taha Naskh"/>
              </a:rPr>
              <a:t>ذا حكمت عدلت, و</a:t>
            </a:r>
            <a:r>
              <a:rPr lang="ar-IQ" dirty="0">
                <a:solidFill>
                  <a:srgbClr val="008000"/>
                </a:solidFill>
                <a:latin typeface="KFGQPC Uthman Taha Naskh"/>
              </a:rPr>
              <a:t>إ</a:t>
            </a:r>
            <a:r>
              <a:rPr lang="ar-EG" dirty="0">
                <a:solidFill>
                  <a:srgbClr val="008000"/>
                </a:solidFill>
                <a:latin typeface="KFGQPC Uthman Taha Naskh"/>
              </a:rPr>
              <a:t>ذا استرحمت رحمت</a:t>
            </a:r>
            <a:r>
              <a:rPr lang="ar-IQ" dirty="0">
                <a:solidFill>
                  <a:srgbClr val="008000"/>
                </a:solidFill>
                <a:latin typeface="KFGQPC Uthman Taha Naskh"/>
              </a:rPr>
              <a:t>)).</a:t>
            </a:r>
            <a:endParaRPr lang="ar-EG" dirty="0">
              <a:solidFill>
                <a:srgbClr val="008000"/>
              </a:solidFill>
              <a:latin typeface="KFGQPC Uthman Taha Naskh"/>
            </a:endParaRPr>
          </a:p>
          <a:p>
            <a:pPr marL="0" indent="0">
              <a:buFontTx/>
              <a:buNone/>
              <a:defRPr/>
            </a:pPr>
            <a:r>
              <a:rPr lang="ar-EG" dirty="0">
                <a:latin typeface="KFGQPC Uthman Taha Naskh"/>
              </a:rPr>
              <a:t>ونلخص من هذا بأن العدل </a:t>
            </a:r>
            <a:r>
              <a:rPr lang="ar-EG" dirty="0">
                <a:solidFill>
                  <a:srgbClr val="008000"/>
                </a:solidFill>
                <a:latin typeface="KFGQPC Uthman Taha Naskh"/>
              </a:rPr>
              <a:t>بصف</a:t>
            </a:r>
            <a:r>
              <a:rPr lang="ar-IQ" dirty="0">
                <a:solidFill>
                  <a:srgbClr val="008000"/>
                </a:solidFill>
                <a:latin typeface="KFGQPC Uthman Taha Naskh"/>
              </a:rPr>
              <a:t>ة</a:t>
            </a:r>
            <a:r>
              <a:rPr lang="ar-EG" dirty="0">
                <a:solidFill>
                  <a:srgbClr val="008000"/>
                </a:solidFill>
                <a:latin typeface="KFGQPC Uthman Taha Naskh"/>
              </a:rPr>
              <a:t> </a:t>
            </a:r>
            <a:r>
              <a:rPr lang="ar-EG" dirty="0">
                <a:solidFill>
                  <a:schemeClr val="accent5">
                    <a:lumMod val="50000"/>
                  </a:schemeClr>
                </a:solidFill>
                <a:latin typeface="KFGQPC Uthman Taha Naskh"/>
              </a:rPr>
              <a:t>عامة</a:t>
            </a:r>
            <a:r>
              <a:rPr lang="ar-EG" dirty="0">
                <a:solidFill>
                  <a:schemeClr val="accent5">
                    <a:lumMod val="75000"/>
                  </a:schemeClr>
                </a:solidFill>
                <a:latin typeface="KFGQPC Uthman Taha Naskh"/>
              </a:rPr>
              <a:t> </a:t>
            </a:r>
            <a:r>
              <a:rPr lang="ar-EG" dirty="0">
                <a:latin typeface="KFGQPC Uthman Taha Naskh"/>
              </a:rPr>
              <a:t>هو تنفيذ حكم الله</a:t>
            </a:r>
            <a:r>
              <a:rPr lang="ar-IQ" dirty="0">
                <a:latin typeface="KFGQPC Uthman Taha Naskh"/>
              </a:rPr>
              <a:t>.</a:t>
            </a:r>
            <a:endParaRPr lang="ar-EG" dirty="0">
              <a:latin typeface="KFGQPC Uthman Taha Naskh"/>
            </a:endParaRPr>
          </a:p>
          <a:p>
            <a:pPr marL="0" indent="0">
              <a:buFontTx/>
              <a:buNone/>
              <a:defRPr/>
            </a:pPr>
            <a:r>
              <a:rPr lang="ar-IQ" dirty="0">
                <a:latin typeface="KFGQPC Uthman Taha Naskh"/>
              </a:rPr>
              <a:t>إ</a:t>
            </a:r>
            <a:r>
              <a:rPr lang="ar-EG" dirty="0">
                <a:latin typeface="KFGQPC Uthman Taha Naskh"/>
              </a:rPr>
              <a:t>ن العدل ميزان الله الذي وضعه للخلق ونصبه للحق.</a:t>
            </a:r>
          </a:p>
        </p:txBody>
      </p:sp>
    </p:spTree>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1.3|1.2"/>
</p:tagLst>
</file>

<file path=ppt/tags/tag10.xml><?xml version="1.0" encoding="utf-8"?>
<p:tagLst xmlns:a="http://schemas.openxmlformats.org/drawingml/2006/main" xmlns:r="http://schemas.openxmlformats.org/officeDocument/2006/relationships" xmlns:p="http://schemas.openxmlformats.org/presentationml/2006/main">
  <p:tag name="TIMING" val="|0.3|50.8|0.7"/>
</p:tagLst>
</file>

<file path=ppt/tags/tag11.xml><?xml version="1.0" encoding="utf-8"?>
<p:tagLst xmlns:a="http://schemas.openxmlformats.org/drawingml/2006/main" xmlns:r="http://schemas.openxmlformats.org/officeDocument/2006/relationships" xmlns:p="http://schemas.openxmlformats.org/presentationml/2006/main">
  <p:tag name="TIMING" val="|1.3|1.2"/>
</p:tagLst>
</file>

<file path=ppt/tags/tag12.xml><?xml version="1.0" encoding="utf-8"?>
<p:tagLst xmlns:a="http://schemas.openxmlformats.org/drawingml/2006/main" xmlns:r="http://schemas.openxmlformats.org/officeDocument/2006/relationships" xmlns:p="http://schemas.openxmlformats.org/presentationml/2006/main">
  <p:tag name="TIMING" val="|0.3|50.8|0.7"/>
</p:tagLst>
</file>

<file path=ppt/tags/tag13.xml><?xml version="1.0" encoding="utf-8"?>
<p:tagLst xmlns:a="http://schemas.openxmlformats.org/drawingml/2006/main" xmlns:r="http://schemas.openxmlformats.org/officeDocument/2006/relationships" xmlns:p="http://schemas.openxmlformats.org/presentationml/2006/main">
  <p:tag name="TIMING" val="|1.3|1.2"/>
</p:tagLst>
</file>

<file path=ppt/tags/tag14.xml><?xml version="1.0" encoding="utf-8"?>
<p:tagLst xmlns:a="http://schemas.openxmlformats.org/drawingml/2006/main" xmlns:r="http://schemas.openxmlformats.org/officeDocument/2006/relationships" xmlns:p="http://schemas.openxmlformats.org/presentationml/2006/main">
  <p:tag name="TIMING" val="|0.3|50.8|0.7"/>
</p:tagLst>
</file>

<file path=ppt/tags/tag15.xml><?xml version="1.0" encoding="utf-8"?>
<p:tagLst xmlns:a="http://schemas.openxmlformats.org/drawingml/2006/main" xmlns:r="http://schemas.openxmlformats.org/officeDocument/2006/relationships" xmlns:p="http://schemas.openxmlformats.org/presentationml/2006/main">
  <p:tag name="TIMING" val="|1.3|1.2"/>
</p:tagLst>
</file>

<file path=ppt/tags/tag16.xml><?xml version="1.0" encoding="utf-8"?>
<p:tagLst xmlns:a="http://schemas.openxmlformats.org/drawingml/2006/main" xmlns:r="http://schemas.openxmlformats.org/officeDocument/2006/relationships" xmlns:p="http://schemas.openxmlformats.org/presentationml/2006/main">
  <p:tag name="TIMING" val="|0.3|50.8|0.7"/>
</p:tagLst>
</file>

<file path=ppt/tags/tag17.xml><?xml version="1.0" encoding="utf-8"?>
<p:tagLst xmlns:a="http://schemas.openxmlformats.org/drawingml/2006/main" xmlns:r="http://schemas.openxmlformats.org/officeDocument/2006/relationships" xmlns:p="http://schemas.openxmlformats.org/presentationml/2006/main">
  <p:tag name="TIMING" val="|1.3|1.2"/>
</p:tagLst>
</file>

<file path=ppt/tags/tag18.xml><?xml version="1.0" encoding="utf-8"?>
<p:tagLst xmlns:a="http://schemas.openxmlformats.org/drawingml/2006/main" xmlns:r="http://schemas.openxmlformats.org/officeDocument/2006/relationships" xmlns:p="http://schemas.openxmlformats.org/presentationml/2006/main">
  <p:tag name="TIMING" val="|1.3|1.2"/>
</p:tagLst>
</file>

<file path=ppt/tags/tag19.xml><?xml version="1.0" encoding="utf-8"?>
<p:tagLst xmlns:a="http://schemas.openxmlformats.org/drawingml/2006/main" xmlns:r="http://schemas.openxmlformats.org/officeDocument/2006/relationships" xmlns:p="http://schemas.openxmlformats.org/presentationml/2006/main">
  <p:tag name="TIMING" val="|0.3|50.8|0.7"/>
</p:tagLst>
</file>

<file path=ppt/tags/tag2.xml><?xml version="1.0" encoding="utf-8"?>
<p:tagLst xmlns:a="http://schemas.openxmlformats.org/drawingml/2006/main" xmlns:r="http://schemas.openxmlformats.org/officeDocument/2006/relationships" xmlns:p="http://schemas.openxmlformats.org/presentationml/2006/main">
  <p:tag name="TIMING" val="|0.3|50.8|0.7"/>
</p:tagLst>
</file>

<file path=ppt/tags/tag20.xml><?xml version="1.0" encoding="utf-8"?>
<p:tagLst xmlns:a="http://schemas.openxmlformats.org/drawingml/2006/main" xmlns:r="http://schemas.openxmlformats.org/officeDocument/2006/relationships" xmlns:p="http://schemas.openxmlformats.org/presentationml/2006/main">
  <p:tag name="TIMING" val="|1.3|1.2"/>
</p:tagLst>
</file>

<file path=ppt/tags/tag21.xml><?xml version="1.0" encoding="utf-8"?>
<p:tagLst xmlns:a="http://schemas.openxmlformats.org/drawingml/2006/main" xmlns:r="http://schemas.openxmlformats.org/officeDocument/2006/relationships" xmlns:p="http://schemas.openxmlformats.org/presentationml/2006/main">
  <p:tag name="TIMING" val="|0.3|50.8|0.7"/>
</p:tagLst>
</file>

<file path=ppt/tags/tag22.xml><?xml version="1.0" encoding="utf-8"?>
<p:tagLst xmlns:a="http://schemas.openxmlformats.org/drawingml/2006/main" xmlns:r="http://schemas.openxmlformats.org/officeDocument/2006/relationships" xmlns:p="http://schemas.openxmlformats.org/presentationml/2006/main">
  <p:tag name="TIMING" val="|1.3|1.2"/>
</p:tagLst>
</file>

<file path=ppt/tags/tag23.xml><?xml version="1.0" encoding="utf-8"?>
<p:tagLst xmlns:a="http://schemas.openxmlformats.org/drawingml/2006/main" xmlns:r="http://schemas.openxmlformats.org/officeDocument/2006/relationships" xmlns:p="http://schemas.openxmlformats.org/presentationml/2006/main">
  <p:tag name="TIMING" val="|0.3|50.8|0.7"/>
</p:tagLst>
</file>

<file path=ppt/tags/tag24.xml><?xml version="1.0" encoding="utf-8"?>
<p:tagLst xmlns:a="http://schemas.openxmlformats.org/drawingml/2006/main" xmlns:r="http://schemas.openxmlformats.org/officeDocument/2006/relationships" xmlns:p="http://schemas.openxmlformats.org/presentationml/2006/main">
  <p:tag name="TIMING" val="|1.3|1.2"/>
</p:tagLst>
</file>

<file path=ppt/tags/tag25.xml><?xml version="1.0" encoding="utf-8"?>
<p:tagLst xmlns:a="http://schemas.openxmlformats.org/drawingml/2006/main" xmlns:r="http://schemas.openxmlformats.org/officeDocument/2006/relationships" xmlns:p="http://schemas.openxmlformats.org/presentationml/2006/main">
  <p:tag name="TIMING" val="|0.3|50.8|0.7"/>
</p:tagLst>
</file>

<file path=ppt/tags/tag26.xml><?xml version="1.0" encoding="utf-8"?>
<p:tagLst xmlns:a="http://schemas.openxmlformats.org/drawingml/2006/main" xmlns:r="http://schemas.openxmlformats.org/officeDocument/2006/relationships" xmlns:p="http://schemas.openxmlformats.org/presentationml/2006/main">
  <p:tag name="TIMING" val="|1.3|1.2"/>
</p:tagLst>
</file>

<file path=ppt/tags/tag27.xml><?xml version="1.0" encoding="utf-8"?>
<p:tagLst xmlns:a="http://schemas.openxmlformats.org/drawingml/2006/main" xmlns:r="http://schemas.openxmlformats.org/officeDocument/2006/relationships" xmlns:p="http://schemas.openxmlformats.org/presentationml/2006/main">
  <p:tag name="TIMING" val="|0.3|50.8|0.7"/>
</p:tagLst>
</file>

<file path=ppt/tags/tag3.xml><?xml version="1.0" encoding="utf-8"?>
<p:tagLst xmlns:a="http://schemas.openxmlformats.org/drawingml/2006/main" xmlns:r="http://schemas.openxmlformats.org/officeDocument/2006/relationships" xmlns:p="http://schemas.openxmlformats.org/presentationml/2006/main">
  <p:tag name="TIMING" val="|1.3|1.2"/>
</p:tagLst>
</file>

<file path=ppt/tags/tag4.xml><?xml version="1.0" encoding="utf-8"?>
<p:tagLst xmlns:a="http://schemas.openxmlformats.org/drawingml/2006/main" xmlns:r="http://schemas.openxmlformats.org/officeDocument/2006/relationships" xmlns:p="http://schemas.openxmlformats.org/presentationml/2006/main">
  <p:tag name="TIMING" val="|0.3|50.8|0.7"/>
</p:tagLst>
</file>

<file path=ppt/tags/tag5.xml><?xml version="1.0" encoding="utf-8"?>
<p:tagLst xmlns:a="http://schemas.openxmlformats.org/drawingml/2006/main" xmlns:r="http://schemas.openxmlformats.org/officeDocument/2006/relationships" xmlns:p="http://schemas.openxmlformats.org/presentationml/2006/main">
  <p:tag name="TIMING" val="|1.3|1.2"/>
</p:tagLst>
</file>

<file path=ppt/tags/tag6.xml><?xml version="1.0" encoding="utf-8"?>
<p:tagLst xmlns:a="http://schemas.openxmlformats.org/drawingml/2006/main" xmlns:r="http://schemas.openxmlformats.org/officeDocument/2006/relationships" xmlns:p="http://schemas.openxmlformats.org/presentationml/2006/main">
  <p:tag name="TIMING" val="|0.3|50.8|0.7"/>
</p:tagLst>
</file>

<file path=ppt/tags/tag7.xml><?xml version="1.0" encoding="utf-8"?>
<p:tagLst xmlns:a="http://schemas.openxmlformats.org/drawingml/2006/main" xmlns:r="http://schemas.openxmlformats.org/officeDocument/2006/relationships" xmlns:p="http://schemas.openxmlformats.org/presentationml/2006/main">
  <p:tag name="TIMING" val="|1.3|1.2"/>
</p:tagLst>
</file>

<file path=ppt/tags/tag8.xml><?xml version="1.0" encoding="utf-8"?>
<p:tagLst xmlns:a="http://schemas.openxmlformats.org/drawingml/2006/main" xmlns:r="http://schemas.openxmlformats.org/officeDocument/2006/relationships" xmlns:p="http://schemas.openxmlformats.org/presentationml/2006/main">
  <p:tag name="TIMING" val="|0.3|50.8|0.7"/>
</p:tagLst>
</file>

<file path=ppt/tags/tag9.xml><?xml version="1.0" encoding="utf-8"?>
<p:tagLst xmlns:a="http://schemas.openxmlformats.org/drawingml/2006/main" xmlns:r="http://schemas.openxmlformats.org/officeDocument/2006/relationships" xmlns:p="http://schemas.openxmlformats.org/presentationml/2006/main">
  <p:tag name="TIMING" val="|1.3|1.2"/>
</p:tagLst>
</file>

<file path=ppt/theme/theme1.xml><?xml version="1.0" encoding="utf-8"?>
<a:theme xmlns:a="http://schemas.openxmlformats.org/drawingml/2006/main" name="تصميم افتراضي">
  <a:themeElements>
    <a:clrScheme name="تصميم افتراضي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تصميم افتراضي">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32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32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تصميم افتراضي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تصميم افتراضي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تصميم افتراضي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Designs\Contemporary.pot</Template>
  <TotalTime>7569</TotalTime>
  <Words>17314</Words>
  <Application>Microsoft Office PowerPoint</Application>
  <PresentationFormat>شرائح 35 مم</PresentationFormat>
  <Paragraphs>1387</Paragraphs>
  <Slides>228</Slides>
  <Notes>6</Notes>
  <HiddenSlides>0</HiddenSlides>
  <MMClips>1</MMClips>
  <ScaleCrop>false</ScaleCrop>
  <HeadingPairs>
    <vt:vector size="6" baseType="variant">
      <vt:variant>
        <vt:lpstr>الخطوط المستخدمة</vt:lpstr>
      </vt:variant>
      <vt:variant>
        <vt:i4>24</vt:i4>
      </vt:variant>
      <vt:variant>
        <vt:lpstr>نسق</vt:lpstr>
      </vt:variant>
      <vt:variant>
        <vt:i4>1</vt:i4>
      </vt:variant>
      <vt:variant>
        <vt:lpstr>عناوين الشرائح</vt:lpstr>
      </vt:variant>
      <vt:variant>
        <vt:i4>228</vt:i4>
      </vt:variant>
    </vt:vector>
  </HeadingPairs>
  <TitlesOfParts>
    <vt:vector size="253" baseType="lpstr">
      <vt:lpstr>Gulim</vt:lpstr>
      <vt:lpstr>Gulim</vt:lpstr>
      <vt:lpstr>굴림체</vt:lpstr>
      <vt:lpstr>맑은 고딕</vt:lpstr>
      <vt:lpstr>맑은 고딕</vt:lpstr>
      <vt:lpstr>29LT Massira</vt:lpstr>
      <vt:lpstr>Aisha Arabic Exbd</vt:lpstr>
      <vt:lpstr>Andalus</vt:lpstr>
      <vt:lpstr>Arial</vt:lpstr>
      <vt:lpstr>Arial</vt:lpstr>
      <vt:lpstr>Calibri</vt:lpstr>
      <vt:lpstr>Constantia</vt:lpstr>
      <vt:lpstr>conv_original-hafs</vt:lpstr>
      <vt:lpstr>Helvetica World</vt:lpstr>
      <vt:lpstr>KFGQPC Uthman Taha Naskh</vt:lpstr>
      <vt:lpstr>Noto Kufi Arabic</vt:lpstr>
      <vt:lpstr>Noto Sans</vt:lpstr>
      <vt:lpstr>NotoNaskhArabic</vt:lpstr>
      <vt:lpstr>quran</vt:lpstr>
      <vt:lpstr>Simplified Arabic</vt:lpstr>
      <vt:lpstr>Tholoth</vt:lpstr>
      <vt:lpstr>Times New Roman</vt:lpstr>
      <vt:lpstr>Traditional Arabic</vt:lpstr>
      <vt:lpstr>Wingdings</vt:lpstr>
      <vt:lpstr>تصميم افتراضي</vt:lpstr>
      <vt:lpstr>عرض تقديمي في PowerPoint</vt:lpstr>
      <vt:lpstr>عرض تقديمي في PowerPoint</vt:lpstr>
      <vt:lpstr>حاجة المعلم لدراسة المناهج:</vt:lpstr>
      <vt:lpstr>* أسباب حاجة المعلم لدراسة المناهج:</vt:lpstr>
      <vt:lpstr>عرض تقديمي في PowerPoint</vt:lpstr>
      <vt:lpstr>عرض تقديمي في PowerPoint</vt:lpstr>
      <vt:lpstr>مفهوم المنهج: هناك تأرجح بين مفهومين </vt:lpstr>
      <vt:lpstr>عرض تقديمي في PowerPoint</vt:lpstr>
      <vt:lpstr>عرض تقديمي في PowerPoint</vt:lpstr>
      <vt:lpstr>منهج الاستخلاف  </vt:lpstr>
      <vt:lpstr>عرض تقديمي في PowerPoint</vt:lpstr>
      <vt:lpstr>عرض تقديمي في PowerPoint</vt:lpstr>
      <vt:lpstr>المنهج كنظام:</vt:lpstr>
      <vt:lpstr>عرض تقديمي في PowerPoint</vt:lpstr>
      <vt:lpstr>المنهج كمنظومة خبرات مربية:</vt:lpstr>
      <vt:lpstr>عرض تقديمي في PowerPoint</vt:lpstr>
      <vt:lpstr>شروط الخبرات المربية </vt:lpstr>
      <vt:lpstr>عرض تقديمي في PowerPoint</vt:lpstr>
      <vt:lpstr>مميزات الخبرات المباشرة </vt:lpstr>
      <vt:lpstr>عيوب استخدام الخبرات المباشرة في التعلم </vt:lpstr>
      <vt:lpstr>مميزات الخبرات غير المباشرة</vt:lpstr>
      <vt:lpstr>عيوب التعلم عن طريق الخبرات غير المباشرة  </vt:lpstr>
      <vt:lpstr>كيف يمكن التغلب على مثل هذه العيوب؟</vt:lpstr>
      <vt:lpstr>عرض تقديمي في PowerPoint</vt:lpstr>
      <vt:lpstr>عرض تقديمي في PowerPoint</vt:lpstr>
      <vt:lpstr>عرض تقديمي في PowerPoint</vt:lpstr>
      <vt:lpstr>عرض تقديمي في PowerPoint</vt:lpstr>
      <vt:lpstr>عرض تقديمي في PowerPoint</vt:lpstr>
      <vt:lpstr>1 – القرآن الكريم</vt:lpstr>
      <vt:lpstr>وتشمل السُّنًّة </vt:lpstr>
      <vt:lpstr>دور المناهج فيما يخص هدى الله</vt:lpstr>
      <vt:lpstr>الخلاصة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أما العلم من المنظور الإسلامي الرباني فهو قسمان</vt:lpstr>
      <vt:lpstr>طبيعة العلم</vt:lpstr>
      <vt:lpstr>عرض تقديمي في PowerPoint</vt:lpstr>
      <vt:lpstr>دور المناهج فيما يختص بطبيعة العلم</vt:lpstr>
      <vt:lpstr>عرض تقديمي في PowerPoint</vt:lpstr>
      <vt:lpstr>عرض تقديمي في PowerPoint</vt:lpstr>
      <vt:lpstr>عرض تقديمي في PowerPoint</vt:lpstr>
      <vt:lpstr>عرض تقديمي في PowerPoint</vt:lpstr>
      <vt:lpstr>ثانيًا: مفهوم الثقافة </vt:lpstr>
      <vt:lpstr>عناصر الثقافة </vt:lpstr>
      <vt:lpstr>العلاقة بين عناصر الثقافة  </vt:lpstr>
      <vt:lpstr>عرض تقديمي في PowerPoint</vt:lpstr>
      <vt:lpstr>خصائص الثقافة </vt:lpstr>
      <vt:lpstr>خصائص الثقافة</vt:lpstr>
      <vt:lpstr>دور المناهج فيما يتعلق بالثقافة</vt:lpstr>
      <vt:lpstr>عرض تقديمي في PowerPoint</vt:lpstr>
      <vt:lpstr>عرض تقديمي في PowerPoint</vt:lpstr>
      <vt:lpstr>عرض تقديمي في PowerPoint</vt:lpstr>
      <vt:lpstr>عرض تقديمي في PowerPoint</vt:lpstr>
      <vt:lpstr>عرض تقديمي في PowerPoint</vt:lpstr>
      <vt:lpstr>أولًا: خصائص طبيعة الإنسان </vt:lpstr>
      <vt:lpstr>3) الإنسان مخلوق من طين وروح:</vt:lpstr>
      <vt:lpstr>6) الإنسان مستخلف في الأرض </vt:lpstr>
      <vt:lpstr>  8) الإنسان مزود بكل الاستعدادات الفطرية التي تؤهله للإستخلاف في الأرض: </vt:lpstr>
      <vt:lpstr>10) تتكون البشرية من جزأين (الذكر والأنثى) </vt:lpstr>
      <vt:lpstr>12) للإنسان حاجات متعددة:  </vt:lpstr>
      <vt:lpstr>14) الإنسان لديه القدرة على التمييز بين الخير والشر:</vt:lpstr>
      <vt:lpstr>15) الإنسان ينسى ويتذكر: </vt:lpstr>
      <vt:lpstr>17) جبل الإنسان على الحياء وستر عورته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ثانيًا: التربية الخلقية: التربية الخلقية تعتني بإكساب الفرد وتعويده على الفضائل السلوكية والوجدانية حتى تصبح سمة من سماته الشخصية التي يتحلى بها. وأفضل ما يتحلى به الفرد من خلق هو خلق القرآن الكريم والاقتداء بالرسول في أخلاقه؛ فقد سئلت عائشة رضي الله عنها عن خلقه فقالت: ((كان خلقه القرآن، ألا تقرؤون ...)). كما يتضح لنا أهمية هذا الجانب في التربية من قول الرسول صلى الله عليه وسلم: ((ما نحل والد من نحل أفضل من أدب حسن)) وقال أيضًا: ((أكرموا أولادكم وأحسنوا أدبهم)).  وقال: ((علموا أولادكم وأهليكم الخير وأدبوهم)). </vt:lpstr>
      <vt:lpstr>ثالثًا: التربية الجسمية: ويقصد بها تربية النشء على القوة الجسمية وسلامة البدن ومظاهر الصحة والحيوية والنشاط، والقدرة على العمل والسعي الدائب على الكسب. وهذا يتطلب تربية الفرد على اتباع القواعد الصحيحة في المأكل والمشرب، والوقاية من الأمراض والتداوي منها، وتعويده على ممارسة الرياضة وفنون الحرب. كما تهتم التربية الجسمية بإكساب النشء مهارات العمل المفيدة والمتطورة، واستخدام أساليب العصر التكنولوجية في تطوير العمل وتعويدهم على العمل ومن يقومون به: {وَقُلِ اعْمَلُوا فَسَيَرَى اللَّهُ عَمَلَكُمْ وَرَسُولُهُ وَالْمُؤْمِنُونَ وَسَتُرَدُّونَ إِلَى عَالِمِ الْغَيْبِ وَالشَّهَادَةِ فَيُنَبِّئُكُمْ بِمَا كُنْتُمْ تَعْمَلُونَ} [التوبة: 105]. </vt:lpstr>
      <vt:lpstr>رابعًا: التربية العقلية: تهتم التربية العقلية بتكوين الفرد علمًا وفكرًا وثقافة وتزويده بكل ما هو نافع من العلوم الشرعية والعلمية والثقافية والتكنولوجية مع مواكبة العصر وتحقيق الريادة في هذا المجال. والتربية العقلية لا تقل أهمية عن سابقتها من أنواع التربية الأخرى: الإيمانية، والخلقية والجسمية، فالتربية الإيمانية تأسيس، والتربية الخلقية تخليق وتعويد، التربية الجسمية إعداد وتكوين، أما التربية العقلية فإنها تعليم وتثقيف وتوعية. ومن المعلوم أن أول ما نزل على قلب الرسول الأعظم صلوات الله وسلامه عليه هذه الآيات: {اقْرَأْ بِاسْمِ رَبِّكَ الَّذِي خَلَقَ * خَلَقَ الإنسان مِنْ عَلَقٍ * اقْرَأْ وَرَبُّكَ الْأَكْرَمُ * الَّذِي عَلَّمَ بِالْقَلَمِ * عَلَّمَ الإنسان مَا لَمْ يَعْلَمْ} [العلق: 1 - 5].  كما أن هناك من الأحاديث النبوية الشريفة ما يؤيد ذلك؛ إذ يقول رسول الله صلى الله عليه وسلم: ((من سلك طريقًا يلتمس فيه علمًا، سهَّل الله له طريقًا إلى الجنة، وإِنَّ اللَّهَ وَمَلَائِكَتَهُ وَأَهْلَ السَّمَوَاتِ وَالأَرَضِينَ حَتَّى النَّمْلَةَ فِي جُحْرِهَا وَحَتَّى الحُوتَ لَيُصَلُّونَ عَلَى مُعَلِّمِ النَّاسِ الخَيْرَ)).  </vt:lpstr>
      <vt:lpstr>خامسًا: التربية النفسية:  تهتم التربية النفسية للفرد بتكوين شخصيته وتكاملها واتزانها بما يحقق له الصحة النفسية، وبذلك تكون لديه الجرأة والشجاعة، والصراحة، والشعور بالمسؤولية، وحب الخير للآخرين، والانضباط عند الغضب والحلم والأناة، والإيثار والمحبة.  كما تعمل التربية النفسية على وقاية النشء من الأمراض النفسية وتحريرها من الخجل والخوف، والشعور بالنقص والحسد.</vt:lpstr>
      <vt:lpstr>سادسًا: التربية الجنسية: المقصود بها تعليم الولد تدريجيًّا الخصائص الفطرية التي تخص كل جنس من الجنسين في مراحل النمو المختلفة، وكيفية التعامل مع هذه الخصائص والدور المنوط لكل جنس في الحياة بما وهبه الله من خصائص فطرية وآداب التعامل بين الجنسين وفق هدى الله حتى إذا شب الولد وترعرع، عرف ما يحل أو ما يحرم وأصبح السلوك الإسلامي المتميز خلقًا له وعادة، بلا كبت ولا انحلال. إن التربية الجنسية هي أحد جوانب التربية في الإسلام منذ مجيء الإسلام وإن كان هذا الجانب في التربية أصبح على عهد قريب من فروع التربية معترفًا به في كل بلاد العالم الآن، مع الفارق في الهدف منه في الإسلام وفي غيره من الدول الأخرى.</vt:lpstr>
      <vt:lpstr>عرض تقديمي في PowerPoint</vt:lpstr>
      <vt:lpstr>عرض تقديمي في PowerPoint</vt:lpstr>
      <vt:lpstr>عرض تقديمي في PowerPoint</vt:lpstr>
      <vt:lpstr>عاشرًا: التربية الاجتماعية </vt:lpstr>
      <vt:lpstr>عرض تقديمي في PowerPoint</vt:lpstr>
      <vt:lpstr>عرض تقديمي في PowerPoint</vt:lpstr>
      <vt:lpstr>الفصل الخامس</vt:lpstr>
      <vt:lpstr>يوضح منطومة نسيج ألامه في علاقاتها الأجتماعية</vt:lpstr>
      <vt:lpstr>أولًا: العلاقة بين الحاكم والأمة       </vt:lpstr>
      <vt:lpstr>    </vt:lpstr>
      <vt:lpstr>عرض تقديمي في PowerPoint</vt:lpstr>
      <vt:lpstr>2- مسؤوليات الأمة تجاه الحاكم</vt:lpstr>
      <vt:lpstr>عرض تقديمي في PowerPoint</vt:lpstr>
      <vt:lpstr>عرض تقديمي في PowerPoint</vt:lpstr>
      <vt:lpstr>دور المناهج فيما يتعلق بالعلاقة بين الحاكم والأمة:</vt:lpstr>
      <vt:lpstr>ثانيًا: العلاقة بين الفرد والمجتمع:</vt:lpstr>
      <vt:lpstr>عرض تقديمي في PowerPoint</vt:lpstr>
      <vt:lpstr>دور المناهج فيما يختص بالعلاقة بين الفرد والمجتمع</vt:lpstr>
      <vt:lpstr>ثالثًا: العلاقة بين الأغنياء والفقراء:</vt:lpstr>
      <vt:lpstr>دور المناهج فيما يتعلق بالعلاقة بين الفقراء والأغنياء:</vt:lpstr>
      <vt:lpstr>رابعًا: العلاقة بين الرجل والمرأة</vt:lpstr>
      <vt:lpstr>عرض تقديمي في PowerPoint</vt:lpstr>
      <vt:lpstr>دور المناهج فيما يختص بالعلاقة بالرجل والمرأة:</vt:lpstr>
      <vt:lpstr>خامسًا: العلاقة بين المسلمين وغير المسلمين</vt:lpstr>
      <vt:lpstr>دور المناهج فيما يختص بالعلاقة بين المسلمين وأهل الذمة:</vt:lpstr>
      <vt:lpstr>سادسًا: العلاقة بين أجناس المجتمع وطوائفه المختلفة</vt:lpstr>
      <vt:lpstr>دور المناهج فيما يختص بالعلاقة بين الأجناس والطوائف</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الفصل السابع الأساس السادس: طبيعة الكون</vt:lpstr>
      <vt:lpstr>عرض تقديمي في PowerPoint</vt:lpstr>
      <vt:lpstr>عرض تقديمي في PowerPoint</vt:lpstr>
      <vt:lpstr>قال تعالى:    {هُوَ اللَّهُ الَّذِي لَا إِلَهَ إِلَّا هُوَ عَالِمُ الْغَيْبِ وَالشَّهَادَةِ هُوَ الرَّحْمَنُ الرَّحِيمُ}   </vt:lpstr>
      <vt:lpstr>الكون المحسوس عالم الشهادة</vt:lpstr>
      <vt:lpstr>الكون المحسوس (عالم الشهادة) أو عالم المادة</vt:lpstr>
      <vt:lpstr>عرض تقديمي في PowerPoint</vt:lpstr>
      <vt:lpstr>عرض تقديمي في PowerPoint</vt:lpstr>
      <vt:lpstr>دور المناهج نحو الكون المحسوس</vt:lpstr>
      <vt:lpstr>وضح دور المناهج نحو الكون المحسوس</vt:lpstr>
      <vt:lpstr>الكون غير المحسوس عالم الغيب</vt:lpstr>
      <vt:lpstr>الكون غير المحسوس (عالم الغيب) </vt:lpstr>
      <vt:lpstr>دور المناهج نحو الكون  غير المحسوس عالم الغيب</vt:lpstr>
      <vt:lpstr> وضح دور المناهج نحو عالم الغيب </vt:lpstr>
      <vt:lpstr>عرض تقديمي في PowerPoint</vt:lpstr>
      <vt:lpstr>عرض تقديمي في PowerPoint</vt:lpstr>
      <vt:lpstr>عرض تقديمي في PowerPoint</vt:lpstr>
      <vt:lpstr>تم بحمد الله</vt:lpstr>
      <vt:lpstr>عرض تقديمي في PowerPoint</vt:lpstr>
      <vt:lpstr>مفهوم الهدف:</vt:lpstr>
      <vt:lpstr>تعريف الأهداف التربوية:</vt:lpstr>
      <vt:lpstr>مصادر اشتقاق الأهداف:</vt:lpstr>
      <vt:lpstr>مستويات الأهداف:</vt:lpstr>
      <vt:lpstr>مستويات الأهداف /</vt:lpstr>
      <vt:lpstr>أهميه تحديد الأهداف:</vt:lpstr>
      <vt:lpstr>شروط الهدف السلوكي:</vt:lpstr>
      <vt:lpstr>تصنيف الأهداف التروية:</vt:lpstr>
      <vt:lpstr>مستويات الأهداف في المجال المعرفي:</vt:lpstr>
      <vt:lpstr>.</vt:lpstr>
      <vt:lpstr>مستويات الأهداف في المجال الوجداني:</vt:lpstr>
      <vt:lpstr>مستويات الأهداف في المجال النفس حركي:</vt:lpstr>
      <vt:lpstr>عرض تقديمي في PowerPoint</vt:lpstr>
      <vt:lpstr>عرض تقديمي في PowerPoint</vt:lpstr>
      <vt:lpstr>عرض تقديمي في PowerPoint</vt:lpstr>
      <vt:lpstr>الفصل الثاني (المحتوى)</vt:lpstr>
      <vt:lpstr>معايير اختيار المحتوى </vt:lpstr>
      <vt:lpstr>عرض تقديمي في PowerPoint</vt:lpstr>
      <vt:lpstr> مراحل اختيار المحتوى </vt:lpstr>
      <vt:lpstr>الأساليب والإجراءات المتبعة في اختيار المحتوى </vt:lpstr>
      <vt:lpstr> تنظيم المحتوى </vt:lpstr>
      <vt:lpstr>عرض تقديمي في PowerPoint</vt:lpstr>
      <vt:lpstr> أنواع الأنماط التنظيمية </vt:lpstr>
      <vt:lpstr>عرض تقديمي في PowerPoint</vt:lpstr>
      <vt:lpstr>بعض الأمور المتعلقة بتنظيم وعرض المحتوى </vt:lpstr>
      <vt:lpstr>معايير تنظيم المحتوى</vt:lpstr>
      <vt:lpstr>عرض تقديمي في PowerPoint</vt:lpstr>
      <vt:lpstr>عرض تقديمي في PowerPoint</vt:lpstr>
      <vt:lpstr>طرق  التعليم والتعلُّم</vt:lpstr>
      <vt:lpstr>طريقة المحاضرة </vt:lpstr>
      <vt:lpstr>طريقة المناقشة </vt:lpstr>
      <vt:lpstr>الطريقة الاستنباطية (القياسية ) </vt:lpstr>
      <vt:lpstr>الطريقة الاستقرائية </vt:lpstr>
      <vt:lpstr>طريقة حل المشكلات:  (تصلح لأي مادة دراسية) </vt:lpstr>
      <vt:lpstr>طريقة التعليم بالاكتشاف </vt:lpstr>
      <vt:lpstr>طريقة العروض العملية </vt:lpstr>
      <vt:lpstr>طريقة التجريب العملي </vt:lpstr>
      <vt:lpstr>التعليم البرنامجي </vt:lpstr>
      <vt:lpstr>التعليم التعاوني </vt:lpstr>
      <vt:lpstr>النشاط المدرسى</vt:lpstr>
      <vt:lpstr>الوظائف الأساسية للنشاط المدرسي </vt:lpstr>
      <vt:lpstr>اختيار وتنظيم المواقف التعليمية للنشاط </vt:lpstr>
      <vt:lpstr>لتنظيم مواقف الأنشطة التعليمية</vt:lpstr>
      <vt:lpstr>الشروط التي يجب توافرها في مواقف النشاط</vt:lpstr>
      <vt:lpstr>عرض تقديمي في PowerPoint</vt:lpstr>
      <vt:lpstr>عرض تقديمي في PowerPoint</vt:lpstr>
      <vt:lpstr>الفصل الرابع: تقويم المناهج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الباب الرابع  (تنظيمات المناهج)</vt:lpstr>
      <vt:lpstr>أولًا: منهج المواد الدراسية المنفصلة  (المنهج التقليدي)</vt:lpstr>
      <vt:lpstr>ثانيًا: منهج المواد المترابطة </vt:lpstr>
      <vt:lpstr>ثالثًا: منهج المجالات الواسعة </vt:lpstr>
      <vt:lpstr>منهج الوحدات الدراسية  وهو يقوم على الأسس الآتية: </vt:lpstr>
      <vt:lpstr>أنواع الوحدات الدراسية</vt:lpstr>
      <vt:lpstr>مرجع الوحدة </vt:lpstr>
      <vt:lpstr>منهج النشاط</vt:lpstr>
      <vt:lpstr>صور تنفيذ منهج النشاط </vt:lpstr>
      <vt:lpstr>المنهج المحوري </vt:lpstr>
      <vt:lpstr>ويتكون المنهج في صورته الكلية من قسمين:</vt:lpstr>
      <vt:lpstr>الأسس التي يقوم عليها البرنامج المحوري</vt:lpstr>
      <vt:lpstr>كيفية حصر وتحديد مشكلات التلاميذ وحاجاتهم المشتركة </vt:lpstr>
      <vt:lpstr>عيوب تنظيمات المناهج السابقة </vt:lpstr>
      <vt:lpstr>منهج الاستخلاف </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د. السعيد العراقي</dc:creator>
  <dc:description>استراتيجيات ومداخل التمهيد</dc:description>
  <cp:lastModifiedBy>Haythem Mohamed</cp:lastModifiedBy>
  <cp:revision>1032</cp:revision>
  <dcterms:created xsi:type="dcterms:W3CDTF">2002-07-01T07:36:18Z</dcterms:created>
  <dcterms:modified xsi:type="dcterms:W3CDTF">2025-09-09T13:47:32Z</dcterms:modified>
</cp:coreProperties>
</file>