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2"/>
  </p:notesMasterIdLst>
  <p:sldIdLst>
    <p:sldId id="256" r:id="rId4"/>
    <p:sldId id="261" r:id="rId5"/>
    <p:sldId id="268" r:id="rId6"/>
    <p:sldId id="274" r:id="rId7"/>
    <p:sldId id="296" r:id="rId8"/>
    <p:sldId id="310" r:id="rId9"/>
    <p:sldId id="301" r:id="rId10"/>
    <p:sldId id="303" r:id="rId11"/>
    <p:sldId id="304" r:id="rId12"/>
    <p:sldId id="311" r:id="rId13"/>
    <p:sldId id="279" r:id="rId14"/>
    <p:sldId id="281" r:id="rId15"/>
    <p:sldId id="306" r:id="rId16"/>
    <p:sldId id="307" r:id="rId17"/>
    <p:sldId id="308" r:id="rId18"/>
    <p:sldId id="309" r:id="rId19"/>
    <p:sldId id="297" r:id="rId20"/>
    <p:sldId id="262" r:id="rId2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6" autoAdjust="0"/>
    <p:restoredTop sz="94628" autoAdjust="0"/>
  </p:normalViewPr>
  <p:slideViewPr>
    <p:cSldViewPr>
      <p:cViewPr varScale="1">
        <p:scale>
          <a:sx n="109" d="100"/>
          <a:sy n="109" d="100"/>
        </p:scale>
        <p:origin x="120" y="546"/>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03EF7F-E06D-4489-809B-AE5CBC35ABE0}" type="datetimeFigureOut">
              <a:rPr lang="en-US" smtClean="0"/>
              <a:t>6/19/2022</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2587F-8956-4656-93C5-8BDE3B97D78C}" type="slidenum">
              <a:rPr lang="en-US" smtClean="0"/>
              <a:t>‹#›</a:t>
            </a:fld>
            <a:endParaRPr lang="en-US"/>
          </a:p>
        </p:txBody>
      </p:sp>
    </p:spTree>
    <p:extLst>
      <p:ext uri="{BB962C8B-B14F-4D97-AF65-F5344CB8AC3E}">
        <p14:creationId xmlns:p14="http://schemas.microsoft.com/office/powerpoint/2010/main" val="271173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5"/>
          </p:nvPr>
        </p:nvSpPr>
        <p:spPr/>
        <p:txBody>
          <a:bodyPr/>
          <a:lstStyle/>
          <a:p>
            <a:fld id="{85D2587F-8956-4656-93C5-8BDE3B97D78C}" type="slidenum">
              <a:rPr lang="en-US" smtClean="0"/>
              <a:t>1</a:t>
            </a:fld>
            <a:endParaRPr lang="en-US"/>
          </a:p>
        </p:txBody>
      </p:sp>
    </p:spTree>
    <p:extLst>
      <p:ext uri="{BB962C8B-B14F-4D97-AF65-F5344CB8AC3E}">
        <p14:creationId xmlns:p14="http://schemas.microsoft.com/office/powerpoint/2010/main" val="96292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85D2587F-8956-4656-93C5-8BDE3B97D78C}" type="slidenum">
              <a:rPr lang="en-US" smtClean="0"/>
              <a:t>16</a:t>
            </a:fld>
            <a:endParaRPr lang="en-US"/>
          </a:p>
        </p:txBody>
      </p:sp>
    </p:spTree>
    <p:extLst>
      <p:ext uri="{BB962C8B-B14F-4D97-AF65-F5344CB8AC3E}">
        <p14:creationId xmlns:p14="http://schemas.microsoft.com/office/powerpoint/2010/main" val="2790575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33736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E48B9D3F-C919-439C-B550-E30DDFAC1AEC}"/>
              </a:ext>
            </a:extLst>
          </p:cNvPr>
          <p:cNvSpPr txBox="1">
            <a:spLocks/>
          </p:cNvSpPr>
          <p:nvPr/>
        </p:nvSpPr>
        <p:spPr>
          <a:xfrm>
            <a:off x="4355976" y="2931790"/>
            <a:ext cx="3486506" cy="2050223"/>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ar-SA" sz="2400" b="1" dirty="0">
                <a:latin typeface="Sakkal Majalla" panose="02000000000000000000" pitchFamily="2" charset="-78"/>
                <a:cs typeface="Sakkal Majalla" panose="02000000000000000000" pitchFamily="2" charset="-78"/>
              </a:rPr>
              <a:t>الخبير المهندس</a:t>
            </a:r>
          </a:p>
          <a:p>
            <a:pPr algn="ctr"/>
            <a:r>
              <a:rPr lang="ar-SA" sz="2800" b="1" dirty="0">
                <a:latin typeface="Sakkal Majalla" panose="02000000000000000000" pitchFamily="2" charset="-78"/>
                <a:cs typeface="Sakkal Majalla" panose="02000000000000000000" pitchFamily="2" charset="-78"/>
              </a:rPr>
              <a:t>عبد الستار  المرسومي</a:t>
            </a:r>
          </a:p>
          <a:p>
            <a:pPr algn="ctr"/>
            <a:endParaRPr lang="ar-LB" sz="100" dirty="0">
              <a:latin typeface="Sakkal Majalla" panose="02000000000000000000" pitchFamily="2" charset="-78"/>
              <a:cs typeface="Sakkal Majalla" panose="02000000000000000000" pitchFamily="2" charset="-78"/>
            </a:endParaRPr>
          </a:p>
          <a:p>
            <a:pPr algn="ctr"/>
            <a:r>
              <a:rPr lang="ar-LB" sz="2400" dirty="0">
                <a:latin typeface="Sakkal Majalla" panose="02000000000000000000" pitchFamily="2" charset="-78"/>
                <a:cs typeface="Sakkal Majalla" panose="02000000000000000000" pitchFamily="2" charset="-78"/>
              </a:rPr>
              <a:t>2022 م</a:t>
            </a:r>
          </a:p>
          <a:p>
            <a:pPr algn="ctr">
              <a:spcBef>
                <a:spcPts val="0"/>
              </a:spcBef>
              <a:defRPr/>
            </a:pPr>
            <a:endParaRPr lang="en-US" altLang="ko-KR" sz="2000" b="1" dirty="0">
              <a:latin typeface="Sakkal Majalla" panose="02000000000000000000" pitchFamily="2" charset="-78"/>
              <a:cs typeface="Sakkal Majalla" panose="02000000000000000000" pitchFamily="2" charset="-78"/>
            </a:endParaRPr>
          </a:p>
        </p:txBody>
      </p:sp>
      <p:sp>
        <p:nvSpPr>
          <p:cNvPr id="19" name="Text Placeholder 2">
            <a:extLst>
              <a:ext uri="{FF2B5EF4-FFF2-40B4-BE49-F238E27FC236}">
                <a16:creationId xmlns:a16="http://schemas.microsoft.com/office/drawing/2014/main" id="{4D1B68E8-B467-4EBD-8484-133331775F6D}"/>
              </a:ext>
            </a:extLst>
          </p:cNvPr>
          <p:cNvSpPr txBox="1">
            <a:spLocks/>
          </p:cNvSpPr>
          <p:nvPr/>
        </p:nvSpPr>
        <p:spPr>
          <a:xfrm>
            <a:off x="2699792" y="915566"/>
            <a:ext cx="6540354" cy="1728192"/>
          </a:xfrm>
          <a:prstGeom prst="rect">
            <a:avLst/>
          </a:prstGeom>
        </p:spPr>
        <p:txBody>
          <a:bodyPr anchor="ctr"/>
          <a:lstStyle>
            <a:lvl1pPr marL="0" indent="0" algn="l" defTabSz="914400" rtl="0" eaLnBrk="1" latinLnBrk="1" hangingPunct="1">
              <a:lnSpc>
                <a:spcPct val="100000"/>
              </a:lnSpc>
              <a:spcBef>
                <a:spcPct val="20000"/>
              </a:spcBef>
              <a:buFont typeface="Arial" pitchFamily="34" charset="0"/>
              <a:buNone/>
              <a:defRPr sz="32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ar-LB" altLang="ko-KR" sz="6600" b="1" dirty="0">
                <a:latin typeface="Sakkal Majalla" panose="02000000000000000000" pitchFamily="2" charset="-78"/>
                <a:cs typeface="Sakkal Majalla" panose="02000000000000000000" pitchFamily="2" charset="-78"/>
              </a:rPr>
              <a:t>أثر الاقتصاد على الإلحاد</a:t>
            </a:r>
          </a:p>
        </p:txBody>
      </p:sp>
      <p:sp>
        <p:nvSpPr>
          <p:cNvPr id="6" name="Oval 21">
            <a:extLst>
              <a:ext uri="{FF2B5EF4-FFF2-40B4-BE49-F238E27FC236}">
                <a16:creationId xmlns:a16="http://schemas.microsoft.com/office/drawing/2014/main" id="{9A6E91EB-73AB-483B-A86B-06B078F6AA71}"/>
              </a:ext>
            </a:extLst>
          </p:cNvPr>
          <p:cNvSpPr>
            <a:spLocks noChangeAspect="1"/>
          </p:cNvSpPr>
          <p:nvPr/>
        </p:nvSpPr>
        <p:spPr>
          <a:xfrm>
            <a:off x="1763688" y="765150"/>
            <a:ext cx="506228" cy="51045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3" name="صورة 2">
            <a:extLst>
              <a:ext uri="{FF2B5EF4-FFF2-40B4-BE49-F238E27FC236}">
                <a16:creationId xmlns:a16="http://schemas.microsoft.com/office/drawing/2014/main" id="{E2A71BB2-95A4-1DC2-41A2-67EB4228F6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a:xfrm rot="5400000">
            <a:off x="3551985" y="2172250"/>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a:xfrm>
            <a:off x="4283968" y="419375"/>
            <a:ext cx="4656037" cy="576064"/>
          </a:xfrm>
        </p:spPr>
        <p:txBody>
          <a:bodyPr/>
          <a:lstStyle/>
          <a:p>
            <a:r>
              <a:rPr lang="ar-LB" altLang="ko-KR" sz="2800" b="1" dirty="0">
                <a:solidFill>
                  <a:srgbClr val="00B050"/>
                </a:solidFill>
                <a:latin typeface="Sakkal Majalla" panose="02000000000000000000" pitchFamily="2" charset="-78"/>
                <a:cs typeface="Sakkal Majalla" panose="02000000000000000000" pitchFamily="2" charset="-78"/>
              </a:rPr>
              <a:t>دور الانتعاش الاقتصادي في محاربة الإلحاد</a:t>
            </a:r>
          </a:p>
        </p:txBody>
      </p:sp>
      <p:sp>
        <p:nvSpPr>
          <p:cNvPr id="3" name="Text Placeholder 2"/>
          <p:cNvSpPr>
            <a:spLocks noGrp="1"/>
          </p:cNvSpPr>
          <p:nvPr>
            <p:ph type="body" sz="quarter" idx="11"/>
          </p:nvPr>
        </p:nvSpPr>
        <p:spPr>
          <a:xfrm>
            <a:off x="5220072" y="1205793"/>
            <a:ext cx="3554680" cy="585209"/>
          </a:xfrm>
        </p:spPr>
        <p:txBody>
          <a:bodyPr/>
          <a:lstStyle/>
          <a:p>
            <a:pPr lvl="0"/>
            <a:endParaRPr lang="ar-SA" altLang="ko-KR" sz="2000" b="1" dirty="0">
              <a:cs typeface="+mn-cs"/>
            </a:endParaRPr>
          </a:p>
          <a:p>
            <a:pPr lvl="0" algn="just" rtl="1"/>
            <a:r>
              <a:rPr lang="ar-LB" altLang="ko-KR" sz="2000" b="1" dirty="0">
                <a:latin typeface="Sakkal Majalla" panose="02000000000000000000" pitchFamily="2" charset="-78"/>
                <a:cs typeface="Sakkal Majalla" panose="02000000000000000000" pitchFamily="2" charset="-78"/>
              </a:rPr>
              <a:t>يؤثر الانتعاش الاقتصادي عبر مجموعة من العناصر التي تلقي بظلالها على المجتمع بالتأثير الإيجابي فتشكل عوامل مكافحة للإلحاد</a:t>
            </a:r>
          </a:p>
        </p:txBody>
      </p:sp>
      <p:sp>
        <p:nvSpPr>
          <p:cNvPr id="4" name="Rounded Rectangle 3"/>
          <p:cNvSpPr/>
          <p:nvPr/>
        </p:nvSpPr>
        <p:spPr>
          <a:xfrm rot="5400000">
            <a:off x="2129539" y="-560466"/>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6470496" y="2700831"/>
            <a:ext cx="2304256" cy="461665"/>
          </a:xfrm>
          <a:prstGeom prst="rect">
            <a:avLst/>
          </a:prstGeom>
          <a:noFill/>
        </p:spPr>
        <p:txBody>
          <a:bodyPr wrap="square" rtlCol="0">
            <a:spAutoFit/>
          </a:bodyPr>
          <a:lstStyle/>
          <a:p>
            <a:r>
              <a:rPr lang="ar-LB"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الانتعاش الاقتصادي</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5" name="Oval 4"/>
          <p:cNvSpPr/>
          <p:nvPr/>
        </p:nvSpPr>
        <p:spPr>
          <a:xfrm>
            <a:off x="5245101" y="2283718"/>
            <a:ext cx="1224136" cy="1224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9"/>
          <p:cNvSpPr/>
          <p:nvPr/>
        </p:nvSpPr>
        <p:spPr>
          <a:xfrm>
            <a:off x="3389824" y="726989"/>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3367015" y="757982"/>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1</a:t>
            </a:r>
            <a:endParaRPr lang="ko-KR" altLang="en-US" sz="2000" b="1" dirty="0">
              <a:solidFill>
                <a:schemeClr val="accent1"/>
              </a:solidFill>
              <a:cs typeface="Arial" pitchFamily="34" charset="0"/>
            </a:endParaRPr>
          </a:p>
        </p:txBody>
      </p:sp>
      <p:sp>
        <p:nvSpPr>
          <p:cNvPr id="29" name="TextBox 28"/>
          <p:cNvSpPr txBox="1"/>
          <p:nvPr/>
        </p:nvSpPr>
        <p:spPr>
          <a:xfrm>
            <a:off x="807939" y="772284"/>
            <a:ext cx="2371794" cy="723275"/>
          </a:xfrm>
          <a:prstGeom prst="rect">
            <a:avLst/>
          </a:prstGeom>
          <a:noFill/>
        </p:spPr>
        <p:txBody>
          <a:bodyPr wrap="square" rtlCol="0">
            <a:spAutoFit/>
          </a:bodyPr>
          <a:lstStyle/>
          <a:p>
            <a:pPr algn="r"/>
            <a:r>
              <a:rPr lang="ar-LB" altLang="ko-KR" sz="2100" b="1" dirty="0">
                <a:solidFill>
                  <a:schemeClr val="bg1"/>
                </a:solidFill>
                <a:latin typeface="Sakkal Majalla" panose="02000000000000000000" pitchFamily="2" charset="-78"/>
                <a:cs typeface="Sakkal Majalla" panose="02000000000000000000" pitchFamily="2" charset="-78"/>
              </a:rPr>
              <a:t>العدالة الاقتصادية</a:t>
            </a:r>
          </a:p>
          <a:p>
            <a:pPr algn="r"/>
            <a:endParaRPr lang="ko-KR" altLang="en-US" sz="2000" b="1" dirty="0">
              <a:solidFill>
                <a:srgbClr val="FF0000"/>
              </a:solidFill>
              <a:latin typeface="Sakkal Majalla" panose="02000000000000000000" pitchFamily="2" charset="-78"/>
              <a:cs typeface="Sakkal Majalla" panose="02000000000000000000" pitchFamily="2" charset="-78"/>
            </a:endParaRPr>
          </a:p>
        </p:txBody>
      </p:sp>
      <p:sp>
        <p:nvSpPr>
          <p:cNvPr id="36" name="Oval 35">
            <a:extLst>
              <a:ext uri="{FF2B5EF4-FFF2-40B4-BE49-F238E27FC236}">
                <a16:creationId xmlns:a16="http://schemas.microsoft.com/office/drawing/2014/main" id="{3BDD0F19-8AAE-4312-BE90-2338B3F6E673}"/>
              </a:ext>
            </a:extLst>
          </p:cNvPr>
          <p:cNvSpPr/>
          <p:nvPr/>
        </p:nvSpPr>
        <p:spPr>
          <a:xfrm>
            <a:off x="5311477" y="2380755"/>
            <a:ext cx="1099689" cy="1030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altLang="ko-KR" b="1" dirty="0">
                <a:solidFill>
                  <a:srgbClr val="00B050"/>
                </a:solidFill>
                <a:latin typeface="Sakkal Majalla" panose="02000000000000000000" pitchFamily="2" charset="-78"/>
                <a:cs typeface="Sakkal Majalla" panose="02000000000000000000" pitchFamily="2" charset="-78"/>
              </a:rPr>
              <a:t>العوامل المكافحة للإلحاد</a:t>
            </a:r>
            <a:endParaRPr lang="ko-KR" altLang="en-US" b="1" dirty="0">
              <a:solidFill>
                <a:srgbClr val="00B050"/>
              </a:solidFill>
              <a:latin typeface="Sakkal Majalla" panose="02000000000000000000" pitchFamily="2" charset="-78"/>
              <a:cs typeface="Sakkal Majalla" panose="02000000000000000000" pitchFamily="2" charset="-78"/>
            </a:endParaRPr>
          </a:p>
        </p:txBody>
      </p:sp>
      <p:sp>
        <p:nvSpPr>
          <p:cNvPr id="34" name="Rounded Rectangle 33"/>
          <p:cNvSpPr/>
          <p:nvPr/>
        </p:nvSpPr>
        <p:spPr>
          <a:xfrm rot="5400000">
            <a:off x="2129540" y="147699"/>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Oval 37"/>
          <p:cNvSpPr/>
          <p:nvPr/>
        </p:nvSpPr>
        <p:spPr>
          <a:xfrm>
            <a:off x="3410782" y="1446659"/>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3373228" y="1477652"/>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2</a:t>
            </a:r>
            <a:endParaRPr lang="ko-KR" altLang="en-US" sz="2000" b="1" dirty="0">
              <a:solidFill>
                <a:schemeClr val="accent1"/>
              </a:solidFill>
              <a:cs typeface="Arial" pitchFamily="34" charset="0"/>
            </a:endParaRPr>
          </a:p>
        </p:txBody>
      </p:sp>
      <p:sp>
        <p:nvSpPr>
          <p:cNvPr id="40" name="TextBox 39"/>
          <p:cNvSpPr txBox="1"/>
          <p:nvPr/>
        </p:nvSpPr>
        <p:spPr>
          <a:xfrm>
            <a:off x="806680" y="1475183"/>
            <a:ext cx="2371794" cy="784830"/>
          </a:xfrm>
          <a:prstGeom prst="rect">
            <a:avLst/>
          </a:prstGeom>
          <a:noFill/>
        </p:spPr>
        <p:txBody>
          <a:bodyPr wrap="square" rtlCol="0">
            <a:spAutoFit/>
          </a:bodyPr>
          <a:lstStyle/>
          <a:p>
            <a:pPr algn="r"/>
            <a:r>
              <a:rPr lang="ar-LB" altLang="ko-KR" sz="2100" b="1" dirty="0">
                <a:solidFill>
                  <a:schemeClr val="bg1"/>
                </a:solidFill>
                <a:latin typeface="Sakkal Majalla" panose="02000000000000000000" pitchFamily="2" charset="-78"/>
                <a:cs typeface="Sakkal Majalla" panose="02000000000000000000" pitchFamily="2" charset="-78"/>
              </a:rPr>
              <a:t>الكفاية الاقتصادية</a:t>
            </a:r>
          </a:p>
          <a:p>
            <a:pPr algn="r"/>
            <a:endParaRPr lang="ko-KR" altLang="en-US" sz="2400" b="1" dirty="0">
              <a:solidFill>
                <a:srgbClr val="FF0000"/>
              </a:solidFill>
              <a:latin typeface="Sakkal Majalla" panose="02000000000000000000" pitchFamily="2" charset="-78"/>
              <a:cs typeface="Sakkal Majalla" panose="02000000000000000000" pitchFamily="2" charset="-78"/>
            </a:endParaRPr>
          </a:p>
        </p:txBody>
      </p:sp>
      <p:sp>
        <p:nvSpPr>
          <p:cNvPr id="41" name="Rounded Rectangle 40"/>
          <p:cNvSpPr/>
          <p:nvPr/>
        </p:nvSpPr>
        <p:spPr>
          <a:xfrm rot="5400000">
            <a:off x="2129539" y="875092"/>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TextBox 42"/>
          <p:cNvSpPr txBox="1"/>
          <p:nvPr/>
        </p:nvSpPr>
        <p:spPr>
          <a:xfrm>
            <a:off x="899294" y="2165496"/>
            <a:ext cx="2371794" cy="415498"/>
          </a:xfrm>
          <a:prstGeom prst="rect">
            <a:avLst/>
          </a:prstGeom>
          <a:noFill/>
        </p:spPr>
        <p:txBody>
          <a:bodyPr wrap="square" rtlCol="0">
            <a:spAutoFit/>
          </a:bodyPr>
          <a:lstStyle/>
          <a:p>
            <a:pPr lvl="0" algn="r"/>
            <a:r>
              <a:rPr lang="ar-LB" altLang="ko-KR" sz="2100" b="1" dirty="0">
                <a:solidFill>
                  <a:schemeClr val="bg1"/>
                </a:solidFill>
                <a:latin typeface="Sakkal Majalla" panose="02000000000000000000" pitchFamily="2" charset="-78"/>
                <a:cs typeface="Sakkal Majalla" panose="02000000000000000000" pitchFamily="2" charset="-78"/>
              </a:rPr>
              <a:t>دعم المبادرات والمشاريع</a:t>
            </a:r>
          </a:p>
        </p:txBody>
      </p:sp>
      <p:sp>
        <p:nvSpPr>
          <p:cNvPr id="44" name="Oval 43"/>
          <p:cNvSpPr/>
          <p:nvPr/>
        </p:nvSpPr>
        <p:spPr>
          <a:xfrm>
            <a:off x="3397371" y="2178720"/>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ounded Rectangle 45"/>
          <p:cNvSpPr/>
          <p:nvPr/>
        </p:nvSpPr>
        <p:spPr>
          <a:xfrm rot="5400000">
            <a:off x="2141196" y="1611821"/>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Rounded Rectangle 46"/>
          <p:cNvSpPr/>
          <p:nvPr/>
        </p:nvSpPr>
        <p:spPr>
          <a:xfrm rot="5400000">
            <a:off x="2141196" y="2283909"/>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2" name="Oval 51"/>
          <p:cNvSpPr/>
          <p:nvPr/>
        </p:nvSpPr>
        <p:spPr>
          <a:xfrm>
            <a:off x="3425538" y="2910781"/>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Oval 52"/>
          <p:cNvSpPr/>
          <p:nvPr/>
        </p:nvSpPr>
        <p:spPr>
          <a:xfrm>
            <a:off x="3410782" y="3582869"/>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xtBox 53"/>
          <p:cNvSpPr txBox="1"/>
          <p:nvPr/>
        </p:nvSpPr>
        <p:spPr>
          <a:xfrm>
            <a:off x="3386612" y="2212253"/>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3</a:t>
            </a:r>
            <a:endParaRPr lang="ko-KR" altLang="en-US" sz="2000" b="1" dirty="0">
              <a:solidFill>
                <a:schemeClr val="accent1"/>
              </a:solidFill>
              <a:cs typeface="Arial" pitchFamily="34" charset="0"/>
            </a:endParaRPr>
          </a:p>
        </p:txBody>
      </p:sp>
      <p:sp>
        <p:nvSpPr>
          <p:cNvPr id="55" name="TextBox 54"/>
          <p:cNvSpPr txBox="1"/>
          <p:nvPr/>
        </p:nvSpPr>
        <p:spPr>
          <a:xfrm>
            <a:off x="3373228" y="2924276"/>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4</a:t>
            </a:r>
            <a:endParaRPr lang="ko-KR" altLang="en-US" sz="2000" b="1" dirty="0">
              <a:solidFill>
                <a:schemeClr val="accent1"/>
              </a:solidFill>
              <a:cs typeface="Arial" pitchFamily="34" charset="0"/>
            </a:endParaRPr>
          </a:p>
        </p:txBody>
      </p:sp>
      <p:sp>
        <p:nvSpPr>
          <p:cNvPr id="56" name="TextBox 55"/>
          <p:cNvSpPr txBox="1"/>
          <p:nvPr/>
        </p:nvSpPr>
        <p:spPr>
          <a:xfrm>
            <a:off x="3386863" y="3618439"/>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5</a:t>
            </a:r>
            <a:endParaRPr lang="ko-KR" altLang="en-US" sz="2000" b="1" dirty="0">
              <a:solidFill>
                <a:schemeClr val="accent1"/>
              </a:solidFill>
              <a:cs typeface="Arial" pitchFamily="34" charset="0"/>
            </a:endParaRPr>
          </a:p>
        </p:txBody>
      </p:sp>
      <p:sp>
        <p:nvSpPr>
          <p:cNvPr id="57" name="TextBox 56"/>
          <p:cNvSpPr txBox="1"/>
          <p:nvPr/>
        </p:nvSpPr>
        <p:spPr>
          <a:xfrm>
            <a:off x="873515" y="2941774"/>
            <a:ext cx="2480597" cy="415498"/>
          </a:xfrm>
          <a:prstGeom prst="rect">
            <a:avLst/>
          </a:prstGeom>
          <a:noFill/>
        </p:spPr>
        <p:txBody>
          <a:bodyPr wrap="square" rtlCol="0">
            <a:spAutoFit/>
          </a:bodyPr>
          <a:lstStyle/>
          <a:p>
            <a:pPr algn="r"/>
            <a:r>
              <a:rPr lang="ar-LB" altLang="ko-KR" sz="2100" b="1" dirty="0">
                <a:solidFill>
                  <a:schemeClr val="bg1"/>
                </a:solidFill>
                <a:latin typeface="Sakkal Majalla" panose="02000000000000000000" pitchFamily="2" charset="-78"/>
                <a:cs typeface="Sakkal Majalla" panose="02000000000000000000" pitchFamily="2" charset="-78"/>
              </a:rPr>
              <a:t>تنشيط القطاع الخاص</a:t>
            </a:r>
          </a:p>
        </p:txBody>
      </p:sp>
      <p:sp>
        <p:nvSpPr>
          <p:cNvPr id="28" name="Rounded Rectangle 27"/>
          <p:cNvSpPr/>
          <p:nvPr/>
        </p:nvSpPr>
        <p:spPr>
          <a:xfrm rot="5400000">
            <a:off x="2141195" y="3006426"/>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Oval 29"/>
          <p:cNvSpPr/>
          <p:nvPr/>
        </p:nvSpPr>
        <p:spPr>
          <a:xfrm>
            <a:off x="3410781" y="4305386"/>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p:cNvSpPr txBox="1"/>
          <p:nvPr/>
        </p:nvSpPr>
        <p:spPr>
          <a:xfrm>
            <a:off x="3386862" y="4340956"/>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6</a:t>
            </a:r>
            <a:endParaRPr lang="ko-KR" altLang="en-US" sz="2000" b="1" dirty="0">
              <a:solidFill>
                <a:schemeClr val="accent1"/>
              </a:solidFill>
              <a:cs typeface="Arial" pitchFamily="34" charset="0"/>
            </a:endParaRPr>
          </a:p>
        </p:txBody>
      </p:sp>
      <p:sp>
        <p:nvSpPr>
          <p:cNvPr id="33" name="TextBox 32"/>
          <p:cNvSpPr txBox="1"/>
          <p:nvPr/>
        </p:nvSpPr>
        <p:spPr>
          <a:xfrm>
            <a:off x="837939" y="3604235"/>
            <a:ext cx="2480597" cy="415498"/>
          </a:xfrm>
          <a:prstGeom prst="rect">
            <a:avLst/>
          </a:prstGeom>
          <a:noFill/>
        </p:spPr>
        <p:txBody>
          <a:bodyPr wrap="square" rtlCol="0">
            <a:spAutoFit/>
          </a:bodyPr>
          <a:lstStyle/>
          <a:p>
            <a:pPr algn="r"/>
            <a:r>
              <a:rPr lang="ar-LB" altLang="ko-KR" sz="2100" b="1" dirty="0">
                <a:solidFill>
                  <a:schemeClr val="bg1"/>
                </a:solidFill>
                <a:latin typeface="Sakkal Majalla" panose="02000000000000000000" pitchFamily="2" charset="-78"/>
                <a:cs typeface="Sakkal Majalla" panose="02000000000000000000" pitchFamily="2" charset="-78"/>
              </a:rPr>
              <a:t>تفعيل القانون والرقابة</a:t>
            </a:r>
          </a:p>
        </p:txBody>
      </p:sp>
      <p:sp>
        <p:nvSpPr>
          <p:cNvPr id="35" name="TextBox 34"/>
          <p:cNvSpPr txBox="1"/>
          <p:nvPr/>
        </p:nvSpPr>
        <p:spPr>
          <a:xfrm>
            <a:off x="686872" y="4329708"/>
            <a:ext cx="2480597" cy="415498"/>
          </a:xfrm>
          <a:prstGeom prst="rect">
            <a:avLst/>
          </a:prstGeom>
          <a:noFill/>
        </p:spPr>
        <p:txBody>
          <a:bodyPr wrap="square" rtlCol="0">
            <a:spAutoFit/>
          </a:bodyPr>
          <a:lstStyle/>
          <a:p>
            <a:pPr algn="r"/>
            <a:r>
              <a:rPr lang="ar-LB" altLang="ko-KR" sz="2100" b="1" dirty="0">
                <a:solidFill>
                  <a:schemeClr val="bg1"/>
                </a:solidFill>
                <a:latin typeface="Sakkal Majalla" panose="02000000000000000000" pitchFamily="2" charset="-78"/>
                <a:cs typeface="Sakkal Majalla" panose="02000000000000000000" pitchFamily="2" charset="-78"/>
              </a:rPr>
              <a:t>التنمية المستدامة</a:t>
            </a:r>
          </a:p>
        </p:txBody>
      </p:sp>
      <p:pic>
        <p:nvPicPr>
          <p:cNvPr id="32" name="صورة 31">
            <a:extLst>
              <a:ext uri="{FF2B5EF4-FFF2-40B4-BE49-F238E27FC236}">
                <a16:creationId xmlns:a16="http://schemas.microsoft.com/office/drawing/2014/main" id="{6581BFFF-C768-8FA6-26E6-6C654E916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426170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2B97D43-C13A-4D1D-BE22-2293A6A2EFF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92" t="20936" b="4070"/>
          <a:stretch/>
        </p:blipFill>
        <p:spPr>
          <a:xfrm>
            <a:off x="4499992" y="1599641"/>
            <a:ext cx="3640406" cy="2556285"/>
          </a:xfrm>
          <a:prstGeom prst="rect">
            <a:avLst/>
          </a:prstGeom>
          <a:ln>
            <a:noFill/>
          </a:ln>
          <a:effectLst>
            <a:softEdge rad="112500"/>
          </a:effectLst>
        </p:spPr>
      </p:pic>
      <p:sp>
        <p:nvSpPr>
          <p:cNvPr id="5" name="Oval 4"/>
          <p:cNvSpPr/>
          <p:nvPr/>
        </p:nvSpPr>
        <p:spPr>
          <a:xfrm>
            <a:off x="5450151" y="314326"/>
            <a:ext cx="1693702" cy="169370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5576922" y="859648"/>
            <a:ext cx="1440160" cy="892552"/>
          </a:xfrm>
          <a:prstGeom prst="rect">
            <a:avLst/>
          </a:prstGeom>
          <a:noFill/>
        </p:spPr>
        <p:txBody>
          <a:bodyPr wrap="square" rtlCol="0">
            <a:spAutoFit/>
          </a:bodyPr>
          <a:lstStyle/>
          <a:p>
            <a:pPr algn="ctr"/>
            <a:r>
              <a:rPr lang="ar-LB" altLang="ko-KR" sz="2600" b="1" dirty="0">
                <a:solidFill>
                  <a:schemeClr val="bg1"/>
                </a:solidFill>
                <a:latin typeface="Sakkal Majalla" panose="02000000000000000000" pitchFamily="2" charset="-78"/>
                <a:cs typeface="Sakkal Majalla" panose="02000000000000000000" pitchFamily="2" charset="-78"/>
              </a:rPr>
              <a:t>العدالة </a:t>
            </a:r>
          </a:p>
          <a:p>
            <a:pPr algn="ctr"/>
            <a:r>
              <a:rPr lang="ar-LB" altLang="ko-KR" sz="2600" b="1" dirty="0">
                <a:solidFill>
                  <a:schemeClr val="bg1"/>
                </a:solidFill>
                <a:latin typeface="Sakkal Majalla" panose="02000000000000000000" pitchFamily="2" charset="-78"/>
                <a:cs typeface="Sakkal Majalla" panose="02000000000000000000" pitchFamily="2" charset="-78"/>
              </a:rPr>
              <a:t>الاقتصادية</a:t>
            </a:r>
            <a:endParaRPr lang="ko-KR" altLang="en-US" sz="2600" b="1" dirty="0">
              <a:solidFill>
                <a:schemeClr val="bg1"/>
              </a:solidFill>
              <a:latin typeface="Sakkal Majalla" panose="02000000000000000000" pitchFamily="2" charset="-78"/>
              <a:cs typeface="Sakkal Majalla" panose="02000000000000000000" pitchFamily="2" charset="-78"/>
            </a:endParaRPr>
          </a:p>
        </p:txBody>
      </p:sp>
      <p:sp>
        <p:nvSpPr>
          <p:cNvPr id="11" name="TextBox 10"/>
          <p:cNvSpPr txBox="1"/>
          <p:nvPr/>
        </p:nvSpPr>
        <p:spPr>
          <a:xfrm>
            <a:off x="611560" y="321039"/>
            <a:ext cx="3528392" cy="2369880"/>
          </a:xfrm>
          <a:prstGeom prst="rect">
            <a:avLst/>
          </a:prstGeom>
          <a:noFill/>
        </p:spPr>
        <p:txBody>
          <a:bodyPr wrap="square" rtlCol="0">
            <a:spAutoFit/>
          </a:bodyPr>
          <a:lstStyle/>
          <a:p>
            <a:pPr algn="l" rtl="1"/>
            <a:endParaRPr lang="en-US" altLang="ko-KR" sz="1600" dirty="0">
              <a:solidFill>
                <a:schemeClr val="tx1">
                  <a:lumMod val="75000"/>
                  <a:lumOff val="25000"/>
                </a:schemeClr>
              </a:solidFill>
              <a:cs typeface="AlHurraTxtreg" panose="00000400000000000000" pitchFamily="2" charset="-78"/>
            </a:endParaRPr>
          </a:p>
          <a:p>
            <a:pPr algn="just" rtl="1"/>
            <a:r>
              <a:rPr lang="ar-SA" sz="2200" b="1" dirty="0">
                <a:latin typeface="Sakkal Majalla" panose="02000000000000000000" pitchFamily="2" charset="-78"/>
                <a:ea typeface="Calibri" panose="020F0502020204030204" pitchFamily="34" charset="0"/>
                <a:cs typeface="Sakkal Majalla" panose="02000000000000000000" pitchFamily="2" charset="-78"/>
              </a:rPr>
              <a:t>العدالة الاقتصادية محور أساسي</a:t>
            </a:r>
            <a:r>
              <a:rPr lang="en-US" sz="2200" b="1" dirty="0">
                <a:latin typeface="Sakkal Majalla" panose="02000000000000000000" pitchFamily="2" charset="-78"/>
                <a:ea typeface="Calibri" panose="020F0502020204030204" pitchFamily="34" charset="0"/>
                <a:cs typeface="Sakkal Majalla" panose="02000000000000000000" pitchFamily="2" charset="-78"/>
              </a:rPr>
              <a:t> </a:t>
            </a:r>
            <a:r>
              <a:rPr lang="ar-SA" sz="2200" b="1" dirty="0">
                <a:latin typeface="Sakkal Majalla" panose="02000000000000000000" pitchFamily="2" charset="-78"/>
                <a:ea typeface="Calibri" panose="020F0502020204030204" pitchFamily="34" charset="0"/>
                <a:cs typeface="Sakkal Majalla" panose="02000000000000000000" pitchFamily="2" charset="-78"/>
              </a:rPr>
              <a:t>يرافق الانتعاش الاقتصادي</a:t>
            </a:r>
            <a:r>
              <a:rPr lang="en-US" sz="2200" b="1" dirty="0">
                <a:latin typeface="Sakkal Majalla" panose="02000000000000000000" pitchFamily="2" charset="-78"/>
                <a:ea typeface="Calibri" panose="020F0502020204030204" pitchFamily="34" charset="0"/>
                <a:cs typeface="Sakkal Majalla" panose="02000000000000000000" pitchFamily="2" charset="-78"/>
              </a:rPr>
              <a:t> </a:t>
            </a:r>
            <a:r>
              <a:rPr lang="ar-SA" sz="2200" b="1" dirty="0">
                <a:latin typeface="Sakkal Majalla" panose="02000000000000000000" pitchFamily="2" charset="-78"/>
                <a:ea typeface="Calibri" panose="020F0502020204030204" pitchFamily="34" charset="0"/>
                <a:cs typeface="Sakkal Majalla" panose="02000000000000000000" pitchFamily="2" charset="-78"/>
              </a:rPr>
              <a:t>وبتحقيقها</a:t>
            </a:r>
            <a:r>
              <a:rPr lang="ar-LB" sz="2200" b="1" dirty="0">
                <a:latin typeface="Sakkal Majalla" panose="02000000000000000000" pitchFamily="2" charset="-78"/>
                <a:ea typeface="Calibri" panose="020F0502020204030204" pitchFamily="34" charset="0"/>
                <a:cs typeface="Sakkal Majalla" panose="02000000000000000000" pitchFamily="2" charset="-78"/>
              </a:rPr>
              <a:t> </a:t>
            </a:r>
            <a:r>
              <a:rPr lang="ar-SA" sz="2200" b="1" dirty="0">
                <a:latin typeface="Sakkal Majalla" panose="02000000000000000000" pitchFamily="2" charset="-78"/>
                <a:ea typeface="Calibri" panose="020F0502020204030204" pitchFamily="34" charset="0"/>
                <a:cs typeface="Sakkal Majalla" panose="02000000000000000000" pitchFamily="2" charset="-78"/>
              </a:rPr>
              <a:t>يتحقق</a:t>
            </a:r>
            <a:br>
              <a:rPr lang="en-US" sz="2200" b="1" dirty="0">
                <a:latin typeface="Sakkal Majalla" panose="02000000000000000000" pitchFamily="2" charset="-78"/>
                <a:ea typeface="Calibri" panose="020F0502020204030204" pitchFamily="34" charset="0"/>
                <a:cs typeface="Sakkal Majalla" panose="02000000000000000000" pitchFamily="2" charset="-78"/>
              </a:rPr>
            </a:br>
            <a:r>
              <a:rPr lang="ar-SA" sz="2200" b="1" dirty="0">
                <a:latin typeface="Sakkal Majalla" panose="02000000000000000000" pitchFamily="2" charset="-78"/>
                <a:ea typeface="Calibri" panose="020F0502020204030204" pitchFamily="34" charset="0"/>
                <a:cs typeface="Sakkal Majalla" panose="02000000000000000000" pitchFamily="2" charset="-78"/>
              </a:rPr>
              <a:t>التكافؤ في</a:t>
            </a:r>
            <a:r>
              <a:rPr lang="en-US" sz="2200" b="1" dirty="0">
                <a:latin typeface="Sakkal Majalla" panose="02000000000000000000" pitchFamily="2" charset="-78"/>
                <a:ea typeface="Calibri" panose="020F0502020204030204" pitchFamily="34" charset="0"/>
                <a:cs typeface="Sakkal Majalla" panose="02000000000000000000" pitchFamily="2" charset="-78"/>
              </a:rPr>
              <a:t> </a:t>
            </a:r>
            <a:r>
              <a:rPr lang="ar-SA" sz="2200" b="1" dirty="0">
                <a:latin typeface="Sakkal Majalla" panose="02000000000000000000" pitchFamily="2" charset="-78"/>
                <a:ea typeface="Calibri" panose="020F0502020204030204" pitchFamily="34" charset="0"/>
                <a:cs typeface="Sakkal Majalla" panose="02000000000000000000" pitchFamily="2" charset="-78"/>
              </a:rPr>
              <a:t>الفرص والعدالة في الحقوق</a:t>
            </a:r>
            <a:r>
              <a:rPr lang="en-US" sz="2200" b="1" dirty="0">
                <a:latin typeface="Sakkal Majalla" panose="02000000000000000000" pitchFamily="2" charset="-78"/>
                <a:ea typeface="Calibri" panose="020F0502020204030204" pitchFamily="34" charset="0"/>
                <a:cs typeface="Sakkal Majalla" panose="02000000000000000000" pitchFamily="2" charset="-78"/>
              </a:rPr>
              <a:t> </a:t>
            </a:r>
            <a:br>
              <a:rPr lang="en-US" sz="2200" b="1" dirty="0">
                <a:latin typeface="Sakkal Majalla" panose="02000000000000000000" pitchFamily="2" charset="-78"/>
                <a:ea typeface="Calibri" panose="020F0502020204030204" pitchFamily="34" charset="0"/>
                <a:cs typeface="Sakkal Majalla" panose="02000000000000000000" pitchFamily="2" charset="-78"/>
              </a:rPr>
            </a:br>
            <a:r>
              <a:rPr lang="ar-SA" sz="2200" b="1" dirty="0">
                <a:latin typeface="Sakkal Majalla" panose="02000000000000000000" pitchFamily="2" charset="-78"/>
                <a:ea typeface="Calibri" panose="020F0502020204030204" pitchFamily="34" charset="0"/>
                <a:cs typeface="Sakkal Majalla" panose="02000000000000000000" pitchFamily="2" charset="-78"/>
              </a:rPr>
              <a:t>وتحسين الأحوال المعيشية للفقراء</a:t>
            </a:r>
            <a:r>
              <a:rPr lang="en-US" sz="2200" b="1" dirty="0">
                <a:latin typeface="Sakkal Majalla" panose="02000000000000000000" pitchFamily="2" charset="-78"/>
                <a:ea typeface="Calibri" panose="020F0502020204030204" pitchFamily="34" charset="0"/>
                <a:cs typeface="Sakkal Majalla" panose="02000000000000000000" pitchFamily="2" charset="-78"/>
              </a:rPr>
              <a:t> </a:t>
            </a:r>
            <a:r>
              <a:rPr lang="ar-SA" sz="2200" b="1" dirty="0">
                <a:latin typeface="Sakkal Majalla" panose="02000000000000000000" pitchFamily="2" charset="-78"/>
                <a:ea typeface="Calibri" panose="020F0502020204030204" pitchFamily="34" charset="0"/>
                <a:cs typeface="Sakkal Majalla" panose="02000000000000000000" pitchFamily="2" charset="-78"/>
              </a:rPr>
              <a:t>والحد من الاختلالات في توزيع</a:t>
            </a:r>
            <a:r>
              <a:rPr lang="ar-LB" sz="2200" b="1" dirty="0">
                <a:latin typeface="Sakkal Majalla" panose="02000000000000000000" pitchFamily="2" charset="-78"/>
                <a:ea typeface="Calibri" panose="020F0502020204030204" pitchFamily="34" charset="0"/>
                <a:cs typeface="Sakkal Majalla" panose="02000000000000000000" pitchFamily="2" charset="-78"/>
              </a:rPr>
              <a:t> </a:t>
            </a:r>
            <a:r>
              <a:rPr lang="ar-SA" sz="2200" b="1" dirty="0">
                <a:latin typeface="Sakkal Majalla" panose="02000000000000000000" pitchFamily="2" charset="-78"/>
                <a:ea typeface="Calibri" panose="020F0502020204030204" pitchFamily="34" charset="0"/>
                <a:cs typeface="Sakkal Majalla" panose="02000000000000000000" pitchFamily="2" charset="-78"/>
              </a:rPr>
              <a:t>الدخل وضمان</a:t>
            </a:r>
            <a:br>
              <a:rPr lang="en-US" sz="2200" b="1" dirty="0">
                <a:latin typeface="Sakkal Majalla" panose="02000000000000000000" pitchFamily="2" charset="-78"/>
                <a:ea typeface="Calibri" panose="020F0502020204030204" pitchFamily="34" charset="0"/>
                <a:cs typeface="Sakkal Majalla" panose="02000000000000000000" pitchFamily="2" charset="-78"/>
              </a:rPr>
            </a:br>
            <a:r>
              <a:rPr lang="ar-SA" sz="2200" b="1" dirty="0">
                <a:latin typeface="Sakkal Majalla" panose="02000000000000000000" pitchFamily="2" charset="-78"/>
                <a:ea typeface="Calibri" panose="020F0502020204030204" pitchFamily="34" charset="0"/>
                <a:cs typeface="Sakkal Majalla" panose="02000000000000000000" pitchFamily="2" charset="-78"/>
              </a:rPr>
              <a:t> الحقوق للأجيال المستقبلية</a:t>
            </a:r>
            <a:r>
              <a:rPr lang="ar-LB" sz="2200" b="1" dirty="0">
                <a:latin typeface="Sakkal Majalla" panose="02000000000000000000" pitchFamily="2" charset="-78"/>
                <a:ea typeface="Calibri" panose="020F0502020204030204" pitchFamily="34" charset="0"/>
                <a:cs typeface="Sakkal Majalla" panose="02000000000000000000" pitchFamily="2" charset="-78"/>
              </a:rPr>
              <a:t>.</a:t>
            </a:r>
            <a:endParaRPr lang="en-US" altLang="ko-KR" sz="22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467544" y="3407970"/>
            <a:ext cx="3001459" cy="1107996"/>
          </a:xfrm>
          <a:prstGeom prst="rect">
            <a:avLst/>
          </a:prstGeom>
          <a:noFill/>
        </p:spPr>
        <p:txBody>
          <a:bodyPr wrap="square" rtlCol="0">
            <a:spAutoFit/>
          </a:bodyPr>
          <a:lstStyle/>
          <a:p>
            <a:pPr algn="just" rtl="1"/>
            <a:r>
              <a:rPr lang="en-US" dirty="0">
                <a:solidFill>
                  <a:srgbClr val="00B050"/>
                </a:solidFill>
                <a:latin typeface="Sakkal Majalla" panose="02000000000000000000" pitchFamily="2" charset="-78"/>
                <a:cs typeface="Sakkal Majalla" panose="02000000000000000000" pitchFamily="2" charset="-78"/>
              </a:rPr>
              <a:t>  </a:t>
            </a:r>
            <a:r>
              <a:rPr lang="ar-LB" dirty="0">
                <a:solidFill>
                  <a:srgbClr val="00B050"/>
                </a:solidFill>
                <a:latin typeface="Sakkal Majalla" panose="02000000000000000000" pitchFamily="2" charset="-78"/>
                <a:cs typeface="Sakkal Majalla" panose="02000000000000000000" pitchFamily="2" charset="-78"/>
              </a:rPr>
              <a:t>مما ي</a:t>
            </a:r>
            <a:r>
              <a:rPr lang="ar-SA" dirty="0">
                <a:solidFill>
                  <a:srgbClr val="00B050"/>
                </a:solidFill>
                <a:latin typeface="Sakkal Majalla" panose="02000000000000000000" pitchFamily="2" charset="-78"/>
                <a:cs typeface="Sakkal Majalla" panose="02000000000000000000" pitchFamily="2" charset="-78"/>
              </a:rPr>
              <a:t>عزز</a:t>
            </a:r>
            <a:r>
              <a:rPr lang="ar-LB" dirty="0">
                <a:solidFill>
                  <a:srgbClr val="00B050"/>
                </a:solidFill>
                <a:latin typeface="Sakkal Majalla" panose="02000000000000000000" pitchFamily="2" charset="-78"/>
                <a:cs typeface="Sakkal Majalla" panose="02000000000000000000" pitchFamily="2" charset="-78"/>
              </a:rPr>
              <a:t> </a:t>
            </a:r>
            <a:r>
              <a:rPr lang="ar-SA" dirty="0">
                <a:solidFill>
                  <a:srgbClr val="00B050"/>
                </a:solidFill>
                <a:latin typeface="Sakkal Majalla" panose="02000000000000000000" pitchFamily="2" charset="-78"/>
                <a:cs typeface="Sakkal Majalla" panose="02000000000000000000" pitchFamily="2" charset="-78"/>
              </a:rPr>
              <a:t>إيمان</a:t>
            </a:r>
            <a:r>
              <a:rPr lang="ar-LB" dirty="0">
                <a:solidFill>
                  <a:srgbClr val="00B050"/>
                </a:solidFill>
                <a:latin typeface="Sakkal Majalla" panose="02000000000000000000" pitchFamily="2" charset="-78"/>
                <a:cs typeface="Sakkal Majalla" panose="02000000000000000000" pitchFamily="2" charset="-78"/>
              </a:rPr>
              <a:t> الإنسان</a:t>
            </a:r>
            <a:r>
              <a:rPr lang="ar-SA" dirty="0">
                <a:solidFill>
                  <a:srgbClr val="00B050"/>
                </a:solidFill>
                <a:latin typeface="Sakkal Majalla" panose="02000000000000000000" pitchFamily="2" charset="-78"/>
                <a:cs typeface="Sakkal Majalla" panose="02000000000000000000" pitchFamily="2" charset="-78"/>
              </a:rPr>
              <a:t> بمبادئه</a:t>
            </a:r>
            <a:r>
              <a:rPr lang="en-US" dirty="0">
                <a:solidFill>
                  <a:srgbClr val="00B050"/>
                </a:solidFill>
                <a:latin typeface="Sakkal Majalla" panose="02000000000000000000" pitchFamily="2" charset="-78"/>
                <a:cs typeface="Sakkal Majalla" panose="02000000000000000000" pitchFamily="2" charset="-78"/>
              </a:rPr>
              <a:t> </a:t>
            </a:r>
            <a:r>
              <a:rPr lang="ar-SA" dirty="0">
                <a:solidFill>
                  <a:srgbClr val="00B050"/>
                </a:solidFill>
                <a:latin typeface="Sakkal Majalla" panose="02000000000000000000" pitchFamily="2" charset="-78"/>
                <a:cs typeface="Sakkal Majalla" panose="02000000000000000000" pitchFamily="2" charset="-78"/>
              </a:rPr>
              <a:t>ومعتقداته ومرتكزاته الإسلامية قال تعالى:( كَيْ لَا يَكُونَ</a:t>
            </a:r>
            <a:br>
              <a:rPr lang="en-US" dirty="0">
                <a:solidFill>
                  <a:srgbClr val="00B050"/>
                </a:solidFill>
                <a:latin typeface="Sakkal Majalla" panose="02000000000000000000" pitchFamily="2" charset="-78"/>
                <a:cs typeface="Sakkal Majalla" panose="02000000000000000000" pitchFamily="2" charset="-78"/>
              </a:rPr>
            </a:br>
            <a:r>
              <a:rPr lang="ar-SA" dirty="0">
                <a:solidFill>
                  <a:srgbClr val="00B050"/>
                </a:solidFill>
                <a:latin typeface="Sakkal Majalla" panose="02000000000000000000" pitchFamily="2" charset="-78"/>
                <a:cs typeface="Sakkal Majalla" panose="02000000000000000000" pitchFamily="2" charset="-78"/>
              </a:rPr>
              <a:t> دُولَةً بَيْنَ الْأَغْنِيَاءِ مِنْكُمْ ) الحشر: 7</a:t>
            </a:r>
            <a:endParaRPr lang="en-US" dirty="0">
              <a:solidFill>
                <a:srgbClr val="00B050"/>
              </a:solidFill>
              <a:latin typeface="Sakkal Majalla" panose="02000000000000000000" pitchFamily="2" charset="-78"/>
              <a:cs typeface="Sakkal Majalla" panose="02000000000000000000" pitchFamily="2" charset="-78"/>
            </a:endParaRPr>
          </a:p>
          <a:p>
            <a:endParaRPr lang="en-US" altLang="ko-KR" sz="1200" dirty="0">
              <a:solidFill>
                <a:schemeClr val="tx1">
                  <a:lumMod val="75000"/>
                  <a:lumOff val="25000"/>
                </a:schemeClr>
              </a:solidFill>
              <a:cs typeface="Arial" pitchFamily="34" charset="0"/>
            </a:endParaRPr>
          </a:p>
        </p:txBody>
      </p:sp>
      <p:sp>
        <p:nvSpPr>
          <p:cNvPr id="10" name="Oval 21">
            <a:extLst>
              <a:ext uri="{FF2B5EF4-FFF2-40B4-BE49-F238E27FC236}">
                <a16:creationId xmlns:a16="http://schemas.microsoft.com/office/drawing/2014/main" id="{26DC9644-2AFE-463E-879B-88D00F157AC6}"/>
              </a:ext>
            </a:extLst>
          </p:cNvPr>
          <p:cNvSpPr>
            <a:spLocks noChangeAspect="1"/>
          </p:cNvSpPr>
          <p:nvPr/>
        </p:nvSpPr>
        <p:spPr>
          <a:xfrm>
            <a:off x="6117530" y="464315"/>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TextBox 16">
            <a:extLst>
              <a:ext uri="{FF2B5EF4-FFF2-40B4-BE49-F238E27FC236}">
                <a16:creationId xmlns:a16="http://schemas.microsoft.com/office/drawing/2014/main" id="{71EBAF31-F3D3-4FC5-9454-A97352CBCE09}"/>
              </a:ext>
            </a:extLst>
          </p:cNvPr>
          <p:cNvSpPr txBox="1"/>
          <p:nvPr/>
        </p:nvSpPr>
        <p:spPr>
          <a:xfrm>
            <a:off x="1187624" y="2229254"/>
            <a:ext cx="683568"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C79B76DE-E8EC-49C3-B4DA-4C14441BCAA7}"/>
              </a:ext>
            </a:extLst>
          </p:cNvPr>
          <p:cNvSpPr txBox="1"/>
          <p:nvPr/>
        </p:nvSpPr>
        <p:spPr>
          <a:xfrm rot="10800000">
            <a:off x="3901289" y="-63682"/>
            <a:ext cx="745399"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pic>
        <p:nvPicPr>
          <p:cNvPr id="13" name="صورة 12">
            <a:extLst>
              <a:ext uri="{FF2B5EF4-FFF2-40B4-BE49-F238E27FC236}">
                <a16:creationId xmlns:a16="http://schemas.microsoft.com/office/drawing/2014/main" id="{6EAEB3F9-55DF-A544-E49E-4183B8DEA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231171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21"/>
          <p:cNvSpPr>
            <a:spLocks noChangeAspect="1"/>
          </p:cNvSpPr>
          <p:nvPr/>
        </p:nvSpPr>
        <p:spPr>
          <a:xfrm>
            <a:off x="4095409" y="322499"/>
            <a:ext cx="554666" cy="5592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Text Placeholder 1"/>
          <p:cNvSpPr txBox="1">
            <a:spLocks/>
          </p:cNvSpPr>
          <p:nvPr/>
        </p:nvSpPr>
        <p:spPr>
          <a:xfrm>
            <a:off x="5220072" y="1263221"/>
            <a:ext cx="3456384" cy="9722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ko-KR" altLang="en-US" sz="2800" b="1" dirty="0">
              <a:solidFill>
                <a:schemeClr val="accent1"/>
              </a:solidFill>
              <a:latin typeface="+mj-lt"/>
              <a:cs typeface="Arial" pitchFamily="34" charset="0"/>
            </a:endParaRPr>
          </a:p>
        </p:txBody>
      </p:sp>
      <p:sp>
        <p:nvSpPr>
          <p:cNvPr id="18" name="Rounded Rectangle 3">
            <a:extLst>
              <a:ext uri="{FF2B5EF4-FFF2-40B4-BE49-F238E27FC236}">
                <a16:creationId xmlns:a16="http://schemas.microsoft.com/office/drawing/2014/main" id="{6AC5C598-1B56-46F0-B85A-F9F5ABC416E9}"/>
              </a:ext>
            </a:extLst>
          </p:cNvPr>
          <p:cNvSpPr/>
          <p:nvPr/>
        </p:nvSpPr>
        <p:spPr>
          <a:xfrm rot="10800000">
            <a:off x="3986076" y="987574"/>
            <a:ext cx="773332" cy="3168352"/>
          </a:xfrm>
          <a:prstGeom prst="roundRect">
            <a:avLst>
              <a:gd name="adj" fmla="val 50000"/>
            </a:avLst>
          </a:prstGeom>
          <a:ln/>
        </p:spPr>
        <p:style>
          <a:lnRef idx="1">
            <a:schemeClr val="accent5"/>
          </a:lnRef>
          <a:fillRef idx="3">
            <a:schemeClr val="accent5"/>
          </a:fillRef>
          <a:effectRef idx="2">
            <a:schemeClr val="accent5"/>
          </a:effectRef>
          <a:fontRef idx="minor">
            <a:schemeClr val="lt1"/>
          </a:fontRef>
        </p:style>
        <p:txBody>
          <a:bodyPr rtlCol="0" anchor="ctr"/>
          <a:lstStyle/>
          <a:p>
            <a:pPr lvl="0" algn="r"/>
            <a:endParaRPr lang="ko-KR" altLang="en-US" sz="1400" b="1" dirty="0">
              <a:solidFill>
                <a:prstClr val="white"/>
              </a:solidFill>
              <a:latin typeface="Qatar2022 Arabic Bold" panose="00000800000000000000" pitchFamily="2" charset="-78"/>
              <a:cs typeface="Qatar2022 Arabic Bold" panose="00000800000000000000" pitchFamily="2" charset="-78"/>
            </a:endParaRPr>
          </a:p>
        </p:txBody>
      </p:sp>
      <p:sp>
        <p:nvSpPr>
          <p:cNvPr id="20" name="TextBox 19">
            <a:extLst>
              <a:ext uri="{FF2B5EF4-FFF2-40B4-BE49-F238E27FC236}">
                <a16:creationId xmlns:a16="http://schemas.microsoft.com/office/drawing/2014/main" id="{103D74E7-E4AD-41C8-838E-CA9935FABA14}"/>
              </a:ext>
            </a:extLst>
          </p:cNvPr>
          <p:cNvSpPr txBox="1"/>
          <p:nvPr/>
        </p:nvSpPr>
        <p:spPr>
          <a:xfrm rot="16200000">
            <a:off x="2835097" y="2511504"/>
            <a:ext cx="3168352" cy="584775"/>
          </a:xfrm>
          <a:prstGeom prst="rect">
            <a:avLst/>
          </a:prstGeom>
          <a:noFill/>
        </p:spPr>
        <p:txBody>
          <a:bodyPr wrap="square" rtlCol="0">
            <a:spAutoFit/>
          </a:bodyPr>
          <a:lstStyle/>
          <a:p>
            <a:pPr algn="r">
              <a:spcBef>
                <a:spcPct val="20000"/>
              </a:spcBef>
            </a:pPr>
            <a:r>
              <a:rPr lang="ar-LB" altLang="ko-KR" sz="3200" b="1" dirty="0">
                <a:solidFill>
                  <a:schemeClr val="bg1"/>
                </a:solidFill>
                <a:latin typeface="Sakkal Majalla" panose="02000000000000000000" pitchFamily="2" charset="-78"/>
                <a:cs typeface="Sakkal Majalla" panose="02000000000000000000" pitchFamily="2" charset="-78"/>
              </a:rPr>
              <a:t>الكفاية الاقتصادية</a:t>
            </a:r>
            <a:endParaRPr lang="ko-KR" altLang="en-US" sz="3200" b="1" dirty="0">
              <a:solidFill>
                <a:schemeClr val="bg1"/>
              </a:solidFill>
              <a:latin typeface="Sakkal Majalla" panose="02000000000000000000" pitchFamily="2" charset="-78"/>
              <a:cs typeface="Sakkal Majalla" panose="02000000000000000000" pitchFamily="2" charset="-78"/>
            </a:endParaRPr>
          </a:p>
        </p:txBody>
      </p:sp>
      <p:pic>
        <p:nvPicPr>
          <p:cNvPr id="22" name="Picture Placeholder 21">
            <a:extLst>
              <a:ext uri="{FF2B5EF4-FFF2-40B4-BE49-F238E27FC236}">
                <a16:creationId xmlns:a16="http://schemas.microsoft.com/office/drawing/2014/main" id="{3FE09277-68E3-40E4-92E3-157EB9059E6F}"/>
              </a:ext>
            </a:extLst>
          </p:cNvPr>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33898" t="-112" r="21088" b="112"/>
          <a:stretch/>
        </p:blipFill>
        <p:spPr>
          <a:xfrm>
            <a:off x="-180528" y="-20538"/>
            <a:ext cx="4057270" cy="5175163"/>
          </a:xfrm>
        </p:spPr>
      </p:pic>
      <p:sp>
        <p:nvSpPr>
          <p:cNvPr id="23" name="TextBox 22">
            <a:extLst>
              <a:ext uri="{FF2B5EF4-FFF2-40B4-BE49-F238E27FC236}">
                <a16:creationId xmlns:a16="http://schemas.microsoft.com/office/drawing/2014/main" id="{AB4C0234-A6E3-48F6-AA0B-C06DB24B50E9}"/>
              </a:ext>
            </a:extLst>
          </p:cNvPr>
          <p:cNvSpPr txBox="1"/>
          <p:nvPr/>
        </p:nvSpPr>
        <p:spPr>
          <a:xfrm>
            <a:off x="5148064" y="396696"/>
            <a:ext cx="3888432" cy="4508927"/>
          </a:xfrm>
          <a:prstGeom prst="rect">
            <a:avLst/>
          </a:prstGeom>
          <a:noFill/>
        </p:spPr>
        <p:txBody>
          <a:bodyPr wrap="square" rtlCol="0">
            <a:spAutoFit/>
          </a:bodyPr>
          <a:lstStyle/>
          <a:p>
            <a:pPr algn="l" rtl="1"/>
            <a:endParaRPr lang="en-US" altLang="ko-KR" sz="1300" dirty="0">
              <a:solidFill>
                <a:schemeClr val="tx1">
                  <a:lumMod val="75000"/>
                  <a:lumOff val="25000"/>
                </a:schemeClr>
              </a:solidFill>
              <a:cs typeface="AlHurraTxtreg" panose="00000400000000000000" pitchFamily="2" charset="-78"/>
            </a:endParaRPr>
          </a:p>
          <a:p>
            <a:pPr algn="just" rtl="1"/>
            <a:r>
              <a:rPr lang="ar-SA"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حد الكفاية </a:t>
            </a:r>
            <a:r>
              <a:rPr lang="ar-SA" sz="1600" b="1" dirty="0">
                <a:latin typeface="Sakkal Majalla" panose="02000000000000000000" pitchFamily="2" charset="-78"/>
                <a:ea typeface="Calibri" panose="020F0502020204030204" pitchFamily="34" charset="0"/>
                <a:cs typeface="Sakkal Majalla" panose="02000000000000000000" pitchFamily="2" charset="-78"/>
              </a:rPr>
              <a:t>لكل فرد من مرتكزات </a:t>
            </a:r>
            <a:r>
              <a:rPr lang="ar-LB" sz="1600" b="1" dirty="0">
                <a:latin typeface="Sakkal Majalla" panose="02000000000000000000" pitchFamily="2" charset="-78"/>
                <a:ea typeface="Calibri" panose="020F0502020204030204" pitchFamily="34" charset="0"/>
                <a:cs typeface="Sakkal Majalla" panose="02000000000000000000" pitchFamily="2" charset="-78"/>
              </a:rPr>
              <a:t>الدين</a:t>
            </a:r>
            <a:r>
              <a:rPr lang="ar-SA" sz="1600" b="1" dirty="0">
                <a:latin typeface="Sakkal Majalla" panose="02000000000000000000" pitchFamily="2" charset="-78"/>
                <a:ea typeface="Calibri" panose="020F0502020204030204" pitchFamily="34" charset="0"/>
                <a:cs typeface="Sakkal Majalla" panose="02000000000000000000" pitchFamily="2" charset="-78"/>
              </a:rPr>
              <a:t> الإسلامي</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وركز عليها</a:t>
            </a:r>
            <a:br>
              <a:rPr lang="ar-LB" sz="1600" b="1" dirty="0">
                <a:latin typeface="Sakkal Majalla" panose="02000000000000000000" pitchFamily="2" charset="-78"/>
                <a:ea typeface="Calibri" panose="020F0502020204030204" pitchFamily="34" charset="0"/>
                <a:cs typeface="Sakkal Majalla" panose="02000000000000000000" pitchFamily="2" charset="-78"/>
              </a:rPr>
            </a:br>
            <a:r>
              <a:rPr lang="ar-SA" sz="1600" b="1" dirty="0">
                <a:latin typeface="Sakkal Majalla" panose="02000000000000000000" pitchFamily="2" charset="-78"/>
                <a:ea typeface="Calibri" panose="020F0502020204030204" pitchFamily="34" charset="0"/>
                <a:cs typeface="Sakkal Majalla" panose="02000000000000000000" pitchFamily="2" charset="-78"/>
              </a:rPr>
              <a:t> من جانبين:</a:t>
            </a:r>
          </a:p>
          <a:p>
            <a:pPr algn="just" rtl="1"/>
            <a:r>
              <a:rPr lang="ar-SA" sz="16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الأول</a:t>
            </a:r>
            <a:r>
              <a:rPr lang="ar-SA" sz="1600" b="1" dirty="0">
                <a:latin typeface="Sakkal Majalla" panose="02000000000000000000" pitchFamily="2" charset="-78"/>
                <a:ea typeface="Calibri" panose="020F0502020204030204" pitchFamily="34" charset="0"/>
                <a:cs typeface="Sakkal Majalla" panose="02000000000000000000" pitchFamily="2" charset="-78"/>
              </a:rPr>
              <a:t>: أن يكون الراتب أو الأجر يؤمن الحياة الكريمة للفرد،</a:t>
            </a:r>
            <a:br>
              <a:rPr lang="ar-LB" sz="1600" b="1" dirty="0">
                <a:latin typeface="Sakkal Majalla" panose="02000000000000000000" pitchFamily="2" charset="-78"/>
                <a:ea typeface="Calibri" panose="020F0502020204030204" pitchFamily="34" charset="0"/>
                <a:cs typeface="Sakkal Majalla" panose="02000000000000000000" pitchFamily="2" charset="-78"/>
              </a:rPr>
            </a:br>
            <a:r>
              <a:rPr lang="ar-SA" sz="1600" b="1" dirty="0">
                <a:latin typeface="Sakkal Majalla" panose="02000000000000000000" pitchFamily="2" charset="-78"/>
                <a:ea typeface="Calibri" panose="020F0502020204030204" pitchFamily="34" charset="0"/>
                <a:cs typeface="Sakkal Majalla" panose="02000000000000000000" pitchFamily="2" charset="-78"/>
              </a:rPr>
              <a:t> ويكون موافقًا لمقاصد الشريعة الإسلامية</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 وقد حدد رسول الله</a:t>
            </a:r>
            <a:r>
              <a:rPr lang="ar-LB" sz="1600" b="1" dirty="0">
                <a:latin typeface="Sakkal Majalla" panose="02000000000000000000" pitchFamily="2" charset="-78"/>
                <a:ea typeface="Calibri" panose="020F0502020204030204" pitchFamily="34" charset="0"/>
                <a:cs typeface="Sakkal Majalla" panose="02000000000000000000" pitchFamily="2" charset="-78"/>
              </a:rPr>
              <a:t> ﷺ </a:t>
            </a:r>
            <a:r>
              <a:rPr lang="ar-SA" sz="1600" b="1" dirty="0">
                <a:latin typeface="Sakkal Majalla" panose="02000000000000000000" pitchFamily="2" charset="-78"/>
                <a:ea typeface="Calibri" panose="020F0502020204030204" pitchFamily="34" charset="0"/>
                <a:cs typeface="Sakkal Majalla" panose="02000000000000000000" pitchFamily="2" charset="-78"/>
              </a:rPr>
              <a:t>حد الكفاية في الحديث:</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مَنْ وَلِيَ لَنَا عَمَلًا وَلَيْسَ لَهُ مَنْزِلٌ فَلْيَتَّخِذْ مَنْزِلًا أَوْ</a:t>
            </a:r>
            <a:r>
              <a:rPr lang="ar-LB" sz="1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SA" sz="1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لَيْسَتْ لَهُ زَوْجَةٌ فَلْيَتَزَوَّجْ أَوْ لَيْسَ لَهُ خَادِمٌ فَلْيَتَّخِذْ</a:t>
            </a:r>
            <a:br>
              <a:rPr lang="ar-LB" sz="1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br>
            <a:r>
              <a:rPr lang="ar-SA" sz="1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خَادِمًا أَوْ لَيْسَتْ لَهُ دَابَّةٌ فَلْيَتَّخِذْ دَابَّةً، وَمَنْ أَصَابَ</a:t>
            </a:r>
            <a:br>
              <a:rPr lang="ar-LB" sz="1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br>
            <a:r>
              <a:rPr lang="ar-SA" sz="1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شَيْئًا سِوَى ذَلِكَ فَهُوَ غَالٌّ</a:t>
            </a:r>
            <a:r>
              <a:rPr lang="ar-SA" sz="1600" b="1" dirty="0">
                <a:latin typeface="Sakkal Majalla" panose="02000000000000000000" pitchFamily="2" charset="-78"/>
                <a:ea typeface="Calibri" panose="020F0502020204030204" pitchFamily="34" charset="0"/>
                <a:cs typeface="Sakkal Majalla" panose="02000000000000000000" pitchFamily="2" charset="-78"/>
              </a:rPr>
              <a:t>) .</a:t>
            </a:r>
            <a:endParaRPr lang="ar-LB" sz="1600" b="1" dirty="0">
              <a:latin typeface="Sakkal Majalla" panose="02000000000000000000" pitchFamily="2" charset="-78"/>
              <a:ea typeface="Calibri" panose="020F0502020204030204" pitchFamily="34" charset="0"/>
              <a:cs typeface="Sakkal Majalla" panose="02000000000000000000" pitchFamily="2" charset="-78"/>
            </a:endParaRPr>
          </a:p>
          <a:p>
            <a:pPr algn="just" rtl="1"/>
            <a:r>
              <a:rPr lang="ar-SA" sz="1600" b="1" dirty="0">
                <a:latin typeface="Sakkal Majalla" panose="02000000000000000000" pitchFamily="2" charset="-78"/>
                <a:ea typeface="Calibri" panose="020F0502020204030204" pitchFamily="34" charset="0"/>
                <a:cs typeface="Sakkal Majalla" panose="02000000000000000000" pitchFamily="2" charset="-78"/>
              </a:rPr>
              <a:t>وهذه المتطلبات هي الضامن التي تجعل الفرد</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مستقرًا مطمئنًا</a:t>
            </a:r>
            <a:br>
              <a:rPr lang="ar-LB" sz="1600" b="1" dirty="0">
                <a:latin typeface="Sakkal Majalla" panose="02000000000000000000" pitchFamily="2" charset="-78"/>
                <a:ea typeface="Calibri" panose="020F0502020204030204" pitchFamily="34" charset="0"/>
                <a:cs typeface="Sakkal Majalla" panose="02000000000000000000" pitchFamily="2" charset="-78"/>
              </a:rPr>
            </a:br>
            <a:r>
              <a:rPr lang="ar-SA" sz="1600" b="1" dirty="0">
                <a:latin typeface="Sakkal Majalla" panose="02000000000000000000" pitchFamily="2" charset="-78"/>
                <a:ea typeface="Calibri" panose="020F0502020204030204" pitchFamily="34" charset="0"/>
                <a:cs typeface="Sakkal Majalla" panose="02000000000000000000" pitchFamily="2" charset="-78"/>
              </a:rPr>
              <a:t>ومنتجًا وتمثل حرزًا وحماية له من</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أفكار الإلحاد التي تشككه في</a:t>
            </a:r>
            <a:br>
              <a:rPr lang="ar-LB" sz="1600" b="1" dirty="0">
                <a:latin typeface="Sakkal Majalla" panose="02000000000000000000" pitchFamily="2" charset="-78"/>
                <a:ea typeface="Calibri" panose="020F0502020204030204" pitchFamily="34" charset="0"/>
                <a:cs typeface="Sakkal Majalla" panose="02000000000000000000" pitchFamily="2" charset="-78"/>
              </a:rPr>
            </a:br>
            <a:r>
              <a:rPr lang="ar-SA" sz="1600" b="1" dirty="0">
                <a:latin typeface="Sakkal Majalla" panose="02000000000000000000" pitchFamily="2" charset="-78"/>
                <a:ea typeface="Calibri" panose="020F0502020204030204" pitchFamily="34" charset="0"/>
                <a:cs typeface="Sakkal Majalla" panose="02000000000000000000" pitchFamily="2" charset="-78"/>
              </a:rPr>
              <a:t>النظام الإسلامي</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وتربطه بالفقر.</a:t>
            </a:r>
          </a:p>
          <a:p>
            <a:pPr algn="just" rtl="1"/>
            <a:r>
              <a:rPr lang="ar-SA" sz="16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الثاني</a:t>
            </a:r>
            <a:r>
              <a:rPr lang="ar-SA" sz="1600" b="1" dirty="0">
                <a:latin typeface="Sakkal Majalla" panose="02000000000000000000" pitchFamily="2" charset="-78"/>
                <a:ea typeface="Calibri" panose="020F0502020204030204" pitchFamily="34" charset="0"/>
                <a:cs typeface="Sakkal Majalla" panose="02000000000000000000" pitchFamily="2" charset="-78"/>
              </a:rPr>
              <a:t>: العدل في نظام سلّم الرتب والرواتب لجميع</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الأفراد عندما تتكافأ وتتشابه المؤهلات الوظيفية</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كالشهادة والدرجة والخبرة،</a:t>
            </a:r>
            <a:br>
              <a:rPr lang="ar-LB" sz="1600" b="1" dirty="0">
                <a:latin typeface="Sakkal Majalla" panose="02000000000000000000" pitchFamily="2" charset="-78"/>
                <a:ea typeface="Calibri" panose="020F0502020204030204" pitchFamily="34" charset="0"/>
                <a:cs typeface="Sakkal Majalla" panose="02000000000000000000" pitchFamily="2" charset="-78"/>
              </a:rPr>
            </a:br>
            <a:r>
              <a:rPr lang="ar-SA" sz="1600" b="1" dirty="0">
                <a:latin typeface="Sakkal Majalla" panose="02000000000000000000" pitchFamily="2" charset="-78"/>
                <a:ea typeface="Calibri" panose="020F0502020204030204" pitchFamily="34" charset="0"/>
                <a:cs typeface="Sakkal Majalla" panose="02000000000000000000" pitchFamily="2" charset="-78"/>
              </a:rPr>
              <a:t>مما يُشعر الفرد بالرضا</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والتقدير والاحترام ويزيد ثقته بالنظام</a:t>
            </a:r>
            <a:br>
              <a:rPr lang="ar-LB" sz="1600" b="1" dirty="0">
                <a:latin typeface="Sakkal Majalla" panose="02000000000000000000" pitchFamily="2" charset="-78"/>
                <a:ea typeface="Calibri" panose="020F0502020204030204" pitchFamily="34" charset="0"/>
                <a:cs typeface="Sakkal Majalla" panose="02000000000000000000" pitchFamily="2" charset="-78"/>
              </a:rPr>
            </a:br>
            <a:r>
              <a:rPr lang="ar-SA" sz="1600" b="1" dirty="0">
                <a:latin typeface="Sakkal Majalla" panose="02000000000000000000" pitchFamily="2" charset="-78"/>
                <a:ea typeface="Calibri" panose="020F0502020204030204" pitchFamily="34" charset="0"/>
                <a:cs typeface="Sakkal Majalla" panose="02000000000000000000" pitchFamily="2" charset="-78"/>
              </a:rPr>
              <a:t>الاقتصادي</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 المعمول به.</a:t>
            </a:r>
          </a:p>
          <a:p>
            <a:pPr algn="just" rtl="1"/>
            <a:r>
              <a:rPr lang="ar-SA" sz="1600" b="1" dirty="0">
                <a:latin typeface="Sakkal Majalla" panose="02000000000000000000" pitchFamily="2" charset="-78"/>
                <a:ea typeface="Calibri" panose="020F0502020204030204" pitchFamily="34" charset="0"/>
                <a:cs typeface="Sakkal Majalla" panose="02000000000000000000" pitchFamily="2" charset="-78"/>
              </a:rPr>
              <a:t>وهنا أشير إلى وجود ثغرات علمية في نظام احتساب</a:t>
            </a:r>
            <a:r>
              <a:rPr lang="ar-LB" sz="1600" b="1" dirty="0">
                <a:latin typeface="Sakkal Majalla" panose="02000000000000000000" pitchFamily="2" charset="-78"/>
                <a:ea typeface="Calibri" panose="020F0502020204030204" pitchFamily="34" charset="0"/>
                <a:cs typeface="Sakkal Majalla" panose="02000000000000000000" pitchFamily="2" charset="-78"/>
              </a:rPr>
              <a:t> </a:t>
            </a:r>
            <a:r>
              <a:rPr lang="ar-SA" sz="1600" b="1" dirty="0">
                <a:latin typeface="Sakkal Majalla" panose="02000000000000000000" pitchFamily="2" charset="-78"/>
                <a:ea typeface="Calibri" panose="020F0502020204030204" pitchFamily="34" charset="0"/>
                <a:cs typeface="Sakkal Majalla" panose="02000000000000000000" pitchFamily="2" charset="-78"/>
              </a:rPr>
              <a:t>الرواتب</a:t>
            </a:r>
            <a:br>
              <a:rPr lang="ar-LB" sz="1600" b="1" dirty="0">
                <a:latin typeface="Sakkal Majalla" panose="02000000000000000000" pitchFamily="2" charset="-78"/>
                <a:ea typeface="Calibri" panose="020F0502020204030204" pitchFamily="34" charset="0"/>
                <a:cs typeface="Sakkal Majalla" panose="02000000000000000000" pitchFamily="2" charset="-78"/>
              </a:rPr>
            </a:br>
            <a:r>
              <a:rPr lang="ar-SA" sz="1600" b="1" dirty="0">
                <a:latin typeface="Sakkal Majalla" panose="02000000000000000000" pitchFamily="2" charset="-78"/>
                <a:ea typeface="Calibri" panose="020F0502020204030204" pitchFamily="34" charset="0"/>
                <a:cs typeface="Sakkal Majalla" panose="02000000000000000000" pitchFamily="2" charset="-78"/>
              </a:rPr>
              <a:t>لموظفي القطاع الحكومي العام في بلدنا.</a:t>
            </a:r>
          </a:p>
        </p:txBody>
      </p:sp>
      <p:sp>
        <p:nvSpPr>
          <p:cNvPr id="24" name="TextBox 23">
            <a:extLst>
              <a:ext uri="{FF2B5EF4-FFF2-40B4-BE49-F238E27FC236}">
                <a16:creationId xmlns:a16="http://schemas.microsoft.com/office/drawing/2014/main" id="{290F52BC-9CC2-4E70-9A7D-6D958FF911BA}"/>
              </a:ext>
            </a:extLst>
          </p:cNvPr>
          <p:cNvSpPr txBox="1"/>
          <p:nvPr/>
        </p:nvSpPr>
        <p:spPr>
          <a:xfrm rot="10800000">
            <a:off x="8579129" y="-236561"/>
            <a:ext cx="745399"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dirty="0">
              <a:solidFill>
                <a:schemeClr val="accent1"/>
              </a:solidFill>
              <a:latin typeface="Arial" pitchFamily="34" charset="0"/>
              <a:cs typeface="Arial" pitchFamily="34" charset="0"/>
            </a:endParaRPr>
          </a:p>
        </p:txBody>
      </p:sp>
      <p:sp>
        <p:nvSpPr>
          <p:cNvPr id="25" name="TextBox 24">
            <a:extLst>
              <a:ext uri="{FF2B5EF4-FFF2-40B4-BE49-F238E27FC236}">
                <a16:creationId xmlns:a16="http://schemas.microsoft.com/office/drawing/2014/main" id="{93D403B1-2D91-471F-8494-6A4600CC113F}"/>
              </a:ext>
            </a:extLst>
          </p:cNvPr>
          <p:cNvSpPr txBox="1"/>
          <p:nvPr/>
        </p:nvSpPr>
        <p:spPr>
          <a:xfrm>
            <a:off x="4932040" y="4443958"/>
            <a:ext cx="683568"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pic>
        <p:nvPicPr>
          <p:cNvPr id="10" name="صورة 9">
            <a:extLst>
              <a:ext uri="{FF2B5EF4-FFF2-40B4-BE49-F238E27FC236}">
                <a16:creationId xmlns:a16="http://schemas.microsoft.com/office/drawing/2014/main" id="{9BF0B9B6-1C9F-8DF9-1A5F-4364B2DC3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415941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643801" y="1605124"/>
            <a:ext cx="2016224"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LB" altLang="ko-KR" sz="3600" b="1" dirty="0">
                <a:solidFill>
                  <a:schemeClr val="bg1"/>
                </a:solidFill>
                <a:latin typeface="Sakkal Majalla" panose="02000000000000000000" pitchFamily="2" charset="-78"/>
                <a:cs typeface="Sakkal Majalla" panose="02000000000000000000" pitchFamily="2" charset="-78"/>
              </a:rPr>
              <a:t>دعم</a:t>
            </a:r>
          </a:p>
          <a:p>
            <a:pPr marL="0" indent="0" algn="ctr">
              <a:buNone/>
            </a:pPr>
            <a:r>
              <a:rPr lang="ar-LB" altLang="ko-KR" sz="3600" b="1" dirty="0">
                <a:solidFill>
                  <a:schemeClr val="bg1"/>
                </a:solidFill>
                <a:latin typeface="Sakkal Majalla" panose="02000000000000000000" pitchFamily="2" charset="-78"/>
                <a:cs typeface="Sakkal Majalla" panose="02000000000000000000" pitchFamily="2" charset="-78"/>
              </a:rPr>
              <a:t>المبادرات</a:t>
            </a:r>
          </a:p>
          <a:p>
            <a:pPr marL="0" indent="0" algn="ctr">
              <a:buNone/>
            </a:pPr>
            <a:r>
              <a:rPr lang="ar-LB" altLang="ko-KR" sz="3600" b="1" dirty="0">
                <a:solidFill>
                  <a:schemeClr val="bg1"/>
                </a:solidFill>
                <a:latin typeface="Sakkal Majalla" panose="02000000000000000000" pitchFamily="2" charset="-78"/>
                <a:cs typeface="Sakkal Majalla" panose="02000000000000000000" pitchFamily="2" charset="-78"/>
              </a:rPr>
              <a:t>والمشاريع</a:t>
            </a:r>
            <a:endParaRPr lang="ko-KR" altLang="en-US" sz="3600" b="1" dirty="0">
              <a:solidFill>
                <a:schemeClr val="bg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7780BEFA-DE68-41BA-BEC2-3E25145DFAC6}"/>
              </a:ext>
            </a:extLst>
          </p:cNvPr>
          <p:cNvSpPr/>
          <p:nvPr/>
        </p:nvSpPr>
        <p:spPr>
          <a:xfrm>
            <a:off x="228052" y="515965"/>
            <a:ext cx="6142909" cy="1600438"/>
          </a:xfrm>
          <a:prstGeom prst="rect">
            <a:avLst/>
          </a:prstGeom>
        </p:spPr>
        <p:txBody>
          <a:bodyPr wrap="square">
            <a:spAutoFit/>
          </a:bodyPr>
          <a:lstStyle/>
          <a:p>
            <a:pPr algn="just" rtl="1"/>
            <a:r>
              <a:rPr lang="ar-SA" sz="2000" b="1" dirty="0">
                <a:solidFill>
                  <a:srgbClr val="00B050"/>
                </a:solidFill>
                <a:latin typeface="Sakkal Majalla" panose="02000000000000000000" pitchFamily="2" charset="-78"/>
                <a:cs typeface="Sakkal Majalla" panose="02000000000000000000" pitchFamily="2" charset="-78"/>
              </a:rPr>
              <a:t>إن التمكين المادي والعلمي والتدريب لريادة الأعمال من خلال دعم</a:t>
            </a:r>
            <a:r>
              <a:rPr lang="ar-LB" sz="2000" b="1" dirty="0">
                <a:solidFill>
                  <a:srgbClr val="00B050"/>
                </a:solidFill>
                <a:latin typeface="Sakkal Majalla" panose="02000000000000000000" pitchFamily="2" charset="-78"/>
                <a:cs typeface="Sakkal Majalla" panose="02000000000000000000" pitchFamily="2" charset="-78"/>
              </a:rPr>
              <a:t> </a:t>
            </a:r>
            <a:r>
              <a:rPr lang="ar-SA" sz="2000" b="1" dirty="0">
                <a:solidFill>
                  <a:srgbClr val="00B050"/>
                </a:solidFill>
                <a:latin typeface="Sakkal Majalla" panose="02000000000000000000" pitchFamily="2" charset="-78"/>
                <a:cs typeface="Sakkal Majalla" panose="02000000000000000000" pitchFamily="2" charset="-78"/>
              </a:rPr>
              <a:t>المشاريع الصغيرة وخاصة للشباب (صالون حلاقة، ورشة تصليح أو تصنيع،</a:t>
            </a:r>
            <a:r>
              <a:rPr lang="ar-LB" sz="2000" b="1" dirty="0">
                <a:solidFill>
                  <a:srgbClr val="00B050"/>
                </a:solidFill>
                <a:latin typeface="Sakkal Majalla" panose="02000000000000000000" pitchFamily="2" charset="-78"/>
                <a:cs typeface="Sakkal Majalla" panose="02000000000000000000" pitchFamily="2" charset="-78"/>
              </a:rPr>
              <a:t> </a:t>
            </a:r>
            <a:r>
              <a:rPr lang="ar-SA" sz="2000" b="1" dirty="0">
                <a:solidFill>
                  <a:srgbClr val="00B050"/>
                </a:solidFill>
                <a:latin typeface="Sakkal Majalla" panose="02000000000000000000" pitchFamily="2" charset="-78"/>
                <a:cs typeface="Sakkal Majalla" panose="02000000000000000000" pitchFamily="2" charset="-78"/>
              </a:rPr>
              <a:t>مطعم صغير ...)  هي</a:t>
            </a:r>
            <a:br>
              <a:rPr lang="ar-LB" sz="2000" b="1" dirty="0">
                <a:solidFill>
                  <a:srgbClr val="00B050"/>
                </a:solidFill>
                <a:latin typeface="Sakkal Majalla" panose="02000000000000000000" pitchFamily="2" charset="-78"/>
                <a:cs typeface="Sakkal Majalla" panose="02000000000000000000" pitchFamily="2" charset="-78"/>
              </a:rPr>
            </a:br>
            <a:r>
              <a:rPr lang="ar-SA" sz="2000" b="1" dirty="0">
                <a:solidFill>
                  <a:srgbClr val="00B050"/>
                </a:solidFill>
                <a:latin typeface="Sakkal Majalla" panose="02000000000000000000" pitchFamily="2" charset="-78"/>
                <a:cs typeface="Sakkal Majalla" panose="02000000000000000000" pitchFamily="2" charset="-78"/>
              </a:rPr>
              <a:t> الصورة الأبرز لعملية التحوّل نحو الانتعاش</a:t>
            </a:r>
            <a:r>
              <a:rPr lang="ar-LB" sz="2000" b="1" dirty="0">
                <a:solidFill>
                  <a:srgbClr val="00B050"/>
                </a:solidFill>
                <a:latin typeface="Sakkal Majalla" panose="02000000000000000000" pitchFamily="2" charset="-78"/>
                <a:cs typeface="Sakkal Majalla" panose="02000000000000000000" pitchFamily="2" charset="-78"/>
              </a:rPr>
              <a:t> </a:t>
            </a:r>
            <a:r>
              <a:rPr lang="ar-SA" sz="2000" b="1" dirty="0">
                <a:solidFill>
                  <a:srgbClr val="00B050"/>
                </a:solidFill>
                <a:latin typeface="Sakkal Majalla" panose="02000000000000000000" pitchFamily="2" charset="-78"/>
                <a:cs typeface="Sakkal Majalla" panose="02000000000000000000" pitchFamily="2" charset="-78"/>
              </a:rPr>
              <a:t>الاقتصادي وتحفّز الشباب والمجتمع </a:t>
            </a:r>
          </a:p>
          <a:p>
            <a:pPr algn="just" rtl="1"/>
            <a:r>
              <a:rPr lang="ar-SA" sz="2000" b="1" dirty="0">
                <a:solidFill>
                  <a:srgbClr val="00B050"/>
                </a:solidFill>
                <a:latin typeface="Sakkal Majalla" panose="02000000000000000000" pitchFamily="2" charset="-78"/>
                <a:cs typeface="Sakkal Majalla" panose="02000000000000000000" pitchFamily="2" charset="-78"/>
              </a:rPr>
              <a:t>بشكل عام نحو الإنتاج والعمّل</a:t>
            </a:r>
            <a:r>
              <a:rPr lang="ar-LB" sz="2000" b="1" dirty="0">
                <a:solidFill>
                  <a:srgbClr val="00B050"/>
                </a:solidFill>
                <a:latin typeface="Sakkal Majalla" panose="02000000000000000000" pitchFamily="2" charset="-78"/>
                <a:cs typeface="Sakkal Majalla" panose="02000000000000000000" pitchFamily="2" charset="-78"/>
              </a:rPr>
              <a:t> </a:t>
            </a:r>
            <a:r>
              <a:rPr lang="ar-SA" sz="2000" b="1" dirty="0">
                <a:solidFill>
                  <a:srgbClr val="00B050"/>
                </a:solidFill>
                <a:latin typeface="Sakkal Majalla" panose="02000000000000000000" pitchFamily="2" charset="-78"/>
                <a:cs typeface="Sakkal Majalla" panose="02000000000000000000" pitchFamily="2" charset="-78"/>
              </a:rPr>
              <a:t>والسعي والابتعاد عن القضايا المثيرة للجدل.</a:t>
            </a:r>
            <a:endParaRPr lang="en-US" sz="2000" b="1" dirty="0">
              <a:solidFill>
                <a:srgbClr val="00B050"/>
              </a:solidFill>
              <a:latin typeface="Sakkal Majalla" panose="02000000000000000000" pitchFamily="2" charset="-78"/>
              <a:cs typeface="Sakkal Majalla" panose="02000000000000000000" pitchFamily="2" charset="-78"/>
            </a:endParaRPr>
          </a:p>
          <a:p>
            <a:pPr lvl="0" algn="justLow" rtl="1"/>
            <a:endParaRPr lang="en-US" dirty="0">
              <a:solidFill>
                <a:prstClr val="black">
                  <a:lumMod val="75000"/>
                  <a:lumOff val="25000"/>
                </a:prstClr>
              </a:solidFill>
              <a:cs typeface="AlHurraTxtreg" panose="00000400000000000000" pitchFamily="2" charset="-78"/>
            </a:endParaRPr>
          </a:p>
        </p:txBody>
      </p:sp>
      <p:sp>
        <p:nvSpPr>
          <p:cNvPr id="9" name="Freeform 8">
            <a:extLst>
              <a:ext uri="{FF2B5EF4-FFF2-40B4-BE49-F238E27FC236}">
                <a16:creationId xmlns:a16="http://schemas.microsoft.com/office/drawing/2014/main" id="{D8D5FF4A-7B00-41D3-AE4F-801AE3E40690}"/>
              </a:ext>
            </a:extLst>
          </p:cNvPr>
          <p:cNvSpPr/>
          <p:nvPr/>
        </p:nvSpPr>
        <p:spPr>
          <a:xfrm rot="13436886">
            <a:off x="4131409" y="2758943"/>
            <a:ext cx="264268"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7"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10" name="Freeform 9">
            <a:extLst>
              <a:ext uri="{FF2B5EF4-FFF2-40B4-BE49-F238E27FC236}">
                <a16:creationId xmlns:a16="http://schemas.microsoft.com/office/drawing/2014/main" id="{1000FF67-A10B-45B6-9962-5045FB4FFDD6}"/>
              </a:ext>
            </a:extLst>
          </p:cNvPr>
          <p:cNvSpPr/>
          <p:nvPr/>
        </p:nvSpPr>
        <p:spPr>
          <a:xfrm>
            <a:off x="4287515" y="2972756"/>
            <a:ext cx="1194044" cy="1194044"/>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dirty="0"/>
          </a:p>
        </p:txBody>
      </p:sp>
      <p:sp>
        <p:nvSpPr>
          <p:cNvPr id="11" name="Freeform 10">
            <a:extLst>
              <a:ext uri="{FF2B5EF4-FFF2-40B4-BE49-F238E27FC236}">
                <a16:creationId xmlns:a16="http://schemas.microsoft.com/office/drawing/2014/main" id="{09FACDB2-74E8-47BC-A188-300044C2F3D9}"/>
              </a:ext>
            </a:extLst>
          </p:cNvPr>
          <p:cNvSpPr/>
          <p:nvPr/>
        </p:nvSpPr>
        <p:spPr>
          <a:xfrm rot="20269714">
            <a:off x="4021628" y="3952586"/>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9" rIns="1"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19" name="Parallelogram 15">
            <a:extLst>
              <a:ext uri="{FF2B5EF4-FFF2-40B4-BE49-F238E27FC236}">
                <a16:creationId xmlns:a16="http://schemas.microsoft.com/office/drawing/2014/main" id="{18918D4A-1AD1-47AF-84B4-9893B1FE8B26}"/>
              </a:ext>
            </a:extLst>
          </p:cNvPr>
          <p:cNvSpPr/>
          <p:nvPr/>
        </p:nvSpPr>
        <p:spPr>
          <a:xfrm rot="5400000" flipH="1">
            <a:off x="3294160" y="1896615"/>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ound Same Side Corner Rectangle 6">
            <a:extLst>
              <a:ext uri="{FF2B5EF4-FFF2-40B4-BE49-F238E27FC236}">
                <a16:creationId xmlns:a16="http://schemas.microsoft.com/office/drawing/2014/main" id="{04585583-99E3-4561-910F-DA64FEFF2C15}"/>
              </a:ext>
            </a:extLst>
          </p:cNvPr>
          <p:cNvSpPr>
            <a:spLocks noChangeAspect="1"/>
          </p:cNvSpPr>
          <p:nvPr/>
        </p:nvSpPr>
        <p:spPr>
          <a:xfrm rot="18900000" flipH="1">
            <a:off x="2720109" y="4237159"/>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TextBox 22">
            <a:extLst>
              <a:ext uri="{FF2B5EF4-FFF2-40B4-BE49-F238E27FC236}">
                <a16:creationId xmlns:a16="http://schemas.microsoft.com/office/drawing/2014/main" id="{97E7A65A-DAB7-4D0A-934A-B3837DCE68DD}"/>
              </a:ext>
            </a:extLst>
          </p:cNvPr>
          <p:cNvSpPr txBox="1"/>
          <p:nvPr/>
        </p:nvSpPr>
        <p:spPr>
          <a:xfrm>
            <a:off x="4173413" y="3074581"/>
            <a:ext cx="1440160" cy="584775"/>
          </a:xfrm>
          <a:prstGeom prst="rect">
            <a:avLst/>
          </a:prstGeom>
          <a:noFill/>
        </p:spPr>
        <p:txBody>
          <a:bodyPr wrap="square" rtlCol="0">
            <a:spAutoFit/>
          </a:bodyPr>
          <a:lstStyle/>
          <a:p>
            <a:pPr algn="ctr"/>
            <a:r>
              <a:rPr lang="ar-LB" altLang="ko-KR" sz="1600" b="1" dirty="0">
                <a:solidFill>
                  <a:schemeClr val="bg1"/>
                </a:solidFill>
                <a:latin typeface="Sakkal Majalla" panose="02000000000000000000" pitchFamily="2" charset="-78"/>
                <a:cs typeface="Sakkal Majalla" panose="02000000000000000000" pitchFamily="2" charset="-78"/>
              </a:rPr>
              <a:t>حاضنات</a:t>
            </a:r>
          </a:p>
          <a:p>
            <a:pPr algn="ctr"/>
            <a:r>
              <a:rPr lang="ar-LB" altLang="ko-KR" sz="1600" b="1" dirty="0">
                <a:solidFill>
                  <a:schemeClr val="bg1"/>
                </a:solidFill>
                <a:latin typeface="Sakkal Majalla" panose="02000000000000000000" pitchFamily="2" charset="-78"/>
                <a:cs typeface="Sakkal Majalla" panose="02000000000000000000" pitchFamily="2" charset="-78"/>
              </a:rPr>
              <a:t>الأعمال</a:t>
            </a:r>
            <a:endParaRPr lang="ko-KR" altLang="en-US" sz="1600" b="1" dirty="0">
              <a:solidFill>
                <a:schemeClr val="bg1"/>
              </a:solidFill>
              <a:latin typeface="Sakkal Majalla" panose="02000000000000000000" pitchFamily="2" charset="-78"/>
              <a:cs typeface="Sakkal Majalla" panose="02000000000000000000" pitchFamily="2" charset="-78"/>
            </a:endParaRPr>
          </a:p>
        </p:txBody>
      </p:sp>
      <p:sp>
        <p:nvSpPr>
          <p:cNvPr id="24" name="Freeform 9">
            <a:extLst>
              <a:ext uri="{FF2B5EF4-FFF2-40B4-BE49-F238E27FC236}">
                <a16:creationId xmlns:a16="http://schemas.microsoft.com/office/drawing/2014/main" id="{CAA83C80-1804-43CB-9260-28C093EA1707}"/>
              </a:ext>
            </a:extLst>
          </p:cNvPr>
          <p:cNvSpPr/>
          <p:nvPr/>
        </p:nvSpPr>
        <p:spPr>
          <a:xfrm>
            <a:off x="2804782" y="3687954"/>
            <a:ext cx="1194044" cy="1194044"/>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dirty="0"/>
          </a:p>
        </p:txBody>
      </p:sp>
      <p:sp>
        <p:nvSpPr>
          <p:cNvPr id="25" name="TextBox 24">
            <a:extLst>
              <a:ext uri="{FF2B5EF4-FFF2-40B4-BE49-F238E27FC236}">
                <a16:creationId xmlns:a16="http://schemas.microsoft.com/office/drawing/2014/main" id="{99A4D428-08BA-44B2-98A4-1922D1D5ACE4}"/>
              </a:ext>
            </a:extLst>
          </p:cNvPr>
          <p:cNvSpPr txBox="1"/>
          <p:nvPr/>
        </p:nvSpPr>
        <p:spPr>
          <a:xfrm>
            <a:off x="2681724" y="3810301"/>
            <a:ext cx="1440160" cy="1015663"/>
          </a:xfrm>
          <a:prstGeom prst="rect">
            <a:avLst/>
          </a:prstGeom>
          <a:noFill/>
        </p:spPr>
        <p:txBody>
          <a:bodyPr wrap="square" rtlCol="0">
            <a:spAutoFit/>
          </a:bodyPr>
          <a:lstStyle/>
          <a:p>
            <a:pPr algn="ctr"/>
            <a:r>
              <a:rPr lang="ar-LB" altLang="ko-KR" sz="1600" b="1" dirty="0">
                <a:solidFill>
                  <a:schemeClr val="bg1"/>
                </a:solidFill>
                <a:latin typeface="Sakkal Majalla" panose="02000000000000000000" pitchFamily="2" charset="-78"/>
                <a:cs typeface="Sakkal Majalla" panose="02000000000000000000" pitchFamily="2" charset="-78"/>
              </a:rPr>
              <a:t>القروض</a:t>
            </a:r>
          </a:p>
          <a:p>
            <a:pPr algn="ctr"/>
            <a:r>
              <a:rPr lang="ar-LB" altLang="ko-KR" sz="1600" b="1" dirty="0">
                <a:solidFill>
                  <a:schemeClr val="bg1"/>
                </a:solidFill>
                <a:latin typeface="Sakkal Majalla" panose="02000000000000000000" pitchFamily="2" charset="-78"/>
                <a:cs typeface="Sakkal Majalla" panose="02000000000000000000" pitchFamily="2" charset="-78"/>
              </a:rPr>
              <a:t>الميسّرة</a:t>
            </a:r>
          </a:p>
          <a:p>
            <a:pPr algn="ctr"/>
            <a:r>
              <a:rPr lang="ar-LB" altLang="ko-KR" sz="2800" b="1" dirty="0">
                <a:solidFill>
                  <a:schemeClr val="bg1"/>
                </a:solidFill>
                <a:latin typeface="Qatar2022 Arabic Bold" panose="00000800000000000000" pitchFamily="2" charset="-78"/>
                <a:cs typeface="Qatar2022 Arabic Bold" panose="00000800000000000000" pitchFamily="2" charset="-78"/>
              </a:rPr>
              <a:t>$</a:t>
            </a:r>
            <a:endParaRPr lang="ko-KR" altLang="en-US" sz="2800" b="1" dirty="0">
              <a:solidFill>
                <a:schemeClr val="bg1"/>
              </a:solidFill>
              <a:latin typeface="Qatar2022 Arabic Bold" panose="00000800000000000000" pitchFamily="2" charset="-78"/>
              <a:cs typeface="Qatar2022 Arabic Bold" panose="00000800000000000000" pitchFamily="2" charset="-78"/>
            </a:endParaRPr>
          </a:p>
        </p:txBody>
      </p:sp>
      <p:sp>
        <p:nvSpPr>
          <p:cNvPr id="27" name="Freeform 9">
            <a:extLst>
              <a:ext uri="{FF2B5EF4-FFF2-40B4-BE49-F238E27FC236}">
                <a16:creationId xmlns:a16="http://schemas.microsoft.com/office/drawing/2014/main" id="{31533611-4EA6-4590-BBA3-5014420D89C2}"/>
              </a:ext>
            </a:extLst>
          </p:cNvPr>
          <p:cNvSpPr/>
          <p:nvPr/>
        </p:nvSpPr>
        <p:spPr>
          <a:xfrm>
            <a:off x="2776149" y="1944178"/>
            <a:ext cx="1194044" cy="1194044"/>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dirty="0"/>
          </a:p>
        </p:txBody>
      </p:sp>
      <p:sp>
        <p:nvSpPr>
          <p:cNvPr id="28" name="Freeform 9">
            <a:extLst>
              <a:ext uri="{FF2B5EF4-FFF2-40B4-BE49-F238E27FC236}">
                <a16:creationId xmlns:a16="http://schemas.microsoft.com/office/drawing/2014/main" id="{B4B86124-7E34-4641-B573-07D757F6F624}"/>
              </a:ext>
            </a:extLst>
          </p:cNvPr>
          <p:cNvSpPr/>
          <p:nvPr/>
        </p:nvSpPr>
        <p:spPr>
          <a:xfrm>
            <a:off x="1378885" y="2967314"/>
            <a:ext cx="1194044" cy="1194044"/>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dirty="0"/>
          </a:p>
        </p:txBody>
      </p:sp>
      <p:sp>
        <p:nvSpPr>
          <p:cNvPr id="30" name="Rectangle 16">
            <a:extLst>
              <a:ext uri="{FF2B5EF4-FFF2-40B4-BE49-F238E27FC236}">
                <a16:creationId xmlns:a16="http://schemas.microsoft.com/office/drawing/2014/main" id="{68E99D39-B755-4D50-ADB5-86EECBCEDA9F}"/>
              </a:ext>
            </a:extLst>
          </p:cNvPr>
          <p:cNvSpPr/>
          <p:nvPr/>
        </p:nvSpPr>
        <p:spPr>
          <a:xfrm rot="18900000" flipH="1">
            <a:off x="1861127" y="3635726"/>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9932921B-84FE-4822-B05F-837BB11C054B}"/>
              </a:ext>
            </a:extLst>
          </p:cNvPr>
          <p:cNvSpPr txBox="1"/>
          <p:nvPr/>
        </p:nvSpPr>
        <p:spPr>
          <a:xfrm>
            <a:off x="1253174" y="3083019"/>
            <a:ext cx="1440160" cy="584775"/>
          </a:xfrm>
          <a:prstGeom prst="rect">
            <a:avLst/>
          </a:prstGeom>
          <a:noFill/>
        </p:spPr>
        <p:txBody>
          <a:bodyPr wrap="square" rtlCol="0">
            <a:spAutoFit/>
          </a:bodyPr>
          <a:lstStyle/>
          <a:p>
            <a:pPr algn="ctr"/>
            <a:r>
              <a:rPr lang="ar-LB" altLang="ko-KR" sz="1600" b="1" dirty="0">
                <a:solidFill>
                  <a:schemeClr val="bg1"/>
                </a:solidFill>
                <a:latin typeface="Sakkal Majalla" panose="02000000000000000000" pitchFamily="2" charset="-78"/>
                <a:cs typeface="Sakkal Majalla" panose="02000000000000000000" pitchFamily="2" charset="-78"/>
              </a:rPr>
              <a:t>منح وهبات</a:t>
            </a:r>
            <a:endParaRPr lang="en-US" altLang="ko-KR" sz="1600" b="1" dirty="0">
              <a:solidFill>
                <a:schemeClr val="bg1"/>
              </a:solidFill>
              <a:latin typeface="Sakkal Majalla" panose="02000000000000000000" pitchFamily="2" charset="-78"/>
              <a:cs typeface="Sakkal Majalla" panose="02000000000000000000" pitchFamily="2" charset="-78"/>
            </a:endParaRPr>
          </a:p>
          <a:p>
            <a:pPr algn="ctr"/>
            <a:r>
              <a:rPr lang="ar-LB" altLang="ko-KR" sz="1600" b="1" dirty="0">
                <a:solidFill>
                  <a:schemeClr val="bg1"/>
                </a:solidFill>
                <a:latin typeface="Sakkal Majalla" panose="02000000000000000000" pitchFamily="2" charset="-78"/>
                <a:cs typeface="Sakkal Majalla" panose="02000000000000000000" pitchFamily="2" charset="-78"/>
              </a:rPr>
              <a:t> للمشاريع</a:t>
            </a:r>
            <a:endParaRPr lang="ko-KR" altLang="en-US" sz="1600" b="1" dirty="0">
              <a:solidFill>
                <a:schemeClr val="bg1"/>
              </a:solidFill>
              <a:latin typeface="Sakkal Majalla" panose="02000000000000000000" pitchFamily="2" charset="-78"/>
              <a:cs typeface="Sakkal Majalla" panose="02000000000000000000" pitchFamily="2" charset="-78"/>
            </a:endParaRPr>
          </a:p>
        </p:txBody>
      </p:sp>
      <p:sp>
        <p:nvSpPr>
          <p:cNvPr id="34" name="Freeform 8">
            <a:extLst>
              <a:ext uri="{FF2B5EF4-FFF2-40B4-BE49-F238E27FC236}">
                <a16:creationId xmlns:a16="http://schemas.microsoft.com/office/drawing/2014/main" id="{66629584-10E2-4496-8E46-EE1FEE3DA899}"/>
              </a:ext>
            </a:extLst>
          </p:cNvPr>
          <p:cNvSpPr/>
          <p:nvPr/>
        </p:nvSpPr>
        <p:spPr>
          <a:xfrm rot="2580125">
            <a:off x="2439567" y="3900047"/>
            <a:ext cx="264268"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7"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35" name="Freeform 8">
            <a:extLst>
              <a:ext uri="{FF2B5EF4-FFF2-40B4-BE49-F238E27FC236}">
                <a16:creationId xmlns:a16="http://schemas.microsoft.com/office/drawing/2014/main" id="{CE59C697-2975-4918-88F3-DB730BA7DDB5}"/>
              </a:ext>
            </a:extLst>
          </p:cNvPr>
          <p:cNvSpPr/>
          <p:nvPr/>
        </p:nvSpPr>
        <p:spPr>
          <a:xfrm rot="8112812">
            <a:off x="2448872" y="2714068"/>
            <a:ext cx="264268"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7"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36" name="TextBox 35">
            <a:extLst>
              <a:ext uri="{FF2B5EF4-FFF2-40B4-BE49-F238E27FC236}">
                <a16:creationId xmlns:a16="http://schemas.microsoft.com/office/drawing/2014/main" id="{04CE8AA0-D3CC-4061-9753-FC89E09DAA09}"/>
              </a:ext>
            </a:extLst>
          </p:cNvPr>
          <p:cNvSpPr txBox="1"/>
          <p:nvPr/>
        </p:nvSpPr>
        <p:spPr>
          <a:xfrm>
            <a:off x="2660916" y="2105555"/>
            <a:ext cx="1440160" cy="584775"/>
          </a:xfrm>
          <a:prstGeom prst="rect">
            <a:avLst/>
          </a:prstGeom>
          <a:noFill/>
        </p:spPr>
        <p:txBody>
          <a:bodyPr wrap="square" rtlCol="0">
            <a:spAutoFit/>
          </a:bodyPr>
          <a:lstStyle/>
          <a:p>
            <a:pPr algn="ctr"/>
            <a:r>
              <a:rPr lang="ar-LB" altLang="ko-KR" sz="1600" b="1" dirty="0">
                <a:solidFill>
                  <a:schemeClr val="bg1"/>
                </a:solidFill>
                <a:latin typeface="Sakkal Majalla" panose="02000000000000000000" pitchFamily="2" charset="-78"/>
                <a:cs typeface="Sakkal Majalla" panose="02000000000000000000" pitchFamily="2" charset="-78"/>
              </a:rPr>
              <a:t>برامج تدريب</a:t>
            </a:r>
          </a:p>
          <a:p>
            <a:pPr algn="ctr"/>
            <a:r>
              <a:rPr lang="ar-LB" altLang="ko-KR" sz="1600" b="1" dirty="0">
                <a:solidFill>
                  <a:schemeClr val="bg1"/>
                </a:solidFill>
                <a:latin typeface="Sakkal Majalla" panose="02000000000000000000" pitchFamily="2" charset="-78"/>
                <a:cs typeface="Sakkal Majalla" panose="02000000000000000000" pitchFamily="2" charset="-78"/>
              </a:rPr>
              <a:t>كوادر</a:t>
            </a:r>
            <a:endParaRPr lang="ko-KR" altLang="en-US" sz="1600" b="1" dirty="0">
              <a:solidFill>
                <a:schemeClr val="bg1"/>
              </a:solidFill>
              <a:latin typeface="Sakkal Majalla" panose="02000000000000000000" pitchFamily="2" charset="-78"/>
              <a:cs typeface="Sakkal Majalla" panose="02000000000000000000" pitchFamily="2" charset="-78"/>
            </a:endParaRPr>
          </a:p>
        </p:txBody>
      </p:sp>
      <p:sp>
        <p:nvSpPr>
          <p:cNvPr id="37" name="Round Same Side Corner Rectangle 6">
            <a:extLst>
              <a:ext uri="{FF2B5EF4-FFF2-40B4-BE49-F238E27FC236}">
                <a16:creationId xmlns:a16="http://schemas.microsoft.com/office/drawing/2014/main" id="{77FE7883-C2B9-45B6-9E1D-2977158CB4C7}"/>
              </a:ext>
            </a:extLst>
          </p:cNvPr>
          <p:cNvSpPr>
            <a:spLocks noChangeAspect="1"/>
          </p:cNvSpPr>
          <p:nvPr/>
        </p:nvSpPr>
        <p:spPr>
          <a:xfrm rot="18900000" flipH="1">
            <a:off x="3371540" y="2632319"/>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Block Arc 14">
            <a:extLst>
              <a:ext uri="{FF2B5EF4-FFF2-40B4-BE49-F238E27FC236}">
                <a16:creationId xmlns:a16="http://schemas.microsoft.com/office/drawing/2014/main" id="{6CBB1CA6-D9EB-4954-9780-95C1D12FBA1C}"/>
              </a:ext>
            </a:extLst>
          </p:cNvPr>
          <p:cNvSpPr/>
          <p:nvPr/>
        </p:nvSpPr>
        <p:spPr>
          <a:xfrm rot="16200000">
            <a:off x="4720350" y="3620216"/>
            <a:ext cx="333790" cy="33400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9" name="TextBox 38">
            <a:extLst>
              <a:ext uri="{FF2B5EF4-FFF2-40B4-BE49-F238E27FC236}">
                <a16:creationId xmlns:a16="http://schemas.microsoft.com/office/drawing/2014/main" id="{2E8F2F31-B18D-4B18-9590-FEEC45886C34}"/>
              </a:ext>
            </a:extLst>
          </p:cNvPr>
          <p:cNvSpPr txBox="1"/>
          <p:nvPr/>
        </p:nvSpPr>
        <p:spPr>
          <a:xfrm rot="10800000">
            <a:off x="6084168" y="-95571"/>
            <a:ext cx="745399"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40" name="TextBox 39">
            <a:extLst>
              <a:ext uri="{FF2B5EF4-FFF2-40B4-BE49-F238E27FC236}">
                <a16:creationId xmlns:a16="http://schemas.microsoft.com/office/drawing/2014/main" id="{DFB67B71-BA76-40EE-B112-8DF8EE237D65}"/>
              </a:ext>
            </a:extLst>
          </p:cNvPr>
          <p:cNvSpPr txBox="1"/>
          <p:nvPr/>
        </p:nvSpPr>
        <p:spPr>
          <a:xfrm>
            <a:off x="280122" y="1426344"/>
            <a:ext cx="683568"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29" name="Oval 21">
            <a:extLst>
              <a:ext uri="{FF2B5EF4-FFF2-40B4-BE49-F238E27FC236}">
                <a16:creationId xmlns:a16="http://schemas.microsoft.com/office/drawing/2014/main" id="{E7F26F99-81D3-40F4-8774-9C6C2A7F11CE}"/>
              </a:ext>
            </a:extLst>
          </p:cNvPr>
          <p:cNvSpPr>
            <a:spLocks noChangeAspect="1"/>
          </p:cNvSpPr>
          <p:nvPr/>
        </p:nvSpPr>
        <p:spPr>
          <a:xfrm>
            <a:off x="7335851" y="912859"/>
            <a:ext cx="648072" cy="6534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6" name="صورة 25">
            <a:extLst>
              <a:ext uri="{FF2B5EF4-FFF2-40B4-BE49-F238E27FC236}">
                <a16:creationId xmlns:a16="http://schemas.microsoft.com/office/drawing/2014/main" id="{6DD181CD-934D-0CB9-064F-4581B7F3A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47883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27628"/>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Text Placeholder 1"/>
          <p:cNvSpPr txBox="1">
            <a:spLocks/>
          </p:cNvSpPr>
          <p:nvPr/>
        </p:nvSpPr>
        <p:spPr>
          <a:xfrm>
            <a:off x="6488989" y="1851546"/>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ar-LB" altLang="ko-KR" sz="4000" b="1" dirty="0">
                <a:solidFill>
                  <a:schemeClr val="bg1"/>
                </a:solidFill>
                <a:latin typeface="Sakkal Majalla" panose="02000000000000000000" pitchFamily="2" charset="-78"/>
                <a:cs typeface="Sakkal Majalla" panose="02000000000000000000" pitchFamily="2" charset="-78"/>
              </a:rPr>
              <a:t>تنشيط القطاع الخاص</a:t>
            </a:r>
            <a:endParaRPr lang="ko-KR" altLang="en-US" sz="4000" b="1" dirty="0">
              <a:solidFill>
                <a:schemeClr val="bg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7780BEFA-DE68-41BA-BEC2-3E25145DFAC6}"/>
              </a:ext>
            </a:extLst>
          </p:cNvPr>
          <p:cNvSpPr/>
          <p:nvPr/>
        </p:nvSpPr>
        <p:spPr>
          <a:xfrm>
            <a:off x="4030300" y="2679432"/>
            <a:ext cx="2354906" cy="707886"/>
          </a:xfrm>
          <a:prstGeom prst="rect">
            <a:avLst/>
          </a:prstGeom>
        </p:spPr>
        <p:txBody>
          <a:bodyPr wrap="square">
            <a:spAutoFit/>
          </a:bodyPr>
          <a:lstStyle/>
          <a:p>
            <a:pPr lvl="0" algn="ctr" rtl="1"/>
            <a:r>
              <a:rPr lang="ar-SA" sz="2000" b="1" dirty="0">
                <a:solidFill>
                  <a:prstClr val="black">
                    <a:lumMod val="75000"/>
                    <a:lumOff val="25000"/>
                  </a:prstClr>
                </a:solidFill>
                <a:latin typeface="Sakkal Majalla" panose="02000000000000000000" pitchFamily="2" charset="-78"/>
                <a:cs typeface="Sakkal Majalla" panose="02000000000000000000" pitchFamily="2" charset="-78"/>
              </a:rPr>
              <a:t>المشاريع التي تعتمد على</a:t>
            </a:r>
            <a:br>
              <a:rPr lang="ar-LB" sz="2000" b="1" dirty="0">
                <a:solidFill>
                  <a:prstClr val="black">
                    <a:lumMod val="75000"/>
                    <a:lumOff val="25000"/>
                  </a:prstClr>
                </a:solidFill>
                <a:latin typeface="Sakkal Majalla" panose="02000000000000000000" pitchFamily="2" charset="-78"/>
                <a:cs typeface="Sakkal Majalla" panose="02000000000000000000" pitchFamily="2" charset="-78"/>
              </a:rPr>
            </a:br>
            <a:r>
              <a:rPr lang="ar-SA" sz="2000" b="1" dirty="0">
                <a:solidFill>
                  <a:prstClr val="black">
                    <a:lumMod val="75000"/>
                    <a:lumOff val="25000"/>
                  </a:prstClr>
                </a:solidFill>
                <a:latin typeface="Sakkal Majalla" panose="02000000000000000000" pitchFamily="2" charset="-78"/>
                <a:cs typeface="Sakkal Majalla" panose="02000000000000000000" pitchFamily="2" charset="-78"/>
              </a:rPr>
              <a:t>الكثافة في الأيدي العاملة</a:t>
            </a:r>
            <a:endParaRPr lang="en-US" sz="2000" b="1" dirty="0">
              <a:solidFill>
                <a:prstClr val="black">
                  <a:lumMod val="75000"/>
                  <a:lumOff val="25000"/>
                </a:prstClr>
              </a:solidFill>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id="{E296E4A1-AFB8-4E97-BD0C-0880FB5E8AD3}"/>
              </a:ext>
            </a:extLst>
          </p:cNvPr>
          <p:cNvSpPr/>
          <p:nvPr/>
        </p:nvSpPr>
        <p:spPr>
          <a:xfrm>
            <a:off x="449175" y="2686492"/>
            <a:ext cx="2448271" cy="707886"/>
          </a:xfrm>
          <a:prstGeom prst="rect">
            <a:avLst/>
          </a:prstGeom>
        </p:spPr>
        <p:txBody>
          <a:bodyPr wrap="square">
            <a:spAutoFit/>
          </a:bodyPr>
          <a:lstStyle/>
          <a:p>
            <a:pPr lvl="0" algn="ctr" rtl="1"/>
            <a:r>
              <a:rPr lang="ar-SA" sz="2000" b="1" dirty="0">
                <a:solidFill>
                  <a:prstClr val="black">
                    <a:lumMod val="75000"/>
                    <a:lumOff val="25000"/>
                  </a:prstClr>
                </a:solidFill>
                <a:latin typeface="Sakkal Majalla" panose="02000000000000000000" pitchFamily="2" charset="-78"/>
                <a:cs typeface="Sakkal Majalla" panose="02000000000000000000" pitchFamily="2" charset="-78"/>
              </a:rPr>
              <a:t>المشاريع التي تعتمد على</a:t>
            </a:r>
            <a:br>
              <a:rPr lang="ar-LB" sz="2000" b="1" dirty="0">
                <a:solidFill>
                  <a:prstClr val="black">
                    <a:lumMod val="75000"/>
                    <a:lumOff val="25000"/>
                  </a:prstClr>
                </a:solidFill>
                <a:latin typeface="Sakkal Majalla" panose="02000000000000000000" pitchFamily="2" charset="-78"/>
                <a:cs typeface="Sakkal Majalla" panose="02000000000000000000" pitchFamily="2" charset="-78"/>
              </a:rPr>
            </a:br>
            <a:r>
              <a:rPr lang="ar-SA" sz="2000" b="1" dirty="0">
                <a:solidFill>
                  <a:prstClr val="black">
                    <a:lumMod val="75000"/>
                    <a:lumOff val="25000"/>
                  </a:prstClr>
                </a:solidFill>
                <a:latin typeface="Sakkal Majalla" panose="02000000000000000000" pitchFamily="2" charset="-78"/>
                <a:cs typeface="Sakkal Majalla" panose="02000000000000000000" pitchFamily="2" charset="-78"/>
              </a:rPr>
              <a:t>التكنولوجيا والمكننة المبرمجة</a:t>
            </a:r>
          </a:p>
        </p:txBody>
      </p:sp>
      <p:sp>
        <p:nvSpPr>
          <p:cNvPr id="16" name="Rounded Rectangle 3">
            <a:extLst>
              <a:ext uri="{FF2B5EF4-FFF2-40B4-BE49-F238E27FC236}">
                <a16:creationId xmlns:a16="http://schemas.microsoft.com/office/drawing/2014/main" id="{409F81F6-03F5-4DCD-80FF-657FA20D2FA4}"/>
              </a:ext>
            </a:extLst>
          </p:cNvPr>
          <p:cNvSpPr/>
          <p:nvPr/>
        </p:nvSpPr>
        <p:spPr>
          <a:xfrm rot="5400000">
            <a:off x="3155756" y="201523"/>
            <a:ext cx="513310" cy="4176465"/>
          </a:xfrm>
          <a:prstGeom prst="roundRect">
            <a:avLst>
              <a:gd name="adj" fmla="val 50000"/>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E125738C-3528-4593-AA15-193CA9BFB423}"/>
              </a:ext>
            </a:extLst>
          </p:cNvPr>
          <p:cNvSpPr txBox="1"/>
          <p:nvPr/>
        </p:nvSpPr>
        <p:spPr>
          <a:xfrm>
            <a:off x="3645482" y="2139702"/>
            <a:ext cx="2736303" cy="400110"/>
          </a:xfrm>
          <a:prstGeom prst="rect">
            <a:avLst/>
          </a:prstGeom>
          <a:noFill/>
        </p:spPr>
        <p:txBody>
          <a:bodyPr wrap="square" rtlCol="0">
            <a:spAutoFit/>
          </a:bodyPr>
          <a:lstStyle/>
          <a:p>
            <a:pPr algn="ctr"/>
            <a:r>
              <a:rPr lang="ar-LB" altLang="ko-KR" sz="2000" b="1" dirty="0">
                <a:solidFill>
                  <a:srgbClr val="FF0000"/>
                </a:solidFill>
              </a:rPr>
              <a:t>أولًا</a:t>
            </a:r>
            <a:endParaRPr lang="ko-KR" altLang="en-US" sz="2000" b="1" dirty="0">
              <a:solidFill>
                <a:srgbClr val="FF0000"/>
              </a:solidFill>
            </a:endParaRPr>
          </a:p>
        </p:txBody>
      </p:sp>
      <p:sp>
        <p:nvSpPr>
          <p:cNvPr id="19" name="TextBox 18">
            <a:extLst>
              <a:ext uri="{FF2B5EF4-FFF2-40B4-BE49-F238E27FC236}">
                <a16:creationId xmlns:a16="http://schemas.microsoft.com/office/drawing/2014/main" id="{321502C0-EAF2-47F6-A987-2A6E25E4A536}"/>
              </a:ext>
            </a:extLst>
          </p:cNvPr>
          <p:cNvSpPr txBox="1"/>
          <p:nvPr/>
        </p:nvSpPr>
        <p:spPr>
          <a:xfrm>
            <a:off x="397492" y="2130410"/>
            <a:ext cx="2736303" cy="400110"/>
          </a:xfrm>
          <a:prstGeom prst="rect">
            <a:avLst/>
          </a:prstGeom>
          <a:noFill/>
        </p:spPr>
        <p:txBody>
          <a:bodyPr wrap="square" rtlCol="0">
            <a:spAutoFit/>
          </a:bodyPr>
          <a:lstStyle/>
          <a:p>
            <a:pPr algn="ctr"/>
            <a:r>
              <a:rPr lang="ar-LB" altLang="ko-KR" sz="2000" b="1" dirty="0">
                <a:solidFill>
                  <a:srgbClr val="FF0000"/>
                </a:solidFill>
              </a:rPr>
              <a:t>ثانيًا</a:t>
            </a:r>
            <a:endParaRPr lang="ko-KR" altLang="en-US" sz="2000" b="1" dirty="0">
              <a:solidFill>
                <a:srgbClr val="FF0000"/>
              </a:solidFill>
            </a:endParaRPr>
          </a:p>
        </p:txBody>
      </p:sp>
      <p:sp>
        <p:nvSpPr>
          <p:cNvPr id="10" name="Oval 21">
            <a:extLst>
              <a:ext uri="{FF2B5EF4-FFF2-40B4-BE49-F238E27FC236}">
                <a16:creationId xmlns:a16="http://schemas.microsoft.com/office/drawing/2014/main" id="{E7F26F99-81D3-40F4-8774-9C6C2A7F11CE}"/>
              </a:ext>
            </a:extLst>
          </p:cNvPr>
          <p:cNvSpPr>
            <a:spLocks noChangeAspect="1"/>
          </p:cNvSpPr>
          <p:nvPr/>
        </p:nvSpPr>
        <p:spPr>
          <a:xfrm>
            <a:off x="7335851" y="1103721"/>
            <a:ext cx="648072" cy="6534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Rectangle 2">
            <a:extLst>
              <a:ext uri="{FF2B5EF4-FFF2-40B4-BE49-F238E27FC236}">
                <a16:creationId xmlns:a16="http://schemas.microsoft.com/office/drawing/2014/main" id="{E3D34337-74F4-485F-865F-94DA9952752B}"/>
              </a:ext>
            </a:extLst>
          </p:cNvPr>
          <p:cNvSpPr/>
          <p:nvPr/>
        </p:nvSpPr>
        <p:spPr>
          <a:xfrm>
            <a:off x="395536" y="536606"/>
            <a:ext cx="6048672" cy="1446550"/>
          </a:xfrm>
          <a:prstGeom prst="rect">
            <a:avLst/>
          </a:prstGeom>
        </p:spPr>
        <p:txBody>
          <a:bodyPr wrap="square">
            <a:spAutoFit/>
          </a:bodyPr>
          <a:lstStyle/>
          <a:p>
            <a:pPr algn="just" rtl="1"/>
            <a:r>
              <a:rPr lang="ar-LB" sz="2200" b="1" dirty="0">
                <a:solidFill>
                  <a:srgbClr val="00B050"/>
                </a:solidFill>
                <a:latin typeface="Sakkal Majalla" panose="02000000000000000000" pitchFamily="2" charset="-78"/>
                <a:cs typeface="Sakkal Majalla" panose="02000000000000000000" pitchFamily="2" charset="-78"/>
              </a:rPr>
              <a:t>يضطلع بدوره الحقيقي في اقتصاد البلد، وتقديم الدعم اللازم له، ويمكن </a:t>
            </a:r>
            <a:br>
              <a:rPr lang="ar-LB" sz="2200" b="1" dirty="0">
                <a:solidFill>
                  <a:srgbClr val="00B050"/>
                </a:solidFill>
                <a:latin typeface="Sakkal Majalla" panose="02000000000000000000" pitchFamily="2" charset="-78"/>
                <a:cs typeface="Sakkal Majalla" panose="02000000000000000000" pitchFamily="2" charset="-78"/>
              </a:rPr>
            </a:br>
            <a:r>
              <a:rPr lang="ar-LB" sz="2200" b="1" dirty="0">
                <a:solidFill>
                  <a:srgbClr val="00B050"/>
                </a:solidFill>
                <a:latin typeface="Sakkal Majalla" panose="02000000000000000000" pitchFamily="2" charset="-78"/>
                <a:cs typeface="Sakkal Majalla" panose="02000000000000000000" pitchFamily="2" charset="-78"/>
              </a:rPr>
              <a:t>أن يكون الدعم مقترنًا بعدد العاملين في المشروع، فيمكن أن تقلل</a:t>
            </a:r>
            <a:br>
              <a:rPr lang="ar-LB" sz="2200" b="1" dirty="0">
                <a:solidFill>
                  <a:srgbClr val="00B050"/>
                </a:solidFill>
                <a:latin typeface="Sakkal Majalla" panose="02000000000000000000" pitchFamily="2" charset="-78"/>
                <a:cs typeface="Sakkal Majalla" panose="02000000000000000000" pitchFamily="2" charset="-78"/>
              </a:rPr>
            </a:br>
            <a:r>
              <a:rPr lang="ar-LB" sz="2200" b="1" dirty="0">
                <a:solidFill>
                  <a:srgbClr val="00B050"/>
                </a:solidFill>
                <a:latin typeface="Sakkal Majalla" panose="02000000000000000000" pitchFamily="2" charset="-78"/>
                <a:cs typeface="Sakkal Majalla" panose="02000000000000000000" pitchFamily="2" charset="-78"/>
              </a:rPr>
              <a:t>الضرائب وتقدم التسهيلات المالية وغير المالية كلما زاد عدد العمال،</a:t>
            </a:r>
            <a:br>
              <a:rPr lang="ar-LB" sz="2200" b="1" dirty="0">
                <a:solidFill>
                  <a:srgbClr val="00B050"/>
                </a:solidFill>
                <a:latin typeface="Sakkal Majalla" panose="02000000000000000000" pitchFamily="2" charset="-78"/>
                <a:cs typeface="Sakkal Majalla" panose="02000000000000000000" pitchFamily="2" charset="-78"/>
              </a:rPr>
            </a:br>
            <a:r>
              <a:rPr lang="ar-LB" sz="2200" b="1" dirty="0">
                <a:solidFill>
                  <a:srgbClr val="00B050"/>
                </a:solidFill>
                <a:latin typeface="Sakkal Majalla" panose="02000000000000000000" pitchFamily="2" charset="-78"/>
                <a:cs typeface="Sakkal Majalla" panose="02000000000000000000" pitchFamily="2" charset="-78"/>
              </a:rPr>
              <a:t>حيث أن المشاريع الإنتاجية على نوعين</a:t>
            </a:r>
            <a:r>
              <a:rPr lang="ar-SA" sz="2200" b="1" dirty="0">
                <a:solidFill>
                  <a:srgbClr val="00B050"/>
                </a:solidFill>
                <a:latin typeface="Sakkal Majalla" panose="02000000000000000000" pitchFamily="2" charset="-78"/>
                <a:cs typeface="Sakkal Majalla" panose="02000000000000000000" pitchFamily="2" charset="-78"/>
              </a:rPr>
              <a:t>:</a:t>
            </a:r>
            <a:endParaRPr lang="en-US" sz="2200" b="1" dirty="0">
              <a:solidFill>
                <a:srgbClr val="00B050"/>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2ABEA0DF-8D31-4344-BE87-D870B39E1967}"/>
              </a:ext>
            </a:extLst>
          </p:cNvPr>
          <p:cNvSpPr txBox="1"/>
          <p:nvPr/>
        </p:nvSpPr>
        <p:spPr>
          <a:xfrm>
            <a:off x="1979712" y="4042792"/>
            <a:ext cx="683568"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043D7F02-A743-4042-9151-1A8EB91386F8}"/>
              </a:ext>
            </a:extLst>
          </p:cNvPr>
          <p:cNvSpPr txBox="1"/>
          <p:nvPr/>
        </p:nvSpPr>
        <p:spPr>
          <a:xfrm rot="10800000">
            <a:off x="6009085" y="3120114"/>
            <a:ext cx="745399"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4" name="Rectangle 3"/>
          <p:cNvSpPr/>
          <p:nvPr/>
        </p:nvSpPr>
        <p:spPr>
          <a:xfrm>
            <a:off x="467545" y="3774761"/>
            <a:ext cx="5822020" cy="830997"/>
          </a:xfrm>
          <a:prstGeom prst="rect">
            <a:avLst/>
          </a:prstGeom>
        </p:spPr>
        <p:txBody>
          <a:bodyPr wrap="square">
            <a:spAutoFit/>
          </a:bodyPr>
          <a:lstStyle/>
          <a:p>
            <a:pPr lvl="0" algn="r" rtl="1"/>
            <a:r>
              <a:rPr lang="ar-SA" sz="2400" b="1" dirty="0">
                <a:solidFill>
                  <a:srgbClr val="FF0000"/>
                </a:solidFill>
                <a:latin typeface="Sakkal Majalla" panose="02000000000000000000" pitchFamily="2" charset="-78"/>
                <a:cs typeface="Sakkal Majalla" panose="02000000000000000000" pitchFamily="2" charset="-78"/>
              </a:rPr>
              <a:t>ولأننا بحاجة لتشغيل أكبر عدد من الأيدي العاملة فسيكون من </a:t>
            </a:r>
          </a:p>
          <a:p>
            <a:pPr lvl="0" algn="r" rtl="1"/>
            <a:r>
              <a:rPr lang="ar-SA" sz="2400" b="1" dirty="0">
                <a:solidFill>
                  <a:srgbClr val="FF0000"/>
                </a:solidFill>
                <a:latin typeface="Sakkal Majalla" panose="02000000000000000000" pitchFamily="2" charset="-78"/>
                <a:cs typeface="Sakkal Majalla" panose="02000000000000000000" pitchFamily="2" charset="-78"/>
              </a:rPr>
              <a:t>المناسب أن تُعتمد المشاريع</a:t>
            </a:r>
            <a:r>
              <a:rPr lang="ar-LB" sz="2400" b="1" dirty="0">
                <a:solidFill>
                  <a:srgbClr val="FF0000"/>
                </a:solidFill>
                <a:latin typeface="Sakkal Majalla" panose="02000000000000000000" pitchFamily="2" charset="-78"/>
                <a:cs typeface="Sakkal Majalla" panose="02000000000000000000" pitchFamily="2" charset="-78"/>
              </a:rPr>
              <a:t> </a:t>
            </a:r>
            <a:r>
              <a:rPr lang="ar-SA" sz="2400" b="1" dirty="0">
                <a:solidFill>
                  <a:srgbClr val="FF0000"/>
                </a:solidFill>
                <a:latin typeface="Sakkal Majalla" panose="02000000000000000000" pitchFamily="2" charset="-78"/>
                <a:cs typeface="Sakkal Majalla" panose="02000000000000000000" pitchFamily="2" charset="-78"/>
              </a:rPr>
              <a:t>من النوع الأول</a:t>
            </a:r>
            <a:r>
              <a:rPr lang="ar-SA" sz="2200" b="1" dirty="0">
                <a:solidFill>
                  <a:srgbClr val="00B050"/>
                </a:solidFill>
                <a:latin typeface="Sakkal Majalla" panose="02000000000000000000" pitchFamily="2" charset="-78"/>
                <a:cs typeface="Sakkal Majalla" panose="02000000000000000000" pitchFamily="2" charset="-78"/>
              </a:rPr>
              <a:t>  </a:t>
            </a:r>
            <a:endParaRPr lang="en-US" sz="2200" b="1" dirty="0">
              <a:solidFill>
                <a:srgbClr val="00B050"/>
              </a:solidFill>
              <a:latin typeface="Sakkal Majalla" panose="02000000000000000000" pitchFamily="2" charset="-78"/>
              <a:cs typeface="Sakkal Majalla" panose="02000000000000000000" pitchFamily="2" charset="-78"/>
            </a:endParaRPr>
          </a:p>
        </p:txBody>
      </p:sp>
      <p:pic>
        <p:nvPicPr>
          <p:cNvPr id="21" name="صورة 20">
            <a:extLst>
              <a:ext uri="{FF2B5EF4-FFF2-40B4-BE49-F238E27FC236}">
                <a16:creationId xmlns:a16="http://schemas.microsoft.com/office/drawing/2014/main" id="{DF06038A-5DF4-C2C8-CAC4-74F4A806C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5974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27628"/>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59787" y="1707654"/>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LB" altLang="ko-KR" sz="4000" b="1" dirty="0">
                <a:solidFill>
                  <a:schemeClr val="bg1"/>
                </a:solidFill>
                <a:latin typeface="Sakkal Majalla" panose="02000000000000000000" pitchFamily="2" charset="-78"/>
                <a:cs typeface="Sakkal Majalla" panose="02000000000000000000" pitchFamily="2" charset="-78"/>
              </a:rPr>
              <a:t>تفعيل</a:t>
            </a:r>
          </a:p>
          <a:p>
            <a:pPr marL="0" indent="0" algn="ctr">
              <a:buNone/>
            </a:pPr>
            <a:r>
              <a:rPr lang="ar-LB" altLang="ko-KR" sz="4000" b="1" dirty="0">
                <a:solidFill>
                  <a:schemeClr val="bg1"/>
                </a:solidFill>
                <a:latin typeface="Sakkal Majalla" panose="02000000000000000000" pitchFamily="2" charset="-78"/>
                <a:cs typeface="Sakkal Majalla" panose="02000000000000000000" pitchFamily="2" charset="-78"/>
              </a:rPr>
              <a:t>القانون</a:t>
            </a:r>
          </a:p>
          <a:p>
            <a:pPr marL="0" indent="0" algn="ctr">
              <a:buNone/>
            </a:pPr>
            <a:r>
              <a:rPr lang="ar-LB" altLang="ko-KR" sz="4000" b="1" dirty="0">
                <a:solidFill>
                  <a:schemeClr val="bg1"/>
                </a:solidFill>
                <a:latin typeface="Sakkal Majalla" panose="02000000000000000000" pitchFamily="2" charset="-78"/>
                <a:cs typeface="Sakkal Majalla" panose="02000000000000000000" pitchFamily="2" charset="-78"/>
              </a:rPr>
              <a:t>والرقابة</a:t>
            </a:r>
            <a:endParaRPr lang="ko-KR" altLang="en-US" sz="4000" b="1" dirty="0">
              <a:solidFill>
                <a:schemeClr val="bg1"/>
              </a:solidFill>
              <a:latin typeface="Sakkal Majalla" panose="02000000000000000000" pitchFamily="2" charset="-78"/>
              <a:cs typeface="Sakkal Majalla" panose="02000000000000000000" pitchFamily="2" charset="-78"/>
            </a:endParaRPr>
          </a:p>
        </p:txBody>
      </p:sp>
      <p:sp>
        <p:nvSpPr>
          <p:cNvPr id="12" name="Oval 21">
            <a:extLst>
              <a:ext uri="{FF2B5EF4-FFF2-40B4-BE49-F238E27FC236}">
                <a16:creationId xmlns:a16="http://schemas.microsoft.com/office/drawing/2014/main" id="{01930737-D516-42DD-B08B-7F5C7A00CE60}"/>
              </a:ext>
            </a:extLst>
          </p:cNvPr>
          <p:cNvSpPr>
            <a:spLocks noChangeAspect="1"/>
          </p:cNvSpPr>
          <p:nvPr/>
        </p:nvSpPr>
        <p:spPr>
          <a:xfrm>
            <a:off x="7335851" y="987574"/>
            <a:ext cx="648072" cy="6534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1" name="Picture 10">
            <a:extLst>
              <a:ext uri="{FF2B5EF4-FFF2-40B4-BE49-F238E27FC236}">
                <a16:creationId xmlns:a16="http://schemas.microsoft.com/office/drawing/2014/main" id="{A7276EB6-62D9-4AE2-99DE-A6457FA099CC}"/>
              </a:ext>
            </a:extLst>
          </p:cNvPr>
          <p:cNvPicPr>
            <a:picLocks noChangeAspect="1"/>
          </p:cNvPicPr>
          <p:nvPr/>
        </p:nvPicPr>
        <p:blipFill>
          <a:blip r:embed="rId2"/>
          <a:stretch>
            <a:fillRect/>
          </a:stretch>
        </p:blipFill>
        <p:spPr>
          <a:xfrm>
            <a:off x="4019255" y="123478"/>
            <a:ext cx="2632520" cy="4746993"/>
          </a:xfrm>
          <a:prstGeom prst="rect">
            <a:avLst/>
          </a:prstGeom>
        </p:spPr>
      </p:pic>
      <p:sp>
        <p:nvSpPr>
          <p:cNvPr id="6" name="Rectangle 5">
            <a:extLst>
              <a:ext uri="{FF2B5EF4-FFF2-40B4-BE49-F238E27FC236}">
                <a16:creationId xmlns:a16="http://schemas.microsoft.com/office/drawing/2014/main" id="{1784C7EE-85F5-4F81-BAD4-CA31ABB46BC0}"/>
              </a:ext>
            </a:extLst>
          </p:cNvPr>
          <p:cNvSpPr/>
          <p:nvPr/>
        </p:nvSpPr>
        <p:spPr>
          <a:xfrm>
            <a:off x="215516" y="915566"/>
            <a:ext cx="4104456" cy="3281873"/>
          </a:xfrm>
          <a:prstGeom prst="rect">
            <a:avLst/>
          </a:prstGeom>
          <a:blipFill>
            <a:blip r:embed="rId3">
              <a:alphaModFix amt="4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CD5D8F-D9A0-4E1D-82C7-5786A42EB404}"/>
              </a:ext>
            </a:extLst>
          </p:cNvPr>
          <p:cNvSpPr/>
          <p:nvPr/>
        </p:nvSpPr>
        <p:spPr>
          <a:xfrm>
            <a:off x="395536" y="1707654"/>
            <a:ext cx="5995754" cy="2000548"/>
          </a:xfrm>
          <a:prstGeom prst="rect">
            <a:avLst/>
          </a:prstGeom>
        </p:spPr>
        <p:txBody>
          <a:bodyPr wrap="square">
            <a:spAutoFit/>
          </a:bodyPr>
          <a:lstStyle/>
          <a:p>
            <a:pPr algn="just" rtl="1"/>
            <a:r>
              <a:rPr lang="ar-LB" sz="2000" b="1" dirty="0">
                <a:latin typeface="Sakkal Majalla" panose="02000000000000000000" pitchFamily="2" charset="-78"/>
                <a:cs typeface="Sakkal Majalla" panose="02000000000000000000" pitchFamily="2" charset="-78"/>
              </a:rPr>
              <a:t>تشريع قوانين رصينة وعدم الاكتفاء بالجانب المعنوي، يقول أمير المؤمنين عثمان بن عفان رضي الله عنه: ( </a:t>
            </a:r>
            <a:r>
              <a:rPr lang="ar-LB" sz="2400" b="1" dirty="0">
                <a:solidFill>
                  <a:srgbClr val="FF0000"/>
                </a:solidFill>
                <a:latin typeface="Sakkal Majalla" panose="02000000000000000000" pitchFamily="2" charset="-78"/>
                <a:cs typeface="Sakkal Majalla" panose="02000000000000000000" pitchFamily="2" charset="-78"/>
              </a:rPr>
              <a:t>إنَّ اللهَ يزَعُ بالسلطانِ ما لا يزَعُ بالقرآنِ</a:t>
            </a:r>
            <a:r>
              <a:rPr lang="ar-LB" sz="2000" b="1" dirty="0">
                <a:latin typeface="Sakkal Majalla" panose="02000000000000000000" pitchFamily="2" charset="-78"/>
                <a:cs typeface="Sakkal Majalla" panose="02000000000000000000" pitchFamily="2" charset="-78"/>
              </a:rPr>
              <a:t>) وينبغي أن تكون </a:t>
            </a:r>
            <a:endParaRPr lang="ar-SA" sz="2000" b="1" dirty="0">
              <a:latin typeface="Sakkal Majalla" panose="02000000000000000000" pitchFamily="2" charset="-78"/>
              <a:cs typeface="Sakkal Majalla" panose="02000000000000000000" pitchFamily="2" charset="-78"/>
            </a:endParaRPr>
          </a:p>
          <a:p>
            <a:pPr algn="just" rtl="1"/>
            <a:r>
              <a:rPr lang="ar-LB" sz="2000" b="1" dirty="0">
                <a:latin typeface="Sakkal Majalla" panose="02000000000000000000" pitchFamily="2" charset="-78"/>
                <a:cs typeface="Sakkal Majalla" panose="02000000000000000000" pitchFamily="2" charset="-78"/>
              </a:rPr>
              <a:t>هذه القوانين رصينة وعملية </a:t>
            </a:r>
            <a:r>
              <a:rPr lang="ar-SA" sz="2000" b="1" dirty="0" err="1">
                <a:latin typeface="Sakkal Majalla" panose="02000000000000000000" pitchFamily="2" charset="-78"/>
                <a:cs typeface="Sakkal Majalla" panose="02000000000000000000" pitchFamily="2" charset="-78"/>
              </a:rPr>
              <a:t>ووا</a:t>
            </a:r>
            <a:r>
              <a:rPr lang="ar-LB" sz="2000" b="1" dirty="0" err="1">
                <a:latin typeface="Sakkal Majalla" panose="02000000000000000000" pitchFamily="2" charset="-78"/>
                <a:cs typeface="Sakkal Majalla" panose="02000000000000000000" pitchFamily="2" charset="-78"/>
              </a:rPr>
              <a:t>قعية</a:t>
            </a:r>
            <a:r>
              <a:rPr lang="ar-LB" sz="2000" b="1" dirty="0">
                <a:latin typeface="Sakkal Majalla" panose="02000000000000000000" pitchFamily="2" charset="-78"/>
                <a:cs typeface="Sakkal Majalla" panose="02000000000000000000" pitchFamily="2" charset="-78"/>
              </a:rPr>
              <a:t> وبالإمكان تطبيقها بيسر وسهولة بعيدًا عن الروتين والفساد، مع  تكليف جهات رقابية بمتابعة تطبيق هذه القوانين وفقًا</a:t>
            </a:r>
            <a:br>
              <a:rPr lang="ar-LB" sz="2000" b="1" dirty="0">
                <a:latin typeface="Sakkal Majalla" panose="02000000000000000000" pitchFamily="2" charset="-78"/>
                <a:cs typeface="Sakkal Majalla" panose="02000000000000000000" pitchFamily="2" charset="-78"/>
              </a:rPr>
            </a:br>
            <a:r>
              <a:rPr lang="ar-LB" sz="2000" b="1" dirty="0">
                <a:latin typeface="Sakkal Majalla" panose="02000000000000000000" pitchFamily="2" charset="-78"/>
                <a:cs typeface="Sakkal Majalla" panose="02000000000000000000" pitchFamily="2" charset="-78"/>
              </a:rPr>
              <a:t> للأهداف التي شرعت من أجلها.</a:t>
            </a:r>
          </a:p>
        </p:txBody>
      </p:sp>
      <p:pic>
        <p:nvPicPr>
          <p:cNvPr id="9" name="صورة 8">
            <a:extLst>
              <a:ext uri="{FF2B5EF4-FFF2-40B4-BE49-F238E27FC236}">
                <a16:creationId xmlns:a16="http://schemas.microsoft.com/office/drawing/2014/main" id="{191919DC-F009-C95E-C0AD-E309B0CA0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310009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21"/>
          <p:cNvSpPr>
            <a:spLocks noChangeAspect="1"/>
          </p:cNvSpPr>
          <p:nvPr/>
        </p:nvSpPr>
        <p:spPr>
          <a:xfrm>
            <a:off x="4095409" y="322499"/>
            <a:ext cx="554666" cy="5592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Text Placeholder 1"/>
          <p:cNvSpPr txBox="1">
            <a:spLocks/>
          </p:cNvSpPr>
          <p:nvPr/>
        </p:nvSpPr>
        <p:spPr>
          <a:xfrm>
            <a:off x="5220072" y="1263221"/>
            <a:ext cx="3456384" cy="9722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ko-KR" altLang="en-US" sz="2800" b="1" dirty="0">
              <a:solidFill>
                <a:schemeClr val="accent1"/>
              </a:solidFill>
              <a:latin typeface="+mj-lt"/>
              <a:cs typeface="Arial" pitchFamily="34" charset="0"/>
            </a:endParaRPr>
          </a:p>
        </p:txBody>
      </p:sp>
      <p:sp>
        <p:nvSpPr>
          <p:cNvPr id="18" name="Rounded Rectangle 3">
            <a:extLst>
              <a:ext uri="{FF2B5EF4-FFF2-40B4-BE49-F238E27FC236}">
                <a16:creationId xmlns:a16="http://schemas.microsoft.com/office/drawing/2014/main" id="{6AC5C598-1B56-46F0-B85A-F9F5ABC416E9}"/>
              </a:ext>
            </a:extLst>
          </p:cNvPr>
          <p:cNvSpPr/>
          <p:nvPr/>
        </p:nvSpPr>
        <p:spPr>
          <a:xfrm rot="10800000">
            <a:off x="3986076" y="987574"/>
            <a:ext cx="773332" cy="3168352"/>
          </a:xfrm>
          <a:prstGeom prst="roundRect">
            <a:avLst>
              <a:gd name="adj" fmla="val 50000"/>
            </a:avLst>
          </a:prstGeom>
          <a:ln/>
        </p:spPr>
        <p:style>
          <a:lnRef idx="1">
            <a:schemeClr val="accent5"/>
          </a:lnRef>
          <a:fillRef idx="3">
            <a:schemeClr val="accent5"/>
          </a:fillRef>
          <a:effectRef idx="2">
            <a:schemeClr val="accent5"/>
          </a:effectRef>
          <a:fontRef idx="minor">
            <a:schemeClr val="lt1"/>
          </a:fontRef>
        </p:style>
        <p:txBody>
          <a:bodyPr rtlCol="0" anchor="ctr"/>
          <a:lstStyle/>
          <a:p>
            <a:pPr lvl="0" algn="r"/>
            <a:endParaRPr lang="ko-KR" altLang="en-US" sz="1400" b="1" dirty="0">
              <a:solidFill>
                <a:prstClr val="white"/>
              </a:solidFill>
              <a:latin typeface="Qatar2022 Arabic Bold" panose="00000800000000000000" pitchFamily="2" charset="-78"/>
              <a:cs typeface="Qatar2022 Arabic Bold" panose="00000800000000000000" pitchFamily="2" charset="-78"/>
            </a:endParaRPr>
          </a:p>
        </p:txBody>
      </p:sp>
      <p:sp>
        <p:nvSpPr>
          <p:cNvPr id="20" name="TextBox 19">
            <a:extLst>
              <a:ext uri="{FF2B5EF4-FFF2-40B4-BE49-F238E27FC236}">
                <a16:creationId xmlns:a16="http://schemas.microsoft.com/office/drawing/2014/main" id="{103D74E7-E4AD-41C8-838E-CA9935FABA14}"/>
              </a:ext>
            </a:extLst>
          </p:cNvPr>
          <p:cNvSpPr txBox="1"/>
          <p:nvPr/>
        </p:nvSpPr>
        <p:spPr>
          <a:xfrm rot="16200000">
            <a:off x="3090916" y="2368255"/>
            <a:ext cx="2626057" cy="584775"/>
          </a:xfrm>
          <a:prstGeom prst="rect">
            <a:avLst/>
          </a:prstGeom>
          <a:noFill/>
        </p:spPr>
        <p:txBody>
          <a:bodyPr wrap="square" rtlCol="0">
            <a:spAutoFit/>
          </a:bodyPr>
          <a:lstStyle/>
          <a:p>
            <a:pPr algn="r">
              <a:spcBef>
                <a:spcPct val="20000"/>
              </a:spcBef>
            </a:pPr>
            <a:r>
              <a:rPr lang="ar-LB" altLang="ko-KR" sz="3200" b="1" dirty="0">
                <a:solidFill>
                  <a:schemeClr val="bg1"/>
                </a:solidFill>
                <a:latin typeface="Sakkal Majalla" panose="02000000000000000000" pitchFamily="2" charset="-78"/>
                <a:cs typeface="Sakkal Majalla" panose="02000000000000000000" pitchFamily="2" charset="-78"/>
              </a:rPr>
              <a:t>التنمية المستدامة</a:t>
            </a:r>
            <a:endParaRPr lang="ko-KR" altLang="en-US" sz="3200" b="1" dirty="0">
              <a:solidFill>
                <a:schemeClr val="bg1"/>
              </a:solidFill>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id="{AB4C0234-A6E3-48F6-AA0B-C06DB24B50E9}"/>
              </a:ext>
            </a:extLst>
          </p:cNvPr>
          <p:cNvSpPr txBox="1"/>
          <p:nvPr/>
        </p:nvSpPr>
        <p:spPr>
          <a:xfrm>
            <a:off x="5037024" y="980122"/>
            <a:ext cx="3888432" cy="3600986"/>
          </a:xfrm>
          <a:prstGeom prst="rect">
            <a:avLst/>
          </a:prstGeom>
          <a:noFill/>
        </p:spPr>
        <p:txBody>
          <a:bodyPr wrap="square" rtlCol="0">
            <a:spAutoFit/>
          </a:bodyPr>
          <a:lstStyle/>
          <a:p>
            <a:pPr algn="just" rtl="1"/>
            <a:r>
              <a:rPr lang="ar-LB" altLang="ko-KR" sz="1900" b="1" dirty="0">
                <a:solidFill>
                  <a:schemeClr val="tx1">
                    <a:lumMod val="75000"/>
                    <a:lumOff val="25000"/>
                  </a:schemeClr>
                </a:solidFill>
                <a:latin typeface="Sakkal Majalla" panose="02000000000000000000" pitchFamily="2" charset="-78"/>
                <a:cs typeface="Sakkal Majalla" panose="02000000000000000000" pitchFamily="2" charset="-78"/>
              </a:rPr>
              <a:t>فهي أول المرتكزات التي تحدد فترة الانتعاش الاقتصادي مدى الالتزام بالتنمية المستدامة، فكلما كانت فاعلة بشكل أكبر كلما زاد الرخاء واستمرت مرحلة الانتعاش وبالتالي استقرار الأفراد.</a:t>
            </a:r>
          </a:p>
          <a:p>
            <a:pPr algn="just" rtl="1"/>
            <a:r>
              <a:rPr lang="ar-LB" altLang="ko-KR" sz="1900" b="1" dirty="0">
                <a:solidFill>
                  <a:schemeClr val="tx1">
                    <a:lumMod val="75000"/>
                    <a:lumOff val="25000"/>
                  </a:schemeClr>
                </a:solidFill>
                <a:latin typeface="Sakkal Majalla" panose="02000000000000000000" pitchFamily="2" charset="-78"/>
                <a:cs typeface="Sakkal Majalla" panose="02000000000000000000" pitchFamily="2" charset="-78"/>
              </a:rPr>
              <a:t>ولقد تدارك الدين الإسلامي مسألة إهدار الخيرات في أوقات الانتعاش وعزز مفهوم التنمية المستدامة بشكل دائم ولنا في قصة يوسف عليه السلام خير مثال.</a:t>
            </a:r>
          </a:p>
          <a:p>
            <a:pPr algn="just" rtl="1"/>
            <a:r>
              <a:rPr lang="ar-LB" altLang="ko-KR" sz="1900" b="1" dirty="0">
                <a:solidFill>
                  <a:schemeClr val="tx1">
                    <a:lumMod val="75000"/>
                    <a:lumOff val="25000"/>
                  </a:schemeClr>
                </a:solidFill>
                <a:latin typeface="Sakkal Majalla" panose="02000000000000000000" pitchFamily="2" charset="-78"/>
                <a:cs typeface="Sakkal Majalla" panose="02000000000000000000" pitchFamily="2" charset="-78"/>
              </a:rPr>
              <a:t>فالإسلام يركز على ربط الثلاثية (الإيمان، الموارد، والاستخلاف)، فالإنسان متحكم بالموارد </a:t>
            </a:r>
            <a:r>
              <a:rPr lang="ar-SA" altLang="ko-KR" sz="1900" b="1" dirty="0">
                <a:solidFill>
                  <a:schemeClr val="tx1">
                    <a:lumMod val="75000"/>
                    <a:lumOff val="25000"/>
                  </a:schemeClr>
                </a:solidFill>
                <a:latin typeface="Sakkal Majalla" panose="02000000000000000000" pitchFamily="2" charset="-78"/>
                <a:cs typeface="Sakkal Majalla" panose="02000000000000000000" pitchFamily="2" charset="-78"/>
              </a:rPr>
              <a:t>فهو</a:t>
            </a:r>
            <a:r>
              <a:rPr lang="ar-LB" altLang="ko-KR" sz="1900" b="1" dirty="0">
                <a:solidFill>
                  <a:schemeClr val="tx1">
                    <a:lumMod val="75000"/>
                    <a:lumOff val="25000"/>
                  </a:schemeClr>
                </a:solidFill>
                <a:latin typeface="Sakkal Majalla" panose="02000000000000000000" pitchFamily="2" charset="-78"/>
                <a:cs typeface="Sakkal Majalla" panose="02000000000000000000" pitchFamily="2" charset="-78"/>
              </a:rPr>
              <a:t> ينتفع منها ماديًا بالاستثمار، وروحيًا بالتدبر في إعجاز الخالق العظيم، وهي الرسالة الأبرز التي رسخها النظام الاقتصادي الإسلامي في مسألة التنمية المستدامة.</a:t>
            </a:r>
          </a:p>
        </p:txBody>
      </p:sp>
      <p:sp>
        <p:nvSpPr>
          <p:cNvPr id="24" name="TextBox 23">
            <a:extLst>
              <a:ext uri="{FF2B5EF4-FFF2-40B4-BE49-F238E27FC236}">
                <a16:creationId xmlns:a16="http://schemas.microsoft.com/office/drawing/2014/main" id="{290F52BC-9CC2-4E70-9A7D-6D958FF911BA}"/>
              </a:ext>
            </a:extLst>
          </p:cNvPr>
          <p:cNvSpPr txBox="1"/>
          <p:nvPr/>
        </p:nvSpPr>
        <p:spPr>
          <a:xfrm rot="10800000">
            <a:off x="8543598" y="-321182"/>
            <a:ext cx="745399"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25" name="TextBox 24">
            <a:extLst>
              <a:ext uri="{FF2B5EF4-FFF2-40B4-BE49-F238E27FC236}">
                <a16:creationId xmlns:a16="http://schemas.microsoft.com/office/drawing/2014/main" id="{93D403B1-2D91-471F-8494-6A4600CC113F}"/>
              </a:ext>
            </a:extLst>
          </p:cNvPr>
          <p:cNvSpPr txBox="1"/>
          <p:nvPr/>
        </p:nvSpPr>
        <p:spPr>
          <a:xfrm>
            <a:off x="4878288" y="4360704"/>
            <a:ext cx="683568" cy="923330"/>
          </a:xfrm>
          <a:prstGeom prst="rect">
            <a:avLst/>
          </a:prstGeom>
          <a:noFill/>
        </p:spPr>
        <p:txBody>
          <a:bodyPr wrap="square" rtlCol="0">
            <a:spAutoFit/>
          </a:bodyPr>
          <a:lstStyle/>
          <a:p>
            <a:pPr algn="ctr"/>
            <a:r>
              <a:rPr lang="en-US" altLang="ko-KR" sz="54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pic>
        <p:nvPicPr>
          <p:cNvPr id="7" name="Picture Placeholder 6">
            <a:extLst>
              <a:ext uri="{FF2B5EF4-FFF2-40B4-BE49-F238E27FC236}">
                <a16:creationId xmlns:a16="http://schemas.microsoft.com/office/drawing/2014/main" id="{0FAA0086-8519-4D70-BA9A-6E30ACCEA5F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1240" r="21992"/>
          <a:stretch/>
        </p:blipFill>
        <p:spPr>
          <a:xfrm>
            <a:off x="35496" y="267494"/>
            <a:ext cx="3956575" cy="4680520"/>
          </a:xfrm>
          <a:prstGeom prst="rect">
            <a:avLst/>
          </a:prstGeom>
          <a:ln>
            <a:noFill/>
          </a:ln>
          <a:effectLst>
            <a:softEdge rad="112500"/>
          </a:effectLst>
        </p:spPr>
      </p:pic>
      <p:sp>
        <p:nvSpPr>
          <p:cNvPr id="2" name="Rectangle 1"/>
          <p:cNvSpPr/>
          <p:nvPr/>
        </p:nvSpPr>
        <p:spPr>
          <a:xfrm>
            <a:off x="5073027" y="332227"/>
            <a:ext cx="3816425" cy="677108"/>
          </a:xfrm>
          <a:prstGeom prst="rect">
            <a:avLst/>
          </a:prstGeom>
        </p:spPr>
        <p:txBody>
          <a:bodyPr wrap="square">
            <a:spAutoFit/>
          </a:bodyPr>
          <a:lstStyle/>
          <a:p>
            <a:pPr lvl="0" algn="just" rtl="1"/>
            <a:r>
              <a:rPr lang="ar-LB" altLang="ko-KR" sz="1900" b="1" dirty="0">
                <a:solidFill>
                  <a:prstClr val="black">
                    <a:lumMod val="75000"/>
                    <a:lumOff val="25000"/>
                  </a:prstClr>
                </a:solidFill>
                <a:latin typeface="Sakkal Majalla" panose="02000000000000000000" pitchFamily="2" charset="-78"/>
                <a:cs typeface="Sakkal Majalla" panose="02000000000000000000" pitchFamily="2" charset="-78"/>
              </a:rPr>
              <a:t>من أجمل تعاريف التنمية المستدامة: </a:t>
            </a:r>
            <a:r>
              <a:rPr lang="ar-SA" altLang="ko-KR" sz="1900" b="1" dirty="0">
                <a:solidFill>
                  <a:prstClr val="black">
                    <a:lumMod val="75000"/>
                    <a:lumOff val="25000"/>
                  </a:prstClr>
                </a:solidFill>
                <a:latin typeface="Sakkal Majalla" panose="02000000000000000000" pitchFamily="2" charset="-78"/>
                <a:cs typeface="Sakkal Majalla" panose="02000000000000000000" pitchFamily="2" charset="-78"/>
              </a:rPr>
              <a:t>( هي </a:t>
            </a:r>
            <a:r>
              <a:rPr lang="ar-LB" altLang="ko-KR" sz="1900" b="1" dirty="0">
                <a:solidFill>
                  <a:prstClr val="black">
                    <a:lumMod val="75000"/>
                    <a:lumOff val="25000"/>
                  </a:prstClr>
                </a:solidFill>
                <a:latin typeface="Sakkal Majalla" panose="02000000000000000000" pitchFamily="2" charset="-78"/>
                <a:cs typeface="Sakkal Majalla" panose="02000000000000000000" pitchFamily="2" charset="-78"/>
              </a:rPr>
              <a:t>مسؤولية هذا الجيل عن الأجيال القادمة</a:t>
            </a:r>
            <a:r>
              <a:rPr lang="ar-SA" altLang="ko-KR" sz="1900" b="1" dirty="0">
                <a:solidFill>
                  <a:prstClr val="black">
                    <a:lumMod val="75000"/>
                    <a:lumOff val="25000"/>
                  </a:prstClr>
                </a:solidFill>
                <a:latin typeface="Sakkal Majalla" panose="02000000000000000000" pitchFamily="2" charset="-78"/>
                <a:cs typeface="Sakkal Majalla" panose="02000000000000000000" pitchFamily="2" charset="-78"/>
              </a:rPr>
              <a:t> )</a:t>
            </a:r>
            <a:r>
              <a:rPr lang="ar-LB" altLang="ko-KR" sz="1900" b="1" dirty="0">
                <a:solidFill>
                  <a:prstClr val="black">
                    <a:lumMod val="75000"/>
                    <a:lumOff val="25000"/>
                  </a:prstClr>
                </a:solidFill>
                <a:latin typeface="Sakkal Majalla" panose="02000000000000000000" pitchFamily="2" charset="-78"/>
                <a:cs typeface="Sakkal Majalla" panose="02000000000000000000" pitchFamily="2" charset="-78"/>
              </a:rPr>
              <a:t>.</a:t>
            </a:r>
          </a:p>
        </p:txBody>
      </p:sp>
      <p:pic>
        <p:nvPicPr>
          <p:cNvPr id="11" name="صورة 10">
            <a:extLst>
              <a:ext uri="{FF2B5EF4-FFF2-40B4-BE49-F238E27FC236}">
                <a16:creationId xmlns:a16="http://schemas.microsoft.com/office/drawing/2014/main" id="{3333072A-CBAA-C46B-AF6A-70FDFEA781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4267684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BE64D-CABE-421E-918D-356CD6BE8926}"/>
              </a:ext>
            </a:extLst>
          </p:cNvPr>
          <p:cNvSpPr>
            <a:spLocks noGrp="1"/>
          </p:cNvSpPr>
          <p:nvPr>
            <p:ph type="body" sz="quarter" idx="10"/>
          </p:nvPr>
        </p:nvSpPr>
        <p:spPr>
          <a:xfrm>
            <a:off x="-119730" y="261958"/>
            <a:ext cx="9144000" cy="576064"/>
          </a:xfrm>
        </p:spPr>
        <p:txBody>
          <a:bodyPr/>
          <a:lstStyle/>
          <a:p>
            <a:r>
              <a:rPr lang="ar-LB" altLang="ko-KR" sz="4000" b="1" dirty="0">
                <a:solidFill>
                  <a:srgbClr val="FF0000"/>
                </a:solidFill>
                <a:latin typeface="Sakkal Majalla" panose="02000000000000000000" pitchFamily="2" charset="-78"/>
                <a:cs typeface="Sakkal Majalla" panose="02000000000000000000" pitchFamily="2" charset="-78"/>
              </a:rPr>
              <a:t>الخلاصة</a:t>
            </a:r>
            <a:endParaRPr lang="ko-KR" altLang="en-US" sz="4000" b="1" dirty="0">
              <a:solidFill>
                <a:srgbClr val="FF0000"/>
              </a:solidFill>
              <a:latin typeface="Sakkal Majalla" panose="02000000000000000000" pitchFamily="2" charset="-78"/>
              <a:cs typeface="Sakkal Majalla" panose="02000000000000000000" pitchFamily="2" charset="-78"/>
            </a:endParaRPr>
          </a:p>
        </p:txBody>
      </p:sp>
      <p:sp>
        <p:nvSpPr>
          <p:cNvPr id="3" name="Oval 2">
            <a:extLst>
              <a:ext uri="{FF2B5EF4-FFF2-40B4-BE49-F238E27FC236}">
                <a16:creationId xmlns:a16="http://schemas.microsoft.com/office/drawing/2014/main" id="{42E96C01-0B9C-4A34-9F5C-5914F61A8DB7}"/>
              </a:ext>
            </a:extLst>
          </p:cNvPr>
          <p:cNvSpPr/>
          <p:nvPr/>
        </p:nvSpPr>
        <p:spPr>
          <a:xfrm>
            <a:off x="3665059" y="938732"/>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15" name="TextBox 14">
            <a:extLst>
              <a:ext uri="{FF2B5EF4-FFF2-40B4-BE49-F238E27FC236}">
                <a16:creationId xmlns:a16="http://schemas.microsoft.com/office/drawing/2014/main" id="{08715A75-ACB5-4303-B0EC-F04B3FBD678D}"/>
              </a:ext>
            </a:extLst>
          </p:cNvPr>
          <p:cNvSpPr txBox="1"/>
          <p:nvPr/>
        </p:nvSpPr>
        <p:spPr>
          <a:xfrm>
            <a:off x="3635896" y="937954"/>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1</a:t>
            </a:r>
            <a:endParaRPr lang="ko-KR" altLang="en-US" b="1" dirty="0">
              <a:solidFill>
                <a:schemeClr val="bg1"/>
              </a:solidFill>
              <a:cs typeface="Arial" pitchFamily="34" charset="0"/>
            </a:endParaRPr>
          </a:p>
        </p:txBody>
      </p:sp>
      <p:sp>
        <p:nvSpPr>
          <p:cNvPr id="16" name="TextBox 15">
            <a:extLst>
              <a:ext uri="{FF2B5EF4-FFF2-40B4-BE49-F238E27FC236}">
                <a16:creationId xmlns:a16="http://schemas.microsoft.com/office/drawing/2014/main" id="{D82419B7-2F44-433D-AA01-6E4EC2D9BFE8}"/>
              </a:ext>
            </a:extLst>
          </p:cNvPr>
          <p:cNvSpPr txBox="1"/>
          <p:nvPr/>
        </p:nvSpPr>
        <p:spPr>
          <a:xfrm>
            <a:off x="4238296" y="1764683"/>
            <a:ext cx="427948" cy="830997"/>
          </a:xfrm>
          <a:prstGeom prst="rect">
            <a:avLst/>
          </a:prstGeom>
          <a:no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7" name="TextBox 16">
            <a:extLst>
              <a:ext uri="{FF2B5EF4-FFF2-40B4-BE49-F238E27FC236}">
                <a16:creationId xmlns:a16="http://schemas.microsoft.com/office/drawing/2014/main" id="{9479ABDB-D608-4EBE-95BA-C73CB0678397}"/>
              </a:ext>
            </a:extLst>
          </p:cNvPr>
          <p:cNvSpPr txBox="1"/>
          <p:nvPr/>
        </p:nvSpPr>
        <p:spPr>
          <a:xfrm>
            <a:off x="4238296" y="2606302"/>
            <a:ext cx="427948" cy="830997"/>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22" name="TextBox 21">
            <a:extLst>
              <a:ext uri="{FF2B5EF4-FFF2-40B4-BE49-F238E27FC236}">
                <a16:creationId xmlns:a16="http://schemas.microsoft.com/office/drawing/2014/main" id="{58483A6E-5BF8-46B8-B8A4-D8E2D94A76AF}"/>
              </a:ext>
            </a:extLst>
          </p:cNvPr>
          <p:cNvSpPr txBox="1"/>
          <p:nvPr/>
        </p:nvSpPr>
        <p:spPr>
          <a:xfrm>
            <a:off x="4238296" y="3456492"/>
            <a:ext cx="427948" cy="830997"/>
          </a:xfrm>
          <a:prstGeom prst="rect">
            <a:avLst/>
          </a:prstGeom>
          <a:no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grpSp>
        <p:nvGrpSpPr>
          <p:cNvPr id="23" name="Group 13318">
            <a:extLst>
              <a:ext uri="{FF2B5EF4-FFF2-40B4-BE49-F238E27FC236}">
                <a16:creationId xmlns:a16="http://schemas.microsoft.com/office/drawing/2014/main" id="{BE87E2F2-EB4F-4AF3-8D50-D8F9E50B8CBE}"/>
              </a:ext>
            </a:extLst>
          </p:cNvPr>
          <p:cNvGrpSpPr/>
          <p:nvPr/>
        </p:nvGrpSpPr>
        <p:grpSpPr>
          <a:xfrm rot="19917947">
            <a:off x="791177" y="195667"/>
            <a:ext cx="844978" cy="1894528"/>
            <a:chOff x="1359132" y="345882"/>
            <a:chExt cx="1966239" cy="4200564"/>
          </a:xfrm>
        </p:grpSpPr>
        <p:grpSp>
          <p:nvGrpSpPr>
            <p:cNvPr id="24" name="Group 23">
              <a:extLst>
                <a:ext uri="{FF2B5EF4-FFF2-40B4-BE49-F238E27FC236}">
                  <a16:creationId xmlns:a16="http://schemas.microsoft.com/office/drawing/2014/main" id="{FB7173DB-7637-4C9C-B044-B78462F153B7}"/>
                </a:ext>
              </a:extLst>
            </p:cNvPr>
            <p:cNvGrpSpPr/>
            <p:nvPr/>
          </p:nvGrpSpPr>
          <p:grpSpPr>
            <a:xfrm>
              <a:off x="2073901" y="2186669"/>
              <a:ext cx="501313" cy="2359777"/>
              <a:chOff x="2810055" y="1677194"/>
              <a:chExt cx="535258" cy="2519562"/>
            </a:xfrm>
          </p:grpSpPr>
          <p:sp>
            <p:nvSpPr>
              <p:cNvPr id="37" name="Rectangle 8">
                <a:extLst>
                  <a:ext uri="{FF2B5EF4-FFF2-40B4-BE49-F238E27FC236}">
                    <a16:creationId xmlns:a16="http://schemas.microsoft.com/office/drawing/2014/main" id="{396CF333-30C4-4330-B80A-ACBF5AC1829E}"/>
                  </a:ext>
                </a:extLst>
              </p:cNvPr>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ectangle 8">
                <a:extLst>
                  <a:ext uri="{FF2B5EF4-FFF2-40B4-BE49-F238E27FC236}">
                    <a16:creationId xmlns:a16="http://schemas.microsoft.com/office/drawing/2014/main" id="{F50792FF-3BC8-4AC3-9B90-8B3844FFAFBF}"/>
                  </a:ext>
                </a:extLst>
              </p:cNvPr>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ectangle 8">
                <a:extLst>
                  <a:ext uri="{FF2B5EF4-FFF2-40B4-BE49-F238E27FC236}">
                    <a16:creationId xmlns:a16="http://schemas.microsoft.com/office/drawing/2014/main" id="{6BF35E46-C4B6-4FEB-BDFA-AFB438D6BDD6}"/>
                  </a:ext>
                </a:extLst>
              </p:cNvPr>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ectangle 2">
                <a:extLst>
                  <a:ext uri="{FF2B5EF4-FFF2-40B4-BE49-F238E27FC236}">
                    <a16:creationId xmlns:a16="http://schemas.microsoft.com/office/drawing/2014/main" id="{3A5C2BC3-3B2A-410B-848F-E6F71DF63E24}"/>
                  </a:ext>
                </a:extLst>
              </p:cNvPr>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ectangle 2">
                <a:extLst>
                  <a:ext uri="{FF2B5EF4-FFF2-40B4-BE49-F238E27FC236}">
                    <a16:creationId xmlns:a16="http://schemas.microsoft.com/office/drawing/2014/main" id="{976F21BE-F336-4576-BAAA-02AFB135BE96}"/>
                  </a:ext>
                </a:extLst>
              </p:cNvPr>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Rectangle 2">
                <a:extLst>
                  <a:ext uri="{FF2B5EF4-FFF2-40B4-BE49-F238E27FC236}">
                    <a16:creationId xmlns:a16="http://schemas.microsoft.com/office/drawing/2014/main" id="{39FC8C79-D2E8-43EF-83DA-BB04B06FBE8A}"/>
                  </a:ext>
                </a:extLst>
              </p:cNvPr>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Isosceles Triangle 4">
                <a:extLst>
                  <a:ext uri="{FF2B5EF4-FFF2-40B4-BE49-F238E27FC236}">
                    <a16:creationId xmlns:a16="http://schemas.microsoft.com/office/drawing/2014/main" id="{AB0C4450-02A9-4D5A-88CA-6A927EC4F8CF}"/>
                  </a:ext>
                </a:extLst>
              </p:cNvPr>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5" name="Group 26">
              <a:extLst>
                <a:ext uri="{FF2B5EF4-FFF2-40B4-BE49-F238E27FC236}">
                  <a16:creationId xmlns:a16="http://schemas.microsoft.com/office/drawing/2014/main" id="{489E8C77-A949-46F2-873E-78C14DB14D85}"/>
                </a:ext>
              </a:extLst>
            </p:cNvPr>
            <p:cNvGrpSpPr/>
            <p:nvPr/>
          </p:nvGrpSpPr>
          <p:grpSpPr>
            <a:xfrm>
              <a:off x="1359132" y="345882"/>
              <a:ext cx="1966239" cy="1811155"/>
              <a:chOff x="1888981" y="1110787"/>
              <a:chExt cx="2254374" cy="2076562"/>
            </a:xfrm>
          </p:grpSpPr>
          <p:sp>
            <p:nvSpPr>
              <p:cNvPr id="26" name="Teardrop 30">
                <a:extLst>
                  <a:ext uri="{FF2B5EF4-FFF2-40B4-BE49-F238E27FC236}">
                    <a16:creationId xmlns:a16="http://schemas.microsoft.com/office/drawing/2014/main" id="{85FFF30E-5240-4A95-80B1-66ED8F3FB5C3}"/>
                  </a:ext>
                </a:extLst>
              </p:cNvPr>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rapezoid 24">
                <a:extLst>
                  <a:ext uri="{FF2B5EF4-FFF2-40B4-BE49-F238E27FC236}">
                    <a16:creationId xmlns:a16="http://schemas.microsoft.com/office/drawing/2014/main" id="{4C299A59-570D-46EB-B602-86782F651693}"/>
                  </a:ext>
                </a:extLst>
              </p:cNvPr>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ounded Rectangle 18">
                <a:extLst>
                  <a:ext uri="{FF2B5EF4-FFF2-40B4-BE49-F238E27FC236}">
                    <a16:creationId xmlns:a16="http://schemas.microsoft.com/office/drawing/2014/main" id="{AFD85CA9-E15C-4E1F-B1C9-470B6AEF5A6E}"/>
                  </a:ext>
                </a:extLst>
              </p:cNvPr>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19">
                <a:extLst>
                  <a:ext uri="{FF2B5EF4-FFF2-40B4-BE49-F238E27FC236}">
                    <a16:creationId xmlns:a16="http://schemas.microsoft.com/office/drawing/2014/main" id="{3A28285A-2349-4B97-887B-63C833E92300}"/>
                  </a:ext>
                </a:extLst>
              </p:cNvPr>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0">
                <a:extLst>
                  <a:ext uri="{FF2B5EF4-FFF2-40B4-BE49-F238E27FC236}">
                    <a16:creationId xmlns:a16="http://schemas.microsoft.com/office/drawing/2014/main" id="{EFD659B8-0C34-4013-AC9C-693915E80F44}"/>
                  </a:ext>
                </a:extLst>
              </p:cNvPr>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1" name="Rounded Rectangle 21">
                <a:extLst>
                  <a:ext uri="{FF2B5EF4-FFF2-40B4-BE49-F238E27FC236}">
                    <a16:creationId xmlns:a16="http://schemas.microsoft.com/office/drawing/2014/main" id="{4491E7FA-244C-4C60-B710-60FBCA74329B}"/>
                  </a:ext>
                </a:extLst>
              </p:cNvPr>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2" name="Rounded Rectangle 22">
                <a:extLst>
                  <a:ext uri="{FF2B5EF4-FFF2-40B4-BE49-F238E27FC236}">
                    <a16:creationId xmlns:a16="http://schemas.microsoft.com/office/drawing/2014/main" id="{042AA2B4-B2AD-43F9-A094-2449C50E17C5}"/>
                  </a:ext>
                </a:extLst>
              </p:cNvPr>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3" name="Rounded Rectangle 25">
                <a:extLst>
                  <a:ext uri="{FF2B5EF4-FFF2-40B4-BE49-F238E27FC236}">
                    <a16:creationId xmlns:a16="http://schemas.microsoft.com/office/drawing/2014/main" id="{6CA7A166-8601-4117-8122-A10C3867829E}"/>
                  </a:ext>
                </a:extLst>
              </p:cNvPr>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4" name="Rounded Rectangle 27">
                <a:extLst>
                  <a:ext uri="{FF2B5EF4-FFF2-40B4-BE49-F238E27FC236}">
                    <a16:creationId xmlns:a16="http://schemas.microsoft.com/office/drawing/2014/main" id="{0F8FC669-85C8-4079-BD15-AAF30E9CECFE}"/>
                  </a:ext>
                </a:extLst>
              </p:cNvPr>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5" name="Rounded Rectangle 28">
                <a:extLst>
                  <a:ext uri="{FF2B5EF4-FFF2-40B4-BE49-F238E27FC236}">
                    <a16:creationId xmlns:a16="http://schemas.microsoft.com/office/drawing/2014/main" id="{4088B55A-76D3-4557-A1C8-52D2A0A428AC}"/>
                  </a:ext>
                </a:extLst>
              </p:cNvPr>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6" name="Rounded Rectangle 29">
                <a:extLst>
                  <a:ext uri="{FF2B5EF4-FFF2-40B4-BE49-F238E27FC236}">
                    <a16:creationId xmlns:a16="http://schemas.microsoft.com/office/drawing/2014/main" id="{6E0AD806-A757-4013-9764-716635C00C17}"/>
                  </a:ext>
                </a:extLst>
              </p:cNvPr>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44" name="Freeform 13312">
            <a:extLst>
              <a:ext uri="{FF2B5EF4-FFF2-40B4-BE49-F238E27FC236}">
                <a16:creationId xmlns:a16="http://schemas.microsoft.com/office/drawing/2014/main" id="{01A7AD8E-77BE-4B04-89E2-2C3EB2772658}"/>
              </a:ext>
            </a:extLst>
          </p:cNvPr>
          <p:cNvSpPr/>
          <p:nvPr/>
        </p:nvSpPr>
        <p:spPr>
          <a:xfrm>
            <a:off x="107504" y="993997"/>
            <a:ext cx="1568194" cy="1031942"/>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TextBox 44">
            <a:extLst>
              <a:ext uri="{FF2B5EF4-FFF2-40B4-BE49-F238E27FC236}">
                <a16:creationId xmlns:a16="http://schemas.microsoft.com/office/drawing/2014/main" id="{7BB9C8D3-61FE-4BAB-8633-7B63A6500394}"/>
              </a:ext>
            </a:extLst>
          </p:cNvPr>
          <p:cNvSpPr txBox="1"/>
          <p:nvPr/>
        </p:nvSpPr>
        <p:spPr>
          <a:xfrm>
            <a:off x="713823" y="2096545"/>
            <a:ext cx="2429429" cy="2769989"/>
          </a:xfrm>
          <a:prstGeom prst="rect">
            <a:avLst/>
          </a:prstGeom>
          <a:noFill/>
        </p:spPr>
        <p:txBody>
          <a:bodyPr wrap="square" rtlCol="0">
            <a:spAutoFit/>
          </a:bodyPr>
          <a:lstStyle/>
          <a:p>
            <a:pPr algn="justLow" rtl="1"/>
            <a:r>
              <a:rPr lang="ar-LB" altLang="ko-KR" sz="2800" b="1" dirty="0">
                <a:solidFill>
                  <a:schemeClr val="bg1"/>
                </a:solidFill>
                <a:cs typeface="Sakkal Majalla" panose="02000000000000000000" pitchFamily="2" charset="-78"/>
              </a:rPr>
              <a:t>للانتعاش الاقتصادي دور بارز في تعزيز الإيمان في نفوس المسلمين ومحاربة الإلحاد</a:t>
            </a:r>
            <a:r>
              <a:rPr lang="ar-SA" altLang="ko-KR" sz="2800" b="1" dirty="0">
                <a:solidFill>
                  <a:schemeClr val="bg1"/>
                </a:solidFill>
                <a:cs typeface="Sakkal Majalla" panose="02000000000000000000" pitchFamily="2" charset="-78"/>
              </a:rPr>
              <a:t>، </a:t>
            </a:r>
            <a:r>
              <a:rPr lang="ar-LB" altLang="ko-KR" sz="2800" b="1" dirty="0">
                <a:solidFill>
                  <a:schemeClr val="bg1"/>
                </a:solidFill>
                <a:cs typeface="Sakkal Majalla" panose="02000000000000000000" pitchFamily="2" charset="-78"/>
              </a:rPr>
              <a:t>من خلال:</a:t>
            </a:r>
            <a:endParaRPr lang="en-US" altLang="ko-KR" sz="2800" b="1" dirty="0">
              <a:solidFill>
                <a:schemeClr val="bg1"/>
              </a:solidFill>
              <a:cs typeface="Sakkal Majalla" panose="02000000000000000000" pitchFamily="2" charset="-78"/>
            </a:endParaRPr>
          </a:p>
          <a:p>
            <a:pPr algn="justLow" rtl="1"/>
            <a:endParaRPr lang="en-US" altLang="ko-KR" sz="1700" dirty="0">
              <a:solidFill>
                <a:schemeClr val="tx1">
                  <a:lumMod val="75000"/>
                  <a:lumOff val="25000"/>
                </a:schemeClr>
              </a:solidFill>
              <a:cs typeface="AlHurraTxtreg" panose="00000400000000000000" pitchFamily="2" charset="-78"/>
            </a:endParaRPr>
          </a:p>
          <a:p>
            <a:pPr algn="justLow" rtl="1"/>
            <a:endParaRPr lang="ar-LB" altLang="ko-KR" sz="1700" dirty="0">
              <a:solidFill>
                <a:schemeClr val="tx1">
                  <a:lumMod val="75000"/>
                  <a:lumOff val="25000"/>
                </a:schemeClr>
              </a:solidFill>
              <a:cs typeface="AlHurraTxtreg" panose="00000400000000000000" pitchFamily="2" charset="-78"/>
            </a:endParaRPr>
          </a:p>
        </p:txBody>
      </p:sp>
      <p:sp>
        <p:nvSpPr>
          <p:cNvPr id="48" name="Oval 47">
            <a:extLst>
              <a:ext uri="{FF2B5EF4-FFF2-40B4-BE49-F238E27FC236}">
                <a16:creationId xmlns:a16="http://schemas.microsoft.com/office/drawing/2014/main" id="{146F97C7-6FAA-44B4-B326-85EEACB11228}"/>
              </a:ext>
            </a:extLst>
          </p:cNvPr>
          <p:cNvSpPr/>
          <p:nvPr/>
        </p:nvSpPr>
        <p:spPr>
          <a:xfrm>
            <a:off x="3649750" y="1406249"/>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49" name="TextBox 48">
            <a:extLst>
              <a:ext uri="{FF2B5EF4-FFF2-40B4-BE49-F238E27FC236}">
                <a16:creationId xmlns:a16="http://schemas.microsoft.com/office/drawing/2014/main" id="{368B9A4C-82CA-4CA2-9772-BA8DF7E5D501}"/>
              </a:ext>
            </a:extLst>
          </p:cNvPr>
          <p:cNvSpPr txBox="1"/>
          <p:nvPr/>
        </p:nvSpPr>
        <p:spPr>
          <a:xfrm>
            <a:off x="3620587" y="1405471"/>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2</a:t>
            </a:r>
            <a:endParaRPr lang="ko-KR" altLang="en-US" b="1" dirty="0">
              <a:solidFill>
                <a:schemeClr val="bg1"/>
              </a:solidFill>
              <a:cs typeface="Arial" pitchFamily="34" charset="0"/>
            </a:endParaRPr>
          </a:p>
        </p:txBody>
      </p:sp>
      <p:sp>
        <p:nvSpPr>
          <p:cNvPr id="50" name="Oval 49">
            <a:extLst>
              <a:ext uri="{FF2B5EF4-FFF2-40B4-BE49-F238E27FC236}">
                <a16:creationId xmlns:a16="http://schemas.microsoft.com/office/drawing/2014/main" id="{3EA17270-2451-499B-BAC5-14F42BC79F87}"/>
              </a:ext>
            </a:extLst>
          </p:cNvPr>
          <p:cNvSpPr/>
          <p:nvPr/>
        </p:nvSpPr>
        <p:spPr>
          <a:xfrm>
            <a:off x="3657628" y="1890435"/>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TextBox 50">
            <a:extLst>
              <a:ext uri="{FF2B5EF4-FFF2-40B4-BE49-F238E27FC236}">
                <a16:creationId xmlns:a16="http://schemas.microsoft.com/office/drawing/2014/main" id="{C394293B-8A8E-41C8-86A7-4403F5425836}"/>
              </a:ext>
            </a:extLst>
          </p:cNvPr>
          <p:cNvSpPr txBox="1"/>
          <p:nvPr/>
        </p:nvSpPr>
        <p:spPr>
          <a:xfrm>
            <a:off x="3628465" y="1889657"/>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3</a:t>
            </a:r>
            <a:endParaRPr lang="ko-KR" altLang="en-US" b="1" dirty="0">
              <a:solidFill>
                <a:schemeClr val="bg1"/>
              </a:solidFill>
              <a:cs typeface="Arial" pitchFamily="34" charset="0"/>
            </a:endParaRPr>
          </a:p>
        </p:txBody>
      </p:sp>
      <p:sp>
        <p:nvSpPr>
          <p:cNvPr id="52" name="Oval 51">
            <a:extLst>
              <a:ext uri="{FF2B5EF4-FFF2-40B4-BE49-F238E27FC236}">
                <a16:creationId xmlns:a16="http://schemas.microsoft.com/office/drawing/2014/main" id="{2E75F5FD-0009-4AFE-865A-7C94A5905019}"/>
              </a:ext>
            </a:extLst>
          </p:cNvPr>
          <p:cNvSpPr/>
          <p:nvPr/>
        </p:nvSpPr>
        <p:spPr>
          <a:xfrm>
            <a:off x="3665059" y="2372874"/>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3" name="TextBox 52">
            <a:extLst>
              <a:ext uri="{FF2B5EF4-FFF2-40B4-BE49-F238E27FC236}">
                <a16:creationId xmlns:a16="http://schemas.microsoft.com/office/drawing/2014/main" id="{CE6D6EF1-6B09-43A5-990D-54D92E6CA1B7}"/>
              </a:ext>
            </a:extLst>
          </p:cNvPr>
          <p:cNvSpPr txBox="1"/>
          <p:nvPr/>
        </p:nvSpPr>
        <p:spPr>
          <a:xfrm>
            <a:off x="3635896" y="2372096"/>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4</a:t>
            </a:r>
            <a:endParaRPr lang="ko-KR" altLang="en-US" b="1" dirty="0">
              <a:solidFill>
                <a:schemeClr val="bg1"/>
              </a:solidFill>
              <a:cs typeface="Arial" pitchFamily="34" charset="0"/>
            </a:endParaRPr>
          </a:p>
        </p:txBody>
      </p:sp>
      <p:sp>
        <p:nvSpPr>
          <p:cNvPr id="54" name="Oval 53">
            <a:extLst>
              <a:ext uri="{FF2B5EF4-FFF2-40B4-BE49-F238E27FC236}">
                <a16:creationId xmlns:a16="http://schemas.microsoft.com/office/drawing/2014/main" id="{5E3DDB37-FF67-42F8-8708-E97063970E0E}"/>
              </a:ext>
            </a:extLst>
          </p:cNvPr>
          <p:cNvSpPr/>
          <p:nvPr/>
        </p:nvSpPr>
        <p:spPr>
          <a:xfrm>
            <a:off x="3657628" y="2840391"/>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5" name="TextBox 54">
            <a:extLst>
              <a:ext uri="{FF2B5EF4-FFF2-40B4-BE49-F238E27FC236}">
                <a16:creationId xmlns:a16="http://schemas.microsoft.com/office/drawing/2014/main" id="{8553EE5D-2E73-449D-BC7E-ADA7E1142782}"/>
              </a:ext>
            </a:extLst>
          </p:cNvPr>
          <p:cNvSpPr txBox="1"/>
          <p:nvPr/>
        </p:nvSpPr>
        <p:spPr>
          <a:xfrm>
            <a:off x="3628465" y="2839613"/>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5</a:t>
            </a:r>
            <a:endParaRPr lang="ko-KR" altLang="en-US" b="1" dirty="0">
              <a:solidFill>
                <a:schemeClr val="bg1"/>
              </a:solidFill>
              <a:cs typeface="Arial" pitchFamily="34" charset="0"/>
            </a:endParaRPr>
          </a:p>
        </p:txBody>
      </p:sp>
      <p:sp>
        <p:nvSpPr>
          <p:cNvPr id="56" name="Oval 55">
            <a:extLst>
              <a:ext uri="{FF2B5EF4-FFF2-40B4-BE49-F238E27FC236}">
                <a16:creationId xmlns:a16="http://schemas.microsoft.com/office/drawing/2014/main" id="{AC783B11-CA22-4C48-B456-5F52C0B6EC58}"/>
              </a:ext>
            </a:extLst>
          </p:cNvPr>
          <p:cNvSpPr/>
          <p:nvPr/>
        </p:nvSpPr>
        <p:spPr>
          <a:xfrm>
            <a:off x="3657628" y="3322830"/>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7" name="TextBox 56">
            <a:extLst>
              <a:ext uri="{FF2B5EF4-FFF2-40B4-BE49-F238E27FC236}">
                <a16:creationId xmlns:a16="http://schemas.microsoft.com/office/drawing/2014/main" id="{4AEDCEAE-A7BA-4FD7-9864-9B21B048F5C3}"/>
              </a:ext>
            </a:extLst>
          </p:cNvPr>
          <p:cNvSpPr txBox="1"/>
          <p:nvPr/>
        </p:nvSpPr>
        <p:spPr>
          <a:xfrm>
            <a:off x="3628465" y="3322052"/>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6</a:t>
            </a:r>
            <a:endParaRPr lang="ko-KR" altLang="en-US" b="1" dirty="0">
              <a:solidFill>
                <a:schemeClr val="bg1"/>
              </a:solidFill>
              <a:cs typeface="Arial" pitchFamily="34" charset="0"/>
            </a:endParaRPr>
          </a:p>
        </p:txBody>
      </p:sp>
      <p:sp>
        <p:nvSpPr>
          <p:cNvPr id="58" name="Oval 57">
            <a:extLst>
              <a:ext uri="{FF2B5EF4-FFF2-40B4-BE49-F238E27FC236}">
                <a16:creationId xmlns:a16="http://schemas.microsoft.com/office/drawing/2014/main" id="{474F6DEB-CADF-4AC6-861E-AC40890D8F06}"/>
              </a:ext>
            </a:extLst>
          </p:cNvPr>
          <p:cNvSpPr/>
          <p:nvPr/>
        </p:nvSpPr>
        <p:spPr>
          <a:xfrm>
            <a:off x="3649750" y="3777343"/>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9" name="TextBox 58">
            <a:extLst>
              <a:ext uri="{FF2B5EF4-FFF2-40B4-BE49-F238E27FC236}">
                <a16:creationId xmlns:a16="http://schemas.microsoft.com/office/drawing/2014/main" id="{754F3D95-91E6-4C19-98E9-C904AFCD7CD9}"/>
              </a:ext>
            </a:extLst>
          </p:cNvPr>
          <p:cNvSpPr txBox="1"/>
          <p:nvPr/>
        </p:nvSpPr>
        <p:spPr>
          <a:xfrm>
            <a:off x="3620587" y="3776565"/>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7</a:t>
            </a:r>
            <a:endParaRPr lang="ko-KR" altLang="en-US" b="1" dirty="0">
              <a:solidFill>
                <a:schemeClr val="bg1"/>
              </a:solidFill>
              <a:cs typeface="Arial" pitchFamily="34" charset="0"/>
            </a:endParaRPr>
          </a:p>
        </p:txBody>
      </p:sp>
      <p:sp>
        <p:nvSpPr>
          <p:cNvPr id="60" name="Oval 59">
            <a:extLst>
              <a:ext uri="{FF2B5EF4-FFF2-40B4-BE49-F238E27FC236}">
                <a16:creationId xmlns:a16="http://schemas.microsoft.com/office/drawing/2014/main" id="{4ECAA3D0-4662-46A4-8DE6-4B6FFC378DB9}"/>
              </a:ext>
            </a:extLst>
          </p:cNvPr>
          <p:cNvSpPr/>
          <p:nvPr/>
        </p:nvSpPr>
        <p:spPr>
          <a:xfrm>
            <a:off x="3649750" y="4216934"/>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1" name="TextBox 60">
            <a:extLst>
              <a:ext uri="{FF2B5EF4-FFF2-40B4-BE49-F238E27FC236}">
                <a16:creationId xmlns:a16="http://schemas.microsoft.com/office/drawing/2014/main" id="{57745A85-0553-451D-A0B0-65B1AA905972}"/>
              </a:ext>
            </a:extLst>
          </p:cNvPr>
          <p:cNvSpPr txBox="1"/>
          <p:nvPr/>
        </p:nvSpPr>
        <p:spPr>
          <a:xfrm>
            <a:off x="3620587" y="4216156"/>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8</a:t>
            </a:r>
            <a:endParaRPr lang="ko-KR" altLang="en-US" b="1" dirty="0">
              <a:solidFill>
                <a:schemeClr val="bg1"/>
              </a:solidFill>
              <a:cs typeface="Arial" pitchFamily="34" charset="0"/>
            </a:endParaRPr>
          </a:p>
        </p:txBody>
      </p:sp>
      <p:sp>
        <p:nvSpPr>
          <p:cNvPr id="62" name="Oval 61">
            <a:extLst>
              <a:ext uri="{FF2B5EF4-FFF2-40B4-BE49-F238E27FC236}">
                <a16:creationId xmlns:a16="http://schemas.microsoft.com/office/drawing/2014/main" id="{1F126D58-1103-4AB3-9232-BADFBB20A9B2}"/>
              </a:ext>
            </a:extLst>
          </p:cNvPr>
          <p:cNvSpPr/>
          <p:nvPr/>
        </p:nvSpPr>
        <p:spPr>
          <a:xfrm>
            <a:off x="3649750" y="4680500"/>
            <a:ext cx="383476" cy="38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3" name="TextBox 62">
            <a:extLst>
              <a:ext uri="{FF2B5EF4-FFF2-40B4-BE49-F238E27FC236}">
                <a16:creationId xmlns:a16="http://schemas.microsoft.com/office/drawing/2014/main" id="{6F720F02-A582-4B24-A8BB-1D79C98B2D7C}"/>
              </a:ext>
            </a:extLst>
          </p:cNvPr>
          <p:cNvSpPr txBox="1"/>
          <p:nvPr/>
        </p:nvSpPr>
        <p:spPr>
          <a:xfrm>
            <a:off x="3620587" y="4679722"/>
            <a:ext cx="427948" cy="369332"/>
          </a:xfrm>
          <a:prstGeom prst="rect">
            <a:avLst/>
          </a:prstGeom>
          <a:noFill/>
        </p:spPr>
        <p:txBody>
          <a:bodyPr wrap="square" rtlCol="0">
            <a:spAutoFit/>
          </a:bodyPr>
          <a:lstStyle/>
          <a:p>
            <a:pPr algn="ctr"/>
            <a:r>
              <a:rPr lang="ar-LB" altLang="ko-KR" b="1" dirty="0">
                <a:solidFill>
                  <a:schemeClr val="bg1"/>
                </a:solidFill>
                <a:cs typeface="Arial" pitchFamily="34" charset="0"/>
              </a:rPr>
              <a:t>9</a:t>
            </a:r>
            <a:endParaRPr lang="ko-KR" altLang="en-US" b="1" dirty="0">
              <a:solidFill>
                <a:schemeClr val="bg1"/>
              </a:solidFill>
              <a:cs typeface="Arial" pitchFamily="34" charset="0"/>
            </a:endParaRPr>
          </a:p>
        </p:txBody>
      </p:sp>
      <p:sp>
        <p:nvSpPr>
          <p:cNvPr id="64" name="Rectangle 63">
            <a:extLst>
              <a:ext uri="{FF2B5EF4-FFF2-40B4-BE49-F238E27FC236}">
                <a16:creationId xmlns:a16="http://schemas.microsoft.com/office/drawing/2014/main" id="{DFA877F1-3611-4D2C-AF67-DAF88EC9AA32}"/>
              </a:ext>
            </a:extLst>
          </p:cNvPr>
          <p:cNvSpPr/>
          <p:nvPr/>
        </p:nvSpPr>
        <p:spPr>
          <a:xfrm>
            <a:off x="4118339" y="954455"/>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b="1" dirty="0"/>
              <a:t>مكافحة البطالة وخلق فرص العمل</a:t>
            </a:r>
            <a:endParaRPr lang="ko-KR" altLang="en-US" b="1" dirty="0"/>
          </a:p>
        </p:txBody>
      </p:sp>
      <p:sp>
        <p:nvSpPr>
          <p:cNvPr id="65" name="Rectangle 64">
            <a:extLst>
              <a:ext uri="{FF2B5EF4-FFF2-40B4-BE49-F238E27FC236}">
                <a16:creationId xmlns:a16="http://schemas.microsoft.com/office/drawing/2014/main" id="{2C0F4227-8C93-459C-BC5E-C99EB019BD5F}"/>
              </a:ext>
            </a:extLst>
          </p:cNvPr>
          <p:cNvSpPr/>
          <p:nvPr/>
        </p:nvSpPr>
        <p:spPr>
          <a:xfrm>
            <a:off x="4118339" y="1410137"/>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b="1" dirty="0"/>
              <a:t>محاربة الفقر وتأمين الكفايات</a:t>
            </a:r>
            <a:endParaRPr lang="en-US" b="1" dirty="0"/>
          </a:p>
        </p:txBody>
      </p:sp>
      <p:sp>
        <p:nvSpPr>
          <p:cNvPr id="66" name="Rectangle 65">
            <a:extLst>
              <a:ext uri="{FF2B5EF4-FFF2-40B4-BE49-F238E27FC236}">
                <a16:creationId xmlns:a16="http://schemas.microsoft.com/office/drawing/2014/main" id="{3542907D-9DC4-43AA-A7B3-F06E7967056C}"/>
              </a:ext>
            </a:extLst>
          </p:cNvPr>
          <p:cNvSpPr/>
          <p:nvPr/>
        </p:nvSpPr>
        <p:spPr>
          <a:xfrm>
            <a:off x="4118339" y="1902173"/>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b="1" dirty="0"/>
              <a:t>استثمار الموارد بحكمة وفعالية</a:t>
            </a:r>
            <a:endParaRPr lang="ko-KR" altLang="en-US" b="1" dirty="0"/>
          </a:p>
        </p:txBody>
      </p:sp>
      <p:sp>
        <p:nvSpPr>
          <p:cNvPr id="67" name="Rectangle 66">
            <a:extLst>
              <a:ext uri="{FF2B5EF4-FFF2-40B4-BE49-F238E27FC236}">
                <a16:creationId xmlns:a16="http://schemas.microsoft.com/office/drawing/2014/main" id="{E199527E-6D9F-44C2-A7AE-66ED105D8752}"/>
              </a:ext>
            </a:extLst>
          </p:cNvPr>
          <p:cNvSpPr/>
          <p:nvPr/>
        </p:nvSpPr>
        <p:spPr>
          <a:xfrm>
            <a:off x="4118339" y="2372511"/>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b="1" dirty="0"/>
              <a:t>التوزيع العادل للثروات والمساواة للأقران</a:t>
            </a:r>
            <a:endParaRPr lang="ko-KR" altLang="en-US" b="1" dirty="0"/>
          </a:p>
        </p:txBody>
      </p:sp>
      <p:sp>
        <p:nvSpPr>
          <p:cNvPr id="68" name="Rectangle 67">
            <a:extLst>
              <a:ext uri="{FF2B5EF4-FFF2-40B4-BE49-F238E27FC236}">
                <a16:creationId xmlns:a16="http://schemas.microsoft.com/office/drawing/2014/main" id="{8FF9FA14-9807-46A0-9D7E-3E6DC9391360}"/>
              </a:ext>
            </a:extLst>
          </p:cNvPr>
          <p:cNvSpPr/>
          <p:nvPr/>
        </p:nvSpPr>
        <p:spPr>
          <a:xfrm>
            <a:off x="4118339" y="2850872"/>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b="1" dirty="0"/>
              <a:t>تقديم النموذج</a:t>
            </a:r>
            <a:r>
              <a:rPr lang="ar-LB" b="1" dirty="0"/>
              <a:t> الفاعل </a:t>
            </a:r>
            <a:r>
              <a:rPr lang="ar-SA" b="1" dirty="0"/>
              <a:t>في المؤسسات الإسلامية</a:t>
            </a:r>
            <a:endParaRPr lang="ko-KR" altLang="en-US" b="1" dirty="0"/>
          </a:p>
        </p:txBody>
      </p:sp>
      <p:sp>
        <p:nvSpPr>
          <p:cNvPr id="69" name="Rectangle 68">
            <a:extLst>
              <a:ext uri="{FF2B5EF4-FFF2-40B4-BE49-F238E27FC236}">
                <a16:creationId xmlns:a16="http://schemas.microsoft.com/office/drawing/2014/main" id="{2A94C5DC-1EAB-4F85-B9B9-C546BDAE67AF}"/>
              </a:ext>
            </a:extLst>
          </p:cNvPr>
          <p:cNvSpPr/>
          <p:nvPr/>
        </p:nvSpPr>
        <p:spPr>
          <a:xfrm>
            <a:off x="4118339" y="3322052"/>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dirty="0">
                <a:cs typeface="AlHurraTxtreg" panose="00000400000000000000" pitchFamily="2" charset="-78"/>
              </a:rPr>
              <a:t>ا</a:t>
            </a:r>
            <a:r>
              <a:rPr lang="ar-SA" b="1" dirty="0"/>
              <a:t>لعدالة الاقتصادية والتكافل الاجتماعي</a:t>
            </a:r>
            <a:endParaRPr lang="ko-KR" altLang="en-US" b="1" dirty="0"/>
          </a:p>
        </p:txBody>
      </p:sp>
      <p:sp>
        <p:nvSpPr>
          <p:cNvPr id="70" name="Rectangle 69">
            <a:extLst>
              <a:ext uri="{FF2B5EF4-FFF2-40B4-BE49-F238E27FC236}">
                <a16:creationId xmlns:a16="http://schemas.microsoft.com/office/drawing/2014/main" id="{A0DB674D-ECDD-4E59-9F05-B0548A98A4C9}"/>
              </a:ext>
            </a:extLst>
          </p:cNvPr>
          <p:cNvSpPr/>
          <p:nvPr/>
        </p:nvSpPr>
        <p:spPr>
          <a:xfrm>
            <a:off x="4118339" y="3781231"/>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b="1" dirty="0"/>
              <a:t>الكفاية الاقتصادية للأفراد والمجتمع</a:t>
            </a:r>
            <a:endParaRPr lang="ko-KR" altLang="en-US" b="1" dirty="0"/>
          </a:p>
        </p:txBody>
      </p:sp>
      <p:sp>
        <p:nvSpPr>
          <p:cNvPr id="71" name="Rectangle 70">
            <a:extLst>
              <a:ext uri="{FF2B5EF4-FFF2-40B4-BE49-F238E27FC236}">
                <a16:creationId xmlns:a16="http://schemas.microsoft.com/office/drawing/2014/main" id="{FA26178B-555D-4C72-A058-7C7C2F54DAC3}"/>
              </a:ext>
            </a:extLst>
          </p:cNvPr>
          <p:cNvSpPr/>
          <p:nvPr/>
        </p:nvSpPr>
        <p:spPr>
          <a:xfrm>
            <a:off x="4118338" y="4216156"/>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b="1" dirty="0"/>
              <a:t>التنمية المستدامة</a:t>
            </a:r>
            <a:endParaRPr lang="en-US" b="1" dirty="0"/>
          </a:p>
        </p:txBody>
      </p:sp>
      <p:sp>
        <p:nvSpPr>
          <p:cNvPr id="72" name="Rectangle 71">
            <a:extLst>
              <a:ext uri="{FF2B5EF4-FFF2-40B4-BE49-F238E27FC236}">
                <a16:creationId xmlns:a16="http://schemas.microsoft.com/office/drawing/2014/main" id="{A763959A-C00A-403F-8EF2-2CF8E6179E88}"/>
              </a:ext>
            </a:extLst>
          </p:cNvPr>
          <p:cNvSpPr/>
          <p:nvPr/>
        </p:nvSpPr>
        <p:spPr>
          <a:xfrm>
            <a:off x="4118338" y="4660022"/>
            <a:ext cx="3705951"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b="1" dirty="0"/>
              <a:t>تفعيل المنظومة الرقابية</a:t>
            </a:r>
            <a:endParaRPr lang="ko-KR" altLang="en-US" b="1" dirty="0"/>
          </a:p>
        </p:txBody>
      </p:sp>
      <p:grpSp>
        <p:nvGrpSpPr>
          <p:cNvPr id="73" name="Group 72">
            <a:extLst>
              <a:ext uri="{FF2B5EF4-FFF2-40B4-BE49-F238E27FC236}">
                <a16:creationId xmlns:a16="http://schemas.microsoft.com/office/drawing/2014/main" id="{CDF864BE-CA2A-4A5B-9860-B278C2F65ECD}"/>
              </a:ext>
            </a:extLst>
          </p:cNvPr>
          <p:cNvGrpSpPr/>
          <p:nvPr/>
        </p:nvGrpSpPr>
        <p:grpSpPr>
          <a:xfrm>
            <a:off x="7624088" y="329500"/>
            <a:ext cx="1052368" cy="4906548"/>
            <a:chOff x="4058860" y="1032044"/>
            <a:chExt cx="1052368" cy="3652066"/>
          </a:xfrm>
        </p:grpSpPr>
        <p:sp>
          <p:nvSpPr>
            <p:cNvPr id="74" name="Rectangle 8">
              <a:extLst>
                <a:ext uri="{FF2B5EF4-FFF2-40B4-BE49-F238E27FC236}">
                  <a16:creationId xmlns:a16="http://schemas.microsoft.com/office/drawing/2014/main" id="{0CF32D98-8819-459E-9190-956AA5F6ECA3}"/>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Rectangle 8">
              <a:extLst>
                <a:ext uri="{FF2B5EF4-FFF2-40B4-BE49-F238E27FC236}">
                  <a16:creationId xmlns:a16="http://schemas.microsoft.com/office/drawing/2014/main" id="{BB9A1557-7258-4EC5-A43B-9C2B9CD3340C}"/>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Rectangle 2">
              <a:extLst>
                <a:ext uri="{FF2B5EF4-FFF2-40B4-BE49-F238E27FC236}">
                  <a16:creationId xmlns:a16="http://schemas.microsoft.com/office/drawing/2014/main" id="{8D1A28E1-62DB-47C2-853D-8B53B984120E}"/>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Rectangle 2">
              <a:extLst>
                <a:ext uri="{FF2B5EF4-FFF2-40B4-BE49-F238E27FC236}">
                  <a16:creationId xmlns:a16="http://schemas.microsoft.com/office/drawing/2014/main" id="{D4F887E4-1213-4E2E-A4AB-7629F8DBDE2A}"/>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Rectangle 2">
              <a:extLst>
                <a:ext uri="{FF2B5EF4-FFF2-40B4-BE49-F238E27FC236}">
                  <a16:creationId xmlns:a16="http://schemas.microsoft.com/office/drawing/2014/main" id="{575EEF48-E105-4BA7-AE8A-61139929D09D}"/>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9" name="Isosceles Triangle 78">
              <a:extLst>
                <a:ext uri="{FF2B5EF4-FFF2-40B4-BE49-F238E27FC236}">
                  <a16:creationId xmlns:a16="http://schemas.microsoft.com/office/drawing/2014/main" id="{8C46E013-8C85-491D-BB32-04CB42551800}"/>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0" name="Parallelogram 15">
              <a:extLst>
                <a:ext uri="{FF2B5EF4-FFF2-40B4-BE49-F238E27FC236}">
                  <a16:creationId xmlns:a16="http://schemas.microsoft.com/office/drawing/2014/main" id="{F7218E7A-E6EA-45C7-9533-EA8E04AA8C5B}"/>
                </a:ext>
              </a:extLst>
            </p:cNvPr>
            <p:cNvSpPr/>
            <p:nvPr/>
          </p:nvSpPr>
          <p:spPr>
            <a:xfrm rot="16200000">
              <a:off x="4098945" y="991959"/>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81" name="Oval 21">
            <a:extLst>
              <a:ext uri="{FF2B5EF4-FFF2-40B4-BE49-F238E27FC236}">
                <a16:creationId xmlns:a16="http://schemas.microsoft.com/office/drawing/2014/main" id="{0568352D-0872-496A-B3E9-739189D08610}"/>
              </a:ext>
            </a:extLst>
          </p:cNvPr>
          <p:cNvSpPr>
            <a:spLocks noChangeAspect="1"/>
          </p:cNvSpPr>
          <p:nvPr/>
        </p:nvSpPr>
        <p:spPr>
          <a:xfrm>
            <a:off x="7833113" y="499032"/>
            <a:ext cx="606566" cy="61163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82" name="صورة 81">
            <a:extLst>
              <a:ext uri="{FF2B5EF4-FFF2-40B4-BE49-F238E27FC236}">
                <a16:creationId xmlns:a16="http://schemas.microsoft.com/office/drawing/2014/main" id="{A60DAF3F-EF95-3E8E-0DFE-E4C04BD3F1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323335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151" t="10801" r="11151" b="16400"/>
          <a:stretch/>
        </p:blipFill>
        <p:spPr>
          <a:xfrm>
            <a:off x="3563888" y="3291830"/>
            <a:ext cx="2232248" cy="1568607"/>
          </a:xfrm>
          <a:prstGeom prst="rect">
            <a:avLst/>
          </a:prstGeom>
        </p:spPr>
      </p:pic>
      <p:pic>
        <p:nvPicPr>
          <p:cNvPr id="4" name="صورة 3">
            <a:extLst>
              <a:ext uri="{FF2B5EF4-FFF2-40B4-BE49-F238E27FC236}">
                <a16:creationId xmlns:a16="http://schemas.microsoft.com/office/drawing/2014/main" id="{045C76E3-F01E-8201-2BE1-086353154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6145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275856" y="315745"/>
            <a:ext cx="2304256"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ct val="20000"/>
              </a:spcBef>
            </a:pPr>
            <a:r>
              <a:rPr lang="ar-LB" sz="3600" dirty="0">
                <a:solidFill>
                  <a:schemeClr val="tx1">
                    <a:lumMod val="75000"/>
                    <a:lumOff val="25000"/>
                  </a:schemeClr>
                </a:solidFill>
                <a:latin typeface="Sakkal Majalla" panose="02000000000000000000" pitchFamily="2" charset="-78"/>
                <a:ea typeface="+mn-ea"/>
                <a:cs typeface="Sakkal Majalla" panose="02000000000000000000" pitchFamily="2" charset="-78"/>
              </a:rPr>
              <a:t>المحتويات</a:t>
            </a:r>
            <a:endParaRPr lang="en-US" sz="3600" dirty="0">
              <a:solidFill>
                <a:schemeClr val="tx1">
                  <a:lumMod val="75000"/>
                  <a:lumOff val="25000"/>
                </a:schemeClr>
              </a:solidFill>
              <a:latin typeface="Sakkal Majalla" panose="02000000000000000000" pitchFamily="2" charset="-78"/>
              <a:ea typeface="+mn-ea"/>
              <a:cs typeface="Sakkal Majalla" panose="02000000000000000000" pitchFamily="2" charset="-78"/>
            </a:endParaRPr>
          </a:p>
        </p:txBody>
      </p:sp>
      <p:grpSp>
        <p:nvGrpSpPr>
          <p:cNvPr id="6" name="Group 5"/>
          <p:cNvGrpSpPr/>
          <p:nvPr/>
        </p:nvGrpSpPr>
        <p:grpSpPr>
          <a:xfrm>
            <a:off x="3131840" y="1275606"/>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3126085" y="2163705"/>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3120330" y="3051804"/>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3114575" y="3939902"/>
            <a:ext cx="5256584" cy="720000"/>
            <a:chOff x="3131840" y="1491630"/>
            <a:chExt cx="5256584" cy="576064"/>
          </a:xfrm>
        </p:grpSpPr>
        <p:sp>
          <p:nvSpPr>
            <p:cNvPr id="24" name="Rectangle 2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ight Triangle 24"/>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3131840" y="12756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3120330" y="2163705"/>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3108820" y="3051804"/>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29" name="TextBox 28"/>
          <p:cNvSpPr txBox="1"/>
          <p:nvPr/>
        </p:nvSpPr>
        <p:spPr>
          <a:xfrm>
            <a:off x="3097310" y="3939903"/>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04</a:t>
            </a:r>
            <a:endParaRPr lang="ko-KR" altLang="en-US" sz="2000" b="1" dirty="0">
              <a:solidFill>
                <a:schemeClr val="bg1"/>
              </a:solidFill>
              <a:cs typeface="Arial" pitchFamily="34" charset="0"/>
            </a:endParaRPr>
          </a:p>
        </p:txBody>
      </p:sp>
      <p:sp>
        <p:nvSpPr>
          <p:cNvPr id="30" name="TextBox 29"/>
          <p:cNvSpPr txBox="1"/>
          <p:nvPr/>
        </p:nvSpPr>
        <p:spPr>
          <a:xfrm>
            <a:off x="4054478" y="1483394"/>
            <a:ext cx="4392567" cy="461665"/>
          </a:xfrm>
          <a:prstGeom prst="rect">
            <a:avLst/>
          </a:prstGeom>
          <a:noFill/>
        </p:spPr>
        <p:txBody>
          <a:bodyPr wrap="square" rtlCol="0">
            <a:spAutoFit/>
          </a:bodyPr>
          <a:lstStyle/>
          <a:p>
            <a:r>
              <a:rPr lang="ar-LB"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المقدمة</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37" name="TextBox 36"/>
          <p:cNvSpPr txBox="1"/>
          <p:nvPr/>
        </p:nvSpPr>
        <p:spPr>
          <a:xfrm>
            <a:off x="3851840" y="2250553"/>
            <a:ext cx="4392567" cy="461665"/>
          </a:xfrm>
          <a:prstGeom prst="rect">
            <a:avLst/>
          </a:prstGeom>
          <a:noFill/>
        </p:spPr>
        <p:txBody>
          <a:bodyPr wrap="square" rtlCol="0">
            <a:spAutoFit/>
          </a:bodyPr>
          <a:lstStyle/>
          <a:p>
            <a:r>
              <a:rPr lang="ar-LB"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أثر التدهور الاقتصادي في تعزيز الإل</a:t>
            </a:r>
            <a:r>
              <a:rPr lang="ar-SA"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حاد</a:t>
            </a:r>
            <a:endParaRPr lang="ar-LB" altLang="ko-KR"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40" name="TextBox 39"/>
          <p:cNvSpPr txBox="1"/>
          <p:nvPr/>
        </p:nvSpPr>
        <p:spPr>
          <a:xfrm>
            <a:off x="3653494" y="3051804"/>
            <a:ext cx="4590913" cy="461665"/>
          </a:xfrm>
          <a:prstGeom prst="rect">
            <a:avLst/>
          </a:prstGeom>
          <a:noFill/>
        </p:spPr>
        <p:txBody>
          <a:bodyPr wrap="square" rtlCol="0">
            <a:spAutoFit/>
          </a:bodyPr>
          <a:lstStyle/>
          <a:p>
            <a:r>
              <a:rPr lang="ar-LB"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دور الانتعاش الاقتصادي في محاربة الإلحاد</a:t>
            </a:r>
          </a:p>
        </p:txBody>
      </p:sp>
      <p:sp>
        <p:nvSpPr>
          <p:cNvPr id="43" name="TextBox 42"/>
          <p:cNvSpPr txBox="1"/>
          <p:nvPr/>
        </p:nvSpPr>
        <p:spPr>
          <a:xfrm>
            <a:off x="3851840" y="4039163"/>
            <a:ext cx="4392567" cy="461665"/>
          </a:xfrm>
          <a:prstGeom prst="rect">
            <a:avLst/>
          </a:prstGeom>
          <a:noFill/>
        </p:spPr>
        <p:txBody>
          <a:bodyPr wrap="square" rtlCol="0">
            <a:spAutoFit/>
          </a:bodyPr>
          <a:lstStyle/>
          <a:p>
            <a:r>
              <a:rPr lang="ar-LB"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الخلاصة</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pic>
        <p:nvPicPr>
          <p:cNvPr id="31" name="صورة 30">
            <a:extLst>
              <a:ext uri="{FF2B5EF4-FFF2-40B4-BE49-F238E27FC236}">
                <a16:creationId xmlns:a16="http://schemas.microsoft.com/office/drawing/2014/main" id="{A46DBA90-3BDB-66F5-E287-F79BC45D0E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109505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90719"/>
            <a:ext cx="9144000" cy="576064"/>
          </a:xfrm>
        </p:spPr>
        <p:txBody>
          <a:bodyPr/>
          <a:lstStyle/>
          <a:p>
            <a:r>
              <a:rPr lang="ar-LB" altLang="ko-KR" dirty="0">
                <a:latin typeface="Sakkal Majalla" panose="02000000000000000000" pitchFamily="2" charset="-78"/>
                <a:cs typeface="Sakkal Majalla" panose="02000000000000000000" pitchFamily="2" charset="-78"/>
              </a:rPr>
              <a:t>المقدمة</a:t>
            </a:r>
            <a:endParaRPr lang="ko-KR" altLang="en-US" dirty="0">
              <a:latin typeface="Sakkal Majalla" panose="02000000000000000000" pitchFamily="2" charset="-78"/>
              <a:cs typeface="Sakkal Majalla" panose="02000000000000000000" pitchFamily="2" charset="-78"/>
            </a:endParaRPr>
          </a:p>
        </p:txBody>
      </p:sp>
      <p:sp>
        <p:nvSpPr>
          <p:cNvPr id="5" name="TextBox 4"/>
          <p:cNvSpPr txBox="1"/>
          <p:nvPr/>
        </p:nvSpPr>
        <p:spPr>
          <a:xfrm>
            <a:off x="827584" y="895633"/>
            <a:ext cx="7704856" cy="2000548"/>
          </a:xfrm>
          <a:prstGeom prst="rect">
            <a:avLst/>
          </a:prstGeom>
          <a:noFill/>
        </p:spPr>
        <p:txBody>
          <a:bodyPr wrap="square" rtlCol="0">
            <a:spAutoFit/>
          </a:bodyPr>
          <a:lstStyle/>
          <a:p>
            <a:pPr indent="457200" algn="just" rtl="1"/>
            <a:r>
              <a:rPr lang="ar-LB" altLang="ko-KR" sz="2000" dirty="0">
                <a:solidFill>
                  <a:schemeClr val="tx1">
                    <a:lumMod val="75000"/>
                    <a:lumOff val="25000"/>
                  </a:schemeClr>
                </a:solidFill>
                <a:latin typeface="Sakkal Majalla" panose="02000000000000000000" pitchFamily="2" charset="-78"/>
                <a:cs typeface="Sakkal Majalla" panose="02000000000000000000" pitchFamily="2" charset="-78"/>
              </a:rPr>
              <a:t>الاقتصاد هو عصب الحياة، وهو إما أن يكون أحد الأسباب السلبية المؤدية لانتشار الإلحاد أو أن يكون أحد الأسباب الإيجابية في مكافحة الإلحاد والقضاء عليه، حيث إن لتعافي الاقتصاد أو انهياره امتدادًا وانعكاسات، </a:t>
            </a:r>
            <a:r>
              <a:rPr lang="ar-SA" altLang="ko-KR" sz="2000" dirty="0">
                <a:solidFill>
                  <a:schemeClr val="tx1">
                    <a:lumMod val="75000"/>
                    <a:lumOff val="25000"/>
                  </a:schemeClr>
                </a:solidFill>
                <a:latin typeface="Sakkal Majalla" panose="02000000000000000000" pitchFamily="2" charset="-78"/>
                <a:cs typeface="Sakkal Majalla" panose="02000000000000000000" pitchFamily="2" charset="-78"/>
              </a:rPr>
              <a:t>فإن </a:t>
            </a:r>
            <a:r>
              <a:rPr lang="ar-SA" altLang="ko-KR" sz="2400" dirty="0">
                <a:solidFill>
                  <a:schemeClr val="tx1">
                    <a:lumMod val="75000"/>
                    <a:lumOff val="25000"/>
                  </a:schemeClr>
                </a:solidFill>
                <a:latin typeface="Sakkal Majalla" panose="02000000000000000000" pitchFamily="2" charset="-78"/>
                <a:cs typeface="Sakkal Majalla" panose="02000000000000000000" pitchFamily="2" charset="-78"/>
              </a:rPr>
              <a:t>تأثير</a:t>
            </a:r>
            <a:r>
              <a:rPr lang="ar-LB" altLang="ko-KR" sz="2000" dirty="0">
                <a:solidFill>
                  <a:schemeClr val="tx1">
                    <a:lumMod val="75000"/>
                    <a:lumOff val="25000"/>
                  </a:schemeClr>
                </a:solidFill>
                <a:latin typeface="Sakkal Majalla" panose="02000000000000000000" pitchFamily="2" charset="-78"/>
                <a:cs typeface="Sakkal Majalla" panose="02000000000000000000" pitchFamily="2" charset="-78"/>
              </a:rPr>
              <a:t> انهياره على البعد النفسي الإنساني أكثر وأشد خطرًا من انعكاساته السلبية على الجوانب الاجتماعية والسياسية والصحية والتعليمية وغيرها، ويتجلى موضع الخطورة في </a:t>
            </a:r>
            <a:r>
              <a:rPr lang="ar-SA" altLang="ko-KR" sz="2000" dirty="0">
                <a:solidFill>
                  <a:schemeClr val="tx1">
                    <a:lumMod val="75000"/>
                    <a:lumOff val="25000"/>
                  </a:schemeClr>
                </a:solidFill>
                <a:latin typeface="Sakkal Majalla" panose="02000000000000000000" pitchFamily="2" charset="-78"/>
                <a:cs typeface="Sakkal Majalla" panose="02000000000000000000" pitchFamily="2" charset="-78"/>
              </a:rPr>
              <a:t>أنَّ </a:t>
            </a:r>
            <a:r>
              <a:rPr lang="ar-LB" altLang="ko-KR" sz="2000" dirty="0">
                <a:solidFill>
                  <a:schemeClr val="tx1">
                    <a:lumMod val="75000"/>
                    <a:lumOff val="25000"/>
                  </a:schemeClr>
                </a:solidFill>
                <a:latin typeface="Sakkal Majalla" panose="02000000000000000000" pitchFamily="2" charset="-78"/>
                <a:cs typeface="Sakkal Majalla" panose="02000000000000000000" pitchFamily="2" charset="-78"/>
              </a:rPr>
              <a:t>انهيار الاقتصاد  يمثل السبب الأول لتفشي الجهل والتوجه نحو الأفكار الشاذة والغريبة والتي أبرزها الإلحاد</a:t>
            </a:r>
            <a:r>
              <a:rPr lang="ar-SA" altLang="ko-KR" sz="2000" dirty="0">
                <a:solidFill>
                  <a:schemeClr val="tx1">
                    <a:lumMod val="75000"/>
                    <a:lumOff val="25000"/>
                  </a:schemeClr>
                </a:solidFill>
                <a:latin typeface="Sakkal Majalla" panose="02000000000000000000" pitchFamily="2" charset="-78"/>
                <a:cs typeface="Sakkal Majalla" panose="02000000000000000000" pitchFamily="2" charset="-78"/>
              </a:rPr>
              <a:t>، ولذلك فإن التوجه العالمي اليوم نحو اقتصاد المعرفة الذي يعتمد على المعلومات ليكون علاجًا للمعتقدات الشاذة .</a:t>
            </a:r>
            <a:endParaRPr lang="ar-LB" altLang="ko-KR" sz="2000"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6" name="TextBox 5"/>
          <p:cNvSpPr txBox="1"/>
          <p:nvPr/>
        </p:nvSpPr>
        <p:spPr>
          <a:xfrm>
            <a:off x="179512" y="290719"/>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7" name="TextBox 6"/>
          <p:cNvSpPr txBox="1"/>
          <p:nvPr/>
        </p:nvSpPr>
        <p:spPr>
          <a:xfrm rot="10800000">
            <a:off x="8316416" y="1995686"/>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FA58AB7D-D45B-4CFC-A742-C9C2578BC4DE}"/>
              </a:ext>
            </a:extLst>
          </p:cNvPr>
          <p:cNvSpPr/>
          <p:nvPr/>
        </p:nvSpPr>
        <p:spPr>
          <a:xfrm>
            <a:off x="971600" y="3939902"/>
            <a:ext cx="7200800" cy="1015663"/>
          </a:xfrm>
          <a:prstGeom prst="rect">
            <a:avLst/>
          </a:prstGeom>
        </p:spPr>
        <p:txBody>
          <a:bodyPr wrap="square">
            <a:spAutoFit/>
          </a:bodyPr>
          <a:lstStyle/>
          <a:p>
            <a:pPr lvl="0" algn="just" rtl="1"/>
            <a:r>
              <a:rPr lang="ar-SA" altLang="ko-KR" sz="2000" dirty="0">
                <a:solidFill>
                  <a:srgbClr val="FF0000"/>
                </a:solidFill>
                <a:latin typeface="Sakkal Majalla" panose="02000000000000000000" pitchFamily="2" charset="-78"/>
                <a:cs typeface="Sakkal Majalla" panose="02000000000000000000" pitchFamily="2" charset="-78"/>
              </a:rPr>
              <a:t>إ</a:t>
            </a:r>
            <a:r>
              <a:rPr lang="ar-LB" altLang="ko-KR" sz="2000" dirty="0">
                <a:solidFill>
                  <a:srgbClr val="FF0000"/>
                </a:solidFill>
                <a:latin typeface="Sakkal Majalla" panose="02000000000000000000" pitchFamily="2" charset="-78"/>
                <a:cs typeface="Sakkal Majalla" panose="02000000000000000000" pitchFamily="2" charset="-78"/>
              </a:rPr>
              <a:t>ن تعافي الاقتصاد يعني بالضرورة تعافي المعرفة و</a:t>
            </a:r>
            <a:r>
              <a:rPr lang="ar-SA" altLang="ko-KR" sz="2000" dirty="0">
                <a:solidFill>
                  <a:srgbClr val="FF0000"/>
                </a:solidFill>
                <a:latin typeface="Sakkal Majalla" panose="02000000000000000000" pitchFamily="2" charset="-78"/>
                <a:cs typeface="Sakkal Majalla" panose="02000000000000000000" pitchFamily="2" charset="-78"/>
              </a:rPr>
              <a:t>التي </a:t>
            </a:r>
            <a:r>
              <a:rPr lang="ar-LB" altLang="ko-KR" sz="2000" dirty="0">
                <a:solidFill>
                  <a:srgbClr val="FF0000"/>
                </a:solidFill>
                <a:latin typeface="Sakkal Majalla" panose="02000000000000000000" pitchFamily="2" charset="-78"/>
                <a:cs typeface="Sakkal Majalla" panose="02000000000000000000" pitchFamily="2" charset="-78"/>
              </a:rPr>
              <a:t>هي العدو الأول للإلحاد والعكس صحيح فالعلاقة ترابطية باتجاه واحد بين الاثنين، حيث أن الاقتصاد المزدهر ينتج المعرفة ويعززها ويوظفها على مستوى الفرد والمجتمع في تعزيز الإيمان واليقين.</a:t>
            </a:r>
          </a:p>
        </p:txBody>
      </p:sp>
      <p:pic>
        <p:nvPicPr>
          <p:cNvPr id="8" name="صورة 7">
            <a:extLst>
              <a:ext uri="{FF2B5EF4-FFF2-40B4-BE49-F238E27FC236}">
                <a16:creationId xmlns:a16="http://schemas.microsoft.com/office/drawing/2014/main" id="{D93086FC-2606-2B32-60D1-9B8A5D59B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176672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a:xfrm rot="5400000">
            <a:off x="3551985" y="2172250"/>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a:xfrm>
            <a:off x="4716016" y="419375"/>
            <a:ext cx="4223989" cy="576064"/>
          </a:xfrm>
        </p:spPr>
        <p:txBody>
          <a:bodyPr/>
          <a:lstStyle/>
          <a:p>
            <a:r>
              <a:rPr lang="ar-LB" altLang="ko-KR" sz="2800" b="1" dirty="0">
                <a:solidFill>
                  <a:srgbClr val="FFC000"/>
                </a:solidFill>
                <a:latin typeface="Sakkal Majalla" panose="02000000000000000000" pitchFamily="2" charset="-78"/>
                <a:cs typeface="Sakkal Majalla" panose="02000000000000000000" pitchFamily="2" charset="-78"/>
              </a:rPr>
              <a:t>أثر التدهور الاقتصادي في تعزيز الإلحاد</a:t>
            </a:r>
            <a:endParaRPr lang="ko-KR" altLang="en-US" sz="2800" b="1" dirty="0">
              <a:solidFill>
                <a:srgbClr val="FFC000"/>
              </a:solidFill>
              <a:latin typeface="Sakkal Majalla" panose="02000000000000000000" pitchFamily="2" charset="-78"/>
              <a:cs typeface="Sakkal Majalla" panose="02000000000000000000" pitchFamily="2" charset="-78"/>
            </a:endParaRPr>
          </a:p>
        </p:txBody>
      </p:sp>
      <p:sp>
        <p:nvSpPr>
          <p:cNvPr id="3" name="Text Placeholder 2"/>
          <p:cNvSpPr>
            <a:spLocks noGrp="1"/>
          </p:cNvSpPr>
          <p:nvPr>
            <p:ph type="body" sz="quarter" idx="11"/>
          </p:nvPr>
        </p:nvSpPr>
        <p:spPr>
          <a:xfrm>
            <a:off x="5436096" y="1205793"/>
            <a:ext cx="3338656" cy="585209"/>
          </a:xfrm>
        </p:spPr>
        <p:txBody>
          <a:bodyPr/>
          <a:lstStyle/>
          <a:p>
            <a:pPr lvl="0"/>
            <a:endParaRPr lang="ar-SA" altLang="ko-KR" sz="2000" b="1" dirty="0">
              <a:cs typeface="+mn-cs"/>
            </a:endParaRPr>
          </a:p>
          <a:p>
            <a:pPr lvl="0" algn="just" rtl="1"/>
            <a:r>
              <a:rPr lang="ar-LB" altLang="ko-KR" sz="2000" b="1" dirty="0">
                <a:latin typeface="Sakkal Majalla" panose="02000000000000000000" pitchFamily="2" charset="-78"/>
                <a:cs typeface="Sakkal Majalla" panose="02000000000000000000" pitchFamily="2" charset="-78"/>
              </a:rPr>
              <a:t>ينتج عن عملية الانهيار الاقتصادي مجموعة من العوامل والمؤثرات الاقتصادية على المجتمع أفرادًا </a:t>
            </a:r>
            <a:r>
              <a:rPr lang="ar-SA" altLang="ko-KR" sz="2000" b="1" dirty="0">
                <a:latin typeface="Sakkal Majalla" panose="02000000000000000000" pitchFamily="2" charset="-78"/>
                <a:cs typeface="Sakkal Majalla" panose="02000000000000000000" pitchFamily="2" charset="-78"/>
              </a:rPr>
              <a:t>أ</a:t>
            </a:r>
            <a:r>
              <a:rPr lang="ar-LB" altLang="ko-KR" sz="2000" b="1" dirty="0">
                <a:latin typeface="Sakkal Majalla" panose="02000000000000000000" pitchFamily="2" charset="-78"/>
                <a:cs typeface="Sakkal Majalla" panose="02000000000000000000" pitchFamily="2" charset="-78"/>
              </a:rPr>
              <a:t>و</a:t>
            </a:r>
            <a:r>
              <a:rPr lang="ar-SA" altLang="ko-KR" sz="2000" b="1" dirty="0">
                <a:latin typeface="Sakkal Majalla" panose="02000000000000000000" pitchFamily="2" charset="-78"/>
                <a:cs typeface="Sakkal Majalla" panose="02000000000000000000" pitchFamily="2" charset="-78"/>
              </a:rPr>
              <a:t> </a:t>
            </a:r>
            <a:r>
              <a:rPr lang="ar-LB" altLang="ko-KR" sz="2000" b="1" dirty="0">
                <a:latin typeface="Sakkal Majalla" panose="02000000000000000000" pitchFamily="2" charset="-78"/>
                <a:cs typeface="Sakkal Majalla" panose="02000000000000000000" pitchFamily="2" charset="-78"/>
              </a:rPr>
              <a:t>مؤسسات، نذكر منها ما يؤثر في الإلحاد :</a:t>
            </a:r>
            <a:endParaRPr lang="en-US" altLang="ko-KR" dirty="0">
              <a:latin typeface="Sakkal Majalla" panose="02000000000000000000" pitchFamily="2" charset="-78"/>
              <a:cs typeface="Sakkal Majalla" panose="02000000000000000000" pitchFamily="2" charset="-78"/>
            </a:endParaRPr>
          </a:p>
        </p:txBody>
      </p:sp>
      <p:sp>
        <p:nvSpPr>
          <p:cNvPr id="4" name="Rounded Rectangle 3"/>
          <p:cNvSpPr/>
          <p:nvPr/>
        </p:nvSpPr>
        <p:spPr>
          <a:xfrm rot="5400000">
            <a:off x="2129539" y="-128418"/>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
          <p:cNvSpPr/>
          <p:nvPr/>
        </p:nvSpPr>
        <p:spPr>
          <a:xfrm>
            <a:off x="5245101" y="2283718"/>
            <a:ext cx="1224136" cy="1224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6447975" y="2558053"/>
            <a:ext cx="2304256" cy="523220"/>
          </a:xfrm>
          <a:prstGeom prst="rect">
            <a:avLst/>
          </a:prstGeom>
          <a:noFill/>
        </p:spPr>
        <p:txBody>
          <a:bodyPr wrap="square" rtlCol="0">
            <a:spAutoFit/>
          </a:bodyPr>
          <a:lstStyle/>
          <a:p>
            <a:r>
              <a:rPr lang="ar-LB" altLang="ko-KR" sz="2800" b="1" dirty="0">
                <a:solidFill>
                  <a:schemeClr val="tx1">
                    <a:lumMod val="75000"/>
                    <a:lumOff val="25000"/>
                  </a:schemeClr>
                </a:solidFill>
                <a:latin typeface="Sakkal Majalla" panose="02000000000000000000" pitchFamily="2" charset="-78"/>
                <a:cs typeface="Sakkal Majalla" panose="02000000000000000000" pitchFamily="2" charset="-78"/>
              </a:rPr>
              <a:t>الانهيار الاقتصادي</a:t>
            </a:r>
            <a:endParaRPr lang="ko-KR" altLang="en-US" sz="28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10" name="Oval 9"/>
          <p:cNvSpPr/>
          <p:nvPr/>
        </p:nvSpPr>
        <p:spPr>
          <a:xfrm>
            <a:off x="3389824" y="1159037"/>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3367015" y="1190030"/>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1</a:t>
            </a:r>
            <a:endParaRPr lang="ko-KR" altLang="en-US" sz="2000" b="1" dirty="0">
              <a:solidFill>
                <a:schemeClr val="accent1"/>
              </a:solidFill>
              <a:cs typeface="Arial" pitchFamily="34" charset="0"/>
            </a:endParaRPr>
          </a:p>
        </p:txBody>
      </p:sp>
      <p:sp>
        <p:nvSpPr>
          <p:cNvPr id="29" name="TextBox 28"/>
          <p:cNvSpPr txBox="1"/>
          <p:nvPr/>
        </p:nvSpPr>
        <p:spPr>
          <a:xfrm>
            <a:off x="499439" y="1190698"/>
            <a:ext cx="2371794" cy="461665"/>
          </a:xfrm>
          <a:prstGeom prst="rect">
            <a:avLst/>
          </a:prstGeom>
          <a:noFill/>
        </p:spPr>
        <p:txBody>
          <a:bodyPr wrap="square" rtlCol="0">
            <a:spAutoFit/>
          </a:bodyPr>
          <a:lstStyle/>
          <a:p>
            <a:pPr algn="r"/>
            <a:r>
              <a:rPr lang="ar-LB" altLang="ko-KR" sz="2400" b="1" dirty="0">
                <a:solidFill>
                  <a:srgbClr val="FF0000"/>
                </a:solidFill>
                <a:latin typeface="Sakkal Majalla" panose="02000000000000000000" pitchFamily="2" charset="-78"/>
                <a:cs typeface="Sakkal Majalla" panose="02000000000000000000" pitchFamily="2" charset="-78"/>
              </a:rPr>
              <a:t>البطالة</a:t>
            </a:r>
            <a:endParaRPr lang="ko-KR" altLang="en-US" sz="2000" b="1" dirty="0">
              <a:solidFill>
                <a:srgbClr val="FF0000"/>
              </a:solidFill>
              <a:latin typeface="Sakkal Majalla" panose="02000000000000000000" pitchFamily="2" charset="-78"/>
              <a:cs typeface="Sakkal Majalla" panose="02000000000000000000" pitchFamily="2" charset="-78"/>
            </a:endParaRPr>
          </a:p>
        </p:txBody>
      </p:sp>
      <p:sp>
        <p:nvSpPr>
          <p:cNvPr id="36" name="Oval 35">
            <a:extLst>
              <a:ext uri="{FF2B5EF4-FFF2-40B4-BE49-F238E27FC236}">
                <a16:creationId xmlns:a16="http://schemas.microsoft.com/office/drawing/2014/main" id="{3BDD0F19-8AAE-4312-BE90-2338B3F6E673}"/>
              </a:ext>
            </a:extLst>
          </p:cNvPr>
          <p:cNvSpPr/>
          <p:nvPr/>
        </p:nvSpPr>
        <p:spPr>
          <a:xfrm>
            <a:off x="5340956" y="2387496"/>
            <a:ext cx="1030062" cy="1030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altLang="ko-KR" b="1" dirty="0">
                <a:solidFill>
                  <a:srgbClr val="FF0000"/>
                </a:solidFill>
                <a:latin typeface="Sakkal Majalla" panose="02000000000000000000" pitchFamily="2" charset="-78"/>
                <a:cs typeface="Sakkal Majalla" panose="02000000000000000000" pitchFamily="2" charset="-78"/>
              </a:rPr>
              <a:t>العوامل المعززة للإلحاد</a:t>
            </a:r>
            <a:endParaRPr lang="ko-KR" altLang="en-US" b="1" dirty="0">
              <a:solidFill>
                <a:srgbClr val="FF0000"/>
              </a:solidFill>
              <a:latin typeface="Sakkal Majalla" panose="02000000000000000000" pitchFamily="2" charset="-78"/>
              <a:cs typeface="Sakkal Majalla" panose="02000000000000000000" pitchFamily="2" charset="-78"/>
            </a:endParaRPr>
          </a:p>
        </p:txBody>
      </p:sp>
      <p:sp>
        <p:nvSpPr>
          <p:cNvPr id="34" name="Rounded Rectangle 33"/>
          <p:cNvSpPr/>
          <p:nvPr/>
        </p:nvSpPr>
        <p:spPr>
          <a:xfrm rot="5400000">
            <a:off x="2129540" y="579747"/>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Oval 37"/>
          <p:cNvSpPr/>
          <p:nvPr/>
        </p:nvSpPr>
        <p:spPr>
          <a:xfrm>
            <a:off x="3410782" y="1878707"/>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3373228" y="1909700"/>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2</a:t>
            </a:r>
            <a:endParaRPr lang="ko-KR" altLang="en-US" sz="2000" b="1" dirty="0">
              <a:solidFill>
                <a:schemeClr val="accent1"/>
              </a:solidFill>
              <a:cs typeface="Arial" pitchFamily="34" charset="0"/>
            </a:endParaRPr>
          </a:p>
        </p:txBody>
      </p:sp>
      <p:sp>
        <p:nvSpPr>
          <p:cNvPr id="40" name="TextBox 39"/>
          <p:cNvSpPr txBox="1"/>
          <p:nvPr/>
        </p:nvSpPr>
        <p:spPr>
          <a:xfrm>
            <a:off x="377395" y="1918091"/>
            <a:ext cx="2371794" cy="461665"/>
          </a:xfrm>
          <a:prstGeom prst="rect">
            <a:avLst/>
          </a:prstGeom>
          <a:noFill/>
        </p:spPr>
        <p:txBody>
          <a:bodyPr wrap="square" rtlCol="0">
            <a:spAutoFit/>
          </a:bodyPr>
          <a:lstStyle/>
          <a:p>
            <a:pPr algn="r"/>
            <a:r>
              <a:rPr lang="ar-LB" altLang="ko-KR" sz="2400" b="1" dirty="0">
                <a:solidFill>
                  <a:srgbClr val="FF0000"/>
                </a:solidFill>
                <a:latin typeface="Sakkal Majalla" panose="02000000000000000000" pitchFamily="2" charset="-78"/>
                <a:cs typeface="Sakkal Majalla" panose="02000000000000000000" pitchFamily="2" charset="-78"/>
              </a:rPr>
              <a:t>الفقر</a:t>
            </a:r>
            <a:endParaRPr lang="ko-KR" altLang="en-US" sz="2400" b="1" dirty="0">
              <a:solidFill>
                <a:srgbClr val="FF0000"/>
              </a:solidFill>
              <a:latin typeface="Sakkal Majalla" panose="02000000000000000000" pitchFamily="2" charset="-78"/>
              <a:cs typeface="Sakkal Majalla" panose="02000000000000000000" pitchFamily="2" charset="-78"/>
            </a:endParaRPr>
          </a:p>
        </p:txBody>
      </p:sp>
      <p:sp>
        <p:nvSpPr>
          <p:cNvPr id="41" name="Rounded Rectangle 40"/>
          <p:cNvSpPr/>
          <p:nvPr/>
        </p:nvSpPr>
        <p:spPr>
          <a:xfrm rot="5400000">
            <a:off x="2129539" y="1307140"/>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TextBox 42"/>
          <p:cNvSpPr txBox="1"/>
          <p:nvPr/>
        </p:nvSpPr>
        <p:spPr>
          <a:xfrm>
            <a:off x="569051" y="2593697"/>
            <a:ext cx="2371794" cy="461665"/>
          </a:xfrm>
          <a:prstGeom prst="rect">
            <a:avLst/>
          </a:prstGeom>
          <a:noFill/>
        </p:spPr>
        <p:txBody>
          <a:bodyPr wrap="square" rtlCol="0">
            <a:spAutoFit/>
          </a:bodyPr>
          <a:lstStyle/>
          <a:p>
            <a:pPr lvl="0" algn="r"/>
            <a:r>
              <a:rPr lang="ar-LB" altLang="ko-KR" sz="2400" b="1" dirty="0">
                <a:solidFill>
                  <a:srgbClr val="FF0000"/>
                </a:solidFill>
                <a:latin typeface="Sakkal Majalla" panose="02000000000000000000" pitchFamily="2" charset="-78"/>
                <a:cs typeface="Sakkal Majalla" panose="02000000000000000000" pitchFamily="2" charset="-78"/>
              </a:rPr>
              <a:t>هدر الموارد</a:t>
            </a:r>
            <a:endParaRPr lang="ko-KR" altLang="en-US" sz="2400" b="1" dirty="0">
              <a:solidFill>
                <a:srgbClr val="FF0000"/>
              </a:solidFill>
              <a:latin typeface="Sakkal Majalla" panose="02000000000000000000" pitchFamily="2" charset="-78"/>
              <a:cs typeface="Sakkal Majalla" panose="02000000000000000000" pitchFamily="2" charset="-78"/>
            </a:endParaRPr>
          </a:p>
        </p:txBody>
      </p:sp>
      <p:sp>
        <p:nvSpPr>
          <p:cNvPr id="44" name="Oval 43"/>
          <p:cNvSpPr/>
          <p:nvPr/>
        </p:nvSpPr>
        <p:spPr>
          <a:xfrm>
            <a:off x="3397371" y="2610768"/>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ounded Rectangle 45"/>
          <p:cNvSpPr/>
          <p:nvPr/>
        </p:nvSpPr>
        <p:spPr>
          <a:xfrm rot="5400000">
            <a:off x="2141196" y="2043869"/>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Rounded Rectangle 46"/>
          <p:cNvSpPr/>
          <p:nvPr/>
        </p:nvSpPr>
        <p:spPr>
          <a:xfrm rot="5400000">
            <a:off x="2141196" y="2780597"/>
            <a:ext cx="540000" cy="306001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Oval 51"/>
          <p:cNvSpPr/>
          <p:nvPr/>
        </p:nvSpPr>
        <p:spPr>
          <a:xfrm>
            <a:off x="3425538" y="3342829"/>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Oval 52"/>
          <p:cNvSpPr/>
          <p:nvPr/>
        </p:nvSpPr>
        <p:spPr>
          <a:xfrm>
            <a:off x="3410782" y="4079557"/>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xtBox 53"/>
          <p:cNvSpPr txBox="1"/>
          <p:nvPr/>
        </p:nvSpPr>
        <p:spPr>
          <a:xfrm>
            <a:off x="3386612" y="2644301"/>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3</a:t>
            </a:r>
            <a:endParaRPr lang="ko-KR" altLang="en-US" sz="2000" b="1" dirty="0">
              <a:solidFill>
                <a:schemeClr val="accent1"/>
              </a:solidFill>
              <a:cs typeface="Arial" pitchFamily="34" charset="0"/>
            </a:endParaRPr>
          </a:p>
        </p:txBody>
      </p:sp>
      <p:sp>
        <p:nvSpPr>
          <p:cNvPr id="55" name="TextBox 54"/>
          <p:cNvSpPr txBox="1"/>
          <p:nvPr/>
        </p:nvSpPr>
        <p:spPr>
          <a:xfrm>
            <a:off x="3401698" y="3373822"/>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4</a:t>
            </a:r>
            <a:endParaRPr lang="ko-KR" altLang="en-US" sz="2000" b="1" dirty="0">
              <a:solidFill>
                <a:schemeClr val="accent1"/>
              </a:solidFill>
              <a:cs typeface="Arial" pitchFamily="34" charset="0"/>
            </a:endParaRPr>
          </a:p>
        </p:txBody>
      </p:sp>
      <p:sp>
        <p:nvSpPr>
          <p:cNvPr id="56" name="TextBox 55"/>
          <p:cNvSpPr txBox="1"/>
          <p:nvPr/>
        </p:nvSpPr>
        <p:spPr>
          <a:xfrm>
            <a:off x="3386863" y="4115127"/>
            <a:ext cx="533522" cy="400110"/>
          </a:xfrm>
          <a:prstGeom prst="rect">
            <a:avLst/>
          </a:prstGeom>
          <a:noFill/>
        </p:spPr>
        <p:txBody>
          <a:bodyPr wrap="square" rtlCol="0">
            <a:spAutoFit/>
          </a:bodyPr>
          <a:lstStyle/>
          <a:p>
            <a:pPr algn="ctr"/>
            <a:r>
              <a:rPr lang="ar-LB" altLang="ko-KR" sz="2000" b="1" dirty="0">
                <a:solidFill>
                  <a:schemeClr val="accent1"/>
                </a:solidFill>
                <a:cs typeface="Arial" pitchFamily="34" charset="0"/>
              </a:rPr>
              <a:t>5</a:t>
            </a:r>
            <a:endParaRPr lang="ko-KR" altLang="en-US" sz="2000" b="1" dirty="0">
              <a:solidFill>
                <a:schemeClr val="accent1"/>
              </a:solidFill>
              <a:cs typeface="Arial" pitchFamily="34" charset="0"/>
            </a:endParaRPr>
          </a:p>
        </p:txBody>
      </p:sp>
      <p:sp>
        <p:nvSpPr>
          <p:cNvPr id="57" name="TextBox 56"/>
          <p:cNvSpPr txBox="1"/>
          <p:nvPr/>
        </p:nvSpPr>
        <p:spPr>
          <a:xfrm>
            <a:off x="866342" y="3397490"/>
            <a:ext cx="2480597" cy="400110"/>
          </a:xfrm>
          <a:prstGeom prst="rect">
            <a:avLst/>
          </a:prstGeom>
          <a:noFill/>
        </p:spPr>
        <p:txBody>
          <a:bodyPr wrap="square" rtlCol="0">
            <a:spAutoFit/>
          </a:bodyPr>
          <a:lstStyle/>
          <a:p>
            <a:pPr algn="r"/>
            <a:r>
              <a:rPr lang="ar-LB" altLang="ko-KR" sz="2000" b="1" dirty="0">
                <a:solidFill>
                  <a:srgbClr val="FF0000"/>
                </a:solidFill>
                <a:latin typeface="Sakkal Majalla" panose="02000000000000000000" pitchFamily="2" charset="-78"/>
                <a:cs typeface="Sakkal Majalla" panose="02000000000000000000" pitchFamily="2" charset="-78"/>
              </a:rPr>
              <a:t>سوء إدارة المشاريع الإسلامية</a:t>
            </a:r>
            <a:endParaRPr lang="ko-KR" altLang="en-US" sz="20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2"/>
          <a:stretch>
            <a:fillRect/>
          </a:stretch>
        </p:blipFill>
        <p:spPr>
          <a:xfrm rot="5400000">
            <a:off x="1826945" y="3102096"/>
            <a:ext cx="646232" cy="2462997"/>
          </a:xfrm>
          <a:prstGeom prst="rect">
            <a:avLst/>
          </a:prstGeom>
        </p:spPr>
      </p:pic>
      <p:pic>
        <p:nvPicPr>
          <p:cNvPr id="28" name="صورة 27">
            <a:extLst>
              <a:ext uri="{FF2B5EF4-FFF2-40B4-BE49-F238E27FC236}">
                <a16:creationId xmlns:a16="http://schemas.microsoft.com/office/drawing/2014/main" id="{1E1FE96E-1D83-0EB6-C64C-7BD633BC1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181553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651775" y="2078860"/>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ar-LB" altLang="ko-KR" sz="4400" b="1" dirty="0">
                <a:solidFill>
                  <a:schemeClr val="bg1"/>
                </a:solidFill>
                <a:latin typeface="Sakkal Majalla" panose="02000000000000000000" pitchFamily="2" charset="-78"/>
                <a:cs typeface="Sakkal Majalla" panose="02000000000000000000" pitchFamily="2" charset="-78"/>
              </a:rPr>
              <a:t>البطالة</a:t>
            </a:r>
            <a:endParaRPr lang="ko-KR" altLang="en-US" sz="4400" b="1" dirty="0">
              <a:solidFill>
                <a:schemeClr val="bg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7780BEFA-DE68-41BA-BEC2-3E25145DFAC6}"/>
              </a:ext>
            </a:extLst>
          </p:cNvPr>
          <p:cNvSpPr/>
          <p:nvPr/>
        </p:nvSpPr>
        <p:spPr>
          <a:xfrm>
            <a:off x="3491880" y="1644902"/>
            <a:ext cx="2943871" cy="1754326"/>
          </a:xfrm>
          <a:prstGeom prst="rect">
            <a:avLst/>
          </a:prstGeom>
        </p:spPr>
        <p:txBody>
          <a:bodyPr wrap="square">
            <a:spAutoFit/>
          </a:bodyPr>
          <a:lstStyle/>
          <a:p>
            <a:pPr lvl="0" algn="justLow" rtl="1"/>
            <a:endParaRPr lang="ar-SA" b="1" dirty="0">
              <a:solidFill>
                <a:prstClr val="black">
                  <a:lumMod val="75000"/>
                  <a:lumOff val="25000"/>
                </a:prstClr>
              </a:solidFill>
              <a:latin typeface="Sakkal Majalla" panose="02000000000000000000" pitchFamily="2" charset="-78"/>
              <a:cs typeface="Sakkal Majalla" panose="02000000000000000000" pitchFamily="2" charset="-78"/>
            </a:endParaRPr>
          </a:p>
          <a:p>
            <a:pPr lvl="0" algn="just" rtl="1"/>
            <a:r>
              <a:rPr lang="ar-SA" b="1" dirty="0">
                <a:solidFill>
                  <a:prstClr val="black">
                    <a:lumMod val="75000"/>
                    <a:lumOff val="25000"/>
                  </a:prstClr>
                </a:solidFill>
                <a:latin typeface="Sakkal Majalla" panose="02000000000000000000" pitchFamily="2" charset="-78"/>
                <a:cs typeface="Sakkal Majalla" panose="02000000000000000000" pitchFamily="2" charset="-78"/>
              </a:rPr>
              <a:t>الفراغ وعدم الانشغال</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بالعمل والإنتاج</a:t>
            </a:r>
            <a:br>
              <a:rPr lang="en-US" b="1" dirty="0">
                <a:solidFill>
                  <a:prstClr val="black">
                    <a:lumMod val="75000"/>
                    <a:lumOff val="25000"/>
                  </a:prstClr>
                </a:solidFill>
                <a:latin typeface="Sakkal Majalla" panose="02000000000000000000" pitchFamily="2" charset="-78"/>
                <a:cs typeface="Sakkal Majalla" panose="02000000000000000000" pitchFamily="2" charset="-78"/>
              </a:rPr>
            </a:b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يصيب</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الإنسان بالاكتئاب</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والتوتر</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النفسي مما يدفعه للخوض في الأفكار الشاذة</a:t>
            </a:r>
            <a:br>
              <a:rPr lang="en-US" b="1" dirty="0">
                <a:solidFill>
                  <a:prstClr val="black">
                    <a:lumMod val="75000"/>
                    <a:lumOff val="25000"/>
                  </a:prstClr>
                </a:solidFill>
                <a:latin typeface="Sakkal Majalla" panose="02000000000000000000" pitchFamily="2" charset="-78"/>
                <a:cs typeface="Sakkal Majalla" panose="02000000000000000000" pitchFamily="2" charset="-78"/>
              </a:rPr>
            </a:b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والمعتقدات</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المختلفة ومنها الإلحاد للبحث عن الذا</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ت.</a:t>
            </a:r>
            <a:endParaRPr lang="en-US" b="1" dirty="0">
              <a:solidFill>
                <a:prstClr val="black">
                  <a:lumMod val="75000"/>
                  <a:lumOff val="25000"/>
                </a:prstClr>
              </a:solidFill>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id="{E296E4A1-AFB8-4E97-BD0C-0880FB5E8AD3}"/>
              </a:ext>
            </a:extLst>
          </p:cNvPr>
          <p:cNvSpPr/>
          <p:nvPr/>
        </p:nvSpPr>
        <p:spPr>
          <a:xfrm>
            <a:off x="323528" y="1923678"/>
            <a:ext cx="2952328" cy="1200329"/>
          </a:xfrm>
          <a:prstGeom prst="rect">
            <a:avLst/>
          </a:prstGeom>
        </p:spPr>
        <p:txBody>
          <a:bodyPr wrap="square">
            <a:spAutoFit/>
          </a:bodyPr>
          <a:lstStyle/>
          <a:p>
            <a:pPr lvl="0" algn="just" rtl="1"/>
            <a:r>
              <a:rPr lang="ar-SA" b="1" dirty="0">
                <a:solidFill>
                  <a:prstClr val="black">
                    <a:lumMod val="75000"/>
                    <a:lumOff val="25000"/>
                  </a:prstClr>
                </a:solidFill>
                <a:latin typeface="Sakkal Majalla" panose="02000000000000000000" pitchFamily="2" charset="-78"/>
                <a:cs typeface="Sakkal Majalla" panose="02000000000000000000" pitchFamily="2" charset="-78"/>
              </a:rPr>
              <a:t>تدني تقدير الذات نتيجة</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عدم الإنتاج وسد حاجته مما</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يؤثر </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على اليقين</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والثقة</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بالله </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ف</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يجعله يثور على</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ثوابته  </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عبر الإيمان بكل </a:t>
            </a:r>
            <a:endParaRPr lang="ar-SA" b="1" dirty="0">
              <a:solidFill>
                <a:prstClr val="black">
                  <a:lumMod val="75000"/>
                  <a:lumOff val="25000"/>
                </a:prstClr>
              </a:solidFill>
              <a:latin typeface="Sakkal Majalla" panose="02000000000000000000" pitchFamily="2" charset="-78"/>
              <a:cs typeface="Sakkal Majalla" panose="02000000000000000000" pitchFamily="2" charset="-78"/>
            </a:endParaRPr>
          </a:p>
          <a:p>
            <a:pPr lvl="0" algn="just" rtl="1"/>
            <a:r>
              <a:rPr lang="ar-LB" b="1" dirty="0">
                <a:solidFill>
                  <a:prstClr val="black">
                    <a:lumMod val="75000"/>
                    <a:lumOff val="25000"/>
                  </a:prstClr>
                </a:solidFill>
                <a:latin typeface="Sakkal Majalla" panose="02000000000000000000" pitchFamily="2" charset="-78"/>
                <a:cs typeface="Sakkal Majalla" panose="02000000000000000000" pitchFamily="2" charset="-78"/>
              </a:rPr>
              <a:t>ما</a:t>
            </a:r>
            <a:r>
              <a:rPr lang="en-US" b="1" dirty="0">
                <a:solidFill>
                  <a:prstClr val="black">
                    <a:lumMod val="75000"/>
                    <a:lumOff val="25000"/>
                  </a:prstClr>
                </a:solidFill>
                <a:latin typeface="Sakkal Majalla" panose="02000000000000000000" pitchFamily="2" charset="-78"/>
                <a:cs typeface="Sakkal Majalla" panose="02000000000000000000" pitchFamily="2" charset="-78"/>
              </a:rPr>
              <a:t> </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يعارض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أو يخالف </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هذه الثوابت فيلحد</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a:t>
            </a:r>
            <a:endParaRPr lang="en-US" b="1" dirty="0">
              <a:solidFill>
                <a:prstClr val="black">
                  <a:lumMod val="75000"/>
                  <a:lumOff val="25000"/>
                </a:prstClr>
              </a:solidFill>
              <a:latin typeface="Sakkal Majalla" panose="02000000000000000000" pitchFamily="2" charset="-78"/>
              <a:cs typeface="Sakkal Majalla" panose="02000000000000000000" pitchFamily="2" charset="-78"/>
            </a:endParaRPr>
          </a:p>
        </p:txBody>
      </p:sp>
      <p:sp>
        <p:nvSpPr>
          <p:cNvPr id="16" name="Rounded Rectangle 3">
            <a:extLst>
              <a:ext uri="{FF2B5EF4-FFF2-40B4-BE49-F238E27FC236}">
                <a16:creationId xmlns:a16="http://schemas.microsoft.com/office/drawing/2014/main" id="{409F81F6-03F5-4DCD-80FF-657FA20D2FA4}"/>
              </a:ext>
            </a:extLst>
          </p:cNvPr>
          <p:cNvSpPr/>
          <p:nvPr/>
        </p:nvSpPr>
        <p:spPr>
          <a:xfrm rot="5400000">
            <a:off x="3307234" y="-556507"/>
            <a:ext cx="513310" cy="4176465"/>
          </a:xfrm>
          <a:prstGeom prst="roundRect">
            <a:avLst>
              <a:gd name="adj" fmla="val 50000"/>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E125738C-3528-4593-AA15-193CA9BFB423}"/>
              </a:ext>
            </a:extLst>
          </p:cNvPr>
          <p:cNvSpPr txBox="1"/>
          <p:nvPr/>
        </p:nvSpPr>
        <p:spPr>
          <a:xfrm>
            <a:off x="3915472" y="1371547"/>
            <a:ext cx="2736303" cy="523220"/>
          </a:xfrm>
          <a:prstGeom prst="rect">
            <a:avLst/>
          </a:prstGeom>
          <a:noFill/>
        </p:spPr>
        <p:txBody>
          <a:bodyPr wrap="square" rtlCol="0">
            <a:spAutoFit/>
          </a:bodyPr>
          <a:lstStyle/>
          <a:p>
            <a:pPr algn="ctr"/>
            <a:r>
              <a:rPr lang="ar-LB" altLang="ko-KR" sz="2800" b="1" dirty="0">
                <a:solidFill>
                  <a:srgbClr val="FF0000"/>
                </a:solidFill>
                <a:latin typeface="Sakkal Majalla" panose="02000000000000000000" pitchFamily="2" charset="-78"/>
                <a:cs typeface="Sakkal Majalla" panose="02000000000000000000" pitchFamily="2" charset="-78"/>
              </a:rPr>
              <a:t>أولًا</a:t>
            </a:r>
            <a:r>
              <a:rPr lang="ar-SA" altLang="ko-KR" sz="2800" b="1" dirty="0">
                <a:solidFill>
                  <a:srgbClr val="FF0000"/>
                </a:solidFill>
                <a:latin typeface="Sakkal Majalla" panose="02000000000000000000" pitchFamily="2" charset="-78"/>
                <a:cs typeface="Sakkal Majalla" panose="02000000000000000000" pitchFamily="2" charset="-78"/>
              </a:rPr>
              <a:t>:</a:t>
            </a:r>
            <a:endParaRPr lang="ko-KR" altLang="en-US" sz="2800" b="1" dirty="0">
              <a:solidFill>
                <a:srgbClr val="FF0000"/>
              </a:solidFill>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id="{321502C0-EAF2-47F6-A987-2A6E25E4A536}"/>
              </a:ext>
            </a:extLst>
          </p:cNvPr>
          <p:cNvSpPr txBox="1"/>
          <p:nvPr/>
        </p:nvSpPr>
        <p:spPr>
          <a:xfrm>
            <a:off x="449504" y="1371547"/>
            <a:ext cx="2736303" cy="461665"/>
          </a:xfrm>
          <a:prstGeom prst="rect">
            <a:avLst/>
          </a:prstGeom>
          <a:noFill/>
        </p:spPr>
        <p:txBody>
          <a:bodyPr wrap="square" rtlCol="0">
            <a:spAutoFit/>
          </a:bodyPr>
          <a:lstStyle/>
          <a:p>
            <a:pPr algn="ctr"/>
            <a:r>
              <a:rPr lang="ar-LB" altLang="ko-KR" sz="2400" b="1" dirty="0">
                <a:solidFill>
                  <a:srgbClr val="FF0000"/>
                </a:solidFill>
                <a:latin typeface="Sakkal Majalla" panose="02000000000000000000" pitchFamily="2" charset="-78"/>
                <a:cs typeface="Sakkal Majalla" panose="02000000000000000000" pitchFamily="2" charset="-78"/>
              </a:rPr>
              <a:t>ثانيًا</a:t>
            </a:r>
            <a:r>
              <a:rPr lang="ar-EG" altLang="ko-KR" sz="2400" b="1" dirty="0">
                <a:solidFill>
                  <a:srgbClr val="FF0000"/>
                </a:solidFill>
                <a:latin typeface="Sakkal Majalla" panose="02000000000000000000" pitchFamily="2" charset="-78"/>
                <a:cs typeface="Sakkal Majalla" panose="02000000000000000000" pitchFamily="2" charset="-78"/>
              </a:rPr>
              <a:t>:</a:t>
            </a:r>
            <a:endParaRPr lang="ko-KR" altLang="en-US" sz="2400" b="1" dirty="0">
              <a:solidFill>
                <a:srgbClr val="FF0000"/>
              </a:solidFill>
              <a:latin typeface="Sakkal Majalla" panose="02000000000000000000" pitchFamily="2" charset="-78"/>
              <a:cs typeface="Sakkal Majalla" panose="02000000000000000000" pitchFamily="2" charset="-78"/>
            </a:endParaRPr>
          </a:p>
        </p:txBody>
      </p:sp>
      <p:sp>
        <p:nvSpPr>
          <p:cNvPr id="10" name="Oval 21">
            <a:extLst>
              <a:ext uri="{FF2B5EF4-FFF2-40B4-BE49-F238E27FC236}">
                <a16:creationId xmlns:a16="http://schemas.microsoft.com/office/drawing/2014/main" id="{E7F26F99-81D3-40F4-8774-9C6C2A7F11CE}"/>
              </a:ext>
            </a:extLst>
          </p:cNvPr>
          <p:cNvSpPr>
            <a:spLocks noChangeAspect="1"/>
          </p:cNvSpPr>
          <p:nvPr/>
        </p:nvSpPr>
        <p:spPr>
          <a:xfrm>
            <a:off x="7381440" y="1414137"/>
            <a:ext cx="648072" cy="6534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1" name="صورة 10">
            <a:extLst>
              <a:ext uri="{FF2B5EF4-FFF2-40B4-BE49-F238E27FC236}">
                <a16:creationId xmlns:a16="http://schemas.microsoft.com/office/drawing/2014/main" id="{A1737DBD-E7EB-C5A2-9106-9D79840AA9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410472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Text Placeholder 1"/>
          <p:cNvSpPr txBox="1">
            <a:spLocks/>
          </p:cNvSpPr>
          <p:nvPr/>
        </p:nvSpPr>
        <p:spPr>
          <a:xfrm>
            <a:off x="6805376" y="2139702"/>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None/>
            </a:pPr>
            <a:r>
              <a:rPr lang="ar-LB" altLang="ko-KR" sz="4400" b="1" dirty="0">
                <a:solidFill>
                  <a:prstClr val="white"/>
                </a:solidFill>
                <a:latin typeface="Sakkal Majalla" panose="02000000000000000000" pitchFamily="2" charset="-78"/>
                <a:cs typeface="Sakkal Majalla" panose="02000000000000000000" pitchFamily="2" charset="-78"/>
              </a:rPr>
              <a:t>الفقر</a:t>
            </a:r>
            <a:endParaRPr lang="ko-KR" altLang="en-US" sz="4800" b="1" dirty="0">
              <a:solidFill>
                <a:prstClr val="white"/>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7780BEFA-DE68-41BA-BEC2-3E25145DFAC6}"/>
              </a:ext>
            </a:extLst>
          </p:cNvPr>
          <p:cNvSpPr/>
          <p:nvPr/>
        </p:nvSpPr>
        <p:spPr>
          <a:xfrm>
            <a:off x="3491880" y="1644902"/>
            <a:ext cx="2943871" cy="2308324"/>
          </a:xfrm>
          <a:prstGeom prst="rect">
            <a:avLst/>
          </a:prstGeom>
        </p:spPr>
        <p:txBody>
          <a:bodyPr wrap="square">
            <a:spAutoFit/>
          </a:bodyPr>
          <a:lstStyle/>
          <a:p>
            <a:pPr lvl="0" algn="justLow" rtl="1"/>
            <a:endParaRPr lang="ar-SA" b="1" dirty="0">
              <a:solidFill>
                <a:prstClr val="black">
                  <a:lumMod val="75000"/>
                  <a:lumOff val="25000"/>
                </a:prstClr>
              </a:solidFill>
              <a:latin typeface="Sakkal Majalla" panose="02000000000000000000" pitchFamily="2" charset="-78"/>
              <a:cs typeface="Sakkal Majalla" panose="02000000000000000000" pitchFamily="2" charset="-78"/>
            </a:endParaRPr>
          </a:p>
          <a:p>
            <a:pPr lvl="0" algn="just" rtl="1"/>
            <a:r>
              <a:rPr lang="ar-SA" b="1" dirty="0">
                <a:solidFill>
                  <a:prstClr val="black">
                    <a:lumMod val="75000"/>
                    <a:lumOff val="25000"/>
                  </a:prstClr>
                </a:solidFill>
                <a:latin typeface="Sakkal Majalla" panose="02000000000000000000" pitchFamily="2" charset="-78"/>
                <a:cs typeface="Sakkal Majalla" panose="02000000000000000000" pitchFamily="2" charset="-78"/>
              </a:rPr>
              <a:t>عدم وجود عمل يؤمن للفرد احتياجاته </a:t>
            </a:r>
            <a:br>
              <a:rPr lang="ar-LB" b="1" dirty="0">
                <a:solidFill>
                  <a:prstClr val="black">
                    <a:lumMod val="75000"/>
                    <a:lumOff val="25000"/>
                  </a:prstClr>
                </a:solidFill>
                <a:latin typeface="Sakkal Majalla" panose="02000000000000000000" pitchFamily="2" charset="-78"/>
                <a:cs typeface="Sakkal Majalla" panose="02000000000000000000" pitchFamily="2" charset="-78"/>
              </a:rPr>
            </a:br>
            <a:r>
              <a:rPr lang="ar-SA" b="1" dirty="0">
                <a:solidFill>
                  <a:prstClr val="black">
                    <a:lumMod val="75000"/>
                    <a:lumOff val="25000"/>
                  </a:prstClr>
                </a:solidFill>
                <a:latin typeface="Sakkal Majalla" panose="02000000000000000000" pitchFamily="2" charset="-78"/>
                <a:cs typeface="Sakkal Majalla" panose="02000000000000000000" pitchFamily="2" charset="-78"/>
              </a:rPr>
              <a:t>يجعله فريسة سهلة للمنظمات المحاربة</a:t>
            </a:r>
            <a:br>
              <a:rPr lang="ar-LB" b="1" dirty="0">
                <a:solidFill>
                  <a:prstClr val="black">
                    <a:lumMod val="75000"/>
                    <a:lumOff val="25000"/>
                  </a:prstClr>
                </a:solidFill>
                <a:latin typeface="Sakkal Majalla" panose="02000000000000000000" pitchFamily="2" charset="-78"/>
                <a:cs typeface="Sakkal Majalla" panose="02000000000000000000" pitchFamily="2" charset="-78"/>
              </a:rPr>
            </a:br>
            <a:r>
              <a:rPr lang="ar-SA" b="1" dirty="0">
                <a:solidFill>
                  <a:prstClr val="black">
                    <a:lumMod val="75000"/>
                    <a:lumOff val="25000"/>
                  </a:prstClr>
                </a:solidFill>
                <a:latin typeface="Sakkal Majalla" panose="02000000000000000000" pitchFamily="2" charset="-78"/>
                <a:cs typeface="Sakkal Majalla" panose="02000000000000000000" pitchFamily="2" charset="-78"/>
              </a:rPr>
              <a:t>للإسلام والداعية للإلحاد ونسف الأسس</a:t>
            </a:r>
            <a:br>
              <a:rPr lang="ar-LB" b="1" dirty="0">
                <a:solidFill>
                  <a:prstClr val="black">
                    <a:lumMod val="75000"/>
                    <a:lumOff val="25000"/>
                  </a:prstClr>
                </a:solidFill>
                <a:latin typeface="Sakkal Majalla" panose="02000000000000000000" pitchFamily="2" charset="-78"/>
                <a:cs typeface="Sakkal Majalla" panose="02000000000000000000" pitchFamily="2" charset="-78"/>
              </a:rPr>
            </a:br>
            <a:r>
              <a:rPr lang="ar-SA" b="1" dirty="0">
                <a:solidFill>
                  <a:prstClr val="black">
                    <a:lumMod val="75000"/>
                    <a:lumOff val="25000"/>
                  </a:prstClr>
                </a:solidFill>
                <a:latin typeface="Sakkal Majalla" panose="02000000000000000000" pitchFamily="2" charset="-78"/>
                <a:cs typeface="Sakkal Majalla" panose="02000000000000000000" pitchFamily="2" charset="-78"/>
              </a:rPr>
              <a:t>الإسلامية وتدمير المنظومة</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الأخلاقية</a:t>
            </a:r>
            <a:br>
              <a:rPr lang="ar-LB" b="1" dirty="0">
                <a:solidFill>
                  <a:prstClr val="black">
                    <a:lumMod val="75000"/>
                    <a:lumOff val="25000"/>
                  </a:prstClr>
                </a:solidFill>
                <a:latin typeface="Sakkal Majalla" panose="02000000000000000000" pitchFamily="2" charset="-78"/>
                <a:cs typeface="Sakkal Majalla" panose="02000000000000000000" pitchFamily="2" charset="-78"/>
              </a:rPr>
            </a:br>
            <a:r>
              <a:rPr lang="ar-SA" b="1" dirty="0">
                <a:solidFill>
                  <a:prstClr val="black">
                    <a:lumMod val="75000"/>
                    <a:lumOff val="25000"/>
                  </a:prstClr>
                </a:solidFill>
                <a:latin typeface="Sakkal Majalla" panose="02000000000000000000" pitchFamily="2" charset="-78"/>
                <a:cs typeface="Sakkal Majalla" panose="02000000000000000000" pitchFamily="2" charset="-78"/>
              </a:rPr>
              <a:t>للمجتمعات عبر إغرائه بفعاليات وأنشطة مسمومة فكريًا مترافقة مع توفير بعض </a:t>
            </a:r>
            <a:br>
              <a:rPr lang="ar-LB" b="1" dirty="0">
                <a:solidFill>
                  <a:prstClr val="black">
                    <a:lumMod val="75000"/>
                    <a:lumOff val="25000"/>
                  </a:prstClr>
                </a:solidFill>
                <a:latin typeface="Sakkal Majalla" panose="02000000000000000000" pitchFamily="2" charset="-78"/>
                <a:cs typeface="Sakkal Majalla" panose="02000000000000000000" pitchFamily="2" charset="-78"/>
              </a:rPr>
            </a:br>
            <a:r>
              <a:rPr lang="ar-SA" b="1" dirty="0">
                <a:solidFill>
                  <a:prstClr val="black">
                    <a:lumMod val="75000"/>
                    <a:lumOff val="25000"/>
                  </a:prstClr>
                </a:solidFill>
                <a:latin typeface="Sakkal Majalla" panose="02000000000000000000" pitchFamily="2" charset="-78"/>
                <a:cs typeface="Sakkal Majalla" panose="02000000000000000000" pitchFamily="2" charset="-78"/>
              </a:rPr>
              <a:t>احتياجاته.</a:t>
            </a:r>
          </a:p>
        </p:txBody>
      </p:sp>
      <p:sp>
        <p:nvSpPr>
          <p:cNvPr id="13" name="Rectangle 12">
            <a:extLst>
              <a:ext uri="{FF2B5EF4-FFF2-40B4-BE49-F238E27FC236}">
                <a16:creationId xmlns:a16="http://schemas.microsoft.com/office/drawing/2014/main" id="{E296E4A1-AFB8-4E97-BD0C-0880FB5E8AD3}"/>
              </a:ext>
            </a:extLst>
          </p:cNvPr>
          <p:cNvSpPr/>
          <p:nvPr/>
        </p:nvSpPr>
        <p:spPr>
          <a:xfrm>
            <a:off x="683568" y="1923678"/>
            <a:ext cx="2592288" cy="1200329"/>
          </a:xfrm>
          <a:prstGeom prst="rect">
            <a:avLst/>
          </a:prstGeom>
        </p:spPr>
        <p:txBody>
          <a:bodyPr wrap="square">
            <a:spAutoFit/>
          </a:bodyPr>
          <a:lstStyle/>
          <a:p>
            <a:pPr lvl="0" algn="just" rtl="1"/>
            <a:r>
              <a:rPr lang="ar-SA" b="1" dirty="0">
                <a:solidFill>
                  <a:prstClr val="black">
                    <a:lumMod val="75000"/>
                    <a:lumOff val="25000"/>
                  </a:prstClr>
                </a:solidFill>
                <a:latin typeface="Sakkal Majalla" panose="02000000000000000000" pitchFamily="2" charset="-78"/>
                <a:cs typeface="Sakkal Majalla" panose="02000000000000000000" pitchFamily="2" charset="-78"/>
              </a:rPr>
              <a:t>ضعف النفس البشرية في حالة الفقر مما</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يضعف</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الإيمان ويجعلها سهلة</a:t>
            </a:r>
            <a:br>
              <a:rPr lang="ar-SA" b="1" dirty="0">
                <a:solidFill>
                  <a:prstClr val="black">
                    <a:lumMod val="75000"/>
                    <a:lumOff val="25000"/>
                  </a:prstClr>
                </a:solidFill>
                <a:latin typeface="Sakkal Majalla" panose="02000000000000000000" pitchFamily="2" charset="-78"/>
                <a:cs typeface="Sakkal Majalla" panose="02000000000000000000" pitchFamily="2" charset="-78"/>
              </a:rPr>
            </a:br>
            <a:r>
              <a:rPr lang="ar-SA" b="1" dirty="0">
                <a:solidFill>
                  <a:prstClr val="black">
                    <a:lumMod val="75000"/>
                    <a:lumOff val="25000"/>
                  </a:prstClr>
                </a:solidFill>
                <a:latin typeface="Sakkal Majalla" panose="02000000000000000000" pitchFamily="2" charset="-78"/>
                <a:cs typeface="Sakkal Majalla" panose="02000000000000000000" pitchFamily="2" charset="-78"/>
              </a:rPr>
              <a:t>الانحراف نحو الإلحاد نتيجة</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الشعور بالإحباط والظلم</a:t>
            </a:r>
            <a:r>
              <a:rPr lang="ar-LB" b="1" dirty="0">
                <a:solidFill>
                  <a:prstClr val="black">
                    <a:lumMod val="75000"/>
                    <a:lumOff val="25000"/>
                  </a:prstClr>
                </a:solidFill>
                <a:latin typeface="Sakkal Majalla" panose="02000000000000000000" pitchFamily="2" charset="-78"/>
                <a:cs typeface="Sakkal Majalla" panose="02000000000000000000" pitchFamily="2" charset="-78"/>
              </a:rPr>
              <a:t> </a:t>
            </a:r>
            <a:r>
              <a:rPr lang="ar-SA" b="1" dirty="0">
                <a:solidFill>
                  <a:prstClr val="black">
                    <a:lumMod val="75000"/>
                    <a:lumOff val="25000"/>
                  </a:prstClr>
                </a:solidFill>
                <a:latin typeface="Sakkal Majalla" panose="02000000000000000000" pitchFamily="2" charset="-78"/>
                <a:cs typeface="Sakkal Majalla" panose="02000000000000000000" pitchFamily="2" charset="-78"/>
              </a:rPr>
              <a:t>بسبب الفقر.</a:t>
            </a:r>
          </a:p>
        </p:txBody>
      </p:sp>
      <p:sp>
        <p:nvSpPr>
          <p:cNvPr id="16" name="Rounded Rectangle 3">
            <a:extLst>
              <a:ext uri="{FF2B5EF4-FFF2-40B4-BE49-F238E27FC236}">
                <a16:creationId xmlns:a16="http://schemas.microsoft.com/office/drawing/2014/main" id="{409F81F6-03F5-4DCD-80FF-657FA20D2FA4}"/>
              </a:ext>
            </a:extLst>
          </p:cNvPr>
          <p:cNvSpPr/>
          <p:nvPr/>
        </p:nvSpPr>
        <p:spPr>
          <a:xfrm rot="5400000">
            <a:off x="3307234" y="-556507"/>
            <a:ext cx="513310" cy="4176465"/>
          </a:xfrm>
          <a:prstGeom prst="roundRect">
            <a:avLst>
              <a:gd name="adj" fmla="val 50000"/>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E125738C-3528-4593-AA15-193CA9BFB423}"/>
              </a:ext>
            </a:extLst>
          </p:cNvPr>
          <p:cNvSpPr txBox="1"/>
          <p:nvPr/>
        </p:nvSpPr>
        <p:spPr>
          <a:xfrm>
            <a:off x="3915472" y="1371547"/>
            <a:ext cx="2736303" cy="400110"/>
          </a:xfrm>
          <a:prstGeom prst="rect">
            <a:avLst/>
          </a:prstGeom>
          <a:noFill/>
        </p:spPr>
        <p:txBody>
          <a:bodyPr wrap="square" rtlCol="0">
            <a:spAutoFit/>
          </a:bodyPr>
          <a:lstStyle/>
          <a:p>
            <a:pPr algn="ctr"/>
            <a:r>
              <a:rPr lang="ar-LB" altLang="ko-KR" sz="2000" b="1" dirty="0">
                <a:solidFill>
                  <a:srgbClr val="FF0000"/>
                </a:solidFill>
                <a:latin typeface="Sakkal Majalla" panose="02000000000000000000" pitchFamily="2" charset="-78"/>
                <a:cs typeface="Sakkal Majalla" panose="02000000000000000000" pitchFamily="2" charset="-78"/>
              </a:rPr>
              <a:t>أولًا</a:t>
            </a:r>
            <a:endParaRPr lang="ko-KR" altLang="en-US" sz="2000" b="1" dirty="0">
              <a:solidFill>
                <a:srgbClr val="FF0000"/>
              </a:solidFill>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id="{321502C0-EAF2-47F6-A987-2A6E25E4A536}"/>
              </a:ext>
            </a:extLst>
          </p:cNvPr>
          <p:cNvSpPr txBox="1"/>
          <p:nvPr/>
        </p:nvSpPr>
        <p:spPr>
          <a:xfrm>
            <a:off x="449504" y="1371547"/>
            <a:ext cx="2736303" cy="400110"/>
          </a:xfrm>
          <a:prstGeom prst="rect">
            <a:avLst/>
          </a:prstGeom>
          <a:noFill/>
        </p:spPr>
        <p:txBody>
          <a:bodyPr wrap="square" rtlCol="0">
            <a:spAutoFit/>
          </a:bodyPr>
          <a:lstStyle/>
          <a:p>
            <a:pPr algn="ctr"/>
            <a:r>
              <a:rPr lang="ar-LB" altLang="ko-KR" sz="2000" b="1" dirty="0">
                <a:solidFill>
                  <a:srgbClr val="FF0000"/>
                </a:solidFill>
                <a:latin typeface="Sakkal Majalla" panose="02000000000000000000" pitchFamily="2" charset="-78"/>
                <a:cs typeface="Sakkal Majalla" panose="02000000000000000000" pitchFamily="2" charset="-78"/>
              </a:rPr>
              <a:t>ثانيًا</a:t>
            </a:r>
            <a:endParaRPr lang="ko-KR" altLang="en-US" sz="2000" b="1" dirty="0">
              <a:solidFill>
                <a:srgbClr val="FF0000"/>
              </a:solidFill>
              <a:latin typeface="Sakkal Majalla" panose="02000000000000000000" pitchFamily="2" charset="-78"/>
              <a:cs typeface="Sakkal Majalla" panose="02000000000000000000" pitchFamily="2" charset="-78"/>
            </a:endParaRPr>
          </a:p>
        </p:txBody>
      </p:sp>
      <p:sp>
        <p:nvSpPr>
          <p:cNvPr id="10" name="Oval 21">
            <a:extLst>
              <a:ext uri="{FF2B5EF4-FFF2-40B4-BE49-F238E27FC236}">
                <a16:creationId xmlns:a16="http://schemas.microsoft.com/office/drawing/2014/main" id="{E7F26F99-81D3-40F4-8774-9C6C2A7F11CE}"/>
              </a:ext>
            </a:extLst>
          </p:cNvPr>
          <p:cNvSpPr>
            <a:spLocks noChangeAspect="1"/>
          </p:cNvSpPr>
          <p:nvPr/>
        </p:nvSpPr>
        <p:spPr>
          <a:xfrm>
            <a:off x="7381440" y="1414137"/>
            <a:ext cx="648072" cy="6534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1" name="صورة 10">
            <a:extLst>
              <a:ext uri="{FF2B5EF4-FFF2-40B4-BE49-F238E27FC236}">
                <a16:creationId xmlns:a16="http://schemas.microsoft.com/office/drawing/2014/main" id="{11EBBDA9-DFAB-92E7-3339-DAC8E73152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258582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27628"/>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838486" y="1851546"/>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LB" altLang="ko-KR" sz="4400" b="1" dirty="0">
                <a:solidFill>
                  <a:prstClr val="white"/>
                </a:solidFill>
                <a:latin typeface="Sakkal Majalla" panose="02000000000000000000" pitchFamily="2" charset="-78"/>
                <a:cs typeface="Sakkal Majalla" panose="02000000000000000000" pitchFamily="2" charset="-78"/>
              </a:rPr>
              <a:t>هدر الموارد</a:t>
            </a:r>
            <a:endParaRPr lang="ko-KR" altLang="en-US" sz="4400" b="1" dirty="0">
              <a:solidFill>
                <a:prstClr val="white"/>
              </a:solidFill>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E7A13CBC-E219-48EF-8E87-A1DC103AC97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522" r="22769"/>
          <a:stretch/>
        </p:blipFill>
        <p:spPr>
          <a:xfrm>
            <a:off x="328550" y="911378"/>
            <a:ext cx="3091322" cy="3388564"/>
          </a:xfrm>
          <a:prstGeom prst="rect">
            <a:avLst/>
          </a:prstGeom>
        </p:spPr>
      </p:pic>
      <p:pic>
        <p:nvPicPr>
          <p:cNvPr id="4" name="Picture 3">
            <a:extLst>
              <a:ext uri="{FF2B5EF4-FFF2-40B4-BE49-F238E27FC236}">
                <a16:creationId xmlns:a16="http://schemas.microsoft.com/office/drawing/2014/main" id="{04AA11DC-6DB1-4D39-9B35-DBF26636DD3C}"/>
              </a:ext>
            </a:extLst>
          </p:cNvPr>
          <p:cNvPicPr>
            <a:picLocks noChangeAspect="1"/>
          </p:cNvPicPr>
          <p:nvPr/>
        </p:nvPicPr>
        <p:blipFill>
          <a:blip r:embed="rId4"/>
          <a:stretch>
            <a:fillRect/>
          </a:stretch>
        </p:blipFill>
        <p:spPr>
          <a:xfrm>
            <a:off x="4192870" y="483518"/>
            <a:ext cx="2395354" cy="4319332"/>
          </a:xfrm>
          <a:prstGeom prst="rect">
            <a:avLst/>
          </a:prstGeom>
        </p:spPr>
      </p:pic>
      <p:sp>
        <p:nvSpPr>
          <p:cNvPr id="5" name="Rectangle 4">
            <a:extLst>
              <a:ext uri="{FF2B5EF4-FFF2-40B4-BE49-F238E27FC236}">
                <a16:creationId xmlns:a16="http://schemas.microsoft.com/office/drawing/2014/main" id="{5B66A028-FF6B-45A7-80C1-5F31BC8CF7E0}"/>
              </a:ext>
            </a:extLst>
          </p:cNvPr>
          <p:cNvSpPr/>
          <p:nvPr/>
        </p:nvSpPr>
        <p:spPr>
          <a:xfrm>
            <a:off x="3532906" y="1981464"/>
            <a:ext cx="2834510" cy="1200329"/>
          </a:xfrm>
          <a:prstGeom prst="rect">
            <a:avLst/>
          </a:prstGeom>
        </p:spPr>
        <p:txBody>
          <a:bodyPr wrap="square">
            <a:spAutoFit/>
          </a:bodyPr>
          <a:lstStyle/>
          <a:p>
            <a:pPr algn="just" rtl="1"/>
            <a:r>
              <a:rPr lang="ar-LB" sz="2400" b="1" dirty="0">
                <a:solidFill>
                  <a:srgbClr val="C00000"/>
                </a:solidFill>
                <a:latin typeface="Sakkal Majalla" panose="02000000000000000000" pitchFamily="2" charset="-78"/>
                <a:cs typeface="Sakkal Majalla" panose="02000000000000000000" pitchFamily="2" charset="-78"/>
              </a:rPr>
              <a:t>يأتي الإلحاد كرد فعل عكسي </a:t>
            </a:r>
            <a:endParaRPr lang="ar-SA" sz="2400" b="1" dirty="0">
              <a:solidFill>
                <a:srgbClr val="C00000"/>
              </a:solidFill>
              <a:latin typeface="Sakkal Majalla" panose="02000000000000000000" pitchFamily="2" charset="-78"/>
              <a:cs typeface="Sakkal Majalla" panose="02000000000000000000" pitchFamily="2" charset="-78"/>
            </a:endParaRPr>
          </a:p>
          <a:p>
            <a:pPr algn="just" rtl="1"/>
            <a:r>
              <a:rPr lang="ar-LB" sz="2400" b="1" dirty="0">
                <a:solidFill>
                  <a:srgbClr val="C00000"/>
                </a:solidFill>
                <a:latin typeface="Sakkal Majalla" panose="02000000000000000000" pitchFamily="2" charset="-78"/>
                <a:cs typeface="Sakkal Majalla" panose="02000000000000000000" pitchFamily="2" charset="-78"/>
              </a:rPr>
              <a:t>لسوء استغلال الموارد وهدرها من قبل من ينتمون إلى الإسلام</a:t>
            </a:r>
            <a:endParaRPr lang="en-US" sz="2400" b="1" dirty="0">
              <a:solidFill>
                <a:prstClr val="black">
                  <a:lumMod val="75000"/>
                  <a:lumOff val="25000"/>
                </a:prstClr>
              </a:solidFill>
              <a:latin typeface="Sakkal Majalla" panose="02000000000000000000" pitchFamily="2" charset="-78"/>
              <a:cs typeface="Sakkal Majalla" panose="02000000000000000000" pitchFamily="2" charset="-78"/>
            </a:endParaRPr>
          </a:p>
        </p:txBody>
      </p:sp>
      <p:sp>
        <p:nvSpPr>
          <p:cNvPr id="15" name="Oval 21">
            <a:extLst>
              <a:ext uri="{FF2B5EF4-FFF2-40B4-BE49-F238E27FC236}">
                <a16:creationId xmlns:a16="http://schemas.microsoft.com/office/drawing/2014/main" id="{62762EEA-8ED9-4943-80FD-4A4A7A471BCF}"/>
              </a:ext>
            </a:extLst>
          </p:cNvPr>
          <p:cNvSpPr>
            <a:spLocks noChangeAspect="1"/>
          </p:cNvSpPr>
          <p:nvPr/>
        </p:nvSpPr>
        <p:spPr>
          <a:xfrm>
            <a:off x="7380312" y="1198186"/>
            <a:ext cx="648072" cy="6534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9" name="صورة 8">
            <a:extLst>
              <a:ext uri="{FF2B5EF4-FFF2-40B4-BE49-F238E27FC236}">
                <a16:creationId xmlns:a16="http://schemas.microsoft.com/office/drawing/2014/main" id="{7845BE06-52E1-2CE0-8522-93637A4ABB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197158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27628"/>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804248" y="1715476"/>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ar-LB" altLang="ko-KR" sz="4400" b="1" dirty="0">
                <a:solidFill>
                  <a:schemeClr val="bg1"/>
                </a:solidFill>
                <a:latin typeface="Sakkal Majalla" panose="02000000000000000000" pitchFamily="2" charset="-78"/>
                <a:cs typeface="Sakkal Majalla" panose="02000000000000000000" pitchFamily="2" charset="-78"/>
              </a:rPr>
              <a:t>سوء توزيع الثروات</a:t>
            </a:r>
            <a:endParaRPr lang="ko-KR" altLang="en-US" sz="4400" b="1" dirty="0">
              <a:solidFill>
                <a:schemeClr val="bg1"/>
              </a:solidFill>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id="{04AA11DC-6DB1-4D39-9B35-DBF26636DD3C}"/>
              </a:ext>
            </a:extLst>
          </p:cNvPr>
          <p:cNvPicPr>
            <a:picLocks noChangeAspect="1"/>
          </p:cNvPicPr>
          <p:nvPr/>
        </p:nvPicPr>
        <p:blipFill>
          <a:blip r:embed="rId2"/>
          <a:stretch>
            <a:fillRect/>
          </a:stretch>
        </p:blipFill>
        <p:spPr>
          <a:xfrm>
            <a:off x="3968389" y="483518"/>
            <a:ext cx="2619835" cy="4319332"/>
          </a:xfrm>
          <a:prstGeom prst="rect">
            <a:avLst/>
          </a:prstGeom>
        </p:spPr>
      </p:pic>
      <p:sp>
        <p:nvSpPr>
          <p:cNvPr id="2" name="Rectangle 1">
            <a:extLst>
              <a:ext uri="{FF2B5EF4-FFF2-40B4-BE49-F238E27FC236}">
                <a16:creationId xmlns:a16="http://schemas.microsoft.com/office/drawing/2014/main" id="{91B3C00B-1E1E-4543-9DBC-AA3926D4208D}"/>
              </a:ext>
            </a:extLst>
          </p:cNvPr>
          <p:cNvSpPr/>
          <p:nvPr/>
        </p:nvSpPr>
        <p:spPr>
          <a:xfrm>
            <a:off x="251520" y="504356"/>
            <a:ext cx="3716869" cy="4099816"/>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58EB47A-44A4-4EAA-85B4-CF532BA43B0A}"/>
              </a:ext>
            </a:extLst>
          </p:cNvPr>
          <p:cNvSpPr/>
          <p:nvPr/>
        </p:nvSpPr>
        <p:spPr>
          <a:xfrm>
            <a:off x="361646" y="2043019"/>
            <a:ext cx="6143999" cy="1569660"/>
          </a:xfrm>
          <a:prstGeom prst="rect">
            <a:avLst/>
          </a:prstGeom>
        </p:spPr>
        <p:txBody>
          <a:bodyPr wrap="square">
            <a:spAutoFit/>
          </a:bodyPr>
          <a:lstStyle/>
          <a:p>
            <a:pPr algn="just" rtl="1"/>
            <a:r>
              <a:rPr lang="ar-LB" sz="2400" b="1" dirty="0">
                <a:solidFill>
                  <a:srgbClr val="C00000"/>
                </a:solidFill>
                <a:latin typeface="Sakkal Majalla" panose="02000000000000000000" pitchFamily="2" charset="-78"/>
                <a:cs typeface="Sakkal Majalla" panose="02000000000000000000" pitchFamily="2" charset="-78"/>
              </a:rPr>
              <a:t>السخط </a:t>
            </a:r>
            <a:r>
              <a:rPr lang="ar-SA" sz="2400" b="1" dirty="0">
                <a:solidFill>
                  <a:srgbClr val="C00000"/>
                </a:solidFill>
                <a:latin typeface="Sakkal Majalla" panose="02000000000000000000" pitchFamily="2" charset="-78"/>
                <a:cs typeface="Sakkal Majalla" panose="02000000000000000000" pitchFamily="2" charset="-78"/>
              </a:rPr>
              <a:t>المتولد نتيجة</a:t>
            </a:r>
            <a:r>
              <a:rPr lang="ar-LB" sz="2400" b="1" dirty="0">
                <a:solidFill>
                  <a:srgbClr val="C00000"/>
                </a:solidFill>
                <a:latin typeface="Sakkal Majalla" panose="02000000000000000000" pitchFamily="2" charset="-78"/>
                <a:cs typeface="Sakkal Majalla" panose="02000000000000000000" pitchFamily="2" charset="-78"/>
              </a:rPr>
              <a:t>ً </a:t>
            </a:r>
            <a:r>
              <a:rPr lang="ar-SA" sz="2400" b="1" dirty="0" err="1">
                <a:solidFill>
                  <a:srgbClr val="C00000"/>
                </a:solidFill>
                <a:latin typeface="Sakkal Majalla" panose="02000000000000000000" pitchFamily="2" charset="-78"/>
                <a:cs typeface="Sakkal Majalla" panose="02000000000000000000" pitchFamily="2" charset="-78"/>
              </a:rPr>
              <a:t>لل</a:t>
            </a:r>
            <a:r>
              <a:rPr lang="ar-LB" sz="2400" b="1" dirty="0">
                <a:solidFill>
                  <a:srgbClr val="C00000"/>
                </a:solidFill>
                <a:latin typeface="Sakkal Majalla" panose="02000000000000000000" pitchFamily="2" charset="-78"/>
                <a:cs typeface="Sakkal Majalla" panose="02000000000000000000" pitchFamily="2" charset="-78"/>
              </a:rPr>
              <a:t>توزيع غير العادل للثروات</a:t>
            </a:r>
            <a:r>
              <a:rPr lang="ar-SA" sz="2400" b="1" dirty="0">
                <a:solidFill>
                  <a:srgbClr val="C00000"/>
                </a:solidFill>
                <a:latin typeface="Sakkal Majalla" panose="02000000000000000000" pitchFamily="2" charset="-78"/>
                <a:cs typeface="Sakkal Majalla" panose="02000000000000000000" pitchFamily="2" charset="-78"/>
              </a:rPr>
              <a:t>،</a:t>
            </a:r>
            <a:r>
              <a:rPr lang="ar-LB" sz="2400" b="1" dirty="0">
                <a:solidFill>
                  <a:srgbClr val="C00000"/>
                </a:solidFill>
                <a:latin typeface="Sakkal Majalla" panose="02000000000000000000" pitchFamily="2" charset="-78"/>
                <a:cs typeface="Sakkal Majalla" panose="02000000000000000000" pitchFamily="2" charset="-78"/>
              </a:rPr>
              <a:t> والتفاوت</a:t>
            </a:r>
            <a:br>
              <a:rPr lang="ar-LB" sz="2400" b="1" dirty="0">
                <a:solidFill>
                  <a:srgbClr val="C00000"/>
                </a:solidFill>
                <a:latin typeface="Sakkal Majalla" panose="02000000000000000000" pitchFamily="2" charset="-78"/>
                <a:cs typeface="Sakkal Majalla" panose="02000000000000000000" pitchFamily="2" charset="-78"/>
              </a:rPr>
            </a:br>
            <a:r>
              <a:rPr lang="ar-LB" sz="2400" b="1" dirty="0">
                <a:solidFill>
                  <a:srgbClr val="C00000"/>
                </a:solidFill>
                <a:latin typeface="Sakkal Majalla" panose="02000000000000000000" pitchFamily="2" charset="-78"/>
                <a:cs typeface="Sakkal Majalla" panose="02000000000000000000" pitchFamily="2" charset="-78"/>
              </a:rPr>
              <a:t> الطبقي في المجتمع</a:t>
            </a:r>
            <a:r>
              <a:rPr lang="ar-SA" sz="2400" b="1" dirty="0">
                <a:solidFill>
                  <a:srgbClr val="C00000"/>
                </a:solidFill>
                <a:latin typeface="Sakkal Majalla" panose="02000000000000000000" pitchFamily="2" charset="-78"/>
                <a:cs typeface="Sakkal Majalla" panose="02000000000000000000" pitchFamily="2" charset="-78"/>
              </a:rPr>
              <a:t>،</a:t>
            </a:r>
            <a:r>
              <a:rPr lang="ar-LB" sz="2400" b="1" dirty="0">
                <a:solidFill>
                  <a:srgbClr val="C00000"/>
                </a:solidFill>
                <a:latin typeface="Sakkal Majalla" panose="02000000000000000000" pitchFamily="2" charset="-78"/>
                <a:cs typeface="Sakkal Majalla" panose="02000000000000000000" pitchFamily="2" charset="-78"/>
              </a:rPr>
              <a:t> فيأتي الإلحاد للتعبير عن السخط من هذا</a:t>
            </a:r>
            <a:br>
              <a:rPr lang="ar-LB" sz="2400" b="1" dirty="0">
                <a:solidFill>
                  <a:srgbClr val="C00000"/>
                </a:solidFill>
                <a:latin typeface="Sakkal Majalla" panose="02000000000000000000" pitchFamily="2" charset="-78"/>
                <a:cs typeface="Sakkal Majalla" panose="02000000000000000000" pitchFamily="2" charset="-78"/>
              </a:rPr>
            </a:br>
            <a:r>
              <a:rPr lang="ar-LB" sz="2400" b="1" dirty="0">
                <a:solidFill>
                  <a:srgbClr val="C00000"/>
                </a:solidFill>
                <a:latin typeface="Sakkal Majalla" panose="02000000000000000000" pitchFamily="2" charset="-78"/>
                <a:cs typeface="Sakkal Majalla" panose="02000000000000000000" pitchFamily="2" charset="-78"/>
              </a:rPr>
              <a:t> التوزيع</a:t>
            </a:r>
            <a:r>
              <a:rPr lang="ar-SA" sz="2400" b="1" dirty="0">
                <a:solidFill>
                  <a:srgbClr val="C00000"/>
                </a:solidFill>
                <a:latin typeface="Sakkal Majalla" panose="02000000000000000000" pitchFamily="2" charset="-78"/>
                <a:cs typeface="Sakkal Majalla" panose="02000000000000000000" pitchFamily="2" charset="-78"/>
              </a:rPr>
              <a:t>، و</a:t>
            </a:r>
            <a:r>
              <a:rPr lang="ar-LB" sz="2400" b="1" dirty="0">
                <a:solidFill>
                  <a:srgbClr val="C00000"/>
                </a:solidFill>
                <a:latin typeface="Sakkal Majalla" panose="02000000000000000000" pitchFamily="2" charset="-78"/>
                <a:cs typeface="Sakkal Majalla" panose="02000000000000000000" pitchFamily="2" charset="-78"/>
              </a:rPr>
              <a:t>خاصة </a:t>
            </a:r>
            <a:r>
              <a:rPr lang="ar-SA" sz="2400" b="1" dirty="0">
                <a:solidFill>
                  <a:srgbClr val="C00000"/>
                </a:solidFill>
                <a:latin typeface="Sakkal Majalla" panose="02000000000000000000" pitchFamily="2" charset="-78"/>
                <a:cs typeface="Sakkal Majalla" panose="02000000000000000000" pitchFamily="2" charset="-78"/>
              </a:rPr>
              <a:t>إذا</a:t>
            </a:r>
            <a:r>
              <a:rPr lang="ar-LB" sz="2400" b="1" dirty="0">
                <a:solidFill>
                  <a:srgbClr val="C00000"/>
                </a:solidFill>
                <a:latin typeface="Sakkal Majalla" panose="02000000000000000000" pitchFamily="2" charset="-78"/>
                <a:cs typeface="Sakkal Majalla" panose="02000000000000000000" pitchFamily="2" charset="-78"/>
              </a:rPr>
              <a:t> كان </a:t>
            </a:r>
            <a:r>
              <a:rPr lang="ar-SA" sz="2400" b="1" dirty="0">
                <a:solidFill>
                  <a:srgbClr val="C00000"/>
                </a:solidFill>
                <a:latin typeface="Sakkal Majalla" panose="02000000000000000000" pitchFamily="2" charset="-78"/>
                <a:cs typeface="Sakkal Majalla" panose="02000000000000000000" pitchFamily="2" charset="-78"/>
              </a:rPr>
              <a:t>ذلك </a:t>
            </a:r>
            <a:r>
              <a:rPr lang="ar-LB" sz="2400" b="1" dirty="0">
                <a:solidFill>
                  <a:srgbClr val="C00000"/>
                </a:solidFill>
                <a:latin typeface="Sakkal Majalla" panose="02000000000000000000" pitchFamily="2" charset="-78"/>
                <a:cs typeface="Sakkal Majalla" panose="02000000000000000000" pitchFamily="2" charset="-78"/>
              </a:rPr>
              <a:t>تحت غطاء ديني ومن قبل مؤسسات </a:t>
            </a:r>
            <a:endParaRPr lang="ar-SA" sz="2400" b="1" dirty="0">
              <a:solidFill>
                <a:srgbClr val="C00000"/>
              </a:solidFill>
              <a:latin typeface="Sakkal Majalla" panose="02000000000000000000" pitchFamily="2" charset="-78"/>
              <a:cs typeface="Sakkal Majalla" panose="02000000000000000000" pitchFamily="2" charset="-78"/>
            </a:endParaRPr>
          </a:p>
          <a:p>
            <a:pPr algn="just" rtl="1"/>
            <a:r>
              <a:rPr lang="ar-LB" sz="2400" b="1" dirty="0">
                <a:solidFill>
                  <a:srgbClr val="C00000"/>
                </a:solidFill>
                <a:latin typeface="Sakkal Majalla" panose="02000000000000000000" pitchFamily="2" charset="-78"/>
                <a:cs typeface="Sakkal Majalla" panose="02000000000000000000" pitchFamily="2" charset="-78"/>
              </a:rPr>
              <a:t>إسلامية.</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2" name="Oval 21">
            <a:extLst>
              <a:ext uri="{FF2B5EF4-FFF2-40B4-BE49-F238E27FC236}">
                <a16:creationId xmlns:a16="http://schemas.microsoft.com/office/drawing/2014/main" id="{01930737-D516-42DD-B08B-7F5C7A00CE60}"/>
              </a:ext>
            </a:extLst>
          </p:cNvPr>
          <p:cNvSpPr>
            <a:spLocks noChangeAspect="1"/>
          </p:cNvSpPr>
          <p:nvPr/>
        </p:nvSpPr>
        <p:spPr>
          <a:xfrm>
            <a:off x="7380312" y="1131590"/>
            <a:ext cx="648072" cy="6534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9" name="صورة 8">
            <a:extLst>
              <a:ext uri="{FF2B5EF4-FFF2-40B4-BE49-F238E27FC236}">
                <a16:creationId xmlns:a16="http://schemas.microsoft.com/office/drawing/2014/main" id="{38AB4401-FD79-E7CE-E312-2525E8D30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9617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27628"/>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05781" y="1825883"/>
            <a:ext cx="1908212" cy="138576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LB" altLang="ko-KR" b="1" dirty="0">
                <a:solidFill>
                  <a:schemeClr val="bg1"/>
                </a:solidFill>
                <a:latin typeface="Sakkal Majalla" panose="02000000000000000000" pitchFamily="2" charset="-78"/>
                <a:cs typeface="Sakkal Majalla" panose="02000000000000000000" pitchFamily="2" charset="-78"/>
              </a:rPr>
              <a:t>سوء إدارة وفشل المشاريع الإسلامية</a:t>
            </a:r>
            <a:endParaRPr lang="ko-KR" altLang="en-US" b="1" dirty="0">
              <a:solidFill>
                <a:schemeClr val="bg1"/>
              </a:solidFill>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id="{04AA11DC-6DB1-4D39-9B35-DBF26636DD3C}"/>
              </a:ext>
            </a:extLst>
          </p:cNvPr>
          <p:cNvPicPr>
            <a:picLocks noChangeAspect="1"/>
          </p:cNvPicPr>
          <p:nvPr/>
        </p:nvPicPr>
        <p:blipFill>
          <a:blip r:embed="rId2"/>
          <a:stretch>
            <a:fillRect/>
          </a:stretch>
        </p:blipFill>
        <p:spPr>
          <a:xfrm>
            <a:off x="4192870" y="483518"/>
            <a:ext cx="2395354" cy="4319332"/>
          </a:xfrm>
          <a:prstGeom prst="rect">
            <a:avLst/>
          </a:prstGeom>
        </p:spPr>
      </p:pic>
      <p:sp>
        <p:nvSpPr>
          <p:cNvPr id="2" name="Rectangle 1">
            <a:extLst>
              <a:ext uri="{FF2B5EF4-FFF2-40B4-BE49-F238E27FC236}">
                <a16:creationId xmlns:a16="http://schemas.microsoft.com/office/drawing/2014/main" id="{91B3C00B-1E1E-4543-9DBC-AA3926D4208D}"/>
              </a:ext>
            </a:extLst>
          </p:cNvPr>
          <p:cNvSpPr/>
          <p:nvPr/>
        </p:nvSpPr>
        <p:spPr>
          <a:xfrm>
            <a:off x="444225" y="627534"/>
            <a:ext cx="3716869" cy="3883792"/>
          </a:xfrm>
          <a:prstGeom prst="rect">
            <a:avLst/>
          </a:prstGeom>
          <a:blipFill dpi="0" rotWithShape="1">
            <a:blip r:embed="rId3">
              <a:alphaModFix amt="59000"/>
            </a:blip>
            <a:srcRect/>
            <a:stretch>
              <a:fillRect t="-1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D1BC36-AC7A-4631-90A4-099F8EAA0DDD}"/>
              </a:ext>
            </a:extLst>
          </p:cNvPr>
          <p:cNvSpPr/>
          <p:nvPr/>
        </p:nvSpPr>
        <p:spPr>
          <a:xfrm>
            <a:off x="414626" y="1995686"/>
            <a:ext cx="5976664" cy="1323439"/>
          </a:xfrm>
          <a:prstGeom prst="rect">
            <a:avLst/>
          </a:prstGeom>
        </p:spPr>
        <p:txBody>
          <a:bodyPr wrap="square">
            <a:spAutoFit/>
          </a:bodyPr>
          <a:lstStyle/>
          <a:p>
            <a:pPr algn="just" rtl="1"/>
            <a:r>
              <a:rPr lang="ar-LB" sz="2000" b="1" dirty="0">
                <a:solidFill>
                  <a:srgbClr val="C00000"/>
                </a:solidFill>
                <a:latin typeface="Sakkal Majalla" panose="02000000000000000000" pitchFamily="2" charset="-78"/>
                <a:cs typeface="Sakkal Majalla" panose="02000000000000000000" pitchFamily="2" charset="-78"/>
              </a:rPr>
              <a:t>الفساد المالي والإداري في بعض المؤسسات  الإسلامية</a:t>
            </a:r>
            <a:r>
              <a:rPr lang="ar-SA" sz="2000" b="1" dirty="0">
                <a:solidFill>
                  <a:srgbClr val="C00000"/>
                </a:solidFill>
                <a:latin typeface="Sakkal Majalla" panose="02000000000000000000" pitchFamily="2" charset="-78"/>
                <a:cs typeface="Sakkal Majalla" panose="02000000000000000000" pitchFamily="2" charset="-78"/>
              </a:rPr>
              <a:t> </a:t>
            </a:r>
            <a:r>
              <a:rPr lang="ar-LB" sz="2000" b="1" dirty="0">
                <a:solidFill>
                  <a:srgbClr val="C00000"/>
                </a:solidFill>
                <a:latin typeface="Sakkal Majalla" panose="02000000000000000000" pitchFamily="2" charset="-78"/>
                <a:cs typeface="Sakkal Majalla" panose="02000000000000000000" pitchFamily="2" charset="-78"/>
              </a:rPr>
              <a:t>يعكس صورة سلبية عن</a:t>
            </a:r>
            <a:br>
              <a:rPr lang="ar-LB" sz="2000" b="1" dirty="0">
                <a:solidFill>
                  <a:srgbClr val="C00000"/>
                </a:solidFill>
                <a:latin typeface="Sakkal Majalla" panose="02000000000000000000" pitchFamily="2" charset="-78"/>
                <a:cs typeface="Sakkal Majalla" panose="02000000000000000000" pitchFamily="2" charset="-78"/>
              </a:rPr>
            </a:br>
            <a:r>
              <a:rPr lang="ar-LB" sz="2000" b="1" dirty="0">
                <a:solidFill>
                  <a:srgbClr val="C00000"/>
                </a:solidFill>
                <a:latin typeface="Sakkal Majalla" panose="02000000000000000000" pitchFamily="2" charset="-78"/>
                <a:cs typeface="Sakkal Majalla" panose="02000000000000000000" pitchFamily="2" charset="-78"/>
              </a:rPr>
              <a:t>تطبيق الدين الإسلامي وتعاليم الشريعة</a:t>
            </a:r>
            <a:r>
              <a:rPr lang="ar-SA" sz="2000" b="1" dirty="0">
                <a:solidFill>
                  <a:srgbClr val="C00000"/>
                </a:solidFill>
                <a:latin typeface="Sakkal Majalla" panose="02000000000000000000" pitchFamily="2" charset="-78"/>
                <a:cs typeface="Sakkal Majalla" panose="02000000000000000000" pitchFamily="2" charset="-78"/>
              </a:rPr>
              <a:t> </a:t>
            </a:r>
            <a:r>
              <a:rPr lang="ar-LB" sz="2000" b="1" dirty="0">
                <a:solidFill>
                  <a:srgbClr val="C00000"/>
                </a:solidFill>
                <a:latin typeface="Sakkal Majalla" panose="02000000000000000000" pitchFamily="2" charset="-78"/>
                <a:cs typeface="Sakkal Majalla" panose="02000000000000000000" pitchFamily="2" charset="-78"/>
              </a:rPr>
              <a:t>السمحاء في الإدارة والعمل والإنتاج</a:t>
            </a:r>
            <a:br>
              <a:rPr lang="ar-LB" sz="2000" b="1" dirty="0">
                <a:solidFill>
                  <a:srgbClr val="C00000"/>
                </a:solidFill>
                <a:latin typeface="Sakkal Majalla" panose="02000000000000000000" pitchFamily="2" charset="-78"/>
                <a:cs typeface="Sakkal Majalla" panose="02000000000000000000" pitchFamily="2" charset="-78"/>
              </a:rPr>
            </a:br>
            <a:r>
              <a:rPr lang="ar-LB" sz="2000" b="1" dirty="0">
                <a:solidFill>
                  <a:srgbClr val="C00000"/>
                </a:solidFill>
                <a:latin typeface="Sakkal Majalla" panose="02000000000000000000" pitchFamily="2" charset="-78"/>
                <a:cs typeface="Sakkal Majalla" panose="02000000000000000000" pitchFamily="2" charset="-78"/>
              </a:rPr>
              <a:t> فيأتي الإلحاد كتعبير</a:t>
            </a:r>
            <a:r>
              <a:rPr lang="ar-SA" sz="2000" b="1" dirty="0">
                <a:solidFill>
                  <a:srgbClr val="C00000"/>
                </a:solidFill>
                <a:latin typeface="Sakkal Majalla" panose="02000000000000000000" pitchFamily="2" charset="-78"/>
                <a:cs typeface="Sakkal Majalla" panose="02000000000000000000" pitchFamily="2" charset="-78"/>
              </a:rPr>
              <a:t> </a:t>
            </a:r>
            <a:r>
              <a:rPr lang="ar-LB" sz="2000" b="1" dirty="0">
                <a:solidFill>
                  <a:srgbClr val="C00000"/>
                </a:solidFill>
                <a:latin typeface="Sakkal Majalla" panose="02000000000000000000" pitchFamily="2" charset="-78"/>
                <a:cs typeface="Sakkal Majalla" panose="02000000000000000000" pitchFamily="2" charset="-78"/>
              </a:rPr>
              <a:t>عن</a:t>
            </a:r>
            <a:r>
              <a:rPr lang="ar-SA" sz="2000" b="1" dirty="0">
                <a:solidFill>
                  <a:srgbClr val="C00000"/>
                </a:solidFill>
                <a:latin typeface="Sakkal Majalla" panose="02000000000000000000" pitchFamily="2" charset="-78"/>
                <a:cs typeface="Sakkal Majalla" panose="02000000000000000000" pitchFamily="2" charset="-78"/>
              </a:rPr>
              <a:t> </a:t>
            </a:r>
            <a:r>
              <a:rPr lang="ar-LB" sz="2000" b="1" dirty="0">
                <a:solidFill>
                  <a:srgbClr val="C00000"/>
                </a:solidFill>
                <a:latin typeface="Sakkal Majalla" panose="02000000000000000000" pitchFamily="2" charset="-78"/>
                <a:cs typeface="Sakkal Majalla" panose="02000000000000000000" pitchFamily="2" charset="-78"/>
              </a:rPr>
              <a:t>الرفض لهذا النموذج الإداري السيء الذي </a:t>
            </a:r>
            <a:r>
              <a:rPr lang="ar-SA" sz="2000" b="1" dirty="0">
                <a:solidFill>
                  <a:srgbClr val="C00000"/>
                </a:solidFill>
                <a:latin typeface="Sakkal Majalla" panose="02000000000000000000" pitchFamily="2" charset="-78"/>
                <a:cs typeface="Sakkal Majalla" panose="02000000000000000000" pitchFamily="2" charset="-78"/>
              </a:rPr>
              <a:t>يُنظر على أنه </a:t>
            </a:r>
            <a:r>
              <a:rPr lang="ar-LB" sz="2000" b="1" dirty="0">
                <a:solidFill>
                  <a:srgbClr val="C00000"/>
                </a:solidFill>
                <a:latin typeface="Sakkal Majalla" panose="02000000000000000000" pitchFamily="2" charset="-78"/>
                <a:cs typeface="Sakkal Majalla" panose="02000000000000000000" pitchFamily="2" charset="-78"/>
              </a:rPr>
              <a:t>يعمل تحت غطاء إسلامي</a:t>
            </a:r>
          </a:p>
        </p:txBody>
      </p:sp>
      <p:sp>
        <p:nvSpPr>
          <p:cNvPr id="11" name="Oval 21">
            <a:extLst>
              <a:ext uri="{FF2B5EF4-FFF2-40B4-BE49-F238E27FC236}">
                <a16:creationId xmlns:a16="http://schemas.microsoft.com/office/drawing/2014/main" id="{2135B939-2447-4CA9-9D77-22A48306F039}"/>
              </a:ext>
            </a:extLst>
          </p:cNvPr>
          <p:cNvSpPr>
            <a:spLocks noChangeAspect="1"/>
          </p:cNvSpPr>
          <p:nvPr/>
        </p:nvSpPr>
        <p:spPr>
          <a:xfrm>
            <a:off x="7380312" y="1097524"/>
            <a:ext cx="648072" cy="6534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0" name="صورة 9">
            <a:extLst>
              <a:ext uri="{FF2B5EF4-FFF2-40B4-BE49-F238E27FC236}">
                <a16:creationId xmlns:a16="http://schemas.microsoft.com/office/drawing/2014/main" id="{8BED2E1D-7B9E-3388-C371-E00BCF9DB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809" y="4718333"/>
            <a:ext cx="536334" cy="425167"/>
          </a:xfrm>
          <a:prstGeom prst="rect">
            <a:avLst/>
          </a:prstGeom>
        </p:spPr>
      </p:pic>
    </p:spTree>
    <p:extLst>
      <p:ext uri="{BB962C8B-B14F-4D97-AF65-F5344CB8AC3E}">
        <p14:creationId xmlns:p14="http://schemas.microsoft.com/office/powerpoint/2010/main" val="2227249194"/>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1134</Words>
  <Application>Microsoft Office PowerPoint</Application>
  <PresentationFormat>عرض على الشاشة (16:9)</PresentationFormat>
  <Paragraphs>150</Paragraphs>
  <Slides>18</Slides>
  <Notes>2</Notes>
  <HiddenSlides>0</HiddenSlides>
  <MMClips>0</MMClips>
  <ScaleCrop>false</ScaleCrop>
  <HeadingPairs>
    <vt:vector size="6" baseType="variant">
      <vt:variant>
        <vt:lpstr>الخطوط المستخدمة</vt:lpstr>
      </vt:variant>
      <vt:variant>
        <vt:i4>4</vt:i4>
      </vt:variant>
      <vt:variant>
        <vt:lpstr>نسق</vt:lpstr>
      </vt:variant>
      <vt:variant>
        <vt:i4>3</vt:i4>
      </vt:variant>
      <vt:variant>
        <vt:lpstr>عناوين الشرائح</vt:lpstr>
      </vt:variant>
      <vt:variant>
        <vt:i4>18</vt:i4>
      </vt:variant>
    </vt:vector>
  </HeadingPairs>
  <TitlesOfParts>
    <vt:vector size="25" baseType="lpstr">
      <vt:lpstr>Arial</vt:lpstr>
      <vt:lpstr>Calibri</vt:lpstr>
      <vt:lpstr>Qatar2022 Arabic Bold</vt:lpstr>
      <vt:lpstr>Sakkal Majalla</vt:lpstr>
      <vt:lpstr>Cover and End Slide Master</vt:lpstr>
      <vt:lpstr>Contents Slide Master</vt:lpstr>
      <vt:lpstr>Section Break Slide Master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Waleed sendbad</cp:lastModifiedBy>
  <cp:revision>155</cp:revision>
  <dcterms:created xsi:type="dcterms:W3CDTF">2016-12-05T23:26:54Z</dcterms:created>
  <dcterms:modified xsi:type="dcterms:W3CDTF">2022-06-19T07:00:09Z</dcterms:modified>
</cp:coreProperties>
</file>